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72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9" d="100"/>
          <a:sy n="89" d="100"/>
        </p:scale>
        <p:origin x="3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456A7C-B3E0-49D7-9872-9BF7FC4B2D72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6C7644-8D8B-4882-B53D-DD16D9B76E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14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6C7644-8D8B-4882-B53D-DD16D9B76EE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067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447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9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4416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47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79601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5563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58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8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656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1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364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5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98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63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39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911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0CBDF-9C31-4181-A245-17F5A9B874E0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ADA3CD-1D40-4A3A-B927-A3AD02655C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0953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EBDB-0ABB-B106-7AE0-07497F453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2607" y="1166219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IN" dirty="0"/>
              <a:t>Design of X band band-stop Frequency Selective Surface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0F94A-DC0B-9188-3684-4C71C5BE5B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3840" y="4044212"/>
            <a:ext cx="8915399" cy="2010599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By:   </a:t>
            </a:r>
          </a:p>
          <a:p>
            <a:pPr algn="ctr"/>
            <a:r>
              <a:rPr lang="en-IN" dirty="0"/>
              <a:t>Koustabh Ram Kandula (21BEC0617) </a:t>
            </a:r>
          </a:p>
          <a:p>
            <a:pPr algn="ctr"/>
            <a:r>
              <a:rPr lang="en-IN" dirty="0"/>
              <a:t>Anurag Sonar (21BEC0496)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Under Guidance of: Prof. Rajesh N (16153)</a:t>
            </a:r>
          </a:p>
        </p:txBody>
      </p:sp>
    </p:spTree>
    <p:extLst>
      <p:ext uri="{BB962C8B-B14F-4D97-AF65-F5344CB8AC3E}">
        <p14:creationId xmlns:p14="http://schemas.microsoft.com/office/powerpoint/2010/main" val="1554785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EFD43-84F2-AA1C-DD4E-41FC377D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400" dirty="0"/>
              <a:t>Software Tools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BE88B-9A3D-7B53-325B-4CF07099A9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5354" y="2126222"/>
            <a:ext cx="4619257" cy="3777622"/>
          </a:xfrm>
        </p:spPr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chemeClr val="tx1"/>
                </a:solidFill>
              </a:rPr>
              <a:t>Software used: CST Studio Suite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CST Studio Suite is a leading software for 3D electromagnetic simulation, ideal for designing and analyzing Frequency Selective Surfaces (FSS). It provides accurate modeling of electromagnetic wave interactions with FSS structures.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software offers specialized solvers, such as frequency domain and time domain solvers, which are essential for evaluating the performance of FSS across different frequencies and incident angles.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050" name="Picture 2" descr="CST Studio Suite 2019 logos | Download Scientific Diagram">
            <a:extLst>
              <a:ext uri="{FF2B5EF4-FFF2-40B4-BE49-F238E27FC236}">
                <a16:creationId xmlns:a16="http://schemas.microsoft.com/office/drawing/2014/main" id="{AC9E1AD2-352F-D8EC-07D4-F444A30FC3A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924" y="2126222"/>
            <a:ext cx="4064000" cy="377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061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31195-4841-D529-1748-63B6B7E6A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Expected Outcome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702F-B3BA-1BED-7240-4E68758E4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301578"/>
            <a:ext cx="8915400" cy="4992130"/>
          </a:xfrm>
        </p:spPr>
        <p:txBody>
          <a:bodyPr>
            <a:normAutofit/>
          </a:bodyPr>
          <a:lstStyle/>
          <a:p>
            <a:r>
              <a:rPr lang="en-IN" dirty="0"/>
              <a:t>Resonant Frequency: Strong band-stop filtering within the X-band (8–12 GHz), preventing unwanted signal transmission.</a:t>
            </a:r>
          </a:p>
          <a:p>
            <a:r>
              <a:rPr lang="en-IN" dirty="0"/>
              <a:t>High Reflection (S11): Near 0 dB reflection at the stopband frequency, ensuring effective blocking.</a:t>
            </a:r>
          </a:p>
          <a:p>
            <a:r>
              <a:rPr lang="en-IN" dirty="0"/>
              <a:t>Low Transmission (S21): Deep transmission minimal (≤ -20 dB) in the stopband for strong attenuation.</a:t>
            </a:r>
          </a:p>
          <a:p>
            <a:r>
              <a:rPr lang="en-IN" dirty="0"/>
              <a:t>Angular Stability: Consistent performance across a wide range of incident angles due to hexagonal symmetry.</a:t>
            </a:r>
          </a:p>
          <a:p>
            <a:r>
              <a:rPr lang="en-IN" dirty="0"/>
              <a:t>Polarization Independence: Effective for both TE and TM polarized waves, making it versatile for diverse applications.</a:t>
            </a:r>
          </a:p>
          <a:p>
            <a:r>
              <a:rPr lang="en-IN" dirty="0"/>
              <a:t>Compact &amp; Efficient Design: Optimized unit cell size and periodicity (p &lt; </a:t>
            </a:r>
            <a:r>
              <a:rPr lang="el-GR" dirty="0"/>
              <a:t>λ/2) </a:t>
            </a:r>
            <a:r>
              <a:rPr lang="en-IN" dirty="0"/>
              <a:t>to minimize diffraction and enhance performance.</a:t>
            </a:r>
          </a:p>
          <a:p>
            <a:r>
              <a:rPr lang="en-IN" dirty="0"/>
              <a:t>Practical Applications: Radar cross-section (RCS) reduction, electromagnetic shielding, and interference mitigation in X-band systems.</a:t>
            </a:r>
          </a:p>
        </p:txBody>
      </p:sp>
    </p:spTree>
    <p:extLst>
      <p:ext uri="{BB962C8B-B14F-4D97-AF65-F5344CB8AC3E}">
        <p14:creationId xmlns:p14="http://schemas.microsoft.com/office/powerpoint/2010/main" val="134916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1980F-A600-F2F0-07D7-29CF3081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</a:t>
            </a: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F546724-CBCD-1DAF-92AB-A2E48887DCA8}"/>
              </a:ext>
            </a:extLst>
          </p:cNvPr>
          <p:cNvSpPr/>
          <p:nvPr/>
        </p:nvSpPr>
        <p:spPr>
          <a:xfrm>
            <a:off x="195392" y="1284093"/>
            <a:ext cx="11535498" cy="52832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D1758D20-893A-4225-FC85-9EBF94EC5820}"/>
              </a:ext>
            </a:extLst>
          </p:cNvPr>
          <p:cNvCxnSpPr>
            <a:cxnSpLocks/>
          </p:cNvCxnSpPr>
          <p:nvPr/>
        </p:nvCxnSpPr>
        <p:spPr>
          <a:xfrm>
            <a:off x="3782646" y="1245016"/>
            <a:ext cx="0" cy="5319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B45D091-1F64-A473-4301-554120B995EF}"/>
              </a:ext>
            </a:extLst>
          </p:cNvPr>
          <p:cNvCxnSpPr>
            <a:cxnSpLocks/>
          </p:cNvCxnSpPr>
          <p:nvPr/>
        </p:nvCxnSpPr>
        <p:spPr>
          <a:xfrm>
            <a:off x="6654799" y="1284093"/>
            <a:ext cx="0" cy="5263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E47D6DCC-BFBE-A7A3-EE58-B08BA514969D}"/>
              </a:ext>
            </a:extLst>
          </p:cNvPr>
          <p:cNvCxnSpPr>
            <a:cxnSpLocks/>
          </p:cNvCxnSpPr>
          <p:nvPr/>
        </p:nvCxnSpPr>
        <p:spPr>
          <a:xfrm>
            <a:off x="9358923" y="1245016"/>
            <a:ext cx="0" cy="5283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7D5A129B-BEDE-E066-4225-E40FE3DB6033}"/>
              </a:ext>
            </a:extLst>
          </p:cNvPr>
          <p:cNvCxnSpPr>
            <a:cxnSpLocks/>
          </p:cNvCxnSpPr>
          <p:nvPr/>
        </p:nvCxnSpPr>
        <p:spPr>
          <a:xfrm>
            <a:off x="195392" y="2188308"/>
            <a:ext cx="1153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714B57D-2D5A-41F7-14F8-5B2A98608584}"/>
              </a:ext>
            </a:extLst>
          </p:cNvPr>
          <p:cNvCxnSpPr>
            <a:cxnSpLocks/>
          </p:cNvCxnSpPr>
          <p:nvPr/>
        </p:nvCxnSpPr>
        <p:spPr>
          <a:xfrm>
            <a:off x="195392" y="3552093"/>
            <a:ext cx="1153549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DEC68D8E-6923-21DA-1117-890D2FF46955}"/>
              </a:ext>
            </a:extLst>
          </p:cNvPr>
          <p:cNvCxnSpPr>
            <a:cxnSpLocks/>
          </p:cNvCxnSpPr>
          <p:nvPr/>
        </p:nvCxnSpPr>
        <p:spPr>
          <a:xfrm>
            <a:off x="195392" y="4919785"/>
            <a:ext cx="115354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1" name="TextBox 270">
            <a:extLst>
              <a:ext uri="{FF2B5EF4-FFF2-40B4-BE49-F238E27FC236}">
                <a16:creationId xmlns:a16="http://schemas.microsoft.com/office/drawing/2014/main" id="{B0A56650-A6D2-10AF-2079-3AB849CACFD2}"/>
              </a:ext>
            </a:extLst>
          </p:cNvPr>
          <p:cNvSpPr txBox="1"/>
          <p:nvPr/>
        </p:nvSpPr>
        <p:spPr>
          <a:xfrm>
            <a:off x="9669769" y="1538807"/>
            <a:ext cx="1523997" cy="375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April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15155603-469D-5F46-DAC9-443AC4CB69CA}"/>
              </a:ext>
            </a:extLst>
          </p:cNvPr>
          <p:cNvSpPr txBox="1"/>
          <p:nvPr/>
        </p:nvSpPr>
        <p:spPr>
          <a:xfrm>
            <a:off x="4410190" y="1538807"/>
            <a:ext cx="1523997" cy="375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February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10D1511-D1F6-25BA-6F9D-8B0BD10A17B2}"/>
              </a:ext>
            </a:extLst>
          </p:cNvPr>
          <p:cNvSpPr txBox="1"/>
          <p:nvPr/>
        </p:nvSpPr>
        <p:spPr>
          <a:xfrm>
            <a:off x="7244863" y="1538807"/>
            <a:ext cx="1523997" cy="375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March</a:t>
            </a:r>
          </a:p>
        </p:txBody>
      </p: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77BB3D51-8877-C2A1-18FF-162CD6A28A09}"/>
              </a:ext>
            </a:extLst>
          </p:cNvPr>
          <p:cNvCxnSpPr/>
          <p:nvPr/>
        </p:nvCxnSpPr>
        <p:spPr>
          <a:xfrm>
            <a:off x="1590430" y="1245016"/>
            <a:ext cx="0" cy="524412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9B6B93CE-25E5-DBD6-AF9B-FEF7620E860C}"/>
              </a:ext>
            </a:extLst>
          </p:cNvPr>
          <p:cNvSpPr txBox="1"/>
          <p:nvPr/>
        </p:nvSpPr>
        <p:spPr>
          <a:xfrm>
            <a:off x="1901276" y="1542364"/>
            <a:ext cx="1523997" cy="375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January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A4022595-024F-91E1-5F28-634D7F99496F}"/>
              </a:ext>
            </a:extLst>
          </p:cNvPr>
          <p:cNvSpPr txBox="1"/>
          <p:nvPr/>
        </p:nvSpPr>
        <p:spPr>
          <a:xfrm>
            <a:off x="281354" y="2678941"/>
            <a:ext cx="1129326" cy="3539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700" dirty="0"/>
              <a:t>Planning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36C56949-BB5C-BD2E-DD74-8DC4A63E9D18}"/>
              </a:ext>
            </a:extLst>
          </p:cNvPr>
          <p:cNvSpPr txBox="1"/>
          <p:nvPr/>
        </p:nvSpPr>
        <p:spPr>
          <a:xfrm>
            <a:off x="195388" y="4042725"/>
            <a:ext cx="1328612" cy="5847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600" dirty="0"/>
              <a:t>Implementation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0FBCE4A2-A637-AFE2-FEA6-62F998314033}"/>
              </a:ext>
            </a:extLst>
          </p:cNvPr>
          <p:cNvSpPr txBox="1"/>
          <p:nvPr/>
        </p:nvSpPr>
        <p:spPr>
          <a:xfrm>
            <a:off x="281354" y="5536434"/>
            <a:ext cx="1129326" cy="37513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dirty="0"/>
              <a:t>Results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4781C177-9E39-FA36-7B2A-D4BED630AB61}"/>
              </a:ext>
            </a:extLst>
          </p:cNvPr>
          <p:cNvSpPr txBox="1"/>
          <p:nvPr/>
        </p:nvSpPr>
        <p:spPr>
          <a:xfrm>
            <a:off x="1890622" y="2432720"/>
            <a:ext cx="152399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Objective Finalization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F6FD10DD-BADE-CF98-45A4-4C1CD00C41BF}"/>
              </a:ext>
            </a:extLst>
          </p:cNvPr>
          <p:cNvSpPr txBox="1"/>
          <p:nvPr/>
        </p:nvSpPr>
        <p:spPr>
          <a:xfrm>
            <a:off x="1921889" y="3030167"/>
            <a:ext cx="1523997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Timeline Creation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F63DE2D5-EC87-5D76-C70A-C6A8E686A9A5}"/>
              </a:ext>
            </a:extLst>
          </p:cNvPr>
          <p:cNvSpPr txBox="1"/>
          <p:nvPr/>
        </p:nvSpPr>
        <p:spPr>
          <a:xfrm>
            <a:off x="1890621" y="5493168"/>
            <a:ext cx="1523997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Faculty Review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47AFDBC0-ED5C-52F2-2E27-1E752181CE72}"/>
              </a:ext>
            </a:extLst>
          </p:cNvPr>
          <p:cNvSpPr txBox="1"/>
          <p:nvPr/>
        </p:nvSpPr>
        <p:spPr>
          <a:xfrm>
            <a:off x="4410189" y="2448108"/>
            <a:ext cx="152399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Software Selection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24E9DAAA-233E-BD9C-FB14-471D0C421E5E}"/>
              </a:ext>
            </a:extLst>
          </p:cNvPr>
          <p:cNvSpPr txBox="1"/>
          <p:nvPr/>
        </p:nvSpPr>
        <p:spPr>
          <a:xfrm>
            <a:off x="4405921" y="4042724"/>
            <a:ext cx="152399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Structure Simulation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E903086-2226-AE83-1701-8E7F36DDCBFE}"/>
              </a:ext>
            </a:extLst>
          </p:cNvPr>
          <p:cNvSpPr txBox="1"/>
          <p:nvPr/>
        </p:nvSpPr>
        <p:spPr>
          <a:xfrm>
            <a:off x="4405920" y="5493167"/>
            <a:ext cx="1523997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Review II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E54C01E9-02CF-F267-4300-30C925A14840}"/>
              </a:ext>
            </a:extLst>
          </p:cNvPr>
          <p:cNvSpPr txBox="1"/>
          <p:nvPr/>
        </p:nvSpPr>
        <p:spPr>
          <a:xfrm>
            <a:off x="7244861" y="3950390"/>
            <a:ext cx="152399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Structure Finalization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366FE65-6556-BE96-67B7-8CBA56FD6345}"/>
              </a:ext>
            </a:extLst>
          </p:cNvPr>
          <p:cNvSpPr txBox="1"/>
          <p:nvPr/>
        </p:nvSpPr>
        <p:spPr>
          <a:xfrm>
            <a:off x="9669768" y="5258890"/>
            <a:ext cx="1523997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Project Report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2FA28894-B457-5285-577A-46F8E47C1824}"/>
              </a:ext>
            </a:extLst>
          </p:cNvPr>
          <p:cNvSpPr txBox="1"/>
          <p:nvPr/>
        </p:nvSpPr>
        <p:spPr>
          <a:xfrm>
            <a:off x="7244862" y="5400833"/>
            <a:ext cx="1523997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Result Documentation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B721B7C-BB6D-E8B0-58EA-85DD4B517C8E}"/>
              </a:ext>
            </a:extLst>
          </p:cNvPr>
          <p:cNvSpPr txBox="1"/>
          <p:nvPr/>
        </p:nvSpPr>
        <p:spPr>
          <a:xfrm>
            <a:off x="9669768" y="5719323"/>
            <a:ext cx="1523997" cy="2769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Final Review</a:t>
            </a:r>
          </a:p>
        </p:txBody>
      </p:sp>
    </p:spTree>
    <p:extLst>
      <p:ext uri="{BB962C8B-B14F-4D97-AF65-F5344CB8AC3E}">
        <p14:creationId xmlns:p14="http://schemas.microsoft.com/office/powerpoint/2010/main" val="1275718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875CE-F6AA-6FAB-3D50-CC8C7C40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of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00172-28B8-7C7D-8451-909435878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925" y="1905000"/>
            <a:ext cx="8915400" cy="3777622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/>
              <a:t>Decided objective for the project to be Frequency Selective Surfaces.</a:t>
            </a:r>
          </a:p>
          <a:p>
            <a:endParaRPr lang="en-IN" sz="2400" dirty="0"/>
          </a:p>
          <a:p>
            <a:r>
              <a:rPr lang="en-IN" sz="2400" dirty="0"/>
              <a:t>Found various research papers on FSSs with different Shaped FSS sheets.</a:t>
            </a:r>
          </a:p>
          <a:p>
            <a:endParaRPr lang="en-IN" sz="2400" dirty="0"/>
          </a:p>
          <a:p>
            <a:r>
              <a:rPr lang="en-IN" sz="2400" dirty="0"/>
              <a:t>Testing of the found FSS structures.</a:t>
            </a:r>
          </a:p>
          <a:p>
            <a:endParaRPr lang="en-IN" sz="2400" dirty="0"/>
          </a:p>
          <a:p>
            <a:r>
              <a:rPr lang="en-IN" sz="2400" dirty="0"/>
              <a:t>Did literature surveys for Frequency Selective Surfaces</a:t>
            </a:r>
          </a:p>
        </p:txBody>
      </p:sp>
    </p:spTree>
    <p:extLst>
      <p:ext uri="{BB962C8B-B14F-4D97-AF65-F5344CB8AC3E}">
        <p14:creationId xmlns:p14="http://schemas.microsoft.com/office/powerpoint/2010/main" val="196571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8CC-A496-3E99-4F20-02AA21DC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Individual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4BA3-A840-6CCA-7766-C2EEC63EC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Koustabh Ram Kandula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Literature Survey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Structure Simulation</a:t>
            </a:r>
          </a:p>
          <a:p>
            <a:endParaRPr lang="en-IN" sz="2400" dirty="0"/>
          </a:p>
          <a:p>
            <a:r>
              <a:rPr lang="en-IN" sz="2400" dirty="0"/>
              <a:t>Anurag Sonar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Material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Presentation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126733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D59BF-0027-2EB4-9127-ACA9DD3E7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B7463-7942-4F26-EEAE-734CE694B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796" y="1342768"/>
            <a:ext cx="8915400" cy="4975654"/>
          </a:xfrm>
        </p:spPr>
        <p:txBody>
          <a:bodyPr numCol="2">
            <a:noAutofit/>
          </a:bodyPr>
          <a:lstStyle/>
          <a:p>
            <a:r>
              <a:rPr lang="en-IN" sz="1200" dirty="0"/>
              <a:t>[1]S. N. </a:t>
            </a:r>
            <a:r>
              <a:rPr lang="en-IN" sz="1200" dirty="0" err="1"/>
              <a:t>Azemi</a:t>
            </a:r>
            <a:r>
              <a:rPr lang="en-IN" sz="1200" dirty="0"/>
              <a:t>, K. Ghorbani, and W. S. T. Rowe, “3D frequency </a:t>
            </a:r>
            <a:r>
              <a:rPr lang="en-IN" sz="1200" dirty="0" err="1"/>
              <a:t>selectivesurface</a:t>
            </a:r>
            <a:r>
              <a:rPr lang="en-IN" sz="1200" dirty="0"/>
              <a:t> with incident angle independence,” in Proc. Eur. </a:t>
            </a:r>
            <a:r>
              <a:rPr lang="en-IN" sz="1200" dirty="0" err="1"/>
              <a:t>Microw</a:t>
            </a:r>
            <a:r>
              <a:rPr lang="en-IN" sz="1200" dirty="0"/>
              <a:t>. </a:t>
            </a:r>
            <a:r>
              <a:rPr lang="en-IN" sz="1200" dirty="0" err="1"/>
              <a:t>Conf.,Nuremberg</a:t>
            </a:r>
            <a:r>
              <a:rPr lang="en-IN" sz="1200" dirty="0"/>
              <a:t>, Germany, 2013, pp. 928–931.</a:t>
            </a:r>
          </a:p>
          <a:p>
            <a:r>
              <a:rPr lang="en-IN" sz="1200" dirty="0"/>
              <a:t>[2] M. H. </a:t>
            </a:r>
            <a:r>
              <a:rPr lang="en-IN" sz="1200" dirty="0" err="1"/>
              <a:t>Nisanci</a:t>
            </a:r>
            <a:r>
              <a:rPr lang="en-IN" sz="1200" dirty="0"/>
              <a:t> et al., “Experimental validation of a 3D FSS designed </a:t>
            </a:r>
            <a:r>
              <a:rPr lang="en-IN" sz="1200" dirty="0" err="1"/>
              <a:t>byperiodic</a:t>
            </a:r>
            <a:r>
              <a:rPr lang="en-IN" sz="1200" dirty="0"/>
              <a:t> conductive </a:t>
            </a:r>
            <a:r>
              <a:rPr lang="en-IN" sz="1200" dirty="0" err="1"/>
              <a:t>fibers</a:t>
            </a:r>
            <a:r>
              <a:rPr lang="en-IN" sz="1200" dirty="0"/>
              <a:t> Part-1: Band-pass filter characteristic,” </a:t>
            </a:r>
            <a:r>
              <a:rPr lang="en-IN" sz="1200" dirty="0" err="1"/>
              <a:t>IEEETrans</a:t>
            </a:r>
            <a:r>
              <a:rPr lang="en-IN" sz="1200" dirty="0"/>
              <a:t>. </a:t>
            </a:r>
            <a:r>
              <a:rPr lang="en-IN" sz="1200" dirty="0" err="1"/>
              <a:t>Electromagn</a:t>
            </a:r>
            <a:r>
              <a:rPr lang="en-IN" sz="1200" dirty="0"/>
              <a:t>. Compat., vol. 59, no. 6, pp. 1841–1847, Dec. 2017.</a:t>
            </a:r>
          </a:p>
          <a:p>
            <a:r>
              <a:rPr lang="en-IN" sz="1200" dirty="0"/>
              <a:t>[3] M. H. </a:t>
            </a:r>
            <a:r>
              <a:rPr lang="en-IN" sz="1200" dirty="0" err="1"/>
              <a:t>Nisanci</a:t>
            </a:r>
            <a:r>
              <a:rPr lang="en-IN" sz="1200" dirty="0"/>
              <a:t> et al., “Experimental validation of a 3D FSS </a:t>
            </a:r>
            <a:r>
              <a:rPr lang="en-IN" sz="1200" dirty="0" err="1"/>
              <a:t>designedby</a:t>
            </a:r>
            <a:r>
              <a:rPr lang="en-IN" sz="1200" dirty="0"/>
              <a:t> periodic conductive </a:t>
            </a:r>
            <a:r>
              <a:rPr lang="en-IN" sz="1200" dirty="0" err="1"/>
              <a:t>fibers</a:t>
            </a:r>
            <a:r>
              <a:rPr lang="en-IN" sz="1200" dirty="0"/>
              <a:t> Part-2: Band-stop filter </a:t>
            </a:r>
            <a:r>
              <a:rPr lang="en-IN" sz="1200" dirty="0" err="1"/>
              <a:t>characteristic,”IEEE</a:t>
            </a:r>
            <a:r>
              <a:rPr lang="en-IN" sz="1200" dirty="0"/>
              <a:t> Trans. </a:t>
            </a:r>
            <a:r>
              <a:rPr lang="en-IN" sz="1200" dirty="0" err="1"/>
              <a:t>Electromagn</a:t>
            </a:r>
            <a:r>
              <a:rPr lang="en-IN" sz="1200" dirty="0"/>
              <a:t>. Compat., vol. 59, no. 6, pp. 1835–1840,Dec. 2017.</a:t>
            </a:r>
          </a:p>
          <a:p>
            <a:r>
              <a:rPr lang="en-IN" sz="1200" dirty="0"/>
              <a:t>[4] M. </a:t>
            </a:r>
            <a:r>
              <a:rPr lang="en-IN" sz="1200" dirty="0" err="1"/>
              <a:t>Bouslama</a:t>
            </a:r>
            <a:r>
              <a:rPr lang="en-IN" sz="1200" dirty="0"/>
              <a:t>, M. </a:t>
            </a:r>
            <a:r>
              <a:rPr lang="en-IN" sz="1200" dirty="0" err="1"/>
              <a:t>Traii</a:t>
            </a:r>
            <a:r>
              <a:rPr lang="en-IN" sz="1200" dirty="0"/>
              <a:t>, A. </a:t>
            </a:r>
            <a:r>
              <a:rPr lang="en-IN" sz="1200" dirty="0" err="1"/>
              <a:t>Gharsallah</a:t>
            </a:r>
            <a:r>
              <a:rPr lang="en-IN" sz="1200" dirty="0"/>
              <a:t>, and T. A. </a:t>
            </a:r>
            <a:r>
              <a:rPr lang="en-IN" sz="1200" dirty="0" err="1"/>
              <a:t>Denidni</a:t>
            </a:r>
            <a:r>
              <a:rPr lang="en-IN" sz="1200" dirty="0"/>
              <a:t>, “</a:t>
            </a:r>
            <a:r>
              <a:rPr lang="en-IN" sz="1200" dirty="0" err="1"/>
              <a:t>Reconfigurabledual</a:t>
            </a:r>
            <a:r>
              <a:rPr lang="en-IN" sz="1200" dirty="0"/>
              <a:t>-band 3D frequency selective surface unit-cell,” in Proc. IEEE </a:t>
            </a:r>
            <a:r>
              <a:rPr lang="en-IN" sz="1200" dirty="0" err="1"/>
              <a:t>Int.Symp</a:t>
            </a:r>
            <a:r>
              <a:rPr lang="en-IN" sz="1200" dirty="0"/>
              <a:t>. Antennas </a:t>
            </a:r>
            <a:r>
              <a:rPr lang="en-IN" sz="1200" dirty="0" err="1"/>
              <a:t>Propag</a:t>
            </a:r>
            <a:r>
              <a:rPr lang="en-IN" sz="1200" dirty="0"/>
              <a:t>. USNC/URSI Nat. Radio Sci. Meeting, </a:t>
            </a:r>
            <a:r>
              <a:rPr lang="en-IN" sz="1200" dirty="0" err="1"/>
              <a:t>Vancouver,BC</a:t>
            </a:r>
            <a:r>
              <a:rPr lang="en-IN" sz="1200" dirty="0"/>
              <a:t>, Canada, 2015, pp. 1264–1265.</a:t>
            </a:r>
          </a:p>
          <a:p>
            <a:r>
              <a:rPr lang="en-IN" sz="1200" dirty="0"/>
              <a:t>[5] M. H. </a:t>
            </a:r>
            <a:r>
              <a:rPr lang="en-IN" sz="1200" dirty="0" err="1"/>
              <a:t>Nisanci</a:t>
            </a:r>
            <a:r>
              <a:rPr lang="en-IN" sz="1200" dirty="0"/>
              <a:t>, A. Y. </a:t>
            </a:r>
            <a:r>
              <a:rPr lang="en-IN" sz="1200" dirty="0" err="1"/>
              <a:t>Tesneli</a:t>
            </a:r>
            <a:r>
              <a:rPr lang="en-IN" sz="1200" dirty="0"/>
              <a:t>, N. B. </a:t>
            </a:r>
            <a:r>
              <a:rPr lang="en-IN" sz="1200" dirty="0" err="1"/>
              <a:t>Tesneli</a:t>
            </a:r>
            <a:r>
              <a:rPr lang="en-IN" sz="1200" dirty="0"/>
              <a:t>, and E. Tek, “Parameter </a:t>
            </a:r>
            <a:r>
              <a:rPr lang="en-IN" sz="1200" dirty="0" err="1"/>
              <a:t>analysisof</a:t>
            </a:r>
            <a:r>
              <a:rPr lang="en-IN" sz="1200" dirty="0"/>
              <a:t> a novel single layer 3D band-pass FSS designed by combination of con-</a:t>
            </a:r>
            <a:r>
              <a:rPr lang="en-IN" sz="1200" dirty="0" err="1"/>
              <a:t>tinuous</a:t>
            </a:r>
            <a:r>
              <a:rPr lang="en-IN" sz="1200" dirty="0"/>
              <a:t> and discontinuous conductive rods,” in Proc. Prog. </a:t>
            </a:r>
            <a:r>
              <a:rPr lang="en-IN" sz="1200" dirty="0" err="1"/>
              <a:t>Electromagn.Res</a:t>
            </a:r>
            <a:r>
              <a:rPr lang="en-IN" sz="1200" dirty="0"/>
              <a:t>. </a:t>
            </a:r>
            <a:r>
              <a:rPr lang="en-IN" sz="1200" dirty="0" err="1"/>
              <a:t>Symp</a:t>
            </a:r>
            <a:r>
              <a:rPr lang="en-IN" sz="1200" dirty="0"/>
              <a:t>., Shanghai, China, 2016, pp. 3329–3332.</a:t>
            </a:r>
          </a:p>
          <a:p>
            <a:r>
              <a:rPr lang="en-IN" sz="1200" dirty="0"/>
              <a:t>[6] B. A. Munk, Frequency Selective Surfaces: Theory and Design. New </a:t>
            </a:r>
            <a:r>
              <a:rPr lang="en-IN" sz="1200" dirty="0" err="1"/>
              <a:t>York,NY</a:t>
            </a:r>
            <a:r>
              <a:rPr lang="en-IN" sz="1200" dirty="0"/>
              <a:t>, USA: Wiley, 2000.</a:t>
            </a:r>
          </a:p>
          <a:p>
            <a:r>
              <a:rPr lang="en-IN" sz="1200" dirty="0"/>
              <a:t>[7] Q. Luo, S. Gao, M. Sobhy, and X. Yang, “Wideband </a:t>
            </a:r>
            <a:r>
              <a:rPr lang="en-IN" sz="1200" dirty="0" err="1"/>
              <a:t>transmitarray</a:t>
            </a:r>
            <a:r>
              <a:rPr lang="en-IN" sz="1200" dirty="0"/>
              <a:t> </a:t>
            </a:r>
            <a:r>
              <a:rPr lang="en-IN" sz="1200" dirty="0" err="1"/>
              <a:t>withreduced</a:t>
            </a:r>
            <a:r>
              <a:rPr lang="en-IN" sz="1200" dirty="0"/>
              <a:t> profile,” IEEE Antennas Wireless </a:t>
            </a:r>
            <a:r>
              <a:rPr lang="en-IN" sz="1200" dirty="0" err="1"/>
              <a:t>Propag</a:t>
            </a:r>
            <a:r>
              <a:rPr lang="en-IN" sz="1200" dirty="0"/>
              <a:t>. Lett., vol. 17, no. 3,pp. 450–453, Mar. 2018</a:t>
            </a:r>
          </a:p>
          <a:p>
            <a:r>
              <a:rPr lang="en-IN" sz="1200" dirty="0"/>
              <a:t>[8]B. Hua, X. He, and Y. Yang, “Polarisation-independent UWB </a:t>
            </a:r>
            <a:r>
              <a:rPr lang="en-IN" sz="1200" dirty="0" err="1"/>
              <a:t>frequencyselective</a:t>
            </a:r>
            <a:r>
              <a:rPr lang="en-IN" sz="1200" dirty="0"/>
              <a:t> surface based on 2.5D miniaturised hexagonal ring,” </a:t>
            </a:r>
            <a:r>
              <a:rPr lang="en-IN" sz="1200" dirty="0" err="1"/>
              <a:t>Electron.Lett</a:t>
            </a:r>
            <a:r>
              <a:rPr lang="en-IN" sz="1200" dirty="0"/>
              <a:t>., vol. 53, no. 23, pp. 1502–1504, Nov. 2017.</a:t>
            </a:r>
          </a:p>
          <a:p>
            <a:r>
              <a:rPr lang="en-IN" sz="1200" dirty="0"/>
              <a:t>[9] S. Ghosh and K. V. Srivastava, “A polarization-independent </a:t>
            </a:r>
            <a:r>
              <a:rPr lang="en-IN" sz="1200" dirty="0" err="1"/>
              <a:t>broadbandmultilayer</a:t>
            </a:r>
            <a:r>
              <a:rPr lang="en-IN" sz="1200" dirty="0"/>
              <a:t> switchable absorber using active frequency selective sur-face,” IEEE Antennas Wireless </a:t>
            </a:r>
            <a:r>
              <a:rPr lang="en-IN" sz="1200" dirty="0" err="1"/>
              <a:t>Propag</a:t>
            </a:r>
            <a:r>
              <a:rPr lang="en-IN" sz="1200" dirty="0"/>
              <a:t>. Lett., vol. 16, pp. 3147–3150,2017.</a:t>
            </a:r>
          </a:p>
          <a:p>
            <a:r>
              <a:rPr lang="en-IN" sz="1200" dirty="0"/>
              <a:t>[10] J. Li et al., “Design of a </a:t>
            </a:r>
            <a:r>
              <a:rPr lang="en-IN" sz="1200" dirty="0" err="1"/>
              <a:t>tunable</a:t>
            </a:r>
            <a:r>
              <a:rPr lang="en-IN" sz="1200" dirty="0"/>
              <a:t> low-frequency and broadband </a:t>
            </a:r>
            <a:r>
              <a:rPr lang="en-IN" sz="1200" dirty="0" err="1"/>
              <a:t>radarabsorber</a:t>
            </a:r>
            <a:r>
              <a:rPr lang="en-IN" sz="1200" dirty="0"/>
              <a:t> based on active frequency selective surface,” IEEE </a:t>
            </a:r>
            <a:r>
              <a:rPr lang="en-IN" sz="1200" dirty="0" err="1"/>
              <a:t>AntennasWireless</a:t>
            </a:r>
            <a:r>
              <a:rPr lang="en-IN" sz="1200" dirty="0"/>
              <a:t> </a:t>
            </a:r>
            <a:r>
              <a:rPr lang="en-IN" sz="1200" dirty="0" err="1"/>
              <a:t>Propag</a:t>
            </a:r>
            <a:r>
              <a:rPr lang="en-IN" sz="1200" dirty="0"/>
              <a:t>. Lett., vol. 15, pp. 774–777, 2016.</a:t>
            </a:r>
          </a:p>
        </p:txBody>
      </p:sp>
    </p:spTree>
    <p:extLst>
      <p:ext uri="{BB962C8B-B14F-4D97-AF65-F5344CB8AC3E}">
        <p14:creationId xmlns:p14="http://schemas.microsoft.com/office/powerpoint/2010/main" val="315355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94D-CAA0-6EA8-CA43-ADE58EE1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48E68-39E2-E486-0787-77E3A5C08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1662" y="1508369"/>
            <a:ext cx="9542950" cy="5111262"/>
          </a:xfrm>
        </p:spPr>
        <p:txBody>
          <a:bodyPr>
            <a:normAutofit/>
          </a:bodyPr>
          <a:lstStyle/>
          <a:p>
            <a:r>
              <a:rPr lang="en-IN" dirty="0"/>
              <a:t>Introduction to Frequency Selective Surfaces</a:t>
            </a:r>
          </a:p>
          <a:p>
            <a:r>
              <a:rPr lang="en-IN" dirty="0"/>
              <a:t>Literature Review</a:t>
            </a:r>
          </a:p>
          <a:p>
            <a:r>
              <a:rPr lang="en-IN" dirty="0"/>
              <a:t>Problem Formulation</a:t>
            </a:r>
          </a:p>
          <a:p>
            <a:r>
              <a:rPr lang="en-IN" dirty="0"/>
              <a:t>Relevance</a:t>
            </a:r>
          </a:p>
          <a:p>
            <a:r>
              <a:rPr lang="en-IN" dirty="0"/>
              <a:t>Proposed System</a:t>
            </a:r>
          </a:p>
          <a:p>
            <a:r>
              <a:rPr lang="en-IN" dirty="0"/>
              <a:t>Description</a:t>
            </a:r>
          </a:p>
          <a:p>
            <a:r>
              <a:rPr lang="en-IN" dirty="0"/>
              <a:t>Software Tools</a:t>
            </a:r>
          </a:p>
          <a:p>
            <a:r>
              <a:rPr lang="en-IN" dirty="0"/>
              <a:t>Expected Outcome</a:t>
            </a:r>
          </a:p>
          <a:p>
            <a:r>
              <a:rPr lang="en-IN" dirty="0"/>
              <a:t>Timeline</a:t>
            </a:r>
          </a:p>
          <a:p>
            <a:r>
              <a:rPr lang="en-IN" dirty="0"/>
              <a:t>Summary of Work</a:t>
            </a:r>
          </a:p>
          <a:p>
            <a:r>
              <a:rPr lang="en-IN" dirty="0"/>
              <a:t>Individual Contributions</a:t>
            </a:r>
          </a:p>
          <a:p>
            <a:r>
              <a:rPr lang="en-IN" dirty="0"/>
              <a:t>Reference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988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4F381-B54F-3AC3-6AF1-15E3E1C7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533172" cy="1280890"/>
          </a:xfrm>
        </p:spPr>
        <p:txBody>
          <a:bodyPr>
            <a:normAutofit/>
          </a:bodyPr>
          <a:lstStyle/>
          <a:p>
            <a:r>
              <a:rPr lang="en-IN" sz="3400" dirty="0"/>
              <a:t>Introduction to Frequency Selective Surfaces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7A87-B5ED-2DD5-9268-83CCDF365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5027" y="1433384"/>
            <a:ext cx="9660453" cy="486032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Definition: FSS are periodic structures that filter electromagnetic waves by allowing, blocking, or reflecting specific frequencies.</a:t>
            </a:r>
          </a:p>
          <a:p>
            <a:endParaRPr lang="en-IN" dirty="0"/>
          </a:p>
          <a:p>
            <a:r>
              <a:rPr lang="en-IN" dirty="0"/>
              <a:t>Structure: Made of conductive or dielectric elements (e.g., patches, slots, dipoles) arranged in a periodic pattern.</a:t>
            </a:r>
          </a:p>
          <a:p>
            <a:endParaRPr lang="en-IN" dirty="0"/>
          </a:p>
          <a:p>
            <a:r>
              <a:rPr lang="en-IN" dirty="0"/>
              <a:t>Function in Antennas: Improve bandwidth and radiation control. Reduce interference and enhance signal quality. Act as spatial filters, reflectors, or radomes.</a:t>
            </a:r>
          </a:p>
          <a:p>
            <a:endParaRPr lang="en-IN" dirty="0"/>
          </a:p>
          <a:p>
            <a:r>
              <a:rPr lang="en-IN" dirty="0"/>
              <a:t>Applications: Satellite communication and radar systems. Wireless networks and reconfigurable antennas. Electromagnetic shielding and stealth technology.</a:t>
            </a:r>
          </a:p>
          <a:p>
            <a:endParaRPr lang="en-IN" dirty="0"/>
          </a:p>
          <a:p>
            <a:r>
              <a:rPr lang="en-IN" dirty="0"/>
              <a:t>Advancement: Enables compact, high-performance antennas for modern communication and sensing systems.</a:t>
            </a:r>
          </a:p>
        </p:txBody>
      </p:sp>
    </p:spTree>
    <p:extLst>
      <p:ext uri="{BB962C8B-B14F-4D97-AF65-F5344CB8AC3E}">
        <p14:creationId xmlns:p14="http://schemas.microsoft.com/office/powerpoint/2010/main" val="3189934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388BC-79A4-DBA0-67BC-079AE949E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78D0AC-0279-3603-7797-9DE93A00AD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5" r="10798" b="1342"/>
          <a:stretch/>
        </p:blipFill>
        <p:spPr>
          <a:xfrm>
            <a:off x="2905963" y="1334529"/>
            <a:ext cx="7712610" cy="505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5A5C9-E6F7-EBDE-64C4-4D833658E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FED87-2572-B9DA-60F8-957A4BD6C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2694" y="1400432"/>
            <a:ext cx="8915400" cy="51239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u="sng" dirty="0"/>
              <a:t>Aim: </a:t>
            </a:r>
          </a:p>
          <a:p>
            <a:pPr marL="0" indent="0">
              <a:buNone/>
            </a:pPr>
            <a:r>
              <a:rPr lang="en-US" dirty="0"/>
              <a:t>To Design a Frequency Selective Surface (FSS) to operate within the X-band (8–12 GHz) for applications like radar, satellite communication, and EMI shielding.</a:t>
            </a:r>
          </a:p>
          <a:p>
            <a:pPr marL="0" indent="0">
              <a:buNone/>
            </a:pPr>
            <a:r>
              <a:rPr lang="en-US" u="sng" dirty="0"/>
              <a:t>Constraints &amp; Design Considerations:</a:t>
            </a:r>
          </a:p>
          <a:p>
            <a:pPr marL="0" indent="0">
              <a:buNone/>
            </a:pPr>
            <a:r>
              <a:rPr lang="en-US" u="sng" dirty="0"/>
              <a:t>Resonant Frequency:</a:t>
            </a:r>
            <a:r>
              <a:rPr lang="en-US" dirty="0"/>
              <a:t> Must lie within 8–12 GHz, tunable via unit cell geometry.</a:t>
            </a:r>
          </a:p>
          <a:p>
            <a:pPr marL="0" indent="0">
              <a:buNone/>
            </a:pPr>
            <a:r>
              <a:rPr lang="en-US" u="sng" dirty="0"/>
              <a:t>Periodic Structure:</a:t>
            </a:r>
            <a:r>
              <a:rPr lang="en-US" dirty="0"/>
              <a:t> Should ensure low transmission loss and high angular stability.</a:t>
            </a:r>
          </a:p>
          <a:p>
            <a:pPr marL="0" indent="0">
              <a:buNone/>
            </a:pPr>
            <a:r>
              <a:rPr lang="en-US" u="sng" dirty="0"/>
              <a:t>Unit Cell Design:</a:t>
            </a:r>
            <a:r>
              <a:rPr lang="en-US" dirty="0"/>
              <a:t> Can use hexagonal loops, </a:t>
            </a:r>
            <a:r>
              <a:rPr lang="en-US" dirty="0" err="1"/>
              <a:t>Sierpinski</a:t>
            </a:r>
            <a:r>
              <a:rPr lang="en-US" dirty="0"/>
              <a:t> gaskets, or other fractal patterns for multi-band operation.</a:t>
            </a:r>
          </a:p>
          <a:p>
            <a:pPr marL="0" indent="0">
              <a:buNone/>
            </a:pPr>
            <a:r>
              <a:rPr lang="en-US" u="sng" dirty="0"/>
              <a:t>Substrate Selection:</a:t>
            </a:r>
            <a:r>
              <a:rPr lang="en-US" dirty="0"/>
              <a:t> Low-loss dielectrics (e.g., FR4,Rogers RT5880) improve efficiency.</a:t>
            </a:r>
          </a:p>
          <a:p>
            <a:pPr marL="0" indent="0">
              <a:buNone/>
            </a:pPr>
            <a:r>
              <a:rPr lang="en-US" u="sng" dirty="0"/>
              <a:t>Bandwidth &amp; Polarization:</a:t>
            </a:r>
            <a:r>
              <a:rPr lang="en-US" dirty="0"/>
              <a:t> Should support broadband response with polarization independence.</a:t>
            </a:r>
          </a:p>
          <a:p>
            <a:pPr marL="0" indent="0">
              <a:buNone/>
            </a:pPr>
            <a:r>
              <a:rPr lang="en-US" u="sng" dirty="0"/>
              <a:t>Expected Outcome:</a:t>
            </a:r>
            <a:r>
              <a:rPr lang="en-US" dirty="0"/>
              <a:t> An optimized FSS structure with high selectivity, low insertion loss, and stable performance across wide angles and polarizations for X-band 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23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EE97-2789-E7F2-CB47-A05064085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Relevance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9BBB5F-E794-AA7D-EB06-9977C57E1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614616"/>
            <a:ext cx="5914768" cy="3777622"/>
          </a:xfrm>
        </p:spPr>
        <p:txBody>
          <a:bodyPr>
            <a:normAutofit/>
          </a:bodyPr>
          <a:lstStyle/>
          <a:p>
            <a:r>
              <a:rPr lang="en-US" dirty="0"/>
              <a:t>The design and application of X-band Frequency Selective Surfaces (FSS) align with several United Nations Sustainable Development Goals (SDGs) by enhancing communication systems, radar technologies, and electromagnetic shielding.</a:t>
            </a:r>
          </a:p>
          <a:p>
            <a:r>
              <a:rPr lang="en-US" dirty="0"/>
              <a:t>X-band FSS is crucial in security and defense applications, enhancing radar stealth, surveillance, and border security systems.</a:t>
            </a:r>
          </a:p>
          <a:p>
            <a:r>
              <a:rPr lang="en-US" dirty="0"/>
              <a:t>Used in anti-jamming technologies to secure military and civilian communication networks.</a:t>
            </a:r>
            <a:endParaRPr lang="en-IN" dirty="0"/>
          </a:p>
        </p:txBody>
      </p:sp>
      <p:pic>
        <p:nvPicPr>
          <p:cNvPr id="1028" name="Picture 4" descr="Communications materials - United Nations Sustainable Development">
            <a:extLst>
              <a:ext uri="{FF2B5EF4-FFF2-40B4-BE49-F238E27FC236}">
                <a16:creationId xmlns:a16="http://schemas.microsoft.com/office/drawing/2014/main" id="{88058F38-8C50-0729-B737-D024A716F792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1" y="1474628"/>
            <a:ext cx="3778250" cy="37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99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E387-84EC-6E6E-ED58-ABC88634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47B8E-5A25-7E5B-D9AC-F18E10FA9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71314"/>
            <a:ext cx="8915400" cy="478301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Design a hexagonal loop Frequency Selective Surface (FSS) for specific frequency filtering applications, such as band-stop or band-pass responses, tailored to meet targeted performance metrics.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Optimize the loop dimensions and select a suitable dielectric substrate like FR4 to achieve the desired resonant frequency and bandwidth.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Aim for polarization-independent performance and angular stability up to ±60° incidence, ensuring consistent operation across various wave orientations and angles.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Target low insertion loss and high selectivity to enhance the FSS's effectiveness in filtering specific frequency ranges while minimizing signal degradation.</a:t>
            </a:r>
          </a:p>
          <a:p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923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E70D-5BFE-AEA0-44D6-DFA19B50A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E2B17-D486-C1F0-9DFE-679F5D778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65234"/>
            <a:ext cx="8915400" cy="4693701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Analytical Description: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Hexagonal loop FSSs consist of periodic arrays of hexagonal metal loops on a dielectric substrate. Their symmetrical design ensures consistent performance.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The loops behave like LC circuits, resonating at specific frequencies. The loop size, spacing, and substrate properties determine the resonant frequency and bandwidth.</a:t>
            </a: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entury Gothic" panose="020B050202020202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entury Gothic" panose="020B0502020202020204" pitchFamily="34" charset="0"/>
              </a:rPr>
              <a:t> They are often polarization-insensitive and maintain stable performance across varying angles of incident waves.</a:t>
            </a:r>
          </a:p>
          <a:p>
            <a:endParaRPr lang="en-IN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4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1482-0021-E9ED-EF1B-FF700DA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Description Contd.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1A7BC-BF44-6134-DA0E-F8539C7976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b="1" i="0" dirty="0">
                    <a:solidFill>
                      <a:schemeClr val="tx1"/>
                    </a:solidFill>
                    <a:effectLst/>
                    <a:latin typeface="+mj-lt"/>
                  </a:rPr>
                  <a:t>Theoretical Description:</a:t>
                </a:r>
              </a:p>
              <a:p>
                <a:pPr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The interaction of waves with the FSS is analyzed using Maxwell’s equations and </a:t>
                </a:r>
                <a:r>
                  <a:rPr lang="en-US" b="0" i="0" dirty="0" err="1">
                    <a:solidFill>
                      <a:schemeClr val="tx1"/>
                    </a:solidFill>
                    <a:effectLst/>
                    <a:latin typeface="+mj-lt"/>
                  </a:rPr>
                  <a:t>Floquet’s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 theorem. Scattering parameters (S-parameters) describe transmission and reflection.</a:t>
                </a:r>
              </a:p>
              <a:p>
                <a:pPr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The loops can be modeled as LC circuits, where inductance (L) comes from the metal loops and capacitance (C) from the substrate. The resonant frequency is given by f</a:t>
                </a:r>
                <a:r>
                  <a:rPr lang="en-US" sz="1000" b="0" i="0" dirty="0">
                    <a:solidFill>
                      <a:schemeClr val="tx1"/>
                    </a:solidFill>
                    <a:effectLst/>
                    <a:latin typeface="+mj-lt"/>
                  </a:rPr>
                  <a:t>0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𝐿𝐶</m:t>
                            </m:r>
                          </m:e>
                        </m:rad>
                      </m:den>
                    </m:f>
                  </m:oMath>
                </a14:m>
                <a:endParaRPr lang="en-US" b="0" i="0" dirty="0">
                  <a:solidFill>
                    <a:schemeClr val="tx1"/>
                  </a:solidFill>
                  <a:effectLst/>
                  <a:latin typeface="+mj-lt"/>
                </a:endParaRPr>
              </a:p>
              <a:p>
                <a:pPr algn="l"/>
                <a:r>
                  <a:rPr lang="en-US" b="0" i="0" dirty="0">
                    <a:solidFill>
                      <a:schemeClr val="tx1"/>
                    </a:solidFill>
                    <a:effectLst/>
                    <a:latin typeface="+mj-lt"/>
                  </a:rPr>
                  <a:t>Used in antennas, radars, and stealth technology, hexagonal loop FSSs are optimized using simulation tools like CST Studio Suite for specific filtering needs.</a:t>
                </a:r>
              </a:p>
              <a:p>
                <a:endParaRPr lang="en-IN" dirty="0">
                  <a:solidFill>
                    <a:schemeClr val="tx1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1A7BC-BF44-6134-DA0E-F8539C7976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806" r="-10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10400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498</TotalTime>
  <Words>1435</Words>
  <Application>Microsoft Office PowerPoint</Application>
  <PresentationFormat>Widescreen</PresentationFormat>
  <Paragraphs>122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Century Gothic</vt:lpstr>
      <vt:lpstr>Wingdings 3</vt:lpstr>
      <vt:lpstr>Wisp</vt:lpstr>
      <vt:lpstr>Design of X band band-stop Frequency Selective Surface</vt:lpstr>
      <vt:lpstr>Contents</vt:lpstr>
      <vt:lpstr>Introduction to Frequency Selective Surfaces</vt:lpstr>
      <vt:lpstr>Literature Review</vt:lpstr>
      <vt:lpstr>Problem Formulation</vt:lpstr>
      <vt:lpstr>Relevance</vt:lpstr>
      <vt:lpstr>Proposed System</vt:lpstr>
      <vt:lpstr>Description</vt:lpstr>
      <vt:lpstr>Description Contd.</vt:lpstr>
      <vt:lpstr>Software Tools </vt:lpstr>
      <vt:lpstr>Expected Outcome</vt:lpstr>
      <vt:lpstr>Timeline</vt:lpstr>
      <vt:lpstr>Summary of Work</vt:lpstr>
      <vt:lpstr>Individual Contribution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Sonar Aunrag Mahesh</dc:creator>
  <cp:lastModifiedBy>Sonar Aunrag Mahesh</cp:lastModifiedBy>
  <cp:revision>3</cp:revision>
  <dcterms:created xsi:type="dcterms:W3CDTF">2025-02-24T16:08:30Z</dcterms:created>
  <dcterms:modified xsi:type="dcterms:W3CDTF">2025-03-03T05:29:31Z</dcterms:modified>
</cp:coreProperties>
</file>