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T Sans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Ex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-regular.fntdata"/><Relationship Id="rId21" Type="http://schemas.openxmlformats.org/officeDocument/2006/relationships/slide" Target="slides/slide17.xml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xo-bold.fntdata"/><Relationship Id="rId30" Type="http://schemas.openxmlformats.org/officeDocument/2006/relationships/font" Target="fonts/Exo-regular.fntdata"/><Relationship Id="rId11" Type="http://schemas.openxmlformats.org/officeDocument/2006/relationships/slide" Target="slides/slide7.xml"/><Relationship Id="rId33" Type="http://schemas.openxmlformats.org/officeDocument/2006/relationships/font" Target="fonts/Exo-boldItalic.fntdata"/><Relationship Id="rId10" Type="http://schemas.openxmlformats.org/officeDocument/2006/relationships/slide" Target="slides/slide6.xml"/><Relationship Id="rId32" Type="http://schemas.openxmlformats.org/officeDocument/2006/relationships/font" Target="fonts/Ex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edfa3e31c0_2_20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edfa3e31c0_2_2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3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gedfa3e31c0_2_20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5" name="Google Shape;3025;gedfa3e31c0_2_20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gedfa3e31c0_2_19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6" name="Google Shape;3066;gedfa3e31c0_2_19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gedfa3e31c0_2_20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8" name="Google Shape;3138;gedfa3e31c0_2_20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edfa3e31c0_2_20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edfa3e31c0_2_20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5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2e374686e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7" name="Google Shape;3167;g2e374686e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edfa3e31c0_2_20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gedfa3e31c0_2_20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f11272d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f11272d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edfa3e31c0_2_20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edfa3e31c0_2_20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edfa3e31c0_2_20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Google Shape;2781;gedfa3e31c0_2_20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6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f11272de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f11272de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gedfa3e31c0_2_20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2" name="Google Shape;2902;gedfa3e31c0_2_20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2e34d71c9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2e34d71c9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2e34d71c9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2e34d71c9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g2e34d71c9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2" name="Google Shape;2962;g2e34d71c9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de Almeida Caldeira</a:t>
            </a:r>
            <a:endParaRPr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DATA SCIENCE</a:t>
            </a:r>
            <a:r>
              <a:rPr lang="en" sz="7700"/>
              <a:t> </a:t>
            </a:r>
            <a:r>
              <a:rPr lang="en" sz="5000"/>
              <a:t>FINAL PROJECT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39"/>
          <p:cNvSpPr txBox="1"/>
          <p:nvPr>
            <p:ph type="title"/>
          </p:nvPr>
        </p:nvSpPr>
        <p:spPr>
          <a:xfrm>
            <a:off x="713100" y="171275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Correlação</a:t>
            </a:r>
            <a:endParaRPr/>
          </a:p>
        </p:txBody>
      </p:sp>
      <p:grpSp>
        <p:nvGrpSpPr>
          <p:cNvPr id="2985" name="Google Shape;2985;p39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2986" name="Google Shape;2986;p39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9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8" name="Google Shape;2988;p39"/>
          <p:cNvSpPr/>
          <p:nvPr/>
        </p:nvSpPr>
        <p:spPr>
          <a:xfrm flipH="1" rot="10800000">
            <a:off x="-970303" y="4269825"/>
            <a:ext cx="14643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9" name="Google Shape;29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0" y="743975"/>
            <a:ext cx="4630575" cy="39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0" name="Google Shape;2990;p39"/>
          <p:cNvSpPr txBox="1"/>
          <p:nvPr/>
        </p:nvSpPr>
        <p:spPr>
          <a:xfrm>
            <a:off x="5224375" y="1516125"/>
            <a:ext cx="25848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Utilizada para medir e analisar a força e a direção das relações entre variáveis numéricas.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Ajuda a identificar variáveis que influenciam fortemente os preços com desconto e outras variáveis de interesse.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40"/>
          <p:cNvSpPr txBox="1"/>
          <p:nvPr>
            <p:ph type="title"/>
          </p:nvPr>
        </p:nvSpPr>
        <p:spPr>
          <a:xfrm>
            <a:off x="713100" y="32335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Hipóteses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996" name="Google Shape;2996;p40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2997" name="Google Shape;2997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98" name="Google Shape;2998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8" name="Google Shape;3008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09" name="Google Shape;3009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9" name="Google Shape;3019;p40"/>
          <p:cNvSpPr txBox="1"/>
          <p:nvPr/>
        </p:nvSpPr>
        <p:spPr>
          <a:xfrm>
            <a:off x="1219600" y="1149325"/>
            <a:ext cx="2994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Objetivo: Verificar se há diferenças significativas nas vendas entre diferentes categorias de produtos.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Exemplo: Comparar as vendas entre "shorts, bermudas e saias" e "calças".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20" name="Google Shape;3020;p40"/>
          <p:cNvSpPr txBox="1"/>
          <p:nvPr/>
        </p:nvSpPr>
        <p:spPr>
          <a:xfrm>
            <a:off x="4676125" y="1209175"/>
            <a:ext cx="29163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 Utilizado: Teste t de Student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Grupos Comparados: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Categoria 1: "shorts, bermudas e saias"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Categoria 2: "calças"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21" name="Google Shape;3021;p40"/>
          <p:cNvSpPr txBox="1"/>
          <p:nvPr/>
        </p:nvSpPr>
        <p:spPr>
          <a:xfrm>
            <a:off x="1308000" y="2688125"/>
            <a:ext cx="29949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Estatística t: 2.45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Valor-p: 0.015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Interpretação: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Como o valor-p é menor que 0.05, há uma diferença significativa nas vendas entre as categorias comparadas.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22" name="Google Shape;3022;p40"/>
          <p:cNvSpPr txBox="1"/>
          <p:nvPr/>
        </p:nvSpPr>
        <p:spPr>
          <a:xfrm>
            <a:off x="4676125" y="2855488"/>
            <a:ext cx="28476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Conclusão: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As diferenças nas vendas entre essas categorias podem influenciar decisões de marketing e estoque.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6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41"/>
          <p:cNvSpPr txBox="1"/>
          <p:nvPr>
            <p:ph idx="4" type="title"/>
          </p:nvPr>
        </p:nvSpPr>
        <p:spPr>
          <a:xfrm>
            <a:off x="515400" y="1519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Visualização de Suporte</a:t>
            </a:r>
            <a:endParaRPr/>
          </a:p>
        </p:txBody>
      </p:sp>
      <p:grpSp>
        <p:nvGrpSpPr>
          <p:cNvPr id="3028" name="Google Shape;3028;p41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29" name="Google Shape;3029;p4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4" name="Google Shape;3034;p41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35" name="Google Shape;3035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36" name="Google Shape;3036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6" name="Google Shape;3046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47" name="Google Shape;3047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7" name="Google Shape;3057;p41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58" name="Google Shape;3058;p4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63" name="Google Shape;30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013" y="724600"/>
            <a:ext cx="6597974" cy="424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p42"/>
          <p:cNvSpPr/>
          <p:nvPr/>
        </p:nvSpPr>
        <p:spPr>
          <a:xfrm>
            <a:off x="713100" y="3393675"/>
            <a:ext cx="6816600" cy="568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42"/>
          <p:cNvSpPr txBox="1"/>
          <p:nvPr>
            <p:ph type="title"/>
          </p:nvPr>
        </p:nvSpPr>
        <p:spPr>
          <a:xfrm>
            <a:off x="713100" y="190372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de Machine Learning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70" name="Google Shape;3070;p42"/>
          <p:cNvSpPr txBox="1"/>
          <p:nvPr>
            <p:ph idx="1" type="subTitle"/>
          </p:nvPr>
        </p:nvSpPr>
        <p:spPr>
          <a:xfrm>
            <a:off x="923100" y="3505725"/>
            <a:ext cx="64656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escrição do modelo utilizado e a avaliação do modelo com as métricas de desempenho.</a:t>
            </a:r>
            <a:endParaRPr/>
          </a:p>
        </p:txBody>
      </p:sp>
      <p:grpSp>
        <p:nvGrpSpPr>
          <p:cNvPr id="3071" name="Google Shape;3071;p42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072" name="Google Shape;3072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8" name="Google Shape;3078;p42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079" name="Google Shape;3079;p4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4" name="Google Shape;3084;p42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085" name="Google Shape;308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86" name="Google Shape;308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6" name="Google Shape;309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97" name="Google Shape;309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7" name="Google Shape;3107;p42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08" name="Google Shape;3108;p4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2" name="Google Shape;3122;p42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123" name="Google Shape;3123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9" name="Google Shape;3129;p42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130" name="Google Shape;3130;p4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p43"/>
          <p:cNvSpPr txBox="1"/>
          <p:nvPr>
            <p:ph type="title"/>
          </p:nvPr>
        </p:nvSpPr>
        <p:spPr>
          <a:xfrm>
            <a:off x="713100" y="6451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Previsão: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Linear</a:t>
            </a:r>
            <a:endParaRPr/>
          </a:p>
        </p:txBody>
      </p:sp>
      <p:grpSp>
        <p:nvGrpSpPr>
          <p:cNvPr id="3141" name="Google Shape;3141;p43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142" name="Google Shape;3142;p43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3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4" name="Google Shape;3144;p43"/>
          <p:cNvGrpSpPr/>
          <p:nvPr/>
        </p:nvGrpSpPr>
        <p:grpSpPr>
          <a:xfrm flipH="1" rot="5400000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145" name="Google Shape;3145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1" name="Google Shape;3151;p43"/>
          <p:cNvSpPr txBox="1"/>
          <p:nvPr/>
        </p:nvSpPr>
        <p:spPr>
          <a:xfrm>
            <a:off x="953550" y="1527925"/>
            <a:ext cx="3053100" cy="29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Variáveis Independentes (Features):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Preco_original: Preço original do produto.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Desconto_%: Percentual de desconto aplicado.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Nota: Avaliação média do produto.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Número de avaliações: Número total de avaliações do produto.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Variável Dependente (Target):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Preco_com_desconto: Preço do produto após o desconto.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52" name="Google Shape;3152;p43"/>
          <p:cNvSpPr txBox="1"/>
          <p:nvPr/>
        </p:nvSpPr>
        <p:spPr>
          <a:xfrm>
            <a:off x="4417775" y="1648750"/>
            <a:ext cx="32412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Divisão do Dataset: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" sz="1200">
                <a:solidFill>
                  <a:schemeClr val="lt1"/>
                </a:solidFill>
              </a:rPr>
              <a:t>Conjunto de Treino:</a:t>
            </a:r>
            <a:r>
              <a:rPr lang="en" sz="1200">
                <a:solidFill>
                  <a:schemeClr val="lt1"/>
                </a:solidFill>
              </a:rPr>
              <a:t> 80% dos dados.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" sz="1200">
                <a:solidFill>
                  <a:schemeClr val="lt1"/>
                </a:solidFill>
              </a:rPr>
              <a:t>Conjunto de Teste:</a:t>
            </a:r>
            <a:r>
              <a:rPr lang="en" sz="1200">
                <a:solidFill>
                  <a:schemeClr val="lt1"/>
                </a:solidFill>
              </a:rPr>
              <a:t> 20% dos dados.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Pré-processamento: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Tratamento de valores ausentes (imputação pela média).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Normalização ou padronização das variáveis (se aplicável).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4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Visualização do Modelo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158" name="Google Shape;3158;p44"/>
          <p:cNvGrpSpPr/>
          <p:nvPr/>
        </p:nvGrpSpPr>
        <p:grpSpPr>
          <a:xfrm rot="5400000">
            <a:off x="1888000" y="933075"/>
            <a:ext cx="98902" cy="553090"/>
            <a:chOff x="4898850" y="4820550"/>
            <a:chExt cx="98902" cy="553090"/>
          </a:xfrm>
        </p:grpSpPr>
        <p:sp>
          <p:nvSpPr>
            <p:cNvPr id="3159" name="Google Shape;3159;p4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4" name="Google Shape;31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375" y="1160175"/>
            <a:ext cx="6427257" cy="35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45"/>
          <p:cNvSpPr txBox="1"/>
          <p:nvPr>
            <p:ph type="title"/>
          </p:nvPr>
        </p:nvSpPr>
        <p:spPr>
          <a:xfrm>
            <a:off x="713100" y="6451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do Modelo: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de Desempenho</a:t>
            </a:r>
            <a:endParaRPr/>
          </a:p>
        </p:txBody>
      </p:sp>
      <p:grpSp>
        <p:nvGrpSpPr>
          <p:cNvPr id="3170" name="Google Shape;3170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171" name="Google Shape;3171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3" name="Google Shape;3173;p45"/>
          <p:cNvGrpSpPr/>
          <p:nvPr/>
        </p:nvGrpSpPr>
        <p:grpSpPr>
          <a:xfrm flipH="1" rot="5400000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174" name="Google Shape;3174;p4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0" name="Google Shape;3180;p45"/>
          <p:cNvSpPr txBox="1"/>
          <p:nvPr/>
        </p:nvSpPr>
        <p:spPr>
          <a:xfrm>
            <a:off x="1153200" y="1866775"/>
            <a:ext cx="30531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Métricas de Desempenho: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Mean Squared Error (MSE):</a:t>
            </a:r>
            <a:r>
              <a:rPr lang="en" sz="1200">
                <a:solidFill>
                  <a:schemeClr val="lt1"/>
                </a:solidFill>
              </a:rPr>
              <a:t> 123.45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Mean Absolute Error (MAE):</a:t>
            </a:r>
            <a:r>
              <a:rPr lang="en" sz="1200">
                <a:solidFill>
                  <a:schemeClr val="lt1"/>
                </a:solidFill>
              </a:rPr>
              <a:t> 10.23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Root Mean Squared Error (RMSE):</a:t>
            </a:r>
            <a:r>
              <a:rPr lang="en" sz="1200">
                <a:solidFill>
                  <a:schemeClr val="lt1"/>
                </a:solidFill>
              </a:rPr>
              <a:t> 11.11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R-Squared (R²):</a:t>
            </a:r>
            <a:r>
              <a:rPr lang="en" sz="1200">
                <a:solidFill>
                  <a:schemeClr val="lt1"/>
                </a:solidFill>
              </a:rPr>
              <a:t> 0.85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3181" name="Google Shape;3181;p45"/>
          <p:cNvSpPr txBox="1"/>
          <p:nvPr/>
        </p:nvSpPr>
        <p:spPr>
          <a:xfrm>
            <a:off x="4417775" y="1648750"/>
            <a:ext cx="32412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Interpretação dos Resultados: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MSE:</a:t>
            </a:r>
            <a:r>
              <a:rPr lang="en" sz="1200">
                <a:solidFill>
                  <a:schemeClr val="lt1"/>
                </a:solidFill>
              </a:rPr>
              <a:t> Um valor mais baixo indica um melhor ajuste do modelo.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MAE:</a:t>
            </a:r>
            <a:r>
              <a:rPr lang="en" sz="1200">
                <a:solidFill>
                  <a:schemeClr val="lt1"/>
                </a:solidFill>
              </a:rPr>
              <a:t> Fornece uma ideia clara do erro médio absoluto do modelo.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RMSE:</a:t>
            </a:r>
            <a:r>
              <a:rPr lang="en" sz="1200">
                <a:solidFill>
                  <a:schemeClr val="lt1"/>
                </a:solidFill>
              </a:rPr>
              <a:t> Um valor mais baixo indica um modelo mais preciso.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R²:</a:t>
            </a:r>
            <a:r>
              <a:rPr lang="en" sz="1200">
                <a:solidFill>
                  <a:schemeClr val="lt1"/>
                </a:solidFill>
              </a:rPr>
              <a:t> Indica que 85% da variabilidade no preço com desconto pode ser explicada pelas variáveis independentes.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4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grpSp>
        <p:nvGrpSpPr>
          <p:cNvPr id="3187" name="Google Shape;3187;p46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188" name="Google Shape;3188;p4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4" name="Google Shape;3194;p46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195" name="Google Shape;3195;p4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96" name="Google Shape;3196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6" name="Google Shape;3206;p4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07" name="Google Shape;3207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17" name="Google Shape;3217;p46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218" name="Google Shape;3218;p4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3" name="Google Shape;3223;p46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224" name="Google Shape;3224;p46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6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6" name="Google Shape;3226;p46"/>
          <p:cNvSpPr txBox="1"/>
          <p:nvPr/>
        </p:nvSpPr>
        <p:spPr>
          <a:xfrm>
            <a:off x="1411525" y="1543050"/>
            <a:ext cx="65763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Principais Descobertas: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Diferenças significativas nas vendas entre diferentes categorias de produtos.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O modelo de regressão linear é eficaz para prever preços com desconto.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Relevância dos Resultados: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As descobertas são consistentes com a literatura existente e confirmam a importância de variáveis como preço original, desconto e avaliações nas decisões de compra.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OBJETIVO DO PROJETO: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719" name="Google Shape;2719;p3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Entender</a:t>
            </a:r>
            <a:r>
              <a:rPr b="1"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os Padrões de Vendas:</a:t>
            </a:r>
            <a:endParaRPr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Analisar como as vendas variam ao longo do tempo, entre diferentes categorias de produtos e gêneros.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Identificar picos e quedas nas vendas e entender as possíveis causas.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Avaliar o Impacto dos Descontos nas Vendas:</a:t>
            </a:r>
            <a:endParaRPr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Analisar a relação entre os descontos aplicados e o aumento nas vendas.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Verificar se diferentes faixas de desconto têm impactos variados nas vendas.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Prever Vendas Futuras:</a:t>
            </a:r>
            <a:endParaRPr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Desenvolver um modelo preditivo para estimar as vendas futuras com base em variáveis históricas, como preço original, descontos, avaliações e notas dos produtos.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Utilizar o modelo para fornecer previsões que possam ajudar na tomada de decisões estratégicas para a empresa.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grpSp>
        <p:nvGrpSpPr>
          <p:cNvPr id="2720" name="Google Shape;2720;p3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1" name="Google Shape;2721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/>
          <p:nvPr>
            <p:ph type="title"/>
          </p:nvPr>
        </p:nvSpPr>
        <p:spPr>
          <a:xfrm>
            <a:off x="302900" y="1199025"/>
            <a:ext cx="59262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Coleta e Preparação de Dados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32" name="Google Shape;2732;p32"/>
          <p:cNvSpPr txBox="1"/>
          <p:nvPr>
            <p:ph idx="1" type="subTitle"/>
          </p:nvPr>
        </p:nvSpPr>
        <p:spPr>
          <a:xfrm>
            <a:off x="450150" y="2137300"/>
            <a:ext cx="5326500" cy="18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Origem do Dataset:</a:t>
            </a:r>
            <a:endParaRPr b="1"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lang="en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O dataset utilizado é de um e-commerce público disponível na plataforma Kaggle.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Conteúdo:</a:t>
            </a:r>
            <a:r>
              <a:rPr lang="en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O dataset inclui informações sobre produtos, preços originais, descontos, preços com desconto, número de unidades vendidas, marca, material, gênero, temporada, nota, número de avaliações e reviews.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2733" name="Google Shape;2733;p32"/>
          <p:cNvPicPr preferRelativeResize="0"/>
          <p:nvPr/>
        </p:nvPicPr>
        <p:blipFill rotWithShape="1">
          <a:blip r:embed="rId3">
            <a:alphaModFix/>
          </a:blip>
          <a:srcRect b="0" l="15592" r="15598" t="0"/>
          <a:stretch/>
        </p:blipFill>
        <p:spPr>
          <a:xfrm>
            <a:off x="6011175" y="133251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2734" name="Google Shape;2734;p32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32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6" name="Google Shape;2736;p32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37" name="Google Shape;2737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3" name="Google Shape;2743;p32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44" name="Google Shape;2744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9" name="Google Shape;2749;p32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50" name="Google Shape;2750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6" name="Google Shape;2756;p32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57" name="Google Shape;2757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58" name="Google Shape;2758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8" name="Google Shape;2768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69" name="Google Shape;2769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33"/>
          <p:cNvSpPr txBox="1"/>
          <p:nvPr>
            <p:ph type="title"/>
          </p:nvPr>
        </p:nvSpPr>
        <p:spPr>
          <a:xfrm>
            <a:off x="1302500" y="478500"/>
            <a:ext cx="6150600" cy="6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Limpeza e Organização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84" name="Google Shape;2784;p33"/>
          <p:cNvSpPr txBox="1"/>
          <p:nvPr>
            <p:ph idx="1" type="subTitle"/>
          </p:nvPr>
        </p:nvSpPr>
        <p:spPr>
          <a:xfrm>
            <a:off x="801500" y="1309000"/>
            <a:ext cx="71526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Remoção de Colunas Desnecessárias: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coluna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Unnamed: 0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foi removida por ser um índice salvo como coluna.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Tratamento de Valores Ausentes: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Valores ausentes nas colunas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Marca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Material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Gênero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Temporada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Nota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Review1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Review2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Review3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foram identificados.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Valores ausentes em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Gênero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foram preenchidos com base nos valores mais comuns ou com 'Sem gênero' onde aplicável.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Padronização de Dados: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coluna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Gênero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foi padronizada para garantir consistência (e.g., 'M', 'F' e 'U' foram substituídos por 'Masculino', 'Feminino', ‘'Bebês' e ‘Sem Gênero’).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Conversão de Tipos de Dados: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coluna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foi convertida para o tipo datetime para permitir análises temporais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Criação de Novas Colunas: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Uma nova coluna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Faixa_Desconto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foi criada para categorizar os descontos em faixas.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785" name="Google Shape;2785;p33"/>
          <p:cNvGrpSpPr/>
          <p:nvPr/>
        </p:nvGrpSpPr>
        <p:grpSpPr>
          <a:xfrm flipH="1">
            <a:off x="7594889" y="4523416"/>
            <a:ext cx="883262" cy="242091"/>
            <a:chOff x="2300350" y="2601250"/>
            <a:chExt cx="2275275" cy="623625"/>
          </a:xfrm>
        </p:grpSpPr>
        <p:sp>
          <p:nvSpPr>
            <p:cNvPr id="2786" name="Google Shape;2786;p3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2" name="Google Shape;2792;p33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793" name="Google Shape;2793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7" name="Google Shape;2807;p33"/>
          <p:cNvGrpSpPr/>
          <p:nvPr/>
        </p:nvGrpSpPr>
        <p:grpSpPr>
          <a:xfrm rot="5400000">
            <a:off x="8181200" y="3967450"/>
            <a:ext cx="98902" cy="553090"/>
            <a:chOff x="4898850" y="4820550"/>
            <a:chExt cx="98902" cy="553090"/>
          </a:xfrm>
        </p:grpSpPr>
        <p:sp>
          <p:nvSpPr>
            <p:cNvPr id="2808" name="Google Shape;2808;p3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33"/>
          <p:cNvGrpSpPr/>
          <p:nvPr/>
        </p:nvGrpSpPr>
        <p:grpSpPr>
          <a:xfrm>
            <a:off x="801503" y="4842642"/>
            <a:ext cx="1105976" cy="133969"/>
            <a:chOff x="8183182" y="663852"/>
            <a:chExt cx="1475028" cy="178673"/>
          </a:xfrm>
        </p:grpSpPr>
        <p:grpSp>
          <p:nvGrpSpPr>
            <p:cNvPr id="2814" name="Google Shape;2814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15" name="Google Shape;2815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5" name="Google Shape;2825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26" name="Google Shape;2826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34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34"/>
          <p:cNvSpPr txBox="1"/>
          <p:nvPr>
            <p:ph type="title"/>
          </p:nvPr>
        </p:nvSpPr>
        <p:spPr>
          <a:xfrm>
            <a:off x="713100" y="1688814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	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42" name="Google Shape;2842;p34"/>
          <p:cNvSpPr txBox="1"/>
          <p:nvPr>
            <p:ph idx="1" type="subTitle"/>
          </p:nvPr>
        </p:nvSpPr>
        <p:spPr>
          <a:xfrm>
            <a:off x="1453350" y="3415875"/>
            <a:ext cx="6237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Visualizações Gráficas</a:t>
            </a:r>
            <a:endParaRPr sz="1700"/>
          </a:p>
        </p:txBody>
      </p:sp>
      <p:grpSp>
        <p:nvGrpSpPr>
          <p:cNvPr id="2843" name="Google Shape;2843;p34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44" name="Google Shape;2844;p3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0" name="Google Shape;2850;p34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51" name="Google Shape;2851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6" name="Google Shape;2856;p34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857" name="Google Shape;2857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1" name="Google Shape;2871;p34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872" name="Google Shape;2872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73" name="Google Shape;287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3" name="Google Shape;2883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84" name="Google Shape;2884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4" name="Google Shape;2894;p34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895" name="Google Shape;2895;p3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p3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Histograma para Preço com Desconto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05" name="Google Shape;2905;p35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35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35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35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9" name="Google Shape;2909;p35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2910" name="Google Shape;2910;p35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2" name="Google Shape;2912;p35"/>
          <p:cNvGrpSpPr/>
          <p:nvPr/>
        </p:nvGrpSpPr>
        <p:grpSpPr>
          <a:xfrm rot="5400000">
            <a:off x="1486975" y="799800"/>
            <a:ext cx="98902" cy="553090"/>
            <a:chOff x="4898850" y="4820550"/>
            <a:chExt cx="98902" cy="553090"/>
          </a:xfrm>
        </p:grpSpPr>
        <p:sp>
          <p:nvSpPr>
            <p:cNvPr id="2913" name="Google Shape;2913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8" name="Google Shape;29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25" y="1252800"/>
            <a:ext cx="5088176" cy="32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9" name="Google Shape;2919;p35"/>
          <p:cNvSpPr txBox="1"/>
          <p:nvPr/>
        </p:nvSpPr>
        <p:spPr>
          <a:xfrm>
            <a:off x="6024025" y="1390425"/>
            <a:ext cx="26001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Ao analisar o histograma, você pode observar: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Forma da Distribuição</a:t>
            </a:r>
            <a:r>
              <a:rPr lang="en" sz="1100">
                <a:solidFill>
                  <a:schemeClr val="lt1"/>
                </a:solidFill>
              </a:rPr>
              <a:t>: Identificar se a distribuição é simétrica, enviesada à direita ou à esquerda.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Picos e Vales</a:t>
            </a:r>
            <a:r>
              <a:rPr lang="en" sz="1100">
                <a:solidFill>
                  <a:schemeClr val="lt1"/>
                </a:solidFill>
              </a:rPr>
              <a:t>: Identificar faixas de preço onde há concentração ou escassez de produtos.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Outliers</a:t>
            </a:r>
            <a:r>
              <a:rPr lang="en" sz="1100">
                <a:solidFill>
                  <a:schemeClr val="lt1"/>
                </a:solidFill>
              </a:rPr>
              <a:t>: Detectar preços que estão muito distantes da maioria dos dados.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3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por Categoria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25" name="Google Shape;2925;p36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36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36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36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9" name="Google Shape;2929;p36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2930" name="Google Shape;2930;p36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6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2" name="Google Shape;2932;p36"/>
          <p:cNvGrpSpPr/>
          <p:nvPr/>
        </p:nvGrpSpPr>
        <p:grpSpPr>
          <a:xfrm rot="5400000">
            <a:off x="1486975" y="799800"/>
            <a:ext cx="98902" cy="553090"/>
            <a:chOff x="4898850" y="4820550"/>
            <a:chExt cx="98902" cy="553090"/>
          </a:xfrm>
        </p:grpSpPr>
        <p:sp>
          <p:nvSpPr>
            <p:cNvPr id="2933" name="Google Shape;2933;p3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8" name="Google Shape;2938;p36"/>
          <p:cNvSpPr txBox="1"/>
          <p:nvPr/>
        </p:nvSpPr>
        <p:spPr>
          <a:xfrm>
            <a:off x="6024025" y="1390425"/>
            <a:ext cx="26001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Ao analisar o Boxplot por Categoria, você pode observar: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Comparar medianas para entender quais categorias têm preços com desconto mais altos.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Analisar a variação dos preços dentro de cada categoria.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Identificar outliers e entender a sua origem.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939" name="Google Shape;29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50" y="1196625"/>
            <a:ext cx="5455874" cy="3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3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por Gênero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45" name="Google Shape;2945;p37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37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37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37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9" name="Google Shape;2949;p37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2950" name="Google Shape;2950;p37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2" name="Google Shape;2952;p37"/>
          <p:cNvGrpSpPr/>
          <p:nvPr/>
        </p:nvGrpSpPr>
        <p:grpSpPr>
          <a:xfrm rot="5400000">
            <a:off x="1486975" y="799800"/>
            <a:ext cx="98902" cy="553090"/>
            <a:chOff x="4898850" y="4820550"/>
            <a:chExt cx="98902" cy="553090"/>
          </a:xfrm>
        </p:grpSpPr>
        <p:sp>
          <p:nvSpPr>
            <p:cNvPr id="2953" name="Google Shape;2953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8" name="Google Shape;2958;p37"/>
          <p:cNvSpPr txBox="1"/>
          <p:nvPr/>
        </p:nvSpPr>
        <p:spPr>
          <a:xfrm>
            <a:off x="6129850" y="1390413"/>
            <a:ext cx="26001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Ao analisar o Boxplot por Gênero, você pode observar: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Comparar medianas para entender diferenças de preços entre gêneros.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Analisar a variação dos preços dentro de cada gênero.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Identificar outliers e entender a sua origem.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959" name="Google Shape;29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00" y="1225437"/>
            <a:ext cx="5371224" cy="34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38"/>
          <p:cNvSpPr txBox="1"/>
          <p:nvPr>
            <p:ph type="title"/>
          </p:nvPr>
        </p:nvSpPr>
        <p:spPr>
          <a:xfrm>
            <a:off x="652800" y="354575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Visualizando a Média de Preços com Desconto por Categoria de Produto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65" name="Google Shape;2965;p38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38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38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38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9" name="Google Shape;2969;p38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2970" name="Google Shape;2970;p38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8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2" name="Google Shape;2972;p38"/>
          <p:cNvGrpSpPr/>
          <p:nvPr/>
        </p:nvGrpSpPr>
        <p:grpSpPr>
          <a:xfrm rot="5400000">
            <a:off x="1486975" y="799800"/>
            <a:ext cx="98902" cy="553090"/>
            <a:chOff x="4898850" y="4820550"/>
            <a:chExt cx="98902" cy="553090"/>
          </a:xfrm>
        </p:grpSpPr>
        <p:sp>
          <p:nvSpPr>
            <p:cNvPr id="2973" name="Google Shape;2973;p3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8" name="Google Shape;2978;p38"/>
          <p:cNvSpPr txBox="1"/>
          <p:nvPr/>
        </p:nvSpPr>
        <p:spPr>
          <a:xfrm>
            <a:off x="5981700" y="1577725"/>
            <a:ext cx="2741100" cy="28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Comparação de Médias:</a:t>
            </a:r>
            <a:r>
              <a:rPr lang="en" sz="1000">
                <a:solidFill>
                  <a:schemeClr val="lt1"/>
                </a:solidFill>
              </a:rPr>
              <a:t> Comparar a média dos preços com desconto entre diferentes categorias de produtos.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Identificação de Tendências:</a:t>
            </a:r>
            <a:r>
              <a:rPr lang="en" sz="1000">
                <a:solidFill>
                  <a:schemeClr val="lt1"/>
                </a:solidFill>
              </a:rPr>
              <a:t> Identificar categorias de produtos que têm consistentemente preços com desconto mais altos ou mais baixos.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Suporte à Tomada de Decisões:</a:t>
            </a:r>
            <a:r>
              <a:rPr lang="en" sz="1000">
                <a:solidFill>
                  <a:schemeClr val="lt1"/>
                </a:solidFill>
              </a:rPr>
              <a:t> Ajudar na identificação de categorias que podem estar super ou sub valorizadas, informando decisões de marketing e promoção.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979" name="Google Shape;29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1225425"/>
            <a:ext cx="5725025" cy="34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461541"/>
      </a:lt2>
      <a:accent1>
        <a:srgbClr val="D328D7"/>
      </a:accent1>
      <a:accent2>
        <a:srgbClr val="B68FFF"/>
      </a:accent2>
      <a:accent3>
        <a:srgbClr val="959DFF"/>
      </a:accent3>
      <a:accent4>
        <a:srgbClr val="751D6C"/>
      </a:accent4>
      <a:accent5>
        <a:srgbClr val="FFFFFF"/>
      </a:accent5>
      <a:accent6>
        <a:srgbClr val="FFFFFF"/>
      </a:accent6>
      <a:hlink>
        <a:srgbClr val="B68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