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1" r:id="rId6"/>
    <p:sldId id="263" r:id="rId7"/>
    <p:sldId id="264" r:id="rId8"/>
    <p:sldId id="265" r:id="rId9"/>
    <p:sldId id="262" r:id="rId10"/>
    <p:sldId id="266" r:id="rId11"/>
    <p:sldId id="267" r:id="rId12"/>
    <p:sldId id="268" r:id="rId13"/>
    <p:sldId id="269" r:id="rId14"/>
    <p:sldId id="2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AF0F6"/>
    <a:srgbClr val="133B8A"/>
    <a:srgbClr val="FAF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888411FB-1606-4EC5-9BCA-2DC04C2243EA}" type="datetimeFigureOut">
              <a:rPr lang="en-US" dirty="0"/>
              <a:t>4/24/2025</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96729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EE1F3D07-6BCF-40BC-A7F7-89BB8FFE98C6}" type="datetimeFigureOut">
              <a:rPr lang="en-US" dirty="0"/>
              <a:t>4/24/2025</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03264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CED16D97-0980-426F-BEA7-F6EB2DE3AC08}" type="datetimeFigureOut">
              <a:rPr lang="en-US" dirty="0"/>
              <a:t>4/24/2025</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6853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D3BCAA53-8FBA-45E2-8B10-F7DD55E4E759}" type="datetimeFigureOut">
              <a:rPr lang="en-US" dirty="0"/>
              <a:t>4/24/2025</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1159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dirty="0"/>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1200">
                <a:solidFill>
                  <a:schemeClr val="tx1">
                    <a:tint val="75000"/>
                  </a:schemeClr>
                </a:solidFill>
              </a:defRPr>
            </a:lvl2pPr>
            <a:lvl3pPr marL="914400" indent="0">
              <a:buNone/>
              <a:defRPr sz="1200">
                <a:solidFill>
                  <a:schemeClr val="tx1">
                    <a:tint val="75000"/>
                  </a:schemeClr>
                </a:solidFill>
              </a:defRPr>
            </a:lvl3pPr>
            <a:lvl4pPr marL="1371600" indent="0">
              <a:buNone/>
              <a:defRPr sz="1200">
                <a:solidFill>
                  <a:schemeClr val="tx1">
                    <a:tint val="75000"/>
                  </a:schemeClr>
                </a:solidFill>
              </a:defRPr>
            </a:lvl4pPr>
            <a:lvl5pPr marL="1828800" indent="0">
              <a:buNone/>
              <a:defRPr sz="1200">
                <a:solidFill>
                  <a:schemeClr val="tx1">
                    <a:tint val="75000"/>
                  </a:schemeClr>
                </a:solidFill>
              </a:defRPr>
            </a:lvl5pPr>
            <a:lvl6pPr marL="2286000" indent="0">
              <a:buNone/>
              <a:defRPr sz="1200">
                <a:solidFill>
                  <a:schemeClr val="tx1">
                    <a:tint val="75000"/>
                  </a:schemeClr>
                </a:solidFill>
              </a:defRPr>
            </a:lvl6pPr>
            <a:lvl7pPr marL="2743200" indent="0">
              <a:buNone/>
              <a:defRPr sz="1200">
                <a:solidFill>
                  <a:schemeClr val="tx1">
                    <a:tint val="75000"/>
                  </a:schemeClr>
                </a:solidFill>
              </a:defRPr>
            </a:lvl7pPr>
            <a:lvl8pPr marL="3200400" indent="0">
              <a:buNone/>
              <a:defRPr sz="1200">
                <a:solidFill>
                  <a:schemeClr val="tx1">
                    <a:tint val="75000"/>
                  </a:schemeClr>
                </a:solidFill>
              </a:defRPr>
            </a:lvl8pPr>
            <a:lvl9pPr marL="36576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2F8C84CF-6F0D-4195-920D-9D6F75893720}" type="datetimeFigureOut">
              <a:rPr lang="en-US" dirty="0"/>
              <a:t>4/24/2025</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85470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121B3BBE-A1CF-4CC7-B02C-EBCBBE110242}" type="datetimeFigureOut">
              <a:rPr lang="en-US" dirty="0"/>
              <a:t>4/24/2025</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27640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dirty="0"/>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43D63E4-71A5-4C63-9515-748B28B89764}" type="datetimeFigureOut">
              <a:rPr lang="en-US" dirty="0"/>
              <a:t>4/24/2025</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03089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C7C92BAC-F228-4DAC-8800-3D810F869187}" type="datetimeFigureOut">
              <a:rPr lang="en-US" dirty="0"/>
              <a:t>4/24/2025</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76647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B66EFFE8-7E8E-427A-AB26-E496551AFB7B}" type="datetimeFigureOut">
              <a:rPr lang="en-US" dirty="0"/>
              <a:t>4/24/2025</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41137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C0DC8B19-DE76-4E18-BFC7-EB25B8C421E7}" type="datetimeFigureOut">
              <a:rPr lang="en-US" dirty="0"/>
              <a:t>4/24/2025</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70758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noChangeAspect="1"/>
          </p:cNvSpPr>
          <p:nvPr>
            <p:ph type="pic" idx="1"/>
          </p:nvPr>
        </p:nvSpPr>
        <p:spPr>
          <a:xfrm>
            <a:off x="5834742" y="858417"/>
            <a:ext cx="5520645" cy="50026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9C10BD94-1F69-4074-BD82-D6EDB89FE74F}" type="datetimeFigureOut">
              <a:rPr lang="en-US" dirty="0"/>
              <a:t>4/24/2025</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410009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2F7"/>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49C728D-416F-40D5-8F13-55E5DD1CE8D1}" type="datetimeFigureOut">
              <a:rPr lang="en-US" dirty="0"/>
              <a:t>4/24/2025</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017DE1FC-E54A-4B87-A814-263D1E8654B2}" type="slidenum">
              <a:rPr lang="en-US" dirty="0"/>
              <a:t>‹#›</a:t>
            </a:fld>
            <a:endParaRPr lang="en-US" dirty="0"/>
          </a:p>
        </p:txBody>
      </p:sp>
    </p:spTree>
    <p:extLst>
      <p:ext uri="{BB962C8B-B14F-4D97-AF65-F5344CB8AC3E}">
        <p14:creationId xmlns:p14="http://schemas.microsoft.com/office/powerpoint/2010/main" val="9021075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pos="288">
          <p15:clr>
            <a:srgbClr val="F26B43"/>
          </p15:clr>
        </p15:guide>
        <p15:guide id="5" orient="horz" pos="4032">
          <p15:clr>
            <a:srgbClr val="F26B43"/>
          </p15:clr>
        </p15:guide>
        <p15:guide id="6" pos="7392">
          <p15:clr>
            <a:srgbClr val="F26B43"/>
          </p15:clr>
        </p15:guide>
        <p15:guide id="7" pos="5112">
          <p15:clr>
            <a:srgbClr val="F26B43"/>
          </p15:clr>
        </p15:guide>
        <p15:guide id="8" pos="2544">
          <p15:clr>
            <a:srgbClr val="F26B43"/>
          </p15:clr>
        </p15:guide>
        <p15:guide id="9" pos="864">
          <p15:clr>
            <a:srgbClr val="F26B43"/>
          </p15:clr>
        </p15:guide>
        <p15:guide id="10" orient="horz" pos="648">
          <p15:clr>
            <a:srgbClr val="F26B43"/>
          </p15:clr>
        </p15:guide>
        <p15:guide id="11" pos="6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aywithwords.net/resource/nlp-in-speech-data-analysis-insights/" TargetMode="External"/><Relationship Id="rId3" Type="http://schemas.openxmlformats.org/officeDocument/2006/relationships/hyperlink" Target="https://localizejs.com/articles/natural-language-processing-nlp" TargetMode="External"/><Relationship Id="rId7" Type="http://schemas.openxmlformats.org/officeDocument/2006/relationships/hyperlink" Target="https://payodatechnologyinc.medium.com/top-use-cases-of-natural-language-processing-nlp-in-2024-a557bae5866e" TargetMode="External"/><Relationship Id="rId2" Type="http://schemas.openxmlformats.org/officeDocument/2006/relationships/hyperlink" Target="https://www.netguru.com/glossary/part-of-speech-tagging-artificial-intelligence-explained" TargetMode="External"/><Relationship Id="rId1" Type="http://schemas.openxmlformats.org/officeDocument/2006/relationships/slideLayout" Target="../slideLayouts/slideLayout2.xml"/><Relationship Id="rId6" Type="http://schemas.openxmlformats.org/officeDocument/2006/relationships/hyperlink" Target="https://www.cogentinfo.com/resources/lost-in-translation-the-biggest-mistakes-multilingual-nlp-still-makes" TargetMode="External"/><Relationship Id="rId5" Type="http://schemas.openxmlformats.org/officeDocument/2006/relationships/hyperlink" Target="https://arxiv.org/abs/2210.09840?utm_source=chatgpt.com" TargetMode="External"/><Relationship Id="rId4" Type="http://schemas.openxmlformats.org/officeDocument/2006/relationships/hyperlink" Target="https://stackoverflow.com/questions/32740988/multilingual-nltk-for-pos-tagging-and-lemmatizer"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1C3E09-DC9D-CD8A-96DE-0FDD76200975}"/>
              </a:ext>
            </a:extLst>
          </p:cNvPr>
          <p:cNvSpPr>
            <a:spLocks noGrp="1"/>
          </p:cNvSpPr>
          <p:nvPr>
            <p:ph type="dt" sz="half" idx="10"/>
          </p:nvPr>
        </p:nvSpPr>
        <p:spPr/>
        <p:txBody>
          <a:bodyPr/>
          <a:lstStyle/>
          <a:p>
            <a:fld id="{5D165E87-85D3-4126-9E2F-EF161BAFB792}" type="datetime1">
              <a:rPr lang="en-US"/>
              <a:t>4/24/2025</a:t>
            </a:fld>
            <a:endParaRPr lang="en-US" dirty="0"/>
          </a:p>
        </p:txBody>
      </p:sp>
      <p:sp>
        <p:nvSpPr>
          <p:cNvPr id="5" name="Footer Placeholder 4">
            <a:extLst>
              <a:ext uri="{FF2B5EF4-FFF2-40B4-BE49-F238E27FC236}">
                <a16:creationId xmlns:a16="http://schemas.microsoft.com/office/drawing/2014/main" id="{7440071D-BD0A-F490-E1EF-2ABAF289D9A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C83B92D-8400-7BBB-0E3C-38F823F21A08}"/>
              </a:ext>
            </a:extLst>
          </p:cNvPr>
          <p:cNvSpPr>
            <a:spLocks noGrp="1"/>
          </p:cNvSpPr>
          <p:nvPr>
            <p:ph type="sldNum" sz="quarter" idx="12"/>
          </p:nvPr>
        </p:nvSpPr>
        <p:spPr/>
        <p:txBody>
          <a:bodyPr/>
          <a:lstStyle/>
          <a:p>
            <a:fld id="{017DE1FC-E54A-4B87-A814-263D1E8654B2}" type="slidenum">
              <a:rPr lang="en-US" dirty="0"/>
              <a:t>1</a:t>
            </a:fld>
            <a:endParaRPr lang="en-US" dirty="0"/>
          </a:p>
        </p:txBody>
      </p:sp>
      <p:pic>
        <p:nvPicPr>
          <p:cNvPr id="7" name="Picture 6" descr="A logo with text on it&#10;&#10;AI-generated content may be incorrect.">
            <a:extLst>
              <a:ext uri="{FF2B5EF4-FFF2-40B4-BE49-F238E27FC236}">
                <a16:creationId xmlns:a16="http://schemas.microsoft.com/office/drawing/2014/main" id="{7C7243B7-4EDD-B7BD-1449-64876D122080}"/>
              </a:ext>
            </a:extLst>
          </p:cNvPr>
          <p:cNvPicPr>
            <a:picLocks noChangeAspect="1"/>
          </p:cNvPicPr>
          <p:nvPr/>
        </p:nvPicPr>
        <p:blipFill>
          <a:blip r:embed="rId2"/>
          <a:stretch>
            <a:fillRect/>
          </a:stretch>
        </p:blipFill>
        <p:spPr>
          <a:xfrm>
            <a:off x="5304024" y="273144"/>
            <a:ext cx="1583952" cy="1706096"/>
          </a:xfrm>
          <a:prstGeom prst="rect">
            <a:avLst/>
          </a:prstGeom>
        </p:spPr>
      </p:pic>
      <p:sp>
        <p:nvSpPr>
          <p:cNvPr id="8" name="TextBox 7">
            <a:extLst>
              <a:ext uri="{FF2B5EF4-FFF2-40B4-BE49-F238E27FC236}">
                <a16:creationId xmlns:a16="http://schemas.microsoft.com/office/drawing/2014/main" id="{2D309F13-E229-5A2B-D4FA-1DD395FC52FF}"/>
              </a:ext>
            </a:extLst>
          </p:cNvPr>
          <p:cNvSpPr txBox="1"/>
          <p:nvPr/>
        </p:nvSpPr>
        <p:spPr>
          <a:xfrm>
            <a:off x="1391538" y="2132554"/>
            <a:ext cx="9410699" cy="221599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b="1" dirty="0">
                <a:latin typeface="Times New Roman"/>
                <a:cs typeface="Times New Roman"/>
              </a:rPr>
              <a:t>Alard college of engineering and management</a:t>
            </a:r>
            <a:endParaRPr lang="en-US" dirty="0"/>
          </a:p>
          <a:p>
            <a:pPr algn="ctr"/>
            <a:r>
              <a:rPr lang="en-GB" sz="2000" b="1" dirty="0">
                <a:latin typeface="Times New Roman"/>
                <a:cs typeface="Times New Roman"/>
              </a:rPr>
              <a:t>     Department of Artificial Intelligence and machine learning</a:t>
            </a:r>
            <a:endParaRPr lang="en-GB" dirty="0"/>
          </a:p>
          <a:p>
            <a:pPr algn="ctr"/>
            <a:r>
              <a:rPr lang="en-GB" sz="2000" b="1" dirty="0">
                <a:latin typeface="Times New Roman"/>
                <a:cs typeface="Times New Roman"/>
              </a:rPr>
              <a:t>BE-AIML Academic Year (2024-2025)</a:t>
            </a:r>
            <a:endParaRPr lang="en-GB" dirty="0"/>
          </a:p>
          <a:p>
            <a:pPr algn="ctr"/>
            <a:r>
              <a:rPr lang="en-GB" sz="2000" b="1" dirty="0">
                <a:latin typeface="Times New Roman"/>
                <a:ea typeface="+mn-lt"/>
                <a:cs typeface="+mn-lt"/>
              </a:rPr>
              <a:t>Lab Practice V (Natural Language Processing) </a:t>
            </a:r>
            <a:endParaRPr lang="en-GB" sz="2000" b="1" dirty="0">
              <a:latin typeface="Times New Roman"/>
              <a:cs typeface="Times New Roman"/>
            </a:endParaRPr>
          </a:p>
          <a:p>
            <a:pPr algn="ctr"/>
            <a:r>
              <a:rPr lang="en-GB" sz="2000" b="1" dirty="0">
                <a:solidFill>
                  <a:schemeClr val="accent5"/>
                </a:solidFill>
                <a:latin typeface="Times New Roman"/>
                <a:cs typeface="Times New Roman"/>
              </a:rPr>
              <a:t>Mini Project on</a:t>
            </a:r>
          </a:p>
          <a:p>
            <a:pPr algn="ctr"/>
            <a:r>
              <a:rPr lang="en-GB" sz="2000" b="1" dirty="0">
                <a:solidFill>
                  <a:schemeClr val="accent5"/>
                </a:solidFill>
                <a:latin typeface="Times New Roman"/>
                <a:cs typeface="Times New Roman"/>
              </a:rPr>
              <a:t>“</a:t>
            </a:r>
            <a:r>
              <a:rPr lang="en-GB" sz="2000" b="1" dirty="0">
                <a:solidFill>
                  <a:schemeClr val="accent5"/>
                </a:solidFill>
                <a:latin typeface="Times New Roman"/>
                <a:ea typeface="+mn-lt"/>
                <a:cs typeface="+mn-lt"/>
              </a:rPr>
              <a:t>POS Tagging and Translation for Multiple Languages</a:t>
            </a:r>
            <a:r>
              <a:rPr lang="en-GB" sz="2000" b="1" dirty="0">
                <a:solidFill>
                  <a:schemeClr val="accent5"/>
                </a:solidFill>
                <a:latin typeface="Times New Roman"/>
                <a:cs typeface="Times New Roman"/>
              </a:rPr>
              <a:t>”</a:t>
            </a:r>
            <a:endParaRPr lang="en-GB" dirty="0">
              <a:solidFill>
                <a:schemeClr val="accent5"/>
              </a:solidFill>
              <a:latin typeface="tim"/>
            </a:endParaRPr>
          </a:p>
          <a:p>
            <a:pPr algn="l"/>
            <a:endParaRPr lang="en-GB" dirty="0"/>
          </a:p>
        </p:txBody>
      </p:sp>
      <p:graphicFrame>
        <p:nvGraphicFramePr>
          <p:cNvPr id="3" name="Table 2">
            <a:extLst>
              <a:ext uri="{FF2B5EF4-FFF2-40B4-BE49-F238E27FC236}">
                <a16:creationId xmlns:a16="http://schemas.microsoft.com/office/drawing/2014/main" id="{CF8E31FD-F13C-6F68-534B-69EBE14CC7CC}"/>
              </a:ext>
            </a:extLst>
          </p:cNvPr>
          <p:cNvGraphicFramePr>
            <a:graphicFrameLocks noGrp="1"/>
          </p:cNvGraphicFramePr>
          <p:nvPr>
            <p:extLst>
              <p:ext uri="{D42A27DB-BD31-4B8C-83A1-F6EECF244321}">
                <p14:modId xmlns:p14="http://schemas.microsoft.com/office/powerpoint/2010/main" val="2858503575"/>
              </p:ext>
            </p:extLst>
          </p:nvPr>
        </p:nvGraphicFramePr>
        <p:xfrm>
          <a:off x="2723030" y="4347881"/>
          <a:ext cx="6753497" cy="983488"/>
        </p:xfrm>
        <a:graphic>
          <a:graphicData uri="http://schemas.openxmlformats.org/drawingml/2006/table">
            <a:tbl>
              <a:tblPr firstRow="1" bandRow="1">
                <a:tableStyleId>{5C22544A-7EE6-4342-B048-85BDC9FD1C3A}</a:tableStyleId>
              </a:tblPr>
              <a:tblGrid>
                <a:gridCol w="1489004">
                  <a:extLst>
                    <a:ext uri="{9D8B030D-6E8A-4147-A177-3AD203B41FA5}">
                      <a16:colId xmlns:a16="http://schemas.microsoft.com/office/drawing/2014/main" val="2586750540"/>
                    </a:ext>
                  </a:extLst>
                </a:gridCol>
                <a:gridCol w="5264493">
                  <a:extLst>
                    <a:ext uri="{9D8B030D-6E8A-4147-A177-3AD203B41FA5}">
                      <a16:colId xmlns:a16="http://schemas.microsoft.com/office/drawing/2014/main" val="73928137"/>
                    </a:ext>
                  </a:extLst>
                </a:gridCol>
              </a:tblGrid>
              <a:tr h="491744">
                <a:tc>
                  <a:txBody>
                    <a:bodyPr/>
                    <a:lstStyle/>
                    <a:p>
                      <a:pPr marL="0" algn="l" rtl="0" eaLnBrk="1" fontAlgn="t" latinLnBrk="0" hangingPunct="1">
                        <a:buNone/>
                      </a:pPr>
                      <a:r>
                        <a:rPr lang="en-IN" sz="2000" b="1" i="0" u="none" strike="noStrike" kern="1200" dirty="0">
                          <a:solidFill>
                            <a:srgbClr val="000000"/>
                          </a:solidFill>
                          <a:effectLst/>
                          <a:latin typeface="Times New Roman"/>
                        </a:rPr>
                        <a:t>Roll No.</a:t>
                      </a:r>
                      <a:endParaRPr lang="en-IN" sz="2000" b="0" i="0" u="none" strike="noStrike">
                        <a:effectLst/>
                        <a:latin typeface="Times New Roman"/>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l" rtl="0" eaLnBrk="1" fontAlgn="t" latinLnBrk="0" hangingPunct="1">
                        <a:buNone/>
                      </a:pPr>
                      <a:r>
                        <a:rPr lang="en-IN" sz="2000" b="1" i="0" u="none" strike="noStrike" kern="1200" dirty="0">
                          <a:solidFill>
                            <a:srgbClr val="000000"/>
                          </a:solidFill>
                          <a:effectLst/>
                          <a:latin typeface="Times New Roman"/>
                        </a:rPr>
                        <a:t>Name</a:t>
                      </a:r>
                      <a:endParaRPr lang="en-IN" sz="2000" b="0" i="0" u="none" strike="noStrike" dirty="0">
                        <a:effectLst/>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05222711"/>
                  </a:ext>
                </a:extLst>
              </a:tr>
              <a:tr h="491744">
                <a:tc>
                  <a:txBody>
                    <a:bodyPr/>
                    <a:lstStyle/>
                    <a:p>
                      <a:pPr marL="0" algn="l" rtl="0" eaLnBrk="1" fontAlgn="t" latinLnBrk="0" hangingPunct="1">
                        <a:buNone/>
                      </a:pPr>
                      <a:r>
                        <a:rPr lang="en-IN" sz="2000" b="1" i="0" u="none" strike="noStrike" kern="1200" dirty="0">
                          <a:solidFill>
                            <a:schemeClr val="tx1"/>
                          </a:solidFill>
                          <a:effectLst/>
                          <a:latin typeface="Times New Roman"/>
                        </a:rPr>
                        <a:t>02</a:t>
                      </a:r>
                      <a:endParaRPr lang="en-IN" sz="2000" b="1" i="0" u="none" strike="noStrike" dirty="0">
                        <a:solidFill>
                          <a:schemeClr val="tx1"/>
                        </a:solidFill>
                        <a:effectLst/>
                        <a:latin typeface="Times New Roman"/>
                      </a:endParaRP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rtl="0" eaLnBrk="1" fontAlgn="t" latinLnBrk="0" hangingPunct="1">
                        <a:buNone/>
                      </a:pPr>
                      <a:r>
                        <a:rPr lang="en-IN" sz="2000" b="1" i="0" u="none" strike="noStrike" kern="1200" dirty="0">
                          <a:solidFill>
                            <a:schemeClr val="tx1"/>
                          </a:solidFill>
                          <a:effectLst/>
                          <a:latin typeface="Times New Roman"/>
                        </a:rPr>
                        <a:t>Samruddhi Sandip Kangude </a:t>
                      </a:r>
                      <a:endParaRPr lang="en-IN" sz="2000" b="1" i="0" u="none" strike="noStrike">
                        <a:solidFill>
                          <a:schemeClr val="tx1"/>
                        </a:solidFill>
                        <a:effectLst/>
                        <a:latin typeface="Times New Roman"/>
                      </a:endParaRP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8497846"/>
                  </a:ext>
                </a:extLst>
              </a:tr>
            </a:tbl>
          </a:graphicData>
        </a:graphic>
      </p:graphicFrame>
    </p:spTree>
    <p:extLst>
      <p:ext uri="{BB962C8B-B14F-4D97-AF65-F5344CB8AC3E}">
        <p14:creationId xmlns:p14="http://schemas.microsoft.com/office/powerpoint/2010/main" val="198057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BF2093-4BC0-552C-2C60-2CFC46F03CF2}"/>
              </a:ext>
            </a:extLst>
          </p:cNvPr>
          <p:cNvSpPr>
            <a:spLocks noGrp="1"/>
          </p:cNvSpPr>
          <p:nvPr>
            <p:ph type="dt" sz="half" idx="10"/>
          </p:nvPr>
        </p:nvSpPr>
        <p:spPr/>
        <p:txBody>
          <a:bodyPr/>
          <a:lstStyle/>
          <a:p>
            <a:fld id="{3B5F20F7-A427-44C0-93CA-EB85F536FAEB}" type="datetime1">
              <a:rPr lang="en-US"/>
              <a:t>4/24/2025</a:t>
            </a:fld>
            <a:endParaRPr lang="en-US" dirty="0"/>
          </a:p>
        </p:txBody>
      </p:sp>
      <p:sp>
        <p:nvSpPr>
          <p:cNvPr id="5" name="Footer Placeholder 4">
            <a:extLst>
              <a:ext uri="{FF2B5EF4-FFF2-40B4-BE49-F238E27FC236}">
                <a16:creationId xmlns:a16="http://schemas.microsoft.com/office/drawing/2014/main" id="{0F14B963-B6FD-6816-4128-82A6D45373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AAE8B5D-0B24-7195-A79A-BB00CD087DC0}"/>
              </a:ext>
            </a:extLst>
          </p:cNvPr>
          <p:cNvSpPr>
            <a:spLocks noGrp="1"/>
          </p:cNvSpPr>
          <p:nvPr>
            <p:ph type="sldNum" sz="quarter" idx="12"/>
          </p:nvPr>
        </p:nvSpPr>
        <p:spPr/>
        <p:txBody>
          <a:bodyPr/>
          <a:lstStyle/>
          <a:p>
            <a:fld id="{017DE1FC-E54A-4B87-A814-263D1E8654B2}" type="slidenum">
              <a:rPr lang="en-US" dirty="0"/>
              <a:t>10</a:t>
            </a:fld>
            <a:endParaRPr lang="en-US" dirty="0"/>
          </a:p>
        </p:txBody>
      </p:sp>
      <p:sp>
        <p:nvSpPr>
          <p:cNvPr id="2" name="TextBox 1">
            <a:extLst>
              <a:ext uri="{FF2B5EF4-FFF2-40B4-BE49-F238E27FC236}">
                <a16:creationId xmlns:a16="http://schemas.microsoft.com/office/drawing/2014/main" id="{976E174F-E93F-FA35-4135-5506B082B857}"/>
              </a:ext>
            </a:extLst>
          </p:cNvPr>
          <p:cNvSpPr txBox="1"/>
          <p:nvPr/>
        </p:nvSpPr>
        <p:spPr>
          <a:xfrm>
            <a:off x="461319" y="317157"/>
            <a:ext cx="2743200"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latin typeface="Times New Roman"/>
              </a:rPr>
              <a:t>8. Flowchart</a:t>
            </a:r>
            <a:r>
              <a:rPr lang="en-US" sz="3500">
                <a:latin typeface="Times New Roman"/>
              </a:rPr>
              <a:t>​​​​​​</a:t>
            </a:r>
            <a:endParaRPr lang="en-GB"/>
          </a:p>
        </p:txBody>
      </p:sp>
      <p:pic>
        <p:nvPicPr>
          <p:cNvPr id="3" name="Picture 2" descr="A diagram of a language&#10;&#10;AI-generated content may be incorrect.">
            <a:extLst>
              <a:ext uri="{FF2B5EF4-FFF2-40B4-BE49-F238E27FC236}">
                <a16:creationId xmlns:a16="http://schemas.microsoft.com/office/drawing/2014/main" id="{F4BF1BE2-2F81-93FF-1D1D-41DA3DA0B98A}"/>
              </a:ext>
            </a:extLst>
          </p:cNvPr>
          <p:cNvPicPr>
            <a:picLocks noChangeAspect="1"/>
          </p:cNvPicPr>
          <p:nvPr/>
        </p:nvPicPr>
        <p:blipFill>
          <a:blip r:embed="rId2"/>
          <a:stretch>
            <a:fillRect/>
          </a:stretch>
        </p:blipFill>
        <p:spPr>
          <a:xfrm>
            <a:off x="462243" y="1220881"/>
            <a:ext cx="10046073" cy="4808444"/>
          </a:xfrm>
          <a:prstGeom prst="rect">
            <a:avLst/>
          </a:prstGeom>
        </p:spPr>
      </p:pic>
    </p:spTree>
    <p:extLst>
      <p:ext uri="{BB962C8B-B14F-4D97-AF65-F5344CB8AC3E}">
        <p14:creationId xmlns:p14="http://schemas.microsoft.com/office/powerpoint/2010/main" val="339661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E9B377-91BB-06CB-0AF9-1AD953F27B8B}"/>
              </a:ext>
            </a:extLst>
          </p:cNvPr>
          <p:cNvSpPr>
            <a:spLocks noGrp="1"/>
          </p:cNvSpPr>
          <p:nvPr>
            <p:ph type="dt" sz="half" idx="10"/>
          </p:nvPr>
        </p:nvSpPr>
        <p:spPr/>
        <p:txBody>
          <a:bodyPr/>
          <a:lstStyle/>
          <a:p>
            <a:fld id="{C928EEA6-1E1F-4C3A-B0BD-BCB4AF97000C}" type="datetime1">
              <a:rPr lang="en-US"/>
              <a:t>4/24/2025</a:t>
            </a:fld>
            <a:endParaRPr lang="en-US" dirty="0"/>
          </a:p>
        </p:txBody>
      </p:sp>
      <p:sp>
        <p:nvSpPr>
          <p:cNvPr id="5" name="Footer Placeholder 4">
            <a:extLst>
              <a:ext uri="{FF2B5EF4-FFF2-40B4-BE49-F238E27FC236}">
                <a16:creationId xmlns:a16="http://schemas.microsoft.com/office/drawing/2014/main" id="{48DBA9BF-4A58-F8B5-93B7-0AF7E79D373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78DF679-9821-645B-0B82-3B7801A816DB}"/>
              </a:ext>
            </a:extLst>
          </p:cNvPr>
          <p:cNvSpPr>
            <a:spLocks noGrp="1"/>
          </p:cNvSpPr>
          <p:nvPr>
            <p:ph type="sldNum" sz="quarter" idx="12"/>
          </p:nvPr>
        </p:nvSpPr>
        <p:spPr/>
        <p:txBody>
          <a:bodyPr/>
          <a:lstStyle/>
          <a:p>
            <a:fld id="{017DE1FC-E54A-4B87-A814-263D1E8654B2}" type="slidenum">
              <a:rPr lang="en-US" dirty="0"/>
              <a:t>11</a:t>
            </a:fld>
            <a:endParaRPr lang="en-US" dirty="0"/>
          </a:p>
        </p:txBody>
      </p:sp>
      <p:sp>
        <p:nvSpPr>
          <p:cNvPr id="2" name="TextBox 1">
            <a:extLst>
              <a:ext uri="{FF2B5EF4-FFF2-40B4-BE49-F238E27FC236}">
                <a16:creationId xmlns:a16="http://schemas.microsoft.com/office/drawing/2014/main" id="{0F2ACB19-974F-CBA8-C50B-18570D2834D1}"/>
              </a:ext>
            </a:extLst>
          </p:cNvPr>
          <p:cNvSpPr txBox="1"/>
          <p:nvPr/>
        </p:nvSpPr>
        <p:spPr>
          <a:xfrm>
            <a:off x="461319" y="543698"/>
            <a:ext cx="4040658" cy="245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505"/>
              </a:lnSpc>
            </a:pPr>
            <a:r>
              <a:rPr lang="en-US" sz="3500" b="1" dirty="0">
                <a:latin typeface="Times New Roman"/>
                <a:cs typeface="Segoe UI"/>
              </a:rPr>
              <a:t>9. Applications</a:t>
            </a:r>
            <a:r>
              <a:rPr lang="en-US" sz="3500" dirty="0">
                <a:latin typeface="Times New Roman"/>
                <a:cs typeface="Segoe UI"/>
              </a:rPr>
              <a:t>​​​​​​​</a:t>
            </a:r>
          </a:p>
        </p:txBody>
      </p:sp>
      <p:sp>
        <p:nvSpPr>
          <p:cNvPr id="3" name="TextBox 2">
            <a:extLst>
              <a:ext uri="{FF2B5EF4-FFF2-40B4-BE49-F238E27FC236}">
                <a16:creationId xmlns:a16="http://schemas.microsoft.com/office/drawing/2014/main" id="{28D2CBD6-C38F-7190-0C52-D360863B4607}"/>
              </a:ext>
            </a:extLst>
          </p:cNvPr>
          <p:cNvSpPr txBox="1"/>
          <p:nvPr/>
        </p:nvSpPr>
        <p:spPr>
          <a:xfrm>
            <a:off x="455359" y="1418095"/>
            <a:ext cx="11207576" cy="22364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GB" sz="2800" dirty="0">
                <a:latin typeface="Times New Roman"/>
                <a:ea typeface="+mn-lt"/>
                <a:cs typeface="+mn-lt"/>
              </a:rPr>
              <a:t>Multilingual Chatbots &amp; Virtual Assistants</a:t>
            </a:r>
            <a:endParaRPr lang="en-US"/>
          </a:p>
          <a:p>
            <a:pPr marL="457200" indent="-457200" algn="just">
              <a:buFont typeface="Arial"/>
              <a:buChar char="•"/>
            </a:pPr>
            <a:r>
              <a:rPr lang="en-GB" sz="2800">
                <a:latin typeface="Times New Roman"/>
                <a:ea typeface="+mn-lt"/>
                <a:cs typeface="+mn-lt"/>
              </a:rPr>
              <a:t>Language Learning Apps</a:t>
            </a:r>
            <a:endParaRPr lang="en-GB" sz="2800" dirty="0">
              <a:latin typeface="Times New Roman"/>
              <a:ea typeface="+mn-lt"/>
              <a:cs typeface="+mn-lt"/>
            </a:endParaRPr>
          </a:p>
          <a:p>
            <a:pPr marL="457200" indent="-457200" algn="just">
              <a:buFont typeface="Arial"/>
              <a:buChar char="•"/>
            </a:pPr>
            <a:r>
              <a:rPr lang="en-GB" sz="2800" dirty="0">
                <a:latin typeface="Times New Roman"/>
                <a:ea typeface="+mn-lt"/>
                <a:cs typeface="+mn-lt"/>
              </a:rPr>
              <a:t>Voice Assistants (e.g., Google Assistant, Siri)</a:t>
            </a:r>
          </a:p>
          <a:p>
            <a:pPr marL="457200" indent="-457200" algn="just">
              <a:buFont typeface="Arial"/>
              <a:buChar char="•"/>
            </a:pPr>
            <a:r>
              <a:rPr lang="en-GB" sz="2800">
                <a:latin typeface="Times New Roman"/>
                <a:ea typeface="+mn-lt"/>
                <a:cs typeface="+mn-lt"/>
              </a:rPr>
              <a:t>Real-Time Translation in Messaging Apps</a:t>
            </a:r>
            <a:endParaRPr lang="en-GB" sz="2800" dirty="0">
              <a:latin typeface="Times New Roman"/>
              <a:ea typeface="+mn-lt"/>
              <a:cs typeface="+mn-lt"/>
            </a:endParaRPr>
          </a:p>
          <a:p>
            <a:pPr marL="457200" indent="-457200" algn="just">
              <a:buFont typeface="Arial"/>
              <a:buChar char="•"/>
            </a:pPr>
            <a:r>
              <a:rPr lang="en-GB" sz="2800" dirty="0">
                <a:latin typeface="Times New Roman"/>
                <a:ea typeface="+mn-lt"/>
                <a:cs typeface="+mn-lt"/>
              </a:rPr>
              <a:t>Emergency &amp; Healthcare Communication Tools</a:t>
            </a:r>
            <a:endParaRPr lang="en-GB" sz="2800" dirty="0">
              <a:latin typeface="Times New Roman"/>
              <a:cs typeface="Times New Roman"/>
            </a:endParaRPr>
          </a:p>
        </p:txBody>
      </p:sp>
    </p:spTree>
    <p:extLst>
      <p:ext uri="{BB962C8B-B14F-4D97-AF65-F5344CB8AC3E}">
        <p14:creationId xmlns:p14="http://schemas.microsoft.com/office/powerpoint/2010/main" val="51372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CA6CB6C-D953-EDE1-DD5A-FA1B96BA07CA}"/>
              </a:ext>
            </a:extLst>
          </p:cNvPr>
          <p:cNvSpPr>
            <a:spLocks noGrp="1"/>
          </p:cNvSpPr>
          <p:nvPr>
            <p:ph type="dt" sz="half" idx="10"/>
          </p:nvPr>
        </p:nvSpPr>
        <p:spPr/>
        <p:txBody>
          <a:bodyPr/>
          <a:lstStyle/>
          <a:p>
            <a:fld id="{FC785D59-5FDD-4E39-AA22-4E283C982AEF}" type="datetime1">
              <a:rPr lang="en-US"/>
              <a:t>4/24/2025</a:t>
            </a:fld>
            <a:endParaRPr lang="en-US" dirty="0"/>
          </a:p>
        </p:txBody>
      </p:sp>
      <p:sp>
        <p:nvSpPr>
          <p:cNvPr id="5" name="Footer Placeholder 4">
            <a:extLst>
              <a:ext uri="{FF2B5EF4-FFF2-40B4-BE49-F238E27FC236}">
                <a16:creationId xmlns:a16="http://schemas.microsoft.com/office/drawing/2014/main" id="{89ECC338-3C1D-004F-40A4-4EACB79E7F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DB4102-A98B-DCA2-DB41-362EF5494700}"/>
              </a:ext>
            </a:extLst>
          </p:cNvPr>
          <p:cNvSpPr>
            <a:spLocks noGrp="1"/>
          </p:cNvSpPr>
          <p:nvPr>
            <p:ph type="sldNum" sz="quarter" idx="12"/>
          </p:nvPr>
        </p:nvSpPr>
        <p:spPr/>
        <p:txBody>
          <a:bodyPr/>
          <a:lstStyle/>
          <a:p>
            <a:fld id="{017DE1FC-E54A-4B87-A814-263D1E8654B2}" type="slidenum">
              <a:rPr lang="en-US" dirty="0"/>
              <a:t>12</a:t>
            </a:fld>
            <a:endParaRPr lang="en-US" dirty="0"/>
          </a:p>
        </p:txBody>
      </p:sp>
      <p:sp>
        <p:nvSpPr>
          <p:cNvPr id="2" name="TextBox 1">
            <a:extLst>
              <a:ext uri="{FF2B5EF4-FFF2-40B4-BE49-F238E27FC236}">
                <a16:creationId xmlns:a16="http://schemas.microsoft.com/office/drawing/2014/main" id="{13792C30-E817-F457-6012-046528AEA344}"/>
              </a:ext>
            </a:extLst>
          </p:cNvPr>
          <p:cNvSpPr txBox="1"/>
          <p:nvPr/>
        </p:nvSpPr>
        <p:spPr>
          <a:xfrm>
            <a:off x="234779" y="481913"/>
            <a:ext cx="6800335" cy="287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374"/>
              </a:lnSpc>
            </a:pPr>
            <a:r>
              <a:rPr lang="en-US" sz="3500" b="1" dirty="0">
                <a:latin typeface="Times New Roman"/>
                <a:cs typeface="Segoe UI"/>
              </a:rPr>
              <a:t>10. Conclusion</a:t>
            </a:r>
            <a:endParaRPr lang="en-US" sz="3500" dirty="0">
              <a:latin typeface="Times New Roman"/>
              <a:cs typeface="Segoe UI"/>
            </a:endParaRPr>
          </a:p>
          <a:p>
            <a:pPr>
              <a:lnSpc>
                <a:spcPts val="374"/>
              </a:lnSpc>
            </a:pPr>
            <a:endParaRPr lang="en-US" sz="3500" b="1" dirty="0">
              <a:latin typeface="Times New Roman"/>
              <a:cs typeface="Segoe UI"/>
            </a:endParaRPr>
          </a:p>
        </p:txBody>
      </p:sp>
      <p:sp>
        <p:nvSpPr>
          <p:cNvPr id="3" name="TextBox 2">
            <a:extLst>
              <a:ext uri="{FF2B5EF4-FFF2-40B4-BE49-F238E27FC236}">
                <a16:creationId xmlns:a16="http://schemas.microsoft.com/office/drawing/2014/main" id="{840DCF7B-565D-3800-1FDA-E8F9E38B753A}"/>
              </a:ext>
            </a:extLst>
          </p:cNvPr>
          <p:cNvSpPr txBox="1"/>
          <p:nvPr/>
        </p:nvSpPr>
        <p:spPr>
          <a:xfrm>
            <a:off x="368643" y="1058563"/>
            <a:ext cx="1130025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dirty="0"/>
            </a:br>
            <a:r>
              <a:rPr lang="en-US" sz="2800" dirty="0">
                <a:latin typeface="Times New Roman"/>
                <a:cs typeface="Times New Roman"/>
              </a:rPr>
              <a:t>POS Tagging and Translation together enhance cross-language communication by enabling accurate and context-aware language processing. This integration is especially valuable for real-time applications like chatbots and language tools. For resource-scarce Indian languages, it bridges gaps in NLP capabilities, improves sentiment analysis and accessibility, and supports the development of smarter, inclusive multilingual systems.</a:t>
            </a:r>
            <a:endParaRPr lang="en-US"/>
          </a:p>
        </p:txBody>
      </p:sp>
    </p:spTree>
    <p:extLst>
      <p:ext uri="{BB962C8B-B14F-4D97-AF65-F5344CB8AC3E}">
        <p14:creationId xmlns:p14="http://schemas.microsoft.com/office/powerpoint/2010/main" val="254738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1F817B-E92C-9BED-947E-EC93986F264D}"/>
              </a:ext>
            </a:extLst>
          </p:cNvPr>
          <p:cNvSpPr>
            <a:spLocks noGrp="1"/>
          </p:cNvSpPr>
          <p:nvPr>
            <p:ph type="dt" sz="half" idx="10"/>
          </p:nvPr>
        </p:nvSpPr>
        <p:spPr/>
        <p:txBody>
          <a:bodyPr/>
          <a:lstStyle/>
          <a:p>
            <a:fld id="{CE2AE442-06CC-4808-8EAF-7A9BBF4C5CA5}" type="datetime1">
              <a:rPr lang="en-US"/>
              <a:t>4/24/2025</a:t>
            </a:fld>
            <a:endParaRPr lang="en-US" dirty="0"/>
          </a:p>
        </p:txBody>
      </p:sp>
      <p:sp>
        <p:nvSpPr>
          <p:cNvPr id="5" name="Footer Placeholder 4">
            <a:extLst>
              <a:ext uri="{FF2B5EF4-FFF2-40B4-BE49-F238E27FC236}">
                <a16:creationId xmlns:a16="http://schemas.microsoft.com/office/drawing/2014/main" id="{9DA6F659-7188-3FC6-7227-1E8C965E52D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C00DA91-3612-4C4C-A5B1-340992D6B22B}"/>
              </a:ext>
            </a:extLst>
          </p:cNvPr>
          <p:cNvSpPr>
            <a:spLocks noGrp="1"/>
          </p:cNvSpPr>
          <p:nvPr>
            <p:ph type="sldNum" sz="quarter" idx="12"/>
          </p:nvPr>
        </p:nvSpPr>
        <p:spPr/>
        <p:txBody>
          <a:bodyPr/>
          <a:lstStyle/>
          <a:p>
            <a:fld id="{017DE1FC-E54A-4B87-A814-263D1E8654B2}" type="slidenum">
              <a:rPr lang="en-US" dirty="0"/>
              <a:t>13</a:t>
            </a:fld>
            <a:endParaRPr lang="en-US" dirty="0"/>
          </a:p>
        </p:txBody>
      </p:sp>
      <p:sp>
        <p:nvSpPr>
          <p:cNvPr id="2" name="TextBox 1">
            <a:extLst>
              <a:ext uri="{FF2B5EF4-FFF2-40B4-BE49-F238E27FC236}">
                <a16:creationId xmlns:a16="http://schemas.microsoft.com/office/drawing/2014/main" id="{E66D449D-695A-41DA-A8B3-C7465146B280}"/>
              </a:ext>
            </a:extLst>
          </p:cNvPr>
          <p:cNvSpPr txBox="1"/>
          <p:nvPr/>
        </p:nvSpPr>
        <p:spPr>
          <a:xfrm>
            <a:off x="234778" y="584887"/>
            <a:ext cx="4040659" cy="2264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7"/>
              </a:lnSpc>
            </a:pPr>
            <a:r>
              <a:rPr lang="en-US" sz="3500" b="1" dirty="0">
                <a:latin typeface="Times New Roman"/>
                <a:cs typeface="Segoe UI"/>
              </a:rPr>
              <a:t>11. References</a:t>
            </a:r>
            <a:endParaRPr lang="en-US" sz="3500" dirty="0">
              <a:latin typeface="Times New Roman"/>
              <a:cs typeface="Segoe UI"/>
            </a:endParaRPr>
          </a:p>
        </p:txBody>
      </p:sp>
      <p:sp>
        <p:nvSpPr>
          <p:cNvPr id="3" name="TextBox 2">
            <a:extLst>
              <a:ext uri="{FF2B5EF4-FFF2-40B4-BE49-F238E27FC236}">
                <a16:creationId xmlns:a16="http://schemas.microsoft.com/office/drawing/2014/main" id="{0148831F-6000-79D4-5775-B2681FCEB19B}"/>
              </a:ext>
            </a:extLst>
          </p:cNvPr>
          <p:cNvSpPr txBox="1"/>
          <p:nvPr/>
        </p:nvSpPr>
        <p:spPr>
          <a:xfrm>
            <a:off x="234779" y="1068859"/>
            <a:ext cx="11650361"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sz="2500" dirty="0">
                <a:solidFill>
                  <a:srgbClr val="133B8A"/>
                </a:solidFill>
                <a:latin typeface="Times New Roman"/>
                <a:cs typeface="Times New Roman"/>
                <a:hlinkClick r:id="rId2">
                  <a:extLst>
                    <a:ext uri="{A12FA001-AC4F-418D-AE19-62706E023703}">
                      <ahyp:hlinkClr xmlns:ahyp="http://schemas.microsoft.com/office/drawing/2018/hyperlinkcolor" val="tx"/>
                    </a:ext>
                  </a:extLst>
                </a:hlinkClick>
              </a:rPr>
              <a:t>https://www.netguru.com/glossary/part-of-speech-tagging-artificial-intelligence-explained</a:t>
            </a:r>
            <a:endParaRPr lang="en-US" sz="2500">
              <a:solidFill>
                <a:srgbClr val="133B8A"/>
              </a:solidFill>
              <a:latin typeface="Times New Roman"/>
              <a:cs typeface="Times New Roman"/>
            </a:endParaRPr>
          </a:p>
          <a:p>
            <a:pPr marL="342900" indent="-342900" algn="just">
              <a:buAutoNum type="arabicPeriod"/>
            </a:pPr>
            <a:r>
              <a:rPr lang="en-US" sz="2500" dirty="0">
                <a:solidFill>
                  <a:srgbClr val="133B8A"/>
                </a:solidFill>
                <a:latin typeface="Times New Roman"/>
                <a:ea typeface="+mn-lt"/>
                <a:cs typeface="+mn-lt"/>
                <a:hlinkClick r:id="rId3">
                  <a:extLst>
                    <a:ext uri="{A12FA001-AC4F-418D-AE19-62706E023703}">
                      <ahyp:hlinkClr xmlns:ahyp="http://schemas.microsoft.com/office/drawing/2018/hyperlinkcolor" val="tx"/>
                    </a:ext>
                  </a:extLst>
                </a:hlinkClick>
              </a:rPr>
              <a:t>https://localizejs.com/articles/natural-language-processing-nlp</a:t>
            </a:r>
            <a:endParaRPr lang="en-US" sz="2500">
              <a:solidFill>
                <a:srgbClr val="133B8A"/>
              </a:solidFill>
              <a:latin typeface="Times New Roman"/>
              <a:ea typeface="+mn-lt"/>
              <a:cs typeface="+mn-lt"/>
            </a:endParaRPr>
          </a:p>
          <a:p>
            <a:pPr marL="342900" indent="-342900" algn="just">
              <a:buAutoNum type="arabicPeriod"/>
            </a:pPr>
            <a:r>
              <a:rPr lang="en-US" sz="2500" dirty="0">
                <a:solidFill>
                  <a:srgbClr val="133B8A"/>
                </a:solidFill>
                <a:latin typeface="Times New Roman"/>
                <a:ea typeface="+mn-lt"/>
                <a:cs typeface="+mn-lt"/>
                <a:hlinkClick r:id="rId4">
                  <a:extLst>
                    <a:ext uri="{A12FA001-AC4F-418D-AE19-62706E023703}">
                      <ahyp:hlinkClr xmlns:ahyp="http://schemas.microsoft.com/office/drawing/2018/hyperlinkcolor" val="tx"/>
                    </a:ext>
                  </a:extLst>
                </a:hlinkClick>
              </a:rPr>
              <a:t>https://stackoverflow.com/questions/32740988/multilingual-nltk-for-pos-tagging-and-lemmatizer</a:t>
            </a:r>
            <a:endParaRPr lang="en-US" sz="2500">
              <a:solidFill>
                <a:srgbClr val="133B8A"/>
              </a:solidFill>
              <a:latin typeface="Times New Roman"/>
              <a:ea typeface="+mn-lt"/>
              <a:cs typeface="+mn-lt"/>
            </a:endParaRPr>
          </a:p>
          <a:p>
            <a:pPr marL="342900" indent="-342900" algn="just">
              <a:buAutoNum type="arabicPeriod"/>
            </a:pPr>
            <a:r>
              <a:rPr lang="en-US" sz="2500" dirty="0">
                <a:solidFill>
                  <a:srgbClr val="133B8A"/>
                </a:solidFill>
                <a:latin typeface="Times New Roman"/>
                <a:ea typeface="+mn-lt"/>
                <a:cs typeface="+mn-lt"/>
                <a:hlinkClick r:id="rId5">
                  <a:extLst>
                    <a:ext uri="{A12FA001-AC4F-418D-AE19-62706E023703}">
                      <ahyp:hlinkClr xmlns:ahyp="http://schemas.microsoft.com/office/drawing/2018/hyperlinkcolor" val="tx"/>
                    </a:ext>
                  </a:extLst>
                </a:hlinkClick>
              </a:rPr>
              <a:t>https://arxiv.org/abs/2210.09840</a:t>
            </a:r>
            <a:endParaRPr lang="en-US" sz="2500">
              <a:solidFill>
                <a:srgbClr val="133B8A"/>
              </a:solidFill>
              <a:latin typeface="Times New Roman"/>
              <a:ea typeface="+mn-lt"/>
              <a:cs typeface="+mn-lt"/>
            </a:endParaRPr>
          </a:p>
          <a:p>
            <a:pPr marL="342900" indent="-342900" algn="just">
              <a:buAutoNum type="arabicPeriod"/>
            </a:pPr>
            <a:r>
              <a:rPr lang="en-US" sz="2500" dirty="0">
                <a:solidFill>
                  <a:srgbClr val="133B8A"/>
                </a:solidFill>
                <a:latin typeface="Times New Roman"/>
                <a:ea typeface="+mn-lt"/>
                <a:cs typeface="+mn-lt"/>
                <a:hlinkClick r:id="rId6">
                  <a:extLst>
                    <a:ext uri="{A12FA001-AC4F-418D-AE19-62706E023703}">
                      <ahyp:hlinkClr xmlns:ahyp="http://schemas.microsoft.com/office/drawing/2018/hyperlinkcolor" val="tx"/>
                    </a:ext>
                  </a:extLst>
                </a:hlinkClick>
              </a:rPr>
              <a:t>https://www.cogentinfo.com/resources/lost-in-translation-the-biggest-mistakes-multilingual-nlp-still-makes</a:t>
            </a:r>
            <a:endParaRPr lang="en-US" sz="2500">
              <a:solidFill>
                <a:srgbClr val="133B8A"/>
              </a:solidFill>
              <a:latin typeface="Times New Roman"/>
              <a:ea typeface="+mn-lt"/>
              <a:cs typeface="+mn-lt"/>
            </a:endParaRPr>
          </a:p>
          <a:p>
            <a:pPr marL="342900" indent="-342900" algn="just">
              <a:buAutoNum type="arabicPeriod"/>
            </a:pPr>
            <a:r>
              <a:rPr lang="en-US" sz="2500" dirty="0">
                <a:solidFill>
                  <a:srgbClr val="133B8A"/>
                </a:solidFill>
                <a:latin typeface="Times New Roman"/>
                <a:ea typeface="+mn-lt"/>
                <a:cs typeface="+mn-lt"/>
                <a:hlinkClick r:id="rId7">
                  <a:extLst>
                    <a:ext uri="{A12FA001-AC4F-418D-AE19-62706E023703}">
                      <ahyp:hlinkClr xmlns:ahyp="http://schemas.microsoft.com/office/drawing/2018/hyperlinkcolor" val="tx"/>
                    </a:ext>
                  </a:extLst>
                </a:hlinkClick>
              </a:rPr>
              <a:t>https://payodatechnologyinc.medium.com/top-use-cases-of-natural-language-processing-nlp-in-2024-a557bae5866e</a:t>
            </a:r>
            <a:endParaRPr lang="en-US" sz="2500">
              <a:solidFill>
                <a:srgbClr val="133B8A"/>
              </a:solidFill>
              <a:latin typeface="Times New Roman"/>
              <a:ea typeface="+mn-lt"/>
              <a:cs typeface="+mn-lt"/>
            </a:endParaRPr>
          </a:p>
          <a:p>
            <a:pPr marL="342900" indent="-342900" algn="just">
              <a:buAutoNum type="arabicPeriod"/>
            </a:pPr>
            <a:r>
              <a:rPr lang="en-US" sz="2500" dirty="0">
                <a:solidFill>
                  <a:srgbClr val="133B8A"/>
                </a:solidFill>
                <a:latin typeface="Times New Roman"/>
                <a:ea typeface="+mn-lt"/>
                <a:cs typeface="+mn-lt"/>
                <a:hlinkClick r:id="rId8">
                  <a:extLst>
                    <a:ext uri="{A12FA001-AC4F-418D-AE19-62706E023703}">
                      <ahyp:hlinkClr xmlns:ahyp="http://schemas.microsoft.com/office/drawing/2018/hyperlinkcolor" val="tx"/>
                    </a:ext>
                  </a:extLst>
                </a:hlinkClick>
              </a:rPr>
              <a:t>https://waywithwords.net/resource/nlp-in-speech-data-analysis-insights/</a:t>
            </a:r>
            <a:endParaRPr lang="en-US" sz="2500">
              <a:solidFill>
                <a:srgbClr val="133B8A"/>
              </a:solidFill>
              <a:latin typeface="Times New Roman"/>
              <a:ea typeface="+mn-lt"/>
              <a:cs typeface="+mn-lt"/>
            </a:endParaRPr>
          </a:p>
          <a:p>
            <a:pPr marL="342900" indent="-342900" algn="just">
              <a:buAutoNum type="arabicPeriod"/>
            </a:pPr>
            <a:endParaRPr lang="en-US" sz="2500" dirty="0">
              <a:solidFill>
                <a:srgbClr val="133B8A"/>
              </a:solidFill>
              <a:latin typeface="Times New Roman"/>
              <a:ea typeface="+mn-lt"/>
              <a:cs typeface="+mn-lt"/>
            </a:endParaRPr>
          </a:p>
          <a:p>
            <a:endParaRPr lang="en-US" dirty="0"/>
          </a:p>
        </p:txBody>
      </p:sp>
    </p:spTree>
    <p:extLst>
      <p:ext uri="{BB962C8B-B14F-4D97-AF65-F5344CB8AC3E}">
        <p14:creationId xmlns:p14="http://schemas.microsoft.com/office/powerpoint/2010/main" val="216649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836D6DC-AA7B-02C9-D46D-435F1532C937}"/>
              </a:ext>
            </a:extLst>
          </p:cNvPr>
          <p:cNvSpPr>
            <a:spLocks noGrp="1"/>
          </p:cNvSpPr>
          <p:nvPr>
            <p:ph type="dt" sz="half" idx="10"/>
          </p:nvPr>
        </p:nvSpPr>
        <p:spPr/>
        <p:txBody>
          <a:bodyPr/>
          <a:lstStyle/>
          <a:p>
            <a:fld id="{0681438A-2DF9-4931-AFC9-FCE9969DA516}" type="datetime1">
              <a:rPr lang="en-US"/>
              <a:t>4/24/2025</a:t>
            </a:fld>
            <a:endParaRPr lang="en-US" dirty="0"/>
          </a:p>
        </p:txBody>
      </p:sp>
      <p:sp>
        <p:nvSpPr>
          <p:cNvPr id="5" name="Footer Placeholder 4">
            <a:extLst>
              <a:ext uri="{FF2B5EF4-FFF2-40B4-BE49-F238E27FC236}">
                <a16:creationId xmlns:a16="http://schemas.microsoft.com/office/drawing/2014/main" id="{F94A9A61-1888-0231-1427-02A7661D10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B10C2DA-1520-0AC4-052A-9951591AFD87}"/>
              </a:ext>
            </a:extLst>
          </p:cNvPr>
          <p:cNvSpPr>
            <a:spLocks noGrp="1"/>
          </p:cNvSpPr>
          <p:nvPr>
            <p:ph type="sldNum" sz="quarter" idx="12"/>
          </p:nvPr>
        </p:nvSpPr>
        <p:spPr/>
        <p:txBody>
          <a:bodyPr/>
          <a:lstStyle/>
          <a:p>
            <a:fld id="{017DE1FC-E54A-4B87-A814-263D1E8654B2}" type="slidenum">
              <a:rPr lang="en-US" dirty="0"/>
              <a:t>14</a:t>
            </a:fld>
            <a:endParaRPr lang="en-US" dirty="0"/>
          </a:p>
        </p:txBody>
      </p:sp>
      <p:pic>
        <p:nvPicPr>
          <p:cNvPr id="2" name="Picture 1" descr="Discover The Thank You PowerPoint And Google Slides Template">
            <a:extLst>
              <a:ext uri="{FF2B5EF4-FFF2-40B4-BE49-F238E27FC236}">
                <a16:creationId xmlns:a16="http://schemas.microsoft.com/office/drawing/2014/main" id="{1E158870-3A6C-59BD-C624-CAF928D225AD}"/>
              </a:ext>
            </a:extLst>
          </p:cNvPr>
          <p:cNvPicPr>
            <a:picLocks noChangeAspect="1"/>
          </p:cNvPicPr>
          <p:nvPr/>
        </p:nvPicPr>
        <p:blipFill>
          <a:blip r:embed="rId2"/>
          <a:stretch>
            <a:fillRect/>
          </a:stretch>
        </p:blipFill>
        <p:spPr>
          <a:xfrm>
            <a:off x="-4481" y="-9525"/>
            <a:ext cx="12200962" cy="6417606"/>
          </a:xfrm>
          <a:prstGeom prst="rect">
            <a:avLst/>
          </a:prstGeom>
        </p:spPr>
      </p:pic>
    </p:spTree>
    <p:extLst>
      <p:ext uri="{BB962C8B-B14F-4D97-AF65-F5344CB8AC3E}">
        <p14:creationId xmlns:p14="http://schemas.microsoft.com/office/powerpoint/2010/main" val="274591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8A9EA9-0FC0-FE56-1179-5E612A27F628}"/>
              </a:ext>
            </a:extLst>
          </p:cNvPr>
          <p:cNvSpPr>
            <a:spLocks noGrp="1"/>
          </p:cNvSpPr>
          <p:nvPr>
            <p:ph type="dt" sz="half" idx="10"/>
          </p:nvPr>
        </p:nvSpPr>
        <p:spPr/>
        <p:txBody>
          <a:bodyPr/>
          <a:lstStyle/>
          <a:p>
            <a:fld id="{42CEB129-7949-4725-AC6F-D83787BDAD59}" type="datetime1">
              <a:rPr lang="en-US"/>
              <a:t>4/24/2025</a:t>
            </a:fld>
            <a:endParaRPr lang="en-US" dirty="0"/>
          </a:p>
        </p:txBody>
      </p:sp>
      <p:sp>
        <p:nvSpPr>
          <p:cNvPr id="5" name="Footer Placeholder 4">
            <a:extLst>
              <a:ext uri="{FF2B5EF4-FFF2-40B4-BE49-F238E27FC236}">
                <a16:creationId xmlns:a16="http://schemas.microsoft.com/office/drawing/2014/main" id="{19CC4DA8-89DC-9BC8-1F92-025C4E9C18B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F2DE06E-7532-5561-A136-17FDF84D06BA}"/>
              </a:ext>
            </a:extLst>
          </p:cNvPr>
          <p:cNvSpPr>
            <a:spLocks noGrp="1"/>
          </p:cNvSpPr>
          <p:nvPr>
            <p:ph type="sldNum" sz="quarter" idx="12"/>
          </p:nvPr>
        </p:nvSpPr>
        <p:spPr/>
        <p:txBody>
          <a:bodyPr/>
          <a:lstStyle/>
          <a:p>
            <a:fld id="{017DE1FC-E54A-4B87-A814-263D1E8654B2}" type="slidenum">
              <a:rPr lang="en-US" dirty="0"/>
              <a:t>2</a:t>
            </a:fld>
            <a:endParaRPr lang="en-US" dirty="0"/>
          </a:p>
        </p:txBody>
      </p:sp>
      <p:sp>
        <p:nvSpPr>
          <p:cNvPr id="2" name="TextBox 1">
            <a:extLst>
              <a:ext uri="{FF2B5EF4-FFF2-40B4-BE49-F238E27FC236}">
                <a16:creationId xmlns:a16="http://schemas.microsoft.com/office/drawing/2014/main" id="{D4E96E09-D6CD-BD20-FD1A-B9C8D237E2D0}"/>
              </a:ext>
            </a:extLst>
          </p:cNvPr>
          <p:cNvSpPr txBox="1"/>
          <p:nvPr/>
        </p:nvSpPr>
        <p:spPr>
          <a:xfrm>
            <a:off x="454657" y="962252"/>
            <a:ext cx="1096407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000" b="1" dirty="0">
                <a:solidFill>
                  <a:srgbClr val="002060"/>
                </a:solidFill>
                <a:latin typeface="time"/>
              </a:rPr>
              <a:t>POS Tagging and Translation for Multiple Languages.</a:t>
            </a:r>
            <a:endParaRPr lang="en-GB" sz="5000" dirty="0">
              <a:solidFill>
                <a:srgbClr val="002060"/>
              </a:solidFill>
              <a:latin typeface="time"/>
            </a:endParaRPr>
          </a:p>
        </p:txBody>
      </p:sp>
      <p:pic>
        <p:nvPicPr>
          <p:cNvPr id="8" name="Picture 7" descr="A person touching a screen&#10;&#10;AI-generated content may be incorrect.">
            <a:extLst>
              <a:ext uri="{FF2B5EF4-FFF2-40B4-BE49-F238E27FC236}">
                <a16:creationId xmlns:a16="http://schemas.microsoft.com/office/drawing/2014/main" id="{5A3B6C1A-30FF-7DEB-68EF-EBC780DA3883}"/>
              </a:ext>
            </a:extLst>
          </p:cNvPr>
          <p:cNvPicPr>
            <a:picLocks noChangeAspect="1"/>
          </p:cNvPicPr>
          <p:nvPr/>
        </p:nvPicPr>
        <p:blipFill>
          <a:blip r:embed="rId2"/>
          <a:stretch>
            <a:fillRect/>
          </a:stretch>
        </p:blipFill>
        <p:spPr>
          <a:xfrm>
            <a:off x="7678" y="-2"/>
            <a:ext cx="12186939" cy="6858002"/>
          </a:xfrm>
          <a:prstGeom prst="rect">
            <a:avLst/>
          </a:prstGeom>
        </p:spPr>
      </p:pic>
    </p:spTree>
    <p:extLst>
      <p:ext uri="{BB962C8B-B14F-4D97-AF65-F5344CB8AC3E}">
        <p14:creationId xmlns:p14="http://schemas.microsoft.com/office/powerpoint/2010/main" val="262934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EC7FC0-86D0-6038-BE14-4FE2D69D4EF1}"/>
              </a:ext>
            </a:extLst>
          </p:cNvPr>
          <p:cNvSpPr>
            <a:spLocks noGrp="1"/>
          </p:cNvSpPr>
          <p:nvPr>
            <p:ph type="dt" sz="half" idx="10"/>
          </p:nvPr>
        </p:nvSpPr>
        <p:spPr/>
        <p:txBody>
          <a:bodyPr/>
          <a:lstStyle/>
          <a:p>
            <a:fld id="{734B0589-2CCC-4581-AA80-1785676C9DA1}" type="datetime1">
              <a:rPr lang="en-US"/>
              <a:t>4/24/2025</a:t>
            </a:fld>
            <a:endParaRPr lang="en-US" dirty="0"/>
          </a:p>
        </p:txBody>
      </p:sp>
      <p:sp>
        <p:nvSpPr>
          <p:cNvPr id="5" name="Footer Placeholder 4">
            <a:extLst>
              <a:ext uri="{FF2B5EF4-FFF2-40B4-BE49-F238E27FC236}">
                <a16:creationId xmlns:a16="http://schemas.microsoft.com/office/drawing/2014/main" id="{544F50C4-ED0C-14CB-C3D9-4C073906CC0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8C67EEB-C369-E64B-0921-E6B3A2444F1F}"/>
              </a:ext>
            </a:extLst>
          </p:cNvPr>
          <p:cNvSpPr>
            <a:spLocks noGrp="1"/>
          </p:cNvSpPr>
          <p:nvPr>
            <p:ph type="sldNum" sz="quarter" idx="12"/>
          </p:nvPr>
        </p:nvSpPr>
        <p:spPr/>
        <p:txBody>
          <a:bodyPr/>
          <a:lstStyle/>
          <a:p>
            <a:fld id="{017DE1FC-E54A-4B87-A814-263D1E8654B2}" type="slidenum">
              <a:rPr lang="en-US" dirty="0"/>
              <a:t>3</a:t>
            </a:fld>
            <a:endParaRPr lang="en-US" dirty="0"/>
          </a:p>
        </p:txBody>
      </p:sp>
      <p:sp>
        <p:nvSpPr>
          <p:cNvPr id="2" name="TextBox 1">
            <a:extLst>
              <a:ext uri="{FF2B5EF4-FFF2-40B4-BE49-F238E27FC236}">
                <a16:creationId xmlns:a16="http://schemas.microsoft.com/office/drawing/2014/main" id="{FDC6DB53-78ED-4FF4-43B2-5198648FE395}"/>
              </a:ext>
            </a:extLst>
          </p:cNvPr>
          <p:cNvSpPr txBox="1"/>
          <p:nvPr/>
        </p:nvSpPr>
        <p:spPr>
          <a:xfrm>
            <a:off x="451021" y="317156"/>
            <a:ext cx="3978875"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dirty="0">
                <a:latin typeface="Times New Roman"/>
                <a:cs typeface="Times New Roman"/>
              </a:rPr>
              <a:t>1. Introduction</a:t>
            </a:r>
          </a:p>
          <a:p>
            <a:endParaRPr lang="en-US" sz="3000" b="1" dirty="0">
              <a:latin typeface="Times New Roman"/>
              <a:cs typeface="Times New Roman"/>
            </a:endParaRPr>
          </a:p>
          <a:p>
            <a:endParaRPr lang="en-US" sz="3000" dirty="0">
              <a:latin typeface="Times New Roman"/>
              <a:cs typeface="Times New Roman"/>
            </a:endParaRPr>
          </a:p>
        </p:txBody>
      </p:sp>
      <p:sp>
        <p:nvSpPr>
          <p:cNvPr id="7" name="TextBox 6">
            <a:extLst>
              <a:ext uri="{FF2B5EF4-FFF2-40B4-BE49-F238E27FC236}">
                <a16:creationId xmlns:a16="http://schemas.microsoft.com/office/drawing/2014/main" id="{47D8E67B-907B-A09A-1773-862B1168C2B7}"/>
              </a:ext>
            </a:extLst>
          </p:cNvPr>
          <p:cNvSpPr txBox="1"/>
          <p:nvPr/>
        </p:nvSpPr>
        <p:spPr>
          <a:xfrm>
            <a:off x="451021" y="1388076"/>
            <a:ext cx="1127966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Times New Roman"/>
              </a:rPr>
              <a:t> Part-of-Speech (POS) tagging assigns grammatical labels to words (e.g., noun, verb) and is vital for understanding the structure of language in NLP.</a:t>
            </a:r>
            <a:br>
              <a:rPr lang="en-US" sz="2800" dirty="0">
                <a:latin typeface="Times New Roman"/>
              </a:rPr>
            </a:br>
            <a:r>
              <a:rPr lang="en-US" sz="2800" dirty="0">
                <a:latin typeface="Times New Roman"/>
                <a:cs typeface="Times New Roman"/>
              </a:rPr>
              <a:t>Translation, </a:t>
            </a:r>
            <a:endParaRPr lang="en-US">
              <a:latin typeface="Avenir Next LT Pro Light"/>
              <a:cs typeface="Times New Roman"/>
            </a:endParaRPr>
          </a:p>
          <a:p>
            <a:pPr algn="just"/>
            <a:r>
              <a:rPr lang="en-US" sz="2800" dirty="0">
                <a:latin typeface="Times New Roman"/>
                <a:cs typeface="Times New Roman"/>
              </a:rPr>
              <a:t> On the other hand, enables multilingual communication by converting text from one language to another while preserving meaning.</a:t>
            </a:r>
            <a:br>
              <a:rPr lang="en-US" sz="2800" dirty="0">
                <a:latin typeface="Times New Roman"/>
              </a:rPr>
            </a:br>
            <a:r>
              <a:rPr lang="en-US" sz="2800" dirty="0">
                <a:latin typeface="Times New Roman"/>
                <a:cs typeface="Times New Roman"/>
              </a:rPr>
              <a:t>This project combines translation and POS tagging into a unified workflow for multiple Indian languages, supporting deeper linguistic analysis and cross-language NLP applications.</a:t>
            </a:r>
            <a:endParaRPr lang="en-US"/>
          </a:p>
        </p:txBody>
      </p:sp>
    </p:spTree>
    <p:extLst>
      <p:ext uri="{BB962C8B-B14F-4D97-AF65-F5344CB8AC3E}">
        <p14:creationId xmlns:p14="http://schemas.microsoft.com/office/powerpoint/2010/main" val="367370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8EA145-220D-ECB8-A794-BE1875ABF942}"/>
              </a:ext>
            </a:extLst>
          </p:cNvPr>
          <p:cNvSpPr>
            <a:spLocks noGrp="1"/>
          </p:cNvSpPr>
          <p:nvPr>
            <p:ph type="dt" sz="half" idx="10"/>
          </p:nvPr>
        </p:nvSpPr>
        <p:spPr/>
        <p:txBody>
          <a:bodyPr/>
          <a:lstStyle/>
          <a:p>
            <a:fld id="{30A8D37E-6718-4C72-919F-0DDF7609AA2C}" type="datetime1">
              <a:rPr lang="en-US"/>
              <a:t>4/24/2025</a:t>
            </a:fld>
            <a:endParaRPr lang="en-US" dirty="0"/>
          </a:p>
        </p:txBody>
      </p:sp>
      <p:sp>
        <p:nvSpPr>
          <p:cNvPr id="5" name="Footer Placeholder 4">
            <a:extLst>
              <a:ext uri="{FF2B5EF4-FFF2-40B4-BE49-F238E27FC236}">
                <a16:creationId xmlns:a16="http://schemas.microsoft.com/office/drawing/2014/main" id="{D07FA2FA-F64D-1976-5C1D-29E675DD42D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894F57D-61C5-930E-2E45-D9FFB1D69AC6}"/>
              </a:ext>
            </a:extLst>
          </p:cNvPr>
          <p:cNvSpPr>
            <a:spLocks noGrp="1"/>
          </p:cNvSpPr>
          <p:nvPr>
            <p:ph type="sldNum" sz="quarter" idx="12"/>
          </p:nvPr>
        </p:nvSpPr>
        <p:spPr/>
        <p:txBody>
          <a:bodyPr/>
          <a:lstStyle/>
          <a:p>
            <a:fld id="{017DE1FC-E54A-4B87-A814-263D1E8654B2}" type="slidenum">
              <a:rPr lang="en-US" dirty="0"/>
              <a:t>4</a:t>
            </a:fld>
            <a:endParaRPr lang="en-US" dirty="0"/>
          </a:p>
        </p:txBody>
      </p:sp>
      <p:sp>
        <p:nvSpPr>
          <p:cNvPr id="2" name="TextBox 1">
            <a:extLst>
              <a:ext uri="{FF2B5EF4-FFF2-40B4-BE49-F238E27FC236}">
                <a16:creationId xmlns:a16="http://schemas.microsoft.com/office/drawing/2014/main" id="{CF449C1E-49E5-82BB-0A66-C5628BFC56C0}"/>
              </a:ext>
            </a:extLst>
          </p:cNvPr>
          <p:cNvSpPr txBox="1"/>
          <p:nvPr/>
        </p:nvSpPr>
        <p:spPr>
          <a:xfrm>
            <a:off x="234778" y="481913"/>
            <a:ext cx="8571470" cy="4957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3075"/>
              </a:lnSpc>
            </a:pPr>
            <a:r>
              <a:rPr lang="en-US" sz="3500" b="1" dirty="0">
                <a:latin typeface="Times New Roman"/>
                <a:cs typeface="Segoe UI"/>
              </a:rPr>
              <a:t>2. What is Translation with POS Tagging?</a:t>
            </a:r>
            <a:r>
              <a:rPr lang="en-US" sz="3500" dirty="0">
                <a:latin typeface="Times New Roman"/>
                <a:cs typeface="Segoe UI"/>
              </a:rPr>
              <a:t>​</a:t>
            </a:r>
          </a:p>
        </p:txBody>
      </p:sp>
      <p:sp>
        <p:nvSpPr>
          <p:cNvPr id="7" name="TextBox 6">
            <a:extLst>
              <a:ext uri="{FF2B5EF4-FFF2-40B4-BE49-F238E27FC236}">
                <a16:creationId xmlns:a16="http://schemas.microsoft.com/office/drawing/2014/main" id="{2267E75C-12AE-DBAF-B76E-E0E239BFAA7E}"/>
              </a:ext>
            </a:extLst>
          </p:cNvPr>
          <p:cNvSpPr txBox="1"/>
          <p:nvPr/>
        </p:nvSpPr>
        <p:spPr>
          <a:xfrm>
            <a:off x="234778" y="1254211"/>
            <a:ext cx="1143411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fkGroteskNeue"/>
              </a:rPr>
              <a:t> Translation with POS tagging integrates machine translation and Part-of-Speech tagging. POS tagging assigns grammatical labels (noun, verb, etc.) to words, crucial for NLP tasks like sentiment analysis. </a:t>
            </a:r>
          </a:p>
          <a:p>
            <a:pPr algn="just"/>
            <a:endParaRPr lang="en-US" sz="2800" dirty="0">
              <a:latin typeface="fkGroteskNeue"/>
            </a:endParaRPr>
          </a:p>
          <a:p>
            <a:pPr algn="just"/>
            <a:r>
              <a:rPr lang="en-US" sz="2800" dirty="0">
                <a:latin typeface="fkGroteskNeue"/>
              </a:rPr>
              <a:t> Combining these enhances multilingual text processing and linguistic accuracy. This unified approach addresses the demand for tools efficiently processing diverse languages. It supports languages like Hindi, Marathi, Urdu, Tamil and performs POS tagging on translated text. </a:t>
            </a:r>
          </a:p>
        </p:txBody>
      </p:sp>
    </p:spTree>
    <p:extLst>
      <p:ext uri="{BB962C8B-B14F-4D97-AF65-F5344CB8AC3E}">
        <p14:creationId xmlns:p14="http://schemas.microsoft.com/office/powerpoint/2010/main" val="404289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A1318F-B987-58EA-B274-6240F0A7CD2E}"/>
              </a:ext>
            </a:extLst>
          </p:cNvPr>
          <p:cNvSpPr>
            <a:spLocks noGrp="1"/>
          </p:cNvSpPr>
          <p:nvPr>
            <p:ph type="dt" sz="half" idx="10"/>
          </p:nvPr>
        </p:nvSpPr>
        <p:spPr/>
        <p:txBody>
          <a:bodyPr/>
          <a:lstStyle/>
          <a:p>
            <a:fld id="{678A1B6E-85E3-4EF3-9DEB-D657FA05205E}" type="datetime1">
              <a:rPr lang="en-US"/>
              <a:t>4/24/2025</a:t>
            </a:fld>
            <a:endParaRPr lang="en-US" dirty="0"/>
          </a:p>
        </p:txBody>
      </p:sp>
      <p:sp>
        <p:nvSpPr>
          <p:cNvPr id="5" name="Footer Placeholder 4">
            <a:extLst>
              <a:ext uri="{FF2B5EF4-FFF2-40B4-BE49-F238E27FC236}">
                <a16:creationId xmlns:a16="http://schemas.microsoft.com/office/drawing/2014/main" id="{8A9E83EA-9069-CBDD-CB8B-C1AD455DA29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672537A-D6C2-DCD7-20B3-0C60DD4338AA}"/>
              </a:ext>
            </a:extLst>
          </p:cNvPr>
          <p:cNvSpPr>
            <a:spLocks noGrp="1"/>
          </p:cNvSpPr>
          <p:nvPr>
            <p:ph type="sldNum" sz="quarter" idx="12"/>
          </p:nvPr>
        </p:nvSpPr>
        <p:spPr/>
        <p:txBody>
          <a:bodyPr/>
          <a:lstStyle/>
          <a:p>
            <a:fld id="{017DE1FC-E54A-4B87-A814-263D1E8654B2}" type="slidenum">
              <a:rPr lang="en-US" dirty="0"/>
              <a:t>5</a:t>
            </a:fld>
            <a:endParaRPr lang="en-US" dirty="0"/>
          </a:p>
        </p:txBody>
      </p:sp>
      <p:sp>
        <p:nvSpPr>
          <p:cNvPr id="2" name="TextBox 1">
            <a:extLst>
              <a:ext uri="{FF2B5EF4-FFF2-40B4-BE49-F238E27FC236}">
                <a16:creationId xmlns:a16="http://schemas.microsoft.com/office/drawing/2014/main" id="{4D28BA81-B030-E942-940B-2CD57A9BED1D}"/>
              </a:ext>
            </a:extLst>
          </p:cNvPr>
          <p:cNvSpPr txBox="1"/>
          <p:nvPr/>
        </p:nvSpPr>
        <p:spPr>
          <a:xfrm>
            <a:off x="461319" y="451022"/>
            <a:ext cx="2743200" cy="7137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276"/>
              </a:lnSpc>
            </a:pPr>
            <a:r>
              <a:rPr lang="en-US" sz="3500" b="1" dirty="0">
                <a:latin typeface="Times New Roman"/>
                <a:cs typeface="Segoe UI"/>
              </a:rPr>
              <a:t>3. Motivation</a:t>
            </a:r>
            <a:r>
              <a:rPr lang="en-US" sz="3500" dirty="0">
                <a:latin typeface="Times New Roman"/>
                <a:cs typeface="Segoe UI"/>
              </a:rPr>
              <a:t>​​</a:t>
            </a:r>
          </a:p>
          <a:p>
            <a:pPr>
              <a:lnSpc>
                <a:spcPts val="2276"/>
              </a:lnSpc>
            </a:pPr>
            <a:endParaRPr lang="en-US" sz="3500" dirty="0">
              <a:latin typeface="Times New Roman"/>
              <a:cs typeface="Segoe UI"/>
            </a:endParaRPr>
          </a:p>
        </p:txBody>
      </p:sp>
      <p:sp>
        <p:nvSpPr>
          <p:cNvPr id="3" name="TextBox 2">
            <a:extLst>
              <a:ext uri="{FF2B5EF4-FFF2-40B4-BE49-F238E27FC236}">
                <a16:creationId xmlns:a16="http://schemas.microsoft.com/office/drawing/2014/main" id="{E00BDA70-B294-00C0-3F50-1A4C24463587}"/>
              </a:ext>
            </a:extLst>
          </p:cNvPr>
          <p:cNvSpPr txBox="1"/>
          <p:nvPr/>
        </p:nvSpPr>
        <p:spPr>
          <a:xfrm>
            <a:off x="461319" y="1315995"/>
            <a:ext cx="1121787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latin typeface="Times New Roman"/>
                <a:cs typeface="Times New Roman"/>
              </a:rPr>
              <a:t>Increasing need for multilingual NLP tools due to globalization and digital communication.</a:t>
            </a:r>
            <a:endParaRPr lang="en-US" sz="2800">
              <a:latin typeface="Times New Roman"/>
              <a:cs typeface="Times New Roman"/>
            </a:endParaRPr>
          </a:p>
          <a:p>
            <a:pPr marL="457200" indent="-457200" algn="just">
              <a:buFont typeface="Arial"/>
              <a:buChar char="•"/>
            </a:pPr>
            <a:r>
              <a:rPr lang="en-US" sz="2800" dirty="0">
                <a:latin typeface="Times New Roman"/>
                <a:cs typeface="Times New Roman"/>
              </a:rPr>
              <a:t>Limited tools available for processing non-English and Indian languages effectively.</a:t>
            </a:r>
          </a:p>
          <a:p>
            <a:pPr marL="457200" indent="-457200" algn="just">
              <a:buFont typeface="Arial"/>
              <a:buChar char="•"/>
            </a:pPr>
            <a:r>
              <a:rPr lang="en-US" sz="2800" dirty="0">
                <a:latin typeface="Times New Roman"/>
                <a:cs typeface="Times New Roman"/>
              </a:rPr>
              <a:t>Encouraging NLP development in Indian languages like Hindi, Marathi, Tamil, etc., is crucial for inclusive AI applications.</a:t>
            </a:r>
          </a:p>
        </p:txBody>
      </p:sp>
    </p:spTree>
    <p:extLst>
      <p:ext uri="{BB962C8B-B14F-4D97-AF65-F5344CB8AC3E}">
        <p14:creationId xmlns:p14="http://schemas.microsoft.com/office/powerpoint/2010/main" val="276115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BC5CCC-86C1-6AFF-E834-A5236212B1AD}"/>
              </a:ext>
            </a:extLst>
          </p:cNvPr>
          <p:cNvSpPr>
            <a:spLocks noGrp="1"/>
          </p:cNvSpPr>
          <p:nvPr>
            <p:ph type="dt" sz="half" idx="10"/>
          </p:nvPr>
        </p:nvSpPr>
        <p:spPr/>
        <p:txBody>
          <a:bodyPr/>
          <a:lstStyle/>
          <a:p>
            <a:fld id="{AAA27292-929E-4BFC-AF9A-ACA70F2638E8}" type="datetime1">
              <a:rPr lang="en-US"/>
              <a:t>4/24/2025</a:t>
            </a:fld>
            <a:endParaRPr lang="en-US" dirty="0"/>
          </a:p>
        </p:txBody>
      </p:sp>
      <p:sp>
        <p:nvSpPr>
          <p:cNvPr id="5" name="Footer Placeholder 4">
            <a:extLst>
              <a:ext uri="{FF2B5EF4-FFF2-40B4-BE49-F238E27FC236}">
                <a16:creationId xmlns:a16="http://schemas.microsoft.com/office/drawing/2014/main" id="{FE909849-4FAB-BEBA-6581-E1A27CF9139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B5DA543-DE6B-5EB3-BD44-9D0D4F6E3BC6}"/>
              </a:ext>
            </a:extLst>
          </p:cNvPr>
          <p:cNvSpPr>
            <a:spLocks noGrp="1"/>
          </p:cNvSpPr>
          <p:nvPr>
            <p:ph type="sldNum" sz="quarter" idx="12"/>
          </p:nvPr>
        </p:nvSpPr>
        <p:spPr/>
        <p:txBody>
          <a:bodyPr/>
          <a:lstStyle/>
          <a:p>
            <a:fld id="{017DE1FC-E54A-4B87-A814-263D1E8654B2}" type="slidenum">
              <a:rPr lang="en-US" dirty="0"/>
              <a:t>6</a:t>
            </a:fld>
            <a:endParaRPr lang="en-US" dirty="0"/>
          </a:p>
        </p:txBody>
      </p:sp>
      <p:sp>
        <p:nvSpPr>
          <p:cNvPr id="2" name="TextBox 1">
            <a:extLst>
              <a:ext uri="{FF2B5EF4-FFF2-40B4-BE49-F238E27FC236}">
                <a16:creationId xmlns:a16="http://schemas.microsoft.com/office/drawing/2014/main" id="{A286979E-2938-41DB-4E84-8ED4787595CE}"/>
              </a:ext>
            </a:extLst>
          </p:cNvPr>
          <p:cNvSpPr txBox="1"/>
          <p:nvPr/>
        </p:nvSpPr>
        <p:spPr>
          <a:xfrm>
            <a:off x="234778" y="492210"/>
            <a:ext cx="4915929" cy="5790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684"/>
              </a:lnSpc>
            </a:pPr>
            <a:r>
              <a:rPr lang="en-US" sz="3500" b="1" dirty="0">
                <a:latin typeface="Times New Roman"/>
                <a:cs typeface="Segoe UI"/>
              </a:rPr>
              <a:t>4. Problem Statement</a:t>
            </a:r>
            <a:r>
              <a:rPr lang="en-US" sz="3500" dirty="0">
                <a:latin typeface="Times New Roman"/>
                <a:cs typeface="Segoe UI"/>
              </a:rPr>
              <a:t>​​​</a:t>
            </a:r>
          </a:p>
          <a:p>
            <a:pPr>
              <a:lnSpc>
                <a:spcPts val="1684"/>
              </a:lnSpc>
            </a:pPr>
            <a:endParaRPr lang="en-US" sz="3500" dirty="0">
              <a:latin typeface="Times New Roman"/>
              <a:cs typeface="Segoe UI"/>
            </a:endParaRPr>
          </a:p>
        </p:txBody>
      </p:sp>
      <p:sp>
        <p:nvSpPr>
          <p:cNvPr id="3" name="TextBox 2">
            <a:extLst>
              <a:ext uri="{FF2B5EF4-FFF2-40B4-BE49-F238E27FC236}">
                <a16:creationId xmlns:a16="http://schemas.microsoft.com/office/drawing/2014/main" id="{0AB0759E-DF82-AAC4-FEE6-BD0E0FC86666}"/>
              </a:ext>
            </a:extLst>
          </p:cNvPr>
          <p:cNvSpPr txBox="1"/>
          <p:nvPr/>
        </p:nvSpPr>
        <p:spPr>
          <a:xfrm>
            <a:off x="327454" y="1315994"/>
            <a:ext cx="1134144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Aim:</a:t>
            </a:r>
            <a:br>
              <a:rPr lang="en-US" sz="2800" dirty="0">
                <a:latin typeface="Times New Roman"/>
              </a:rPr>
            </a:br>
            <a:r>
              <a:rPr lang="en-US" sz="2800" dirty="0">
                <a:latin typeface="Times New Roman"/>
                <a:cs typeface="Times New Roman"/>
              </a:rPr>
              <a:t>To develop an integrated NLP tool that performs both translation and POS tagging efficiently, with a focus on supporting multiple Indian languages.</a:t>
            </a:r>
          </a:p>
          <a:p>
            <a:pPr algn="just"/>
            <a:endParaRPr lang="en-US" sz="2800" dirty="0">
              <a:latin typeface="Times New Roman"/>
              <a:cs typeface="Times New Roman"/>
            </a:endParaRPr>
          </a:p>
          <a:p>
            <a:pPr algn="just"/>
            <a:r>
              <a:rPr lang="en-US" sz="2800" b="1" dirty="0">
                <a:latin typeface="Times New Roman"/>
                <a:cs typeface="Times New Roman"/>
              </a:rPr>
              <a:t>Goal:</a:t>
            </a:r>
          </a:p>
          <a:p>
            <a:pPr marL="228600" indent="-228600" algn="just">
              <a:buFont typeface=""/>
              <a:buChar char="•"/>
            </a:pPr>
            <a:r>
              <a:rPr lang="en-US" sz="2800" dirty="0">
                <a:latin typeface="Times New Roman"/>
                <a:cs typeface="Times New Roman"/>
              </a:rPr>
              <a:t>To enhance linguistic research and application development for Indian languages through robust language processing support.</a:t>
            </a:r>
          </a:p>
          <a:p>
            <a:pPr marL="228600" indent="-228600" algn="just">
              <a:buFont typeface=""/>
              <a:buChar char="•"/>
            </a:pPr>
            <a:r>
              <a:rPr lang="en-US" sz="2800" dirty="0">
                <a:latin typeface="Times New Roman"/>
                <a:cs typeface="Times New Roman"/>
              </a:rPr>
              <a:t>To provide a scalable, accessible solution for developers, researchers, and educators working with multilingual data.</a:t>
            </a:r>
          </a:p>
        </p:txBody>
      </p:sp>
    </p:spTree>
    <p:extLst>
      <p:ext uri="{BB962C8B-B14F-4D97-AF65-F5344CB8AC3E}">
        <p14:creationId xmlns:p14="http://schemas.microsoft.com/office/powerpoint/2010/main" val="282703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13B0516-05A3-F941-1783-04BA0678B28E}"/>
              </a:ext>
            </a:extLst>
          </p:cNvPr>
          <p:cNvSpPr>
            <a:spLocks noGrp="1"/>
          </p:cNvSpPr>
          <p:nvPr>
            <p:ph type="dt" sz="half" idx="10"/>
          </p:nvPr>
        </p:nvSpPr>
        <p:spPr/>
        <p:txBody>
          <a:bodyPr/>
          <a:lstStyle/>
          <a:p>
            <a:fld id="{8D876FC7-D8B8-46F6-A4AE-D7B1FA5E5F5C}" type="datetime1">
              <a:rPr lang="en-US"/>
              <a:t>4/24/2025</a:t>
            </a:fld>
            <a:endParaRPr lang="en-US" dirty="0"/>
          </a:p>
        </p:txBody>
      </p:sp>
      <p:sp>
        <p:nvSpPr>
          <p:cNvPr id="5" name="Footer Placeholder 4">
            <a:extLst>
              <a:ext uri="{FF2B5EF4-FFF2-40B4-BE49-F238E27FC236}">
                <a16:creationId xmlns:a16="http://schemas.microsoft.com/office/drawing/2014/main" id="{695F215F-ADE9-2942-89B6-84CB3949F91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DF36F4A-7D62-F961-0810-DE3E3CA98DEC}"/>
              </a:ext>
            </a:extLst>
          </p:cNvPr>
          <p:cNvSpPr>
            <a:spLocks noGrp="1"/>
          </p:cNvSpPr>
          <p:nvPr>
            <p:ph type="sldNum" sz="quarter" idx="12"/>
          </p:nvPr>
        </p:nvSpPr>
        <p:spPr/>
        <p:txBody>
          <a:bodyPr/>
          <a:lstStyle/>
          <a:p>
            <a:fld id="{017DE1FC-E54A-4B87-A814-263D1E8654B2}" type="slidenum">
              <a:rPr lang="en-US" dirty="0"/>
              <a:t>7</a:t>
            </a:fld>
            <a:endParaRPr lang="en-US" dirty="0"/>
          </a:p>
        </p:txBody>
      </p:sp>
      <p:sp>
        <p:nvSpPr>
          <p:cNvPr id="2" name="TextBox 1">
            <a:extLst>
              <a:ext uri="{FF2B5EF4-FFF2-40B4-BE49-F238E27FC236}">
                <a16:creationId xmlns:a16="http://schemas.microsoft.com/office/drawing/2014/main" id="{98A5FEA1-C5BF-8C6A-CA9B-E6ED6E077546}"/>
              </a:ext>
            </a:extLst>
          </p:cNvPr>
          <p:cNvSpPr txBox="1"/>
          <p:nvPr/>
        </p:nvSpPr>
        <p:spPr>
          <a:xfrm>
            <a:off x="461319" y="502508"/>
            <a:ext cx="2743200" cy="3129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246"/>
              </a:lnSpc>
            </a:pPr>
            <a:r>
              <a:rPr lang="en-US" sz="3500" b="1" dirty="0">
                <a:latin typeface="Times New Roman"/>
                <a:cs typeface="Segoe UI"/>
              </a:rPr>
              <a:t>5. Objective​​​​s</a:t>
            </a:r>
          </a:p>
        </p:txBody>
      </p:sp>
      <p:sp>
        <p:nvSpPr>
          <p:cNvPr id="3" name="TextBox 2">
            <a:extLst>
              <a:ext uri="{FF2B5EF4-FFF2-40B4-BE49-F238E27FC236}">
                <a16:creationId xmlns:a16="http://schemas.microsoft.com/office/drawing/2014/main" id="{276BA81F-F6C7-12C2-0175-849A0114A0B8}"/>
              </a:ext>
            </a:extLst>
          </p:cNvPr>
          <p:cNvSpPr txBox="1"/>
          <p:nvPr/>
        </p:nvSpPr>
        <p:spPr>
          <a:xfrm>
            <a:off x="461320" y="1254212"/>
            <a:ext cx="1120757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US" sz="2800" dirty="0">
                <a:latin typeface="Times New Roman"/>
                <a:cs typeface="Times New Roman"/>
              </a:rPr>
              <a:t>Detects the language of input text.</a:t>
            </a:r>
          </a:p>
          <a:p>
            <a:pPr marL="228600" indent="-228600" algn="just">
              <a:buFont typeface=""/>
              <a:buChar char="•"/>
            </a:pPr>
            <a:r>
              <a:rPr lang="en-US" sz="2800" dirty="0">
                <a:latin typeface="Times New Roman"/>
                <a:cs typeface="Times New Roman"/>
              </a:rPr>
              <a:t>Translates English text into multiple Indian languages.</a:t>
            </a:r>
          </a:p>
          <a:p>
            <a:pPr marL="228600" indent="-228600" algn="just">
              <a:buFont typeface=""/>
              <a:buChar char="•"/>
            </a:pPr>
            <a:r>
              <a:rPr lang="en-US" sz="2800" dirty="0">
                <a:latin typeface="Times New Roman"/>
                <a:cs typeface="Times New Roman"/>
              </a:rPr>
              <a:t>Performs POS tagging on the translated outputs.</a:t>
            </a:r>
          </a:p>
          <a:p>
            <a:pPr marL="228600" indent="-228600" algn="just">
              <a:buFont typeface=""/>
              <a:buChar char="•"/>
            </a:pPr>
            <a:r>
              <a:rPr lang="en-US" sz="2800" dirty="0">
                <a:latin typeface="Times New Roman"/>
                <a:cs typeface="Times New Roman"/>
              </a:rPr>
              <a:t>Ensures ease of use, support for multiple languages, and efficiency.</a:t>
            </a:r>
          </a:p>
          <a:p>
            <a:pPr marL="228600" indent="-228600" algn="just">
              <a:buFont typeface=""/>
              <a:buChar char="•"/>
            </a:pPr>
            <a:r>
              <a:rPr lang="en-US" sz="2800" dirty="0">
                <a:latin typeface="Times New Roman"/>
                <a:cs typeface="Times New Roman"/>
              </a:rPr>
              <a:t>It shows POS Tagging Noun, Adjective, and Pro-Noun and Verb.</a:t>
            </a:r>
          </a:p>
        </p:txBody>
      </p:sp>
    </p:spTree>
    <p:extLst>
      <p:ext uri="{BB962C8B-B14F-4D97-AF65-F5344CB8AC3E}">
        <p14:creationId xmlns:p14="http://schemas.microsoft.com/office/powerpoint/2010/main" val="28753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EBEA2C-4B85-6806-8FD1-987C99C4DA95}"/>
              </a:ext>
            </a:extLst>
          </p:cNvPr>
          <p:cNvSpPr>
            <a:spLocks noGrp="1"/>
          </p:cNvSpPr>
          <p:nvPr>
            <p:ph type="dt" sz="half" idx="10"/>
          </p:nvPr>
        </p:nvSpPr>
        <p:spPr/>
        <p:txBody>
          <a:bodyPr/>
          <a:lstStyle/>
          <a:p>
            <a:fld id="{CFE8972D-6B94-4CBD-A7AD-CE533D3AFDAA}" type="datetime1">
              <a:rPr lang="en-US"/>
              <a:t>4/24/2025</a:t>
            </a:fld>
            <a:endParaRPr lang="en-US" dirty="0"/>
          </a:p>
        </p:txBody>
      </p:sp>
      <p:sp>
        <p:nvSpPr>
          <p:cNvPr id="5" name="Footer Placeholder 4">
            <a:extLst>
              <a:ext uri="{FF2B5EF4-FFF2-40B4-BE49-F238E27FC236}">
                <a16:creationId xmlns:a16="http://schemas.microsoft.com/office/drawing/2014/main" id="{B28DE443-CB25-4FAD-D6AF-F943A89FA9D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3B0ACEE-4AA8-71BB-C6A1-86ECCC2D005D}"/>
              </a:ext>
            </a:extLst>
          </p:cNvPr>
          <p:cNvSpPr>
            <a:spLocks noGrp="1"/>
          </p:cNvSpPr>
          <p:nvPr>
            <p:ph type="sldNum" sz="quarter" idx="12"/>
          </p:nvPr>
        </p:nvSpPr>
        <p:spPr/>
        <p:txBody>
          <a:bodyPr/>
          <a:lstStyle/>
          <a:p>
            <a:fld id="{017DE1FC-E54A-4B87-A814-263D1E8654B2}" type="slidenum">
              <a:rPr lang="en-US" dirty="0"/>
              <a:t>8</a:t>
            </a:fld>
            <a:endParaRPr lang="en-US" dirty="0"/>
          </a:p>
        </p:txBody>
      </p:sp>
      <p:sp>
        <p:nvSpPr>
          <p:cNvPr id="2" name="TextBox 1">
            <a:extLst>
              <a:ext uri="{FF2B5EF4-FFF2-40B4-BE49-F238E27FC236}">
                <a16:creationId xmlns:a16="http://schemas.microsoft.com/office/drawing/2014/main" id="{0D9043C1-4AC3-64DA-2978-1E9BD65459DD}"/>
              </a:ext>
            </a:extLst>
          </p:cNvPr>
          <p:cNvSpPr txBox="1"/>
          <p:nvPr/>
        </p:nvSpPr>
        <p:spPr>
          <a:xfrm>
            <a:off x="327455" y="492211"/>
            <a:ext cx="9230496" cy="2887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922"/>
              </a:lnSpc>
            </a:pPr>
            <a:r>
              <a:rPr lang="en-US" sz="3500" b="1">
                <a:latin typeface="Times New Roman"/>
                <a:cs typeface="Segoe UI"/>
              </a:rPr>
              <a:t>6. Software and Hardware Requirements</a:t>
            </a:r>
            <a:r>
              <a:rPr lang="en-US" sz="3500">
                <a:latin typeface="Times New Roman"/>
                <a:cs typeface="Segoe UI"/>
              </a:rPr>
              <a:t>​​​​​</a:t>
            </a:r>
            <a:endParaRPr lang="en-US"/>
          </a:p>
        </p:txBody>
      </p:sp>
      <p:sp>
        <p:nvSpPr>
          <p:cNvPr id="3" name="TextBox 2">
            <a:extLst>
              <a:ext uri="{FF2B5EF4-FFF2-40B4-BE49-F238E27FC236}">
                <a16:creationId xmlns:a16="http://schemas.microsoft.com/office/drawing/2014/main" id="{7253BB2D-6078-B550-2F3C-E4775DD10E19}"/>
              </a:ext>
            </a:extLst>
          </p:cNvPr>
          <p:cNvSpPr txBox="1"/>
          <p:nvPr/>
        </p:nvSpPr>
        <p:spPr>
          <a:xfrm>
            <a:off x="327454" y="1439562"/>
            <a:ext cx="1043527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7345" indent="-347345" algn="just">
              <a:buFont typeface="Arial"/>
              <a:buChar char="•"/>
            </a:pPr>
            <a:r>
              <a:rPr lang="en-IN" sz="2800" b="1" dirty="0">
                <a:latin typeface="Times New Roman"/>
                <a:cs typeface="Times New Roman"/>
              </a:rPr>
              <a:t>Software:</a:t>
            </a:r>
            <a:r>
              <a:rPr lang="en-IN" sz="2800" dirty="0">
                <a:latin typeface="Times New Roman"/>
                <a:cs typeface="Times New Roman"/>
              </a:rPr>
              <a:t> Jupyter Notebook version 7.3.3</a:t>
            </a:r>
            <a:endParaRPr lang="en-US"/>
          </a:p>
          <a:p>
            <a:pPr algn="just"/>
            <a:endParaRPr lang="en-IN" sz="2800" dirty="0">
              <a:latin typeface="Times New Roman"/>
              <a:cs typeface="Times New Roman"/>
            </a:endParaRPr>
          </a:p>
          <a:p>
            <a:pPr marL="347345" indent="-347345" algn="just">
              <a:buFont typeface="Arial"/>
              <a:buChar char="•"/>
            </a:pPr>
            <a:r>
              <a:rPr lang="en-IN" sz="2800" b="1" dirty="0">
                <a:latin typeface="Times New Roman"/>
                <a:cs typeface="Times New Roman"/>
              </a:rPr>
              <a:t>Hardware: </a:t>
            </a:r>
            <a:r>
              <a:rPr lang="en-IN" sz="2800" dirty="0">
                <a:latin typeface="Times New Roman"/>
                <a:cs typeface="Times New Roman"/>
              </a:rPr>
              <a:t>Computer System ,Windows 64 bit  OS, Min 4GB RAM</a:t>
            </a:r>
            <a:endParaRPr lang="en-IN" sz="2800"/>
          </a:p>
          <a:p>
            <a:pPr marL="347345" indent="-347345">
              <a:buFont typeface="Arial"/>
              <a:buChar char="•"/>
            </a:pPr>
            <a:endParaRPr lang="en-IN" sz="3000" dirty="0">
              <a:latin typeface="Times New Roman"/>
              <a:cs typeface="Times New Roman"/>
            </a:endParaRPr>
          </a:p>
        </p:txBody>
      </p:sp>
    </p:spTree>
    <p:extLst>
      <p:ext uri="{BB962C8B-B14F-4D97-AF65-F5344CB8AC3E}">
        <p14:creationId xmlns:p14="http://schemas.microsoft.com/office/powerpoint/2010/main" val="233156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F646510-E89C-D20E-4EE9-831A4437695E}"/>
              </a:ext>
            </a:extLst>
          </p:cNvPr>
          <p:cNvSpPr>
            <a:spLocks noGrp="1"/>
          </p:cNvSpPr>
          <p:nvPr>
            <p:ph type="dt" sz="half" idx="10"/>
          </p:nvPr>
        </p:nvSpPr>
        <p:spPr/>
        <p:txBody>
          <a:bodyPr/>
          <a:lstStyle/>
          <a:p>
            <a:fld id="{6C1C3390-8F74-4ADF-ADF1-BBF24AED486D}" type="datetime1">
              <a:rPr lang="en-US"/>
              <a:t>4/24/2025</a:t>
            </a:fld>
            <a:endParaRPr lang="en-US" dirty="0"/>
          </a:p>
        </p:txBody>
      </p:sp>
      <p:sp>
        <p:nvSpPr>
          <p:cNvPr id="5" name="Footer Placeholder 4">
            <a:extLst>
              <a:ext uri="{FF2B5EF4-FFF2-40B4-BE49-F238E27FC236}">
                <a16:creationId xmlns:a16="http://schemas.microsoft.com/office/drawing/2014/main" id="{3BE24541-CD50-8EC8-C4FF-CEB283B5414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3E7A959-C70C-5219-690D-0AA0BBDE86C2}"/>
              </a:ext>
            </a:extLst>
          </p:cNvPr>
          <p:cNvSpPr>
            <a:spLocks noGrp="1"/>
          </p:cNvSpPr>
          <p:nvPr>
            <p:ph type="sldNum" sz="quarter" idx="12"/>
          </p:nvPr>
        </p:nvSpPr>
        <p:spPr/>
        <p:txBody>
          <a:bodyPr/>
          <a:lstStyle/>
          <a:p>
            <a:fld id="{017DE1FC-E54A-4B87-A814-263D1E8654B2}" type="slidenum">
              <a:rPr lang="en-US" dirty="0"/>
              <a:t>9</a:t>
            </a:fld>
            <a:endParaRPr lang="en-US" dirty="0"/>
          </a:p>
        </p:txBody>
      </p:sp>
      <p:sp>
        <p:nvSpPr>
          <p:cNvPr id="2" name="TextBox 1">
            <a:extLst>
              <a:ext uri="{FF2B5EF4-FFF2-40B4-BE49-F238E27FC236}">
                <a16:creationId xmlns:a16="http://schemas.microsoft.com/office/drawing/2014/main" id="{FFA712CC-3CCB-88D3-E68A-634869A88C10}"/>
              </a:ext>
            </a:extLst>
          </p:cNvPr>
          <p:cNvSpPr txBox="1"/>
          <p:nvPr/>
        </p:nvSpPr>
        <p:spPr>
          <a:xfrm>
            <a:off x="461319" y="440725"/>
            <a:ext cx="5471983" cy="5341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682"/>
              </a:lnSpc>
            </a:pPr>
            <a:r>
              <a:rPr lang="en-US" sz="3500" b="1" dirty="0">
                <a:latin typeface="Times New Roman"/>
                <a:cs typeface="Segoe UI"/>
              </a:rPr>
              <a:t>7. Algorithm</a:t>
            </a:r>
            <a:r>
              <a:rPr lang="en-US" sz="3500" dirty="0">
                <a:latin typeface="Times New Roman"/>
                <a:cs typeface="Segoe UI"/>
              </a:rPr>
              <a:t>​​​</a:t>
            </a:r>
            <a:endParaRPr lang="en-US" dirty="0"/>
          </a:p>
          <a:p>
            <a:pPr>
              <a:lnSpc>
                <a:spcPts val="682"/>
              </a:lnSpc>
            </a:pPr>
            <a:r>
              <a:rPr lang="en-US" sz="3500" dirty="0">
                <a:latin typeface="Times New Roman"/>
                <a:cs typeface="Segoe UI"/>
              </a:rPr>
              <a:t>​​​</a:t>
            </a:r>
            <a:endParaRPr lang="en-US" dirty="0"/>
          </a:p>
          <a:p>
            <a:pPr>
              <a:lnSpc>
                <a:spcPts val="682"/>
              </a:lnSpc>
            </a:pPr>
            <a:endParaRPr lang="en-US" sz="3500" dirty="0">
              <a:latin typeface="Times New Roman"/>
              <a:cs typeface="Segoe UI"/>
            </a:endParaRPr>
          </a:p>
          <a:p>
            <a:pPr>
              <a:lnSpc>
                <a:spcPts val="682"/>
              </a:lnSpc>
            </a:pPr>
            <a:r>
              <a:rPr lang="en-US" sz="3500" dirty="0">
                <a:latin typeface="Times New Roman"/>
                <a:cs typeface="Segoe UI"/>
              </a:rPr>
              <a:t>​</a:t>
            </a:r>
          </a:p>
        </p:txBody>
      </p:sp>
      <p:sp>
        <p:nvSpPr>
          <p:cNvPr id="3" name="TextBox 2">
            <a:extLst>
              <a:ext uri="{FF2B5EF4-FFF2-40B4-BE49-F238E27FC236}">
                <a16:creationId xmlns:a16="http://schemas.microsoft.com/office/drawing/2014/main" id="{98571BC9-6C0C-B885-E00A-B364074D5B58}"/>
              </a:ext>
            </a:extLst>
          </p:cNvPr>
          <p:cNvSpPr txBox="1"/>
          <p:nvPr/>
        </p:nvSpPr>
        <p:spPr>
          <a:xfrm>
            <a:off x="461319" y="1161535"/>
            <a:ext cx="1065152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cs typeface="Times New Roman"/>
              </a:rPr>
              <a:t>Step 1: Import required libraries.</a:t>
            </a:r>
            <a:endParaRPr lang="en-US" dirty="0"/>
          </a:p>
          <a:p>
            <a:pPr algn="just"/>
            <a:endParaRPr lang="en-US" sz="2800" dirty="0">
              <a:latin typeface="Times New Roman"/>
              <a:cs typeface="Times New Roman"/>
            </a:endParaRPr>
          </a:p>
          <a:p>
            <a:pPr algn="just"/>
            <a:r>
              <a:rPr lang="en-US" sz="2800" dirty="0">
                <a:latin typeface="Times New Roman"/>
                <a:cs typeface="Times New Roman"/>
              </a:rPr>
              <a:t>Step 2: Detect input text language with langdetect.</a:t>
            </a:r>
          </a:p>
          <a:p>
            <a:pPr algn="just"/>
            <a:endParaRPr lang="en-US" sz="2800" dirty="0">
              <a:latin typeface="Times New Roman"/>
              <a:cs typeface="Times New Roman"/>
            </a:endParaRPr>
          </a:p>
          <a:p>
            <a:pPr algn="just"/>
            <a:r>
              <a:rPr lang="en-US" sz="2800" dirty="0">
                <a:latin typeface="Times New Roman"/>
                <a:cs typeface="Times New Roman"/>
              </a:rPr>
              <a:t>Step 3: Translate English input to target languages using google trans.</a:t>
            </a:r>
          </a:p>
          <a:p>
            <a:pPr algn="just"/>
            <a:endParaRPr lang="en-US" sz="2800" dirty="0">
              <a:latin typeface="Times New Roman"/>
              <a:cs typeface="Times New Roman"/>
            </a:endParaRPr>
          </a:p>
          <a:p>
            <a:pPr algn="just"/>
            <a:r>
              <a:rPr lang="en-US" sz="2800" dirty="0">
                <a:latin typeface="Times New Roman"/>
                <a:cs typeface="Times New Roman"/>
              </a:rPr>
              <a:t>Step 4: Tokenize translated text using nltk.word_tokenize.</a:t>
            </a:r>
          </a:p>
          <a:p>
            <a:pPr algn="just"/>
            <a:endParaRPr lang="en-US" sz="2800" dirty="0">
              <a:latin typeface="Times New Roman"/>
              <a:cs typeface="Times New Roman"/>
            </a:endParaRPr>
          </a:p>
          <a:p>
            <a:pPr algn="just"/>
            <a:r>
              <a:rPr lang="en-US" sz="2800" dirty="0">
                <a:latin typeface="Times New Roman"/>
                <a:cs typeface="Times New Roman"/>
              </a:rPr>
              <a:t>Step 5: Perform POS tagging using nltk.pos_tag.</a:t>
            </a:r>
          </a:p>
          <a:p>
            <a:pPr algn="just"/>
            <a:endParaRPr lang="en-US" sz="2800" dirty="0">
              <a:latin typeface="Times New Roman"/>
              <a:cs typeface="Times New Roman"/>
            </a:endParaRPr>
          </a:p>
          <a:p>
            <a:pPr algn="just"/>
            <a:r>
              <a:rPr lang="en-US" sz="2800" dirty="0">
                <a:latin typeface="Times New Roman"/>
                <a:cs typeface="Times New Roman"/>
              </a:rPr>
              <a:t>Step 6: Display translated text and POS tags for each language.</a:t>
            </a:r>
          </a:p>
        </p:txBody>
      </p:sp>
    </p:spTree>
    <p:extLst>
      <p:ext uri="{BB962C8B-B14F-4D97-AF65-F5344CB8AC3E}">
        <p14:creationId xmlns:p14="http://schemas.microsoft.com/office/powerpoint/2010/main" val="2663864406"/>
      </p:ext>
    </p:extLst>
  </p:cSld>
  <p:clrMapOvr>
    <a:masterClrMapping/>
  </p:clrMapOvr>
</p:sld>
</file>

<file path=ppt/theme/theme1.xml><?xml version="1.0" encoding="utf-8"?>
<a:theme xmlns:a="http://schemas.openxmlformats.org/drawingml/2006/main" name="GradientRiseVTI">
  <a:themeElements>
    <a:clrScheme name="GradientRiseVTI">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VTI">
      <a:majorFont>
        <a:latin typeface="Avenir Next LT Pro"/>
        <a:ea typeface=""/>
        <a:cs typeface=""/>
      </a:majorFont>
      <a:minorFont>
        <a:latin typeface="Avenir Next LT Pro Light"/>
        <a:ea typeface=""/>
        <a:cs typeface=""/>
      </a:minorFont>
    </a:fontScheme>
    <a:fmtScheme name="GradientRi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13C68A69-E745-489A-84EC-B7BCE4AA380B}" vid="{9CF7857A-9412-4E45-AB0D-6EAA5A7DC4C5}"/>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733</Words>
  <Application>Microsoft Office PowerPoint</Application>
  <PresentationFormat>Widescreen</PresentationFormat>
  <Paragraphs>112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LT Pro</vt:lpstr>
      <vt:lpstr>Avenir Next LT Pro Light</vt:lpstr>
      <vt:lpstr>fkGroteskNeue</vt:lpstr>
      <vt:lpstr>tim</vt:lpstr>
      <vt:lpstr>time</vt:lpstr>
      <vt:lpstr>Times New Roman</vt:lpstr>
      <vt:lpstr>GradientRiseVTI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Samruddhi</dc:creator>
  <cp:lastModifiedBy>samruddhi kangude</cp:lastModifiedBy>
  <cp:revision>469</cp:revision>
  <dcterms:created xsi:type="dcterms:W3CDTF">2025-04-07T16:19:02Z</dcterms:created>
  <dcterms:modified xsi:type="dcterms:W3CDTF">2025-04-24T05:06:35Z</dcterms:modified>
</cp:coreProperties>
</file>