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0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0D9A54DA-C616-406A-8635-1D9384D9C628}"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658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3666864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22238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32971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2132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1287757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402371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410944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186189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D9A54DA-C616-406A-8635-1D9384D9C62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233339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D9A54DA-C616-406A-8635-1D9384D9C62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386533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D9A54DA-C616-406A-8635-1D9384D9C628}"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247877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D9A54DA-C616-406A-8635-1D9384D9C628}"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20727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A54DA-C616-406A-8635-1D9384D9C628}"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304222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D9A54DA-C616-406A-8635-1D9384D9C62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222161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D9A54DA-C616-406A-8635-1D9384D9C62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3AA8B2-02FA-41BA-BBCF-5DE7965E9DC2}" type="slidenum">
              <a:rPr lang="it-IT" smtClean="0"/>
              <a:t>‹N›</a:t>
            </a:fld>
            <a:endParaRPr lang="it-IT"/>
          </a:p>
        </p:txBody>
      </p:sp>
    </p:spTree>
    <p:extLst>
      <p:ext uri="{BB962C8B-B14F-4D97-AF65-F5344CB8AC3E}">
        <p14:creationId xmlns:p14="http://schemas.microsoft.com/office/powerpoint/2010/main" val="164034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D9A54DA-C616-406A-8635-1D9384D9C628}" type="datetimeFigureOut">
              <a:rPr lang="it-IT" smtClean="0"/>
              <a:t>12/04/2021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3AA8B2-02FA-41BA-BBCF-5DE7965E9DC2}" type="slidenum">
              <a:rPr lang="it-IT" smtClean="0"/>
              <a:t>‹N›</a:t>
            </a:fld>
            <a:endParaRPr lang="it-IT"/>
          </a:p>
        </p:txBody>
      </p:sp>
    </p:spTree>
    <p:extLst>
      <p:ext uri="{BB962C8B-B14F-4D97-AF65-F5344CB8AC3E}">
        <p14:creationId xmlns:p14="http://schemas.microsoft.com/office/powerpoint/2010/main" val="3805275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FADA95-6048-4308-A7C8-DBDBE122C6D6}"/>
              </a:ext>
            </a:extLst>
          </p:cNvPr>
          <p:cNvSpPr>
            <a:spLocks noGrp="1"/>
          </p:cNvSpPr>
          <p:nvPr>
            <p:ph type="subTitle" idx="1"/>
          </p:nvPr>
        </p:nvSpPr>
        <p:spPr/>
        <p:txBody>
          <a:bodyPr/>
          <a:lstStyle/>
          <a:p>
            <a:r>
              <a:rPr lang="it-IT" dirty="0"/>
              <a:t>Erba Samuel</a:t>
            </a:r>
          </a:p>
          <a:p>
            <a:r>
              <a:rPr lang="it-IT" dirty="0"/>
              <a:t>O46000971</a:t>
            </a:r>
          </a:p>
          <a:p>
            <a:r>
              <a:rPr lang="it-IT" dirty="0"/>
              <a:t>12/04/2021</a:t>
            </a:r>
          </a:p>
          <a:p>
            <a:endParaRPr lang="it-IT" dirty="0"/>
          </a:p>
        </p:txBody>
      </p:sp>
      <p:sp>
        <p:nvSpPr>
          <p:cNvPr id="4" name="Rettangolo 3">
            <a:extLst>
              <a:ext uri="{FF2B5EF4-FFF2-40B4-BE49-F238E27FC236}">
                <a16:creationId xmlns:a16="http://schemas.microsoft.com/office/drawing/2014/main" id="{51C82E26-B31A-4F33-93BF-9FA8802DBD6C}"/>
              </a:ext>
            </a:extLst>
          </p:cNvPr>
          <p:cNvSpPr/>
          <p:nvPr/>
        </p:nvSpPr>
        <p:spPr>
          <a:xfrm>
            <a:off x="4689238" y="1830866"/>
            <a:ext cx="229101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MHW2</a:t>
            </a:r>
          </a:p>
        </p:txBody>
      </p:sp>
    </p:spTree>
    <p:extLst>
      <p:ext uri="{BB962C8B-B14F-4D97-AF65-F5344CB8AC3E}">
        <p14:creationId xmlns:p14="http://schemas.microsoft.com/office/powerpoint/2010/main" val="2132618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410F4BAE-44A1-4BCF-AC86-44B73382AFE0}"/>
              </a:ext>
            </a:extLst>
          </p:cNvPr>
          <p:cNvSpPr>
            <a:spLocks noGrp="1"/>
          </p:cNvSpPr>
          <p:nvPr>
            <p:ph type="body" idx="1"/>
          </p:nvPr>
        </p:nvSpPr>
        <p:spPr>
          <a:xfrm>
            <a:off x="5503862" y="1031966"/>
            <a:ext cx="3714750" cy="4962433"/>
          </a:xfrm>
        </p:spPr>
        <p:txBody>
          <a:bodyPr/>
          <a:lstStyle/>
          <a:p>
            <a:r>
              <a:rPr lang="it-IT" dirty="0"/>
              <a:t>Al click su una stella piena, l’elemento selezionato viene eliminato dalla sezione preferiti, e nell’eventualità in cui la sezione preferiti rimane vuota, torna ad essere nascosta.</a:t>
            </a:r>
          </a:p>
        </p:txBody>
      </p:sp>
      <p:sp>
        <p:nvSpPr>
          <p:cNvPr id="5" name="Rettangolo 4">
            <a:extLst>
              <a:ext uri="{FF2B5EF4-FFF2-40B4-BE49-F238E27FC236}">
                <a16:creationId xmlns:a16="http://schemas.microsoft.com/office/drawing/2014/main" id="{3EF31F16-8DCE-4C55-926E-CCA0326A1AE2}"/>
              </a:ext>
            </a:extLst>
          </p:cNvPr>
          <p:cNvSpPr/>
          <p:nvPr/>
        </p:nvSpPr>
        <p:spPr>
          <a:xfrm>
            <a:off x="1731237" y="0"/>
            <a:ext cx="7893508"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Remozione dei preferiti</a:t>
            </a:r>
          </a:p>
        </p:txBody>
      </p:sp>
      <p:pic>
        <p:nvPicPr>
          <p:cNvPr id="7" name="Immagine 6" descr="Immagine che contiene testo&#10;&#10;Descrizione generata automaticamente">
            <a:extLst>
              <a:ext uri="{FF2B5EF4-FFF2-40B4-BE49-F238E27FC236}">
                <a16:creationId xmlns:a16="http://schemas.microsoft.com/office/drawing/2014/main" id="{BF35D69B-0EAB-46E6-AABF-EE0E943B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6" y="1143000"/>
            <a:ext cx="3714750" cy="4572000"/>
          </a:xfrm>
          <a:prstGeom prst="rect">
            <a:avLst/>
          </a:prstGeom>
        </p:spPr>
      </p:pic>
    </p:spTree>
    <p:extLst>
      <p:ext uri="{BB962C8B-B14F-4D97-AF65-F5344CB8AC3E}">
        <p14:creationId xmlns:p14="http://schemas.microsoft.com/office/powerpoint/2010/main" val="8609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B0B3C0DF-C4F0-45C2-B506-C46E254746F4}"/>
              </a:ext>
            </a:extLst>
          </p:cNvPr>
          <p:cNvSpPr>
            <a:spLocks noGrp="1"/>
          </p:cNvSpPr>
          <p:nvPr>
            <p:ph type="body" idx="1"/>
          </p:nvPr>
        </p:nvSpPr>
        <p:spPr>
          <a:xfrm>
            <a:off x="6574077" y="1100400"/>
            <a:ext cx="5227574" cy="4657199"/>
          </a:xfrm>
        </p:spPr>
        <p:txBody>
          <a:bodyPr/>
          <a:lstStyle/>
          <a:p>
            <a:r>
              <a:rPr lang="it-IT" dirty="0"/>
              <a:t>In questa funzione, viene implementata la rimozione di un evento dalla sezione preferiti, cliccando direttamente sulla stella dell’evento presente nella sezione preferiti.</a:t>
            </a:r>
          </a:p>
          <a:p>
            <a:r>
              <a:rPr lang="it-IT" dirty="0"/>
              <a:t>Non vi è una slide dimostrativa, in quanto il funzionamento è uguale alla funzione </a:t>
            </a:r>
            <a:r>
              <a:rPr lang="it-IT" dirty="0" err="1"/>
              <a:t>rem_favorites</a:t>
            </a:r>
            <a:r>
              <a:rPr lang="it-IT" dirty="0"/>
              <a:t>() ,con la differenza che avviene tutto nella sezione preferiti.</a:t>
            </a:r>
          </a:p>
        </p:txBody>
      </p:sp>
      <p:sp>
        <p:nvSpPr>
          <p:cNvPr id="5" name="Rettangolo 4">
            <a:extLst>
              <a:ext uri="{FF2B5EF4-FFF2-40B4-BE49-F238E27FC236}">
                <a16:creationId xmlns:a16="http://schemas.microsoft.com/office/drawing/2014/main" id="{541D806B-7271-45E3-9D5A-6D97A6A3C757}"/>
              </a:ext>
            </a:extLst>
          </p:cNvPr>
          <p:cNvSpPr/>
          <p:nvPr/>
        </p:nvSpPr>
        <p:spPr>
          <a:xfrm>
            <a:off x="1724825" y="0"/>
            <a:ext cx="7906332"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Remozione dai preferiti</a:t>
            </a:r>
          </a:p>
        </p:txBody>
      </p:sp>
      <p:pic>
        <p:nvPicPr>
          <p:cNvPr id="3" name="Immagine 2" descr="Immagine che contiene testo&#10;&#10;Descrizione generata automaticamente">
            <a:extLst>
              <a:ext uri="{FF2B5EF4-FFF2-40B4-BE49-F238E27FC236}">
                <a16:creationId xmlns:a16="http://schemas.microsoft.com/office/drawing/2014/main" id="{4BAC1784-17A1-4AB8-9E06-828C69E90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49" y="1330531"/>
            <a:ext cx="5888535" cy="4051366"/>
          </a:xfrm>
          <a:prstGeom prst="rect">
            <a:avLst/>
          </a:prstGeom>
        </p:spPr>
      </p:pic>
    </p:spTree>
    <p:extLst>
      <p:ext uri="{BB962C8B-B14F-4D97-AF65-F5344CB8AC3E}">
        <p14:creationId xmlns:p14="http://schemas.microsoft.com/office/powerpoint/2010/main" val="389085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E62745DF-B2B7-431C-AC79-252711DDE8BD}"/>
              </a:ext>
            </a:extLst>
          </p:cNvPr>
          <p:cNvSpPr>
            <a:spLocks noGrp="1"/>
          </p:cNvSpPr>
          <p:nvPr>
            <p:ph type="body" idx="1"/>
          </p:nvPr>
        </p:nvSpPr>
        <p:spPr>
          <a:xfrm>
            <a:off x="8419677" y="923329"/>
            <a:ext cx="3114825" cy="4172531"/>
          </a:xfrm>
        </p:spPr>
        <p:txBody>
          <a:bodyPr/>
          <a:lstStyle/>
          <a:p>
            <a:r>
              <a:rPr lang="it-IT" dirty="0"/>
              <a:t>Nella funzione cerca, viene implementata una barra di ricerca che filtra la lista dei contenuti e mostra solo quelli che contengono il testo cercato e che grazie all’utilizzo dell’evento </a:t>
            </a:r>
            <a:r>
              <a:rPr lang="it-IT" dirty="0" err="1"/>
              <a:t>keyup</a:t>
            </a:r>
            <a:r>
              <a:rPr lang="it-IT" dirty="0"/>
              <a:t> aggiorna il filtro ad ogni lettera digitata.</a:t>
            </a:r>
          </a:p>
        </p:txBody>
      </p:sp>
      <p:sp>
        <p:nvSpPr>
          <p:cNvPr id="5" name="Rettangolo 4">
            <a:extLst>
              <a:ext uri="{FF2B5EF4-FFF2-40B4-BE49-F238E27FC236}">
                <a16:creationId xmlns:a16="http://schemas.microsoft.com/office/drawing/2014/main" id="{2FFB8649-F217-43A0-A152-10824F37D186}"/>
              </a:ext>
            </a:extLst>
          </p:cNvPr>
          <p:cNvSpPr/>
          <p:nvPr/>
        </p:nvSpPr>
        <p:spPr>
          <a:xfrm>
            <a:off x="3066931" y="0"/>
            <a:ext cx="5352747"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Barra di ricerca</a:t>
            </a:r>
          </a:p>
        </p:txBody>
      </p:sp>
      <p:pic>
        <p:nvPicPr>
          <p:cNvPr id="7" name="Immagine 6" descr="Immagine che contiene testo&#10;&#10;Descrizione generata automaticamente">
            <a:extLst>
              <a:ext uri="{FF2B5EF4-FFF2-40B4-BE49-F238E27FC236}">
                <a16:creationId xmlns:a16="http://schemas.microsoft.com/office/drawing/2014/main" id="{3D0BEEF0-5A35-4BA9-B03E-4FBDF2312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82" y="859227"/>
            <a:ext cx="7798389" cy="4172532"/>
          </a:xfrm>
          <a:prstGeom prst="rect">
            <a:avLst/>
          </a:prstGeom>
        </p:spPr>
      </p:pic>
    </p:spTree>
    <p:extLst>
      <p:ext uri="{BB962C8B-B14F-4D97-AF65-F5344CB8AC3E}">
        <p14:creationId xmlns:p14="http://schemas.microsoft.com/office/powerpoint/2010/main" val="277277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A56B8DD6-897A-48F1-AD85-B70335B34C35}"/>
              </a:ext>
            </a:extLst>
          </p:cNvPr>
          <p:cNvSpPr>
            <a:spLocks noGrp="1"/>
          </p:cNvSpPr>
          <p:nvPr>
            <p:ph type="body" idx="1"/>
          </p:nvPr>
        </p:nvSpPr>
        <p:spPr>
          <a:xfrm>
            <a:off x="7511142" y="1123407"/>
            <a:ext cx="4258492" cy="4844868"/>
          </a:xfrm>
        </p:spPr>
        <p:txBody>
          <a:bodyPr/>
          <a:lstStyle/>
          <a:p>
            <a:r>
              <a:rPr lang="it-IT" dirty="0"/>
              <a:t>Ecco il funzionamento della barra di ricerca</a:t>
            </a:r>
          </a:p>
        </p:txBody>
      </p:sp>
      <p:sp>
        <p:nvSpPr>
          <p:cNvPr id="5" name="Rettangolo 4">
            <a:extLst>
              <a:ext uri="{FF2B5EF4-FFF2-40B4-BE49-F238E27FC236}">
                <a16:creationId xmlns:a16="http://schemas.microsoft.com/office/drawing/2014/main" id="{392D290E-9D35-4CAE-8A53-21098D638D02}"/>
              </a:ext>
            </a:extLst>
          </p:cNvPr>
          <p:cNvSpPr/>
          <p:nvPr/>
        </p:nvSpPr>
        <p:spPr>
          <a:xfrm>
            <a:off x="3066931" y="0"/>
            <a:ext cx="5352747"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Barra di ricerca</a:t>
            </a:r>
          </a:p>
        </p:txBody>
      </p:sp>
      <p:pic>
        <p:nvPicPr>
          <p:cNvPr id="7" name="Immagine 6">
            <a:extLst>
              <a:ext uri="{FF2B5EF4-FFF2-40B4-BE49-F238E27FC236}">
                <a16:creationId xmlns:a16="http://schemas.microsoft.com/office/drawing/2014/main" id="{F0241650-6F72-4D21-BD9A-F4B353442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283696"/>
            <a:ext cx="6880284" cy="4844867"/>
          </a:xfrm>
          <a:prstGeom prst="rect">
            <a:avLst/>
          </a:prstGeom>
        </p:spPr>
      </p:pic>
    </p:spTree>
    <p:extLst>
      <p:ext uri="{BB962C8B-B14F-4D97-AF65-F5344CB8AC3E}">
        <p14:creationId xmlns:p14="http://schemas.microsoft.com/office/powerpoint/2010/main" val="350709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B6D553C-01D2-43B0-97BE-7079029F2BB3}"/>
              </a:ext>
            </a:extLst>
          </p:cNvPr>
          <p:cNvSpPr>
            <a:spLocks noGrp="1"/>
          </p:cNvSpPr>
          <p:nvPr>
            <p:ph idx="1"/>
          </p:nvPr>
        </p:nvSpPr>
        <p:spPr>
          <a:xfrm>
            <a:off x="566645" y="1616174"/>
            <a:ext cx="9870577" cy="2863207"/>
          </a:xfrm>
        </p:spPr>
        <p:txBody>
          <a:bodyPr>
            <a:normAutofit/>
          </a:bodyPr>
          <a:lstStyle/>
          <a:p>
            <a:pPr marL="0" indent="0">
              <a:buNone/>
            </a:pPr>
            <a:r>
              <a:rPr lang="it-IT" sz="2400" dirty="0"/>
              <a:t>In questo homework, è stata creata la pagina della sezione «Eventi» del sito «La Palma Blu». Nella pagina, sarà visibile lo stesso ‘header’ della home page, così da potersi spostare in tutte le sezioni del sito. (Non appena saranno implementate). Tornado alla sezione «Eventi», sarà possibile visualizzare i giorni in cui nelle strutture si svolgono eventi, aggiungerli ad una sezione preferiti e cercare i giorni degli eventi.</a:t>
            </a:r>
          </a:p>
          <a:p>
            <a:pPr marL="0" indent="0">
              <a:buNone/>
            </a:pPr>
            <a:endParaRPr lang="it-IT" sz="2400" dirty="0"/>
          </a:p>
          <a:p>
            <a:pPr marL="0" indent="0">
              <a:buNone/>
            </a:pPr>
            <a:endParaRPr lang="it-IT" sz="2400" dirty="0"/>
          </a:p>
        </p:txBody>
      </p:sp>
      <p:sp>
        <p:nvSpPr>
          <p:cNvPr id="4" name="Rettangolo 3">
            <a:extLst>
              <a:ext uri="{FF2B5EF4-FFF2-40B4-BE49-F238E27FC236}">
                <a16:creationId xmlns:a16="http://schemas.microsoft.com/office/drawing/2014/main" id="{8DBD5C26-2691-4625-BB84-59F8AAD817A9}"/>
              </a:ext>
            </a:extLst>
          </p:cNvPr>
          <p:cNvSpPr/>
          <p:nvPr/>
        </p:nvSpPr>
        <p:spPr>
          <a:xfrm>
            <a:off x="4000101" y="-59729"/>
            <a:ext cx="377379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RIEPILOGO</a:t>
            </a:r>
          </a:p>
        </p:txBody>
      </p:sp>
    </p:spTree>
    <p:extLst>
      <p:ext uri="{BB962C8B-B14F-4D97-AF65-F5344CB8AC3E}">
        <p14:creationId xmlns:p14="http://schemas.microsoft.com/office/powerpoint/2010/main" val="333814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36431EF-FD17-43F8-A594-FC1C7E0B9CC7}"/>
              </a:ext>
            </a:extLst>
          </p:cNvPr>
          <p:cNvSpPr/>
          <p:nvPr/>
        </p:nvSpPr>
        <p:spPr>
          <a:xfrm>
            <a:off x="2086574" y="-128562"/>
            <a:ext cx="7370935" cy="1569660"/>
          </a:xfrm>
          <a:prstGeom prst="rect">
            <a:avLst/>
          </a:prstGeom>
          <a:noFill/>
        </p:spPr>
        <p:txBody>
          <a:bodyPr wrap="square" lIns="91440" tIns="45720" rIns="91440" bIns="45720">
            <a:spAutoFit/>
          </a:bodyPr>
          <a:lstStyle/>
          <a:p>
            <a:pPr algn="ctr"/>
            <a:r>
              <a:rPr lang="it-IT"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Creazione Elementi</a:t>
            </a:r>
          </a:p>
          <a:p>
            <a:pPr algn="ctr"/>
            <a:r>
              <a:rPr lang="it-IT"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 Javascript</a:t>
            </a:r>
            <a:endParaRPr lang="it-IT"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 name="Immagine 9" descr="Immagine che contiene testo&#10;&#10;Descrizione generata automaticamente">
            <a:extLst>
              <a:ext uri="{FF2B5EF4-FFF2-40B4-BE49-F238E27FC236}">
                <a16:creationId xmlns:a16="http://schemas.microsoft.com/office/drawing/2014/main" id="{DD02A84B-70D8-4847-93AC-1367E7FB2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498301"/>
            <a:ext cx="4722328" cy="4981530"/>
          </a:xfrm>
          <a:prstGeom prst="rect">
            <a:avLst/>
          </a:prstGeom>
        </p:spPr>
      </p:pic>
      <p:pic>
        <p:nvPicPr>
          <p:cNvPr id="12" name="Immagine 11" descr="Immagine che contiene testo&#10;&#10;Descrizione generata automaticamente">
            <a:extLst>
              <a:ext uri="{FF2B5EF4-FFF2-40B4-BE49-F238E27FC236}">
                <a16:creationId xmlns:a16="http://schemas.microsoft.com/office/drawing/2014/main" id="{B5F66005-7D43-4631-AB2F-5EDFC2053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872" y="1488405"/>
            <a:ext cx="6249272" cy="5001323"/>
          </a:xfrm>
          <a:prstGeom prst="rect">
            <a:avLst/>
          </a:prstGeom>
        </p:spPr>
      </p:pic>
      <p:sp>
        <p:nvSpPr>
          <p:cNvPr id="14" name="Rettangolo 13">
            <a:extLst>
              <a:ext uri="{FF2B5EF4-FFF2-40B4-BE49-F238E27FC236}">
                <a16:creationId xmlns:a16="http://schemas.microsoft.com/office/drawing/2014/main" id="{3D1DE381-5ABB-4A5D-9254-B92ED750C55B}"/>
              </a:ext>
            </a:extLst>
          </p:cNvPr>
          <p:cNvSpPr/>
          <p:nvPr/>
        </p:nvSpPr>
        <p:spPr>
          <a:xfrm>
            <a:off x="4593823" y="5083518"/>
            <a:ext cx="57259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p>
        </p:txBody>
      </p:sp>
      <p:sp>
        <p:nvSpPr>
          <p:cNvPr id="42" name="Rettangolo 41">
            <a:extLst>
              <a:ext uri="{FF2B5EF4-FFF2-40B4-BE49-F238E27FC236}">
                <a16:creationId xmlns:a16="http://schemas.microsoft.com/office/drawing/2014/main" id="{3D45256F-A75B-44C3-A198-7C5FCD7ABBBE}"/>
              </a:ext>
            </a:extLst>
          </p:cNvPr>
          <p:cNvSpPr/>
          <p:nvPr/>
        </p:nvSpPr>
        <p:spPr>
          <a:xfrm>
            <a:off x="11057159" y="4907930"/>
            <a:ext cx="572593"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endPar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2667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5B9A3F9-E0FF-4736-A8E0-D61925FC26A5}"/>
              </a:ext>
            </a:extLst>
          </p:cNvPr>
          <p:cNvSpPr/>
          <p:nvPr/>
        </p:nvSpPr>
        <p:spPr>
          <a:xfrm>
            <a:off x="2086574" y="-128562"/>
            <a:ext cx="7370935" cy="1569660"/>
          </a:xfrm>
          <a:prstGeom prst="rect">
            <a:avLst/>
          </a:prstGeom>
          <a:noFill/>
        </p:spPr>
        <p:txBody>
          <a:bodyPr wrap="square" lIns="91440" tIns="45720" rIns="91440" bIns="45720">
            <a:spAutoFit/>
          </a:bodyPr>
          <a:lstStyle/>
          <a:p>
            <a:pPr algn="ctr"/>
            <a:r>
              <a:rPr lang="it-IT"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Creazione Elementi</a:t>
            </a:r>
          </a:p>
          <a:p>
            <a:pPr algn="ctr"/>
            <a:r>
              <a:rPr lang="it-IT"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 Javascript</a:t>
            </a:r>
            <a:endParaRPr lang="it-IT"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Sottotitolo 2">
            <a:extLst>
              <a:ext uri="{FF2B5EF4-FFF2-40B4-BE49-F238E27FC236}">
                <a16:creationId xmlns:a16="http://schemas.microsoft.com/office/drawing/2014/main" id="{AAB5F5A2-3CDD-402F-9DD1-F8C8C2DDAD01}"/>
              </a:ext>
            </a:extLst>
          </p:cNvPr>
          <p:cNvSpPr txBox="1">
            <a:spLocks/>
          </p:cNvSpPr>
          <p:nvPr/>
        </p:nvSpPr>
        <p:spPr>
          <a:xfrm>
            <a:off x="788714" y="1806061"/>
            <a:ext cx="9753011" cy="388934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it-IT" dirty="0"/>
          </a:p>
        </p:txBody>
      </p:sp>
      <p:sp>
        <p:nvSpPr>
          <p:cNvPr id="8" name="Sottotitolo 2">
            <a:extLst>
              <a:ext uri="{FF2B5EF4-FFF2-40B4-BE49-F238E27FC236}">
                <a16:creationId xmlns:a16="http://schemas.microsoft.com/office/drawing/2014/main" id="{66986468-7993-4897-A49E-68817D89B4CF}"/>
              </a:ext>
            </a:extLst>
          </p:cNvPr>
          <p:cNvSpPr txBox="1">
            <a:spLocks/>
          </p:cNvSpPr>
          <p:nvPr/>
        </p:nvSpPr>
        <p:spPr>
          <a:xfrm>
            <a:off x="212271" y="1441098"/>
            <a:ext cx="11767457" cy="522095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it-IT" dirty="0"/>
              <a:t>Nella funzione createElement, mostrata nella slide precedente, vi è l’implementazione di una funzione javascript che crea gli elementi in maniera dinamica facendo riferimento al file ‘contents.js’ . Nella funzione troviamo righe del tipo:</a:t>
            </a:r>
          </a:p>
          <a:p>
            <a:pPr marL="0" indent="0">
              <a:buNone/>
            </a:pPr>
            <a:r>
              <a:rPr lang="it-IT" b="0" dirty="0">
                <a:solidFill>
                  <a:srgbClr val="FF0000"/>
                </a:solidFill>
                <a:effectLst/>
                <a:latin typeface="Consolas" panose="020B0609020204030204" pitchFamily="49" charset="0"/>
              </a:rPr>
              <a:t>const</a:t>
            </a:r>
            <a:r>
              <a:rPr lang="it-IT" b="0" dirty="0">
                <a:solidFill>
                  <a:srgbClr val="D4D4D4"/>
                </a:solidFill>
                <a:effectLst/>
                <a:latin typeface="Consolas" panose="020B0609020204030204" pitchFamily="49" charset="0"/>
              </a:rPr>
              <a:t> </a:t>
            </a:r>
            <a:r>
              <a:rPr lang="it-IT" b="0" dirty="0">
                <a:solidFill>
                  <a:srgbClr val="4FC1FF"/>
                </a:solidFill>
                <a:effectLst/>
                <a:latin typeface="Consolas" panose="020B0609020204030204" pitchFamily="49" charset="0"/>
              </a:rPr>
              <a:t>Event</a:t>
            </a:r>
            <a:r>
              <a:rPr lang="it-IT" b="0" dirty="0">
                <a:solidFill>
                  <a:srgbClr val="D4D4D4"/>
                </a:solidFill>
                <a:effectLst/>
                <a:latin typeface="Consolas" panose="020B0609020204030204" pitchFamily="49" charset="0"/>
              </a:rPr>
              <a:t> = </a:t>
            </a:r>
            <a:r>
              <a:rPr lang="it-IT" b="0" dirty="0">
                <a:solidFill>
                  <a:srgbClr val="9CDCFE"/>
                </a:solidFill>
                <a:effectLst/>
                <a:latin typeface="Consolas" panose="020B0609020204030204" pitchFamily="49" charset="0"/>
              </a:rPr>
              <a:t>document</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createElement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'div'</a:t>
            </a:r>
            <a:r>
              <a:rPr lang="it-IT" b="0" dirty="0">
                <a:solidFill>
                  <a:srgbClr val="D4D4D4"/>
                </a:solidFill>
                <a:effectLst/>
                <a:latin typeface="Consolas" panose="020B0609020204030204" pitchFamily="49" charset="0"/>
              </a:rPr>
              <a:t>);</a:t>
            </a:r>
          </a:p>
          <a:p>
            <a:pPr marL="0" indent="0">
              <a:buNone/>
            </a:pPr>
            <a:r>
              <a:rPr lang="it-IT" b="0" dirty="0">
                <a:solidFill>
                  <a:srgbClr val="4FC1FF"/>
                </a:solidFill>
                <a:effectLst/>
                <a:latin typeface="Consolas" panose="020B0609020204030204" pitchFamily="49" charset="0"/>
              </a:rPr>
              <a:t>Event</a:t>
            </a:r>
            <a:r>
              <a:rPr lang="it-IT" b="0" dirty="0">
                <a:solidFill>
                  <a:srgbClr val="D4D4D4"/>
                </a:solidFill>
                <a:effectLst/>
                <a:latin typeface="Consolas" panose="020B0609020204030204" pitchFamily="49" charset="0"/>
              </a:rPr>
              <a:t>.</a:t>
            </a:r>
            <a:r>
              <a:rPr lang="it-IT" b="0" dirty="0">
                <a:solidFill>
                  <a:srgbClr val="4FC1FF"/>
                </a:solidFill>
                <a:effectLst/>
                <a:latin typeface="Consolas" panose="020B0609020204030204" pitchFamily="49" charset="0"/>
              </a:rPr>
              <a:t>classList</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add</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'Event’</a:t>
            </a:r>
            <a:r>
              <a:rPr lang="it-IT" b="0" dirty="0">
                <a:solidFill>
                  <a:srgbClr val="D4D4D4"/>
                </a:solidFill>
                <a:effectLst/>
                <a:latin typeface="Consolas" panose="020B0609020204030204" pitchFamily="49" charset="0"/>
              </a:rPr>
              <a:t>);</a:t>
            </a:r>
          </a:p>
          <a:p>
            <a:pPr marL="0" indent="0">
              <a:buNone/>
            </a:pPr>
            <a:r>
              <a:rPr lang="it-IT" dirty="0">
                <a:solidFill>
                  <a:srgbClr val="D4D4D4"/>
                </a:solidFill>
                <a:latin typeface="Consolas" panose="020B0609020204030204" pitchFamily="49" charset="0"/>
              </a:rPr>
              <a:t>Dove creiamo una variabile ‘Event’ di tipo const, e aggiungiamo un classe css con il nome della variabile.</a:t>
            </a:r>
          </a:p>
          <a:p>
            <a:pPr marL="0" indent="0">
              <a:buNone/>
            </a:pPr>
            <a:r>
              <a:rPr lang="it-IT" b="0" dirty="0">
                <a:solidFill>
                  <a:srgbClr val="D4D4D4"/>
                </a:solidFill>
                <a:effectLst/>
                <a:latin typeface="Consolas" panose="020B0609020204030204" pitchFamily="49" charset="0"/>
              </a:rPr>
              <a:t>Inoltre troviamo anche </a:t>
            </a:r>
            <a:r>
              <a:rPr lang="it-IT" dirty="0">
                <a:solidFill>
                  <a:srgbClr val="D4D4D4"/>
                </a:solidFill>
                <a:latin typeface="Consolas" panose="020B0609020204030204" pitchFamily="49" charset="0"/>
              </a:rPr>
              <a:t>delle righe:</a:t>
            </a:r>
          </a:p>
          <a:p>
            <a:pPr marL="0" indent="0">
              <a:buNone/>
            </a:pPr>
            <a:r>
              <a:rPr lang="it-IT" b="0" dirty="0">
                <a:solidFill>
                  <a:srgbClr val="4FC1FF"/>
                </a:solidFill>
                <a:effectLst/>
                <a:latin typeface="Consolas" panose="020B0609020204030204" pitchFamily="49" charset="0"/>
              </a:rPr>
              <a:t>star</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addEventListener</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'click'</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agg_favorites</a:t>
            </a:r>
            <a:r>
              <a:rPr lang="it-IT" b="0" dirty="0">
                <a:solidFill>
                  <a:srgbClr val="D4D4D4"/>
                </a:solidFill>
                <a:effectLst/>
                <a:latin typeface="Consolas" panose="020B0609020204030204" pitchFamily="49" charset="0"/>
              </a:rPr>
              <a:t>);</a:t>
            </a:r>
          </a:p>
          <a:p>
            <a:pPr marL="0" indent="0">
              <a:buNone/>
            </a:pPr>
            <a:r>
              <a:rPr lang="it-IT" dirty="0">
                <a:solidFill>
                  <a:srgbClr val="D4D4D4"/>
                </a:solidFill>
                <a:latin typeface="Consolas" panose="020B0609020204030204" pitchFamily="49" charset="0"/>
              </a:rPr>
              <a:t>oppure</a:t>
            </a:r>
            <a:r>
              <a:rPr lang="it-IT" b="0" dirty="0">
                <a:solidFill>
                  <a:srgbClr val="D4D4D4"/>
                </a:solidFill>
                <a:effectLst/>
                <a:latin typeface="Consolas" panose="020B0609020204030204" pitchFamily="49" charset="0"/>
              </a:rPr>
              <a:t> </a:t>
            </a:r>
            <a:r>
              <a:rPr lang="it-IT" b="0" dirty="0">
                <a:solidFill>
                  <a:srgbClr val="4FC1FF"/>
                </a:solidFill>
                <a:effectLst/>
                <a:latin typeface="Consolas" panose="020B0609020204030204" pitchFamily="49" charset="0"/>
              </a:rPr>
              <a:t>Event</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appendChild</a:t>
            </a:r>
            <a:r>
              <a:rPr lang="it-IT" b="0" dirty="0">
                <a:solidFill>
                  <a:srgbClr val="D4D4D4"/>
                </a:solidFill>
                <a:effectLst/>
                <a:latin typeface="Consolas" panose="020B0609020204030204" pitchFamily="49" charset="0"/>
              </a:rPr>
              <a:t>(</a:t>
            </a:r>
            <a:r>
              <a:rPr lang="it-IT" b="0" dirty="0">
                <a:solidFill>
                  <a:srgbClr val="4FC1FF"/>
                </a:solidFill>
                <a:effectLst/>
                <a:latin typeface="Consolas" panose="020B0609020204030204" pitchFamily="49" charset="0"/>
              </a:rPr>
              <a:t>favorites</a:t>
            </a:r>
            <a:r>
              <a:rPr lang="it-IT" b="0" dirty="0">
                <a:solidFill>
                  <a:srgbClr val="D4D4D4"/>
                </a:solidFill>
                <a:effectLst/>
                <a:latin typeface="Consolas" panose="020B0609020204030204" pitchFamily="49" charset="0"/>
              </a:rPr>
              <a:t>);</a:t>
            </a:r>
          </a:p>
          <a:p>
            <a:pPr marL="0" indent="0">
              <a:buNone/>
            </a:pPr>
            <a:r>
              <a:rPr lang="it-IT" dirty="0">
                <a:solidFill>
                  <a:srgbClr val="D4D4D4"/>
                </a:solidFill>
                <a:latin typeface="Consolas" panose="020B0609020204030204" pitchFamily="49" charset="0"/>
              </a:rPr>
              <a:t>Con la prima associamo ad una variabile un evento, specificando il tipo di evento che si dovrà verificare e la funzione a cui deve fare riferimento.</a:t>
            </a:r>
          </a:p>
          <a:p>
            <a:pPr marL="0" indent="0">
              <a:buNone/>
            </a:pPr>
            <a:r>
              <a:rPr lang="it-IT" dirty="0">
                <a:solidFill>
                  <a:srgbClr val="D4D4D4"/>
                </a:solidFill>
                <a:latin typeface="Consolas" panose="020B0609020204030204" pitchFamily="49" charset="0"/>
              </a:rPr>
              <a:t>Con la seconda invece diciamo cosa deve essere inserito nel contenitore.</a:t>
            </a:r>
            <a:endParaRPr lang="it-IT" b="0" dirty="0">
              <a:solidFill>
                <a:srgbClr val="D4D4D4"/>
              </a:solidFill>
              <a:effectLst/>
              <a:latin typeface="Consolas" panose="020B0609020204030204" pitchFamily="49" charset="0"/>
            </a:endParaRPr>
          </a:p>
          <a:p>
            <a:pPr marL="0" indent="0">
              <a:buNone/>
            </a:pPr>
            <a:endParaRPr lang="it-IT" dirty="0"/>
          </a:p>
        </p:txBody>
      </p:sp>
    </p:spTree>
    <p:extLst>
      <p:ext uri="{BB962C8B-B14F-4D97-AF65-F5344CB8AC3E}">
        <p14:creationId xmlns:p14="http://schemas.microsoft.com/office/powerpoint/2010/main" val="250273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EBB77207-42FC-4407-AA83-9325BA8F1BD8}"/>
              </a:ext>
            </a:extLst>
          </p:cNvPr>
          <p:cNvSpPr/>
          <p:nvPr/>
        </p:nvSpPr>
        <p:spPr>
          <a:xfrm>
            <a:off x="756171" y="-114293"/>
            <a:ext cx="10496784"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Mostra e Nascondi descrizione</a:t>
            </a:r>
          </a:p>
        </p:txBody>
      </p:sp>
      <p:pic>
        <p:nvPicPr>
          <p:cNvPr id="6" name="Immagine 5" descr="Immagine che contiene testo&#10;&#10;Descrizione generata automaticamente">
            <a:extLst>
              <a:ext uri="{FF2B5EF4-FFF2-40B4-BE49-F238E27FC236}">
                <a16:creationId xmlns:a16="http://schemas.microsoft.com/office/drawing/2014/main" id="{EE85D04D-F409-4B9A-9C08-75E15D9EA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71" y="662948"/>
            <a:ext cx="7316675" cy="3188529"/>
          </a:xfrm>
          <a:prstGeom prst="rect">
            <a:avLst/>
          </a:prstGeom>
        </p:spPr>
      </p:pic>
      <p:sp>
        <p:nvSpPr>
          <p:cNvPr id="7" name="Sottotitolo 2">
            <a:extLst>
              <a:ext uri="{FF2B5EF4-FFF2-40B4-BE49-F238E27FC236}">
                <a16:creationId xmlns:a16="http://schemas.microsoft.com/office/drawing/2014/main" id="{90B7756C-2F16-479B-90D5-F793CDE8F160}"/>
              </a:ext>
            </a:extLst>
          </p:cNvPr>
          <p:cNvSpPr txBox="1">
            <a:spLocks/>
          </p:cNvSpPr>
          <p:nvPr/>
        </p:nvSpPr>
        <p:spPr>
          <a:xfrm>
            <a:off x="625542" y="4415510"/>
            <a:ext cx="10496784" cy="2471275"/>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it-IT" sz="1900" dirty="0"/>
              <a:t>Con queste 2 funzione, andiamo ad implementare un bottone che al click ci mostra la descrizione e ad un nuovo click la nasconderà. Il funzionamento è mostrato nella slide successiva. E’ bene specificare che è stata creata un’iterazione tra le due funzioni : </a:t>
            </a:r>
          </a:p>
          <a:p>
            <a:pPr marL="0" indent="0">
              <a:buNone/>
            </a:pPr>
            <a:r>
              <a:rPr lang="it-IT" sz="1900" b="0" dirty="0">
                <a:solidFill>
                  <a:srgbClr val="9CDCFE"/>
                </a:solidFill>
                <a:effectLst/>
                <a:latin typeface="Consolas" panose="020B0609020204030204" pitchFamily="49" charset="0"/>
              </a:rPr>
              <a:t>event</a:t>
            </a:r>
            <a:r>
              <a:rPr lang="it-IT" sz="1900" b="0" dirty="0">
                <a:solidFill>
                  <a:srgbClr val="D4D4D4"/>
                </a:solidFill>
                <a:effectLst/>
                <a:latin typeface="Consolas" panose="020B0609020204030204" pitchFamily="49" charset="0"/>
              </a:rPr>
              <a:t>.</a:t>
            </a:r>
            <a:r>
              <a:rPr lang="it-IT" sz="1900" b="0" dirty="0">
                <a:solidFill>
                  <a:srgbClr val="9CDCFE"/>
                </a:solidFill>
                <a:effectLst/>
                <a:latin typeface="Consolas" panose="020B0609020204030204" pitchFamily="49" charset="0"/>
              </a:rPr>
              <a:t>currentTarget</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removeEventListener</a:t>
            </a:r>
            <a:r>
              <a:rPr lang="it-IT" sz="1900" b="0" dirty="0">
                <a:solidFill>
                  <a:srgbClr val="D4D4D4"/>
                </a:solidFill>
                <a:effectLst/>
                <a:latin typeface="Consolas" panose="020B0609020204030204" pitchFamily="49" charset="0"/>
              </a:rPr>
              <a:t>(</a:t>
            </a:r>
            <a:r>
              <a:rPr lang="it-IT" sz="1900" b="0" dirty="0">
                <a:solidFill>
                  <a:srgbClr val="CE9178"/>
                </a:solidFill>
                <a:effectLst/>
                <a:latin typeface="Consolas" panose="020B0609020204030204" pitchFamily="49" charset="0"/>
              </a:rPr>
              <a:t>"click"</a:t>
            </a:r>
            <a:r>
              <a:rPr lang="it-IT" sz="1900" b="0" dirty="0">
                <a:solidFill>
                  <a:srgbClr val="D4D4D4"/>
                </a:solidFill>
                <a:effectLst/>
                <a:latin typeface="Consolas" panose="020B0609020204030204" pitchFamily="49" charset="0"/>
              </a:rPr>
              <a:t>, </a:t>
            </a:r>
            <a:r>
              <a:rPr lang="it-IT" sz="1900" b="0" dirty="0">
                <a:solidFill>
                  <a:srgbClr val="DCDCAA"/>
                </a:solidFill>
                <a:effectLst/>
                <a:latin typeface="Consolas" panose="020B0609020204030204" pitchFamily="49" charset="0"/>
              </a:rPr>
              <a:t>view_desc</a:t>
            </a:r>
            <a:r>
              <a:rPr lang="it-IT" sz="1900" b="0" dirty="0">
                <a:solidFill>
                  <a:srgbClr val="D4D4D4"/>
                </a:solidFill>
                <a:effectLst/>
                <a:latin typeface="Consolas" panose="020B0609020204030204" pitchFamily="49" charset="0"/>
              </a:rPr>
              <a:t>); </a:t>
            </a:r>
          </a:p>
          <a:p>
            <a:pPr marL="0" indent="0">
              <a:buNone/>
            </a:pPr>
            <a:r>
              <a:rPr lang="it-IT" sz="1900" b="0" dirty="0">
                <a:solidFill>
                  <a:srgbClr val="9CDCFE"/>
                </a:solidFill>
                <a:effectLst/>
                <a:latin typeface="Consolas" panose="020B0609020204030204" pitchFamily="49" charset="0"/>
              </a:rPr>
              <a:t>event</a:t>
            </a:r>
            <a:r>
              <a:rPr lang="it-IT" sz="1900" b="0" dirty="0">
                <a:solidFill>
                  <a:srgbClr val="D4D4D4"/>
                </a:solidFill>
                <a:effectLst/>
                <a:latin typeface="Consolas" panose="020B0609020204030204" pitchFamily="49" charset="0"/>
              </a:rPr>
              <a:t>.</a:t>
            </a:r>
            <a:r>
              <a:rPr lang="it-IT" sz="1900" b="0" dirty="0">
                <a:solidFill>
                  <a:srgbClr val="9CDCFE"/>
                </a:solidFill>
                <a:effectLst/>
                <a:latin typeface="Consolas" panose="020B0609020204030204" pitchFamily="49" charset="0"/>
              </a:rPr>
              <a:t>currentTarget</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addEventListener</a:t>
            </a:r>
            <a:r>
              <a:rPr lang="it-IT" sz="1900" b="0" dirty="0">
                <a:solidFill>
                  <a:srgbClr val="D4D4D4"/>
                </a:solidFill>
                <a:effectLst/>
                <a:latin typeface="Consolas" panose="020B0609020204030204" pitchFamily="49" charset="0"/>
              </a:rPr>
              <a:t>(</a:t>
            </a:r>
            <a:r>
              <a:rPr lang="it-IT" sz="1900" b="0" dirty="0">
                <a:solidFill>
                  <a:srgbClr val="CE9178"/>
                </a:solidFill>
                <a:effectLst/>
                <a:latin typeface="Consolas" panose="020B0609020204030204" pitchFamily="49" charset="0"/>
              </a:rPr>
              <a:t>"click"</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Dview_desc</a:t>
            </a:r>
            <a:r>
              <a:rPr lang="it-IT" sz="1900" b="0" dirty="0">
                <a:solidFill>
                  <a:srgbClr val="D4D4D4"/>
                </a:solidFill>
                <a:effectLst/>
                <a:latin typeface="Consolas" panose="020B0609020204030204" pitchFamily="49" charset="0"/>
              </a:rPr>
              <a:t>);</a:t>
            </a:r>
          </a:p>
          <a:p>
            <a:pPr marL="0" indent="0">
              <a:buNone/>
            </a:pPr>
            <a:r>
              <a:rPr lang="it-IT" sz="1900" b="0" dirty="0">
                <a:solidFill>
                  <a:srgbClr val="D4D4D4"/>
                </a:solidFill>
                <a:effectLst/>
                <a:latin typeface="Consolas" panose="020B0609020204030204" pitchFamily="49" charset="0"/>
              </a:rPr>
              <a:t>---------------------------------------------------------------</a:t>
            </a:r>
          </a:p>
          <a:p>
            <a:pPr marL="0" indent="0">
              <a:buNone/>
            </a:pPr>
            <a:r>
              <a:rPr lang="it-IT" sz="1900" b="0" dirty="0">
                <a:solidFill>
                  <a:srgbClr val="9CDCFE"/>
                </a:solidFill>
                <a:effectLst/>
                <a:latin typeface="Consolas" panose="020B0609020204030204" pitchFamily="49" charset="0"/>
              </a:rPr>
              <a:t>event</a:t>
            </a:r>
            <a:r>
              <a:rPr lang="it-IT" sz="1900" b="0" dirty="0">
                <a:solidFill>
                  <a:srgbClr val="D4D4D4"/>
                </a:solidFill>
                <a:effectLst/>
                <a:latin typeface="Consolas" panose="020B0609020204030204" pitchFamily="49" charset="0"/>
              </a:rPr>
              <a:t>.</a:t>
            </a:r>
            <a:r>
              <a:rPr lang="it-IT" sz="1900" b="0" dirty="0">
                <a:solidFill>
                  <a:srgbClr val="9CDCFE"/>
                </a:solidFill>
                <a:effectLst/>
                <a:latin typeface="Consolas" panose="020B0609020204030204" pitchFamily="49" charset="0"/>
              </a:rPr>
              <a:t>currentTarget</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removeEventListener</a:t>
            </a:r>
            <a:r>
              <a:rPr lang="it-IT" sz="1900" b="0" dirty="0">
                <a:solidFill>
                  <a:srgbClr val="D4D4D4"/>
                </a:solidFill>
                <a:effectLst/>
                <a:latin typeface="Consolas" panose="020B0609020204030204" pitchFamily="49" charset="0"/>
              </a:rPr>
              <a:t>(</a:t>
            </a:r>
            <a:r>
              <a:rPr lang="it-IT" sz="1900" b="0" dirty="0">
                <a:solidFill>
                  <a:srgbClr val="CE9178"/>
                </a:solidFill>
                <a:effectLst/>
                <a:latin typeface="Consolas" panose="020B0609020204030204" pitchFamily="49" charset="0"/>
              </a:rPr>
              <a:t>"click"</a:t>
            </a:r>
            <a:r>
              <a:rPr lang="it-IT" sz="1900" b="0" dirty="0">
                <a:solidFill>
                  <a:srgbClr val="D4D4D4"/>
                </a:solidFill>
                <a:effectLst/>
                <a:latin typeface="Consolas" panose="020B0609020204030204" pitchFamily="49" charset="0"/>
              </a:rPr>
              <a:t>, </a:t>
            </a:r>
            <a:r>
              <a:rPr lang="it-IT" sz="1900" b="0" dirty="0">
                <a:solidFill>
                  <a:srgbClr val="DCDCAA"/>
                </a:solidFill>
                <a:effectLst/>
                <a:latin typeface="Consolas" panose="020B0609020204030204" pitchFamily="49" charset="0"/>
              </a:rPr>
              <a:t>Dview_desc</a:t>
            </a:r>
            <a:r>
              <a:rPr lang="it-IT" sz="1900" b="0" dirty="0">
                <a:solidFill>
                  <a:srgbClr val="D4D4D4"/>
                </a:solidFill>
                <a:effectLst/>
                <a:latin typeface="Consolas" panose="020B0609020204030204" pitchFamily="49" charset="0"/>
              </a:rPr>
              <a:t>);</a:t>
            </a:r>
          </a:p>
          <a:p>
            <a:pPr marL="0" indent="0">
              <a:buNone/>
            </a:pPr>
            <a:r>
              <a:rPr lang="it-IT" sz="1900" b="0" dirty="0">
                <a:solidFill>
                  <a:srgbClr val="9CDCFE"/>
                </a:solidFill>
                <a:effectLst/>
                <a:latin typeface="Consolas" panose="020B0609020204030204" pitchFamily="49" charset="0"/>
              </a:rPr>
              <a:t>event</a:t>
            </a:r>
            <a:r>
              <a:rPr lang="it-IT" sz="1900" b="0" dirty="0">
                <a:solidFill>
                  <a:srgbClr val="D4D4D4"/>
                </a:solidFill>
                <a:effectLst/>
                <a:latin typeface="Consolas" panose="020B0609020204030204" pitchFamily="49" charset="0"/>
              </a:rPr>
              <a:t>.</a:t>
            </a:r>
            <a:r>
              <a:rPr lang="it-IT" sz="1900" b="0" dirty="0">
                <a:solidFill>
                  <a:srgbClr val="9CDCFE"/>
                </a:solidFill>
                <a:effectLst/>
                <a:latin typeface="Consolas" panose="020B0609020204030204" pitchFamily="49" charset="0"/>
              </a:rPr>
              <a:t>currentTarget</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addEventListener</a:t>
            </a:r>
            <a:r>
              <a:rPr lang="it-IT" sz="1900" b="0" dirty="0">
                <a:solidFill>
                  <a:srgbClr val="D4D4D4"/>
                </a:solidFill>
                <a:effectLst/>
                <a:latin typeface="Consolas" panose="020B0609020204030204" pitchFamily="49" charset="0"/>
              </a:rPr>
              <a:t>(</a:t>
            </a:r>
            <a:r>
              <a:rPr lang="it-IT" sz="1900" b="0" dirty="0">
                <a:solidFill>
                  <a:srgbClr val="CE9178"/>
                </a:solidFill>
                <a:effectLst/>
                <a:latin typeface="Consolas" panose="020B0609020204030204" pitchFamily="49" charset="0"/>
              </a:rPr>
              <a:t>"click"</a:t>
            </a:r>
            <a:r>
              <a:rPr lang="it-IT" sz="1900" b="0" dirty="0">
                <a:solidFill>
                  <a:srgbClr val="D4D4D4"/>
                </a:solidFill>
                <a:effectLst/>
                <a:latin typeface="Consolas" panose="020B0609020204030204" pitchFamily="49" charset="0"/>
              </a:rPr>
              <a:t>,</a:t>
            </a:r>
            <a:r>
              <a:rPr lang="it-IT" sz="1900" b="0" dirty="0">
                <a:solidFill>
                  <a:srgbClr val="DCDCAA"/>
                </a:solidFill>
                <a:effectLst/>
                <a:latin typeface="Consolas" panose="020B0609020204030204" pitchFamily="49" charset="0"/>
              </a:rPr>
              <a:t>view_desc</a:t>
            </a:r>
            <a:r>
              <a:rPr lang="it-IT" sz="1900" b="0" dirty="0">
                <a:solidFill>
                  <a:srgbClr val="D4D4D4"/>
                </a:solidFill>
                <a:effectLst/>
                <a:latin typeface="Consolas" panose="020B0609020204030204" pitchFamily="49" charset="0"/>
              </a:rPr>
              <a:t>);</a:t>
            </a:r>
          </a:p>
          <a:p>
            <a:pPr marL="0" indent="0">
              <a:buNone/>
            </a:pPr>
            <a:endParaRPr lang="it-IT" b="0" dirty="0">
              <a:solidFill>
                <a:srgbClr val="D4D4D4"/>
              </a:solidFill>
              <a:effectLst/>
              <a:latin typeface="Consolas" panose="020B0609020204030204" pitchFamily="49" charset="0"/>
            </a:endParaRPr>
          </a:p>
          <a:p>
            <a:pPr marL="0" indent="0">
              <a:buNone/>
            </a:pPr>
            <a:endParaRPr lang="it-IT" dirty="0"/>
          </a:p>
        </p:txBody>
      </p:sp>
      <p:sp>
        <p:nvSpPr>
          <p:cNvPr id="8" name="Rettangolo 7">
            <a:extLst>
              <a:ext uri="{FF2B5EF4-FFF2-40B4-BE49-F238E27FC236}">
                <a16:creationId xmlns:a16="http://schemas.microsoft.com/office/drawing/2014/main" id="{04A7182D-02E4-4EEF-882C-EE69594CA5C1}"/>
              </a:ext>
            </a:extLst>
          </p:cNvPr>
          <p:cNvSpPr/>
          <p:nvPr/>
        </p:nvSpPr>
        <p:spPr>
          <a:xfrm>
            <a:off x="7053164" y="1373070"/>
            <a:ext cx="471042" cy="769441"/>
          </a:xfrm>
          <a:prstGeom prst="rect">
            <a:avLst/>
          </a:prstGeom>
          <a:noFill/>
        </p:spPr>
        <p:txBody>
          <a:bodyPr wrap="square" lIns="91440" tIns="45720" rIns="91440" bIns="45720">
            <a:spAutoFit/>
          </a:bodyPr>
          <a:lstStyle/>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11" name="Rettangolo 10">
            <a:extLst>
              <a:ext uri="{FF2B5EF4-FFF2-40B4-BE49-F238E27FC236}">
                <a16:creationId xmlns:a16="http://schemas.microsoft.com/office/drawing/2014/main" id="{9D8EC7B5-8EE6-4D27-B04E-D74D0451DBB4}"/>
              </a:ext>
            </a:extLst>
          </p:cNvPr>
          <p:cNvSpPr/>
          <p:nvPr/>
        </p:nvSpPr>
        <p:spPr>
          <a:xfrm>
            <a:off x="7601804" y="4711625"/>
            <a:ext cx="471042" cy="769441"/>
          </a:xfrm>
          <a:prstGeom prst="rect">
            <a:avLst/>
          </a:prstGeom>
          <a:noFill/>
        </p:spPr>
        <p:txBody>
          <a:bodyPr wrap="square" lIns="91440" tIns="45720" rIns="91440" bIns="45720">
            <a:spAutoFit/>
          </a:bodyPr>
          <a:lstStyle/>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12" name="Rettangolo 11">
            <a:extLst>
              <a:ext uri="{FF2B5EF4-FFF2-40B4-BE49-F238E27FC236}">
                <a16:creationId xmlns:a16="http://schemas.microsoft.com/office/drawing/2014/main" id="{2E362727-A841-4ADA-B28A-553F5799FA49}"/>
              </a:ext>
            </a:extLst>
          </p:cNvPr>
          <p:cNvSpPr/>
          <p:nvPr/>
        </p:nvSpPr>
        <p:spPr>
          <a:xfrm>
            <a:off x="7112909" y="2919752"/>
            <a:ext cx="351551" cy="784570"/>
          </a:xfrm>
          <a:prstGeom prst="rect">
            <a:avLst/>
          </a:prstGeom>
          <a:noFill/>
        </p:spPr>
        <p:txBody>
          <a:bodyPr wrap="square" lIns="91440" tIns="45720" rIns="91440" bIns="45720">
            <a:spAutoFit/>
          </a:bodyPr>
          <a:lstStyle/>
          <a:p>
            <a:pPr algn="ctr"/>
            <a:r>
              <a:rPr lang="it-IT"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13" name="Rettangolo 12">
            <a:extLst>
              <a:ext uri="{FF2B5EF4-FFF2-40B4-BE49-F238E27FC236}">
                <a16:creationId xmlns:a16="http://schemas.microsoft.com/office/drawing/2014/main" id="{0D910662-0EFF-4EF5-BAB3-E8F676B6C88F}"/>
              </a:ext>
            </a:extLst>
          </p:cNvPr>
          <p:cNvSpPr/>
          <p:nvPr/>
        </p:nvSpPr>
        <p:spPr>
          <a:xfrm>
            <a:off x="7707453" y="5706600"/>
            <a:ext cx="351551" cy="784570"/>
          </a:xfrm>
          <a:prstGeom prst="rect">
            <a:avLst/>
          </a:prstGeom>
          <a:noFill/>
        </p:spPr>
        <p:txBody>
          <a:bodyPr wrap="square" lIns="91440" tIns="45720" rIns="91440" bIns="45720">
            <a:spAutoFit/>
          </a:bodyPr>
          <a:lstStyle/>
          <a:p>
            <a:pPr algn="ctr"/>
            <a:r>
              <a:rPr lang="it-IT"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222709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33424847-80AA-4489-9035-4ED4498B1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57" y="953741"/>
            <a:ext cx="3527244" cy="4950518"/>
          </a:xfrm>
          <a:prstGeom prst="rect">
            <a:avLst/>
          </a:prstGeom>
        </p:spPr>
      </p:pic>
      <p:sp>
        <p:nvSpPr>
          <p:cNvPr id="8" name="Rettangolo 7">
            <a:extLst>
              <a:ext uri="{FF2B5EF4-FFF2-40B4-BE49-F238E27FC236}">
                <a16:creationId xmlns:a16="http://schemas.microsoft.com/office/drawing/2014/main" id="{5952607D-B7BD-49F5-87DF-E3AC9D45CB6D}"/>
              </a:ext>
            </a:extLst>
          </p:cNvPr>
          <p:cNvSpPr/>
          <p:nvPr/>
        </p:nvSpPr>
        <p:spPr>
          <a:xfrm>
            <a:off x="756171" y="-114293"/>
            <a:ext cx="10496784"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Mostra e Nascondi descrizione</a:t>
            </a:r>
          </a:p>
        </p:txBody>
      </p:sp>
      <p:sp>
        <p:nvSpPr>
          <p:cNvPr id="9" name="Sottotitolo 2">
            <a:extLst>
              <a:ext uri="{FF2B5EF4-FFF2-40B4-BE49-F238E27FC236}">
                <a16:creationId xmlns:a16="http://schemas.microsoft.com/office/drawing/2014/main" id="{B52A1028-5AAB-44F0-BD15-29FB87C2FFFF}"/>
              </a:ext>
            </a:extLst>
          </p:cNvPr>
          <p:cNvSpPr txBox="1">
            <a:spLocks/>
          </p:cNvSpPr>
          <p:nvPr/>
        </p:nvSpPr>
        <p:spPr>
          <a:xfrm>
            <a:off x="5647509" y="1074542"/>
            <a:ext cx="6400800" cy="1947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it-IT" dirty="0"/>
              <a:t>Al click sul tasto, l’azione è questa.</a:t>
            </a:r>
          </a:p>
        </p:txBody>
      </p:sp>
      <p:sp>
        <p:nvSpPr>
          <p:cNvPr id="10" name="Freccia a destra 9">
            <a:extLst>
              <a:ext uri="{FF2B5EF4-FFF2-40B4-BE49-F238E27FC236}">
                <a16:creationId xmlns:a16="http://schemas.microsoft.com/office/drawing/2014/main" id="{5EAE0ACA-559C-4441-ACDB-8F56AC1720FA}"/>
              </a:ext>
            </a:extLst>
          </p:cNvPr>
          <p:cNvSpPr/>
          <p:nvPr/>
        </p:nvSpPr>
        <p:spPr>
          <a:xfrm rot="12732519">
            <a:off x="1589091" y="5745532"/>
            <a:ext cx="1073240" cy="606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3450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8BBE400-FC2C-4E3B-A6EE-BB1168255798}"/>
              </a:ext>
            </a:extLst>
          </p:cNvPr>
          <p:cNvSpPr/>
          <p:nvPr/>
        </p:nvSpPr>
        <p:spPr>
          <a:xfrm>
            <a:off x="2294693" y="0"/>
            <a:ext cx="6766596"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Aggiungi ai preferiti</a:t>
            </a:r>
          </a:p>
        </p:txBody>
      </p:sp>
      <p:pic>
        <p:nvPicPr>
          <p:cNvPr id="6" name="Immagine 5" descr="Immagine che contiene testo&#10;&#10;Descrizione generata automaticamente">
            <a:extLst>
              <a:ext uri="{FF2B5EF4-FFF2-40B4-BE49-F238E27FC236}">
                <a16:creationId xmlns:a16="http://schemas.microsoft.com/office/drawing/2014/main" id="{64BEBC1C-1F2E-4D49-B0E5-38FB291AE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05" y="1128391"/>
            <a:ext cx="6487430" cy="4601217"/>
          </a:xfrm>
          <a:prstGeom prst="rect">
            <a:avLst/>
          </a:prstGeom>
        </p:spPr>
      </p:pic>
      <p:sp>
        <p:nvSpPr>
          <p:cNvPr id="9" name="Segnaposto testo 8">
            <a:extLst>
              <a:ext uri="{FF2B5EF4-FFF2-40B4-BE49-F238E27FC236}">
                <a16:creationId xmlns:a16="http://schemas.microsoft.com/office/drawing/2014/main" id="{EACC6FF1-1AA4-4871-AB85-25940BC5F134}"/>
              </a:ext>
            </a:extLst>
          </p:cNvPr>
          <p:cNvSpPr>
            <a:spLocks noGrp="1"/>
          </p:cNvSpPr>
          <p:nvPr>
            <p:ph type="body" idx="1"/>
          </p:nvPr>
        </p:nvSpPr>
        <p:spPr>
          <a:xfrm>
            <a:off x="7058885" y="1128391"/>
            <a:ext cx="4599715" cy="4601217"/>
          </a:xfrm>
        </p:spPr>
        <p:txBody>
          <a:bodyPr/>
          <a:lstStyle/>
          <a:p>
            <a:r>
              <a:rPr lang="it-IT" dirty="0"/>
              <a:t>In questa funzione, implementiamo l’inserimento di un box nella sezione preferiti. Al click sulla ‘stella’, si attiverà l’evento che aggiornerà l’immagine ad una stella piena e l’elemento sarà spostato nelle sezione preferiti. Anche qui è stata creata un’iterazione tra la funzione agg_favorites e rem_favorites.</a:t>
            </a:r>
          </a:p>
          <a:p>
            <a:r>
              <a:rPr lang="it-IT" dirty="0"/>
              <a:t>Inoltre viene gestito anche l’evento di rimuovere la sezione preferiti dal suo attributo originale cioè che sia ‘</a:t>
            </a:r>
            <a:r>
              <a:rPr lang="it-IT" dirty="0" err="1"/>
              <a:t>hidden</a:t>
            </a:r>
            <a:r>
              <a:rPr lang="it-IT" dirty="0"/>
              <a:t>’.</a:t>
            </a:r>
          </a:p>
          <a:p>
            <a:r>
              <a:rPr lang="it-IT" dirty="0"/>
              <a:t>Nella slide seguente il funzionamento.</a:t>
            </a:r>
          </a:p>
          <a:p>
            <a:endParaRPr lang="it-IT" dirty="0"/>
          </a:p>
        </p:txBody>
      </p:sp>
    </p:spTree>
    <p:extLst>
      <p:ext uri="{BB962C8B-B14F-4D97-AF65-F5344CB8AC3E}">
        <p14:creationId xmlns:p14="http://schemas.microsoft.com/office/powerpoint/2010/main" val="165078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
            <a:hlinkClick r:id="" action="ppaction://media"/>
            <a:extLst>
              <a:ext uri="{FF2B5EF4-FFF2-40B4-BE49-F238E27FC236}">
                <a16:creationId xmlns:a16="http://schemas.microsoft.com/office/drawing/2014/main" id="{E8B50270-610B-4542-AC73-83848043B6D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82544" y="1201783"/>
            <a:ext cx="3533306" cy="4659305"/>
          </a:xfrm>
          <a:prstGeom prst="rect">
            <a:avLst/>
          </a:prstGeom>
        </p:spPr>
      </p:pic>
      <p:sp>
        <p:nvSpPr>
          <p:cNvPr id="6" name="Rettangolo 5">
            <a:extLst>
              <a:ext uri="{FF2B5EF4-FFF2-40B4-BE49-F238E27FC236}">
                <a16:creationId xmlns:a16="http://schemas.microsoft.com/office/drawing/2014/main" id="{802BFE8C-69A8-4AE4-B2AE-A9461CACD488}"/>
              </a:ext>
            </a:extLst>
          </p:cNvPr>
          <p:cNvSpPr/>
          <p:nvPr/>
        </p:nvSpPr>
        <p:spPr>
          <a:xfrm>
            <a:off x="2294693" y="0"/>
            <a:ext cx="6766596"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Aggiungi ai preferiti</a:t>
            </a:r>
          </a:p>
        </p:txBody>
      </p:sp>
      <p:sp>
        <p:nvSpPr>
          <p:cNvPr id="7" name="Segnaposto testo 8">
            <a:extLst>
              <a:ext uri="{FF2B5EF4-FFF2-40B4-BE49-F238E27FC236}">
                <a16:creationId xmlns:a16="http://schemas.microsoft.com/office/drawing/2014/main" id="{69E58154-0456-4A60-8145-AD18151A6045}"/>
              </a:ext>
            </a:extLst>
          </p:cNvPr>
          <p:cNvSpPr txBox="1">
            <a:spLocks/>
          </p:cNvSpPr>
          <p:nvPr/>
        </p:nvSpPr>
        <p:spPr>
          <a:xfrm>
            <a:off x="5138645" y="1230826"/>
            <a:ext cx="4599715" cy="460121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it-IT" dirty="0"/>
              <a:t>Avviare video per vedere funzionamento. Al click sulla stella vuota, l’elemento viene inserito nella sezione preferiti(che prima era nascosta).</a:t>
            </a:r>
          </a:p>
          <a:p>
            <a:endParaRPr lang="it-IT" dirty="0"/>
          </a:p>
        </p:txBody>
      </p:sp>
    </p:spTree>
    <p:extLst>
      <p:ext uri="{BB962C8B-B14F-4D97-AF65-F5344CB8AC3E}">
        <p14:creationId xmlns:p14="http://schemas.microsoft.com/office/powerpoint/2010/main" val="103410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5E22F6D-03FD-4E17-9FD7-00BF0D9A9823}"/>
              </a:ext>
            </a:extLst>
          </p:cNvPr>
          <p:cNvSpPr>
            <a:spLocks noGrp="1"/>
          </p:cNvSpPr>
          <p:nvPr>
            <p:ph type="body" idx="1"/>
          </p:nvPr>
        </p:nvSpPr>
        <p:spPr>
          <a:xfrm>
            <a:off x="8216537" y="1107888"/>
            <a:ext cx="3239589" cy="4195631"/>
          </a:xfrm>
        </p:spPr>
        <p:txBody>
          <a:bodyPr>
            <a:normAutofit fontScale="92500"/>
          </a:bodyPr>
          <a:lstStyle/>
          <a:p>
            <a:r>
              <a:rPr lang="it-IT" dirty="0"/>
              <a:t>In questa funzione, implementiamo la rimozione di un evento dalla sezione preferiti. Al click sulla stella-piena, l’elemento viene rimosso, questo grazie ad un confronto con il titolo dell’evento. Inoltre viene eseguito un’ulteriore controllo per ripristinare la sezione preferiti ‘hidden’ una volta che non ci sono più elementi al suo interno.</a:t>
            </a:r>
          </a:p>
          <a:p>
            <a:r>
              <a:rPr lang="it-IT" dirty="0"/>
              <a:t>Il funzionamento è mostrato nella slide successiva.</a:t>
            </a:r>
          </a:p>
          <a:p>
            <a:endParaRPr lang="it-IT" dirty="0"/>
          </a:p>
          <a:p>
            <a:endParaRPr lang="it-IT" dirty="0"/>
          </a:p>
        </p:txBody>
      </p:sp>
      <p:sp>
        <p:nvSpPr>
          <p:cNvPr id="5" name="Rettangolo 4">
            <a:extLst>
              <a:ext uri="{FF2B5EF4-FFF2-40B4-BE49-F238E27FC236}">
                <a16:creationId xmlns:a16="http://schemas.microsoft.com/office/drawing/2014/main" id="{BFE271AC-05E6-4BCE-A515-CCD77ABC2296}"/>
              </a:ext>
            </a:extLst>
          </p:cNvPr>
          <p:cNvSpPr/>
          <p:nvPr/>
        </p:nvSpPr>
        <p:spPr>
          <a:xfrm>
            <a:off x="1724825" y="0"/>
            <a:ext cx="7906332"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Remozione dai preferiti</a:t>
            </a:r>
          </a:p>
        </p:txBody>
      </p:sp>
      <p:pic>
        <p:nvPicPr>
          <p:cNvPr id="3" name="Immagine 2" descr="Immagine che contiene testo&#10;&#10;Descrizione generata automaticamente">
            <a:extLst>
              <a:ext uri="{FF2B5EF4-FFF2-40B4-BE49-F238E27FC236}">
                <a16:creationId xmlns:a16="http://schemas.microsoft.com/office/drawing/2014/main" id="{0A69FE07-EDC7-43AE-91E7-90F9BDA93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66" y="1107888"/>
            <a:ext cx="7411484" cy="3762900"/>
          </a:xfrm>
          <a:prstGeom prst="rect">
            <a:avLst/>
          </a:prstGeom>
        </p:spPr>
      </p:pic>
    </p:spTree>
    <p:extLst>
      <p:ext uri="{BB962C8B-B14F-4D97-AF65-F5344CB8AC3E}">
        <p14:creationId xmlns:p14="http://schemas.microsoft.com/office/powerpoint/2010/main" val="307998553"/>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321</TotalTime>
  <Words>680</Words>
  <Application>Microsoft Office PowerPoint</Application>
  <PresentationFormat>Widescreen</PresentationFormat>
  <Paragraphs>52</Paragraphs>
  <Slides>13</Slides>
  <Notes>0</Notes>
  <HiddenSlides>0</HiddenSlides>
  <MMClips>1</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Century Gothic</vt:lpstr>
      <vt:lpstr>Consolas</vt:lpstr>
      <vt:lpstr>Wingdings 3</vt:lpstr>
      <vt:lpstr>Sezione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samuele erba</dc:creator>
  <cp:lastModifiedBy>samuele erba</cp:lastModifiedBy>
  <cp:revision>21</cp:revision>
  <dcterms:created xsi:type="dcterms:W3CDTF">2021-04-12T11:41:39Z</dcterms:created>
  <dcterms:modified xsi:type="dcterms:W3CDTF">2021-04-12T20:33:24Z</dcterms:modified>
</cp:coreProperties>
</file>