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4"/>
  </p:sldMasterIdLst>
  <p:notesMasterIdLst>
    <p:notesMasterId r:id="rId16"/>
  </p:notesMasterIdLst>
  <p:handoutMasterIdLst>
    <p:handoutMasterId r:id="rId17"/>
  </p:handoutMasterIdLst>
  <p:sldIdLst>
    <p:sldId id="1042" r:id="rId5"/>
    <p:sldId id="1007" r:id="rId6"/>
    <p:sldId id="276" r:id="rId7"/>
    <p:sldId id="1008" r:id="rId8"/>
    <p:sldId id="1049" r:id="rId9"/>
    <p:sldId id="1039" r:id="rId10"/>
    <p:sldId id="2145706645" r:id="rId11"/>
    <p:sldId id="1053" r:id="rId12"/>
    <p:sldId id="2145706646" r:id="rId13"/>
    <p:sldId id="2145706647" r:id="rId14"/>
    <p:sldId id="1041" r:id="rId15"/>
  </p:sldIdLst>
  <p:sldSz cx="12192000" cy="6858000"/>
  <p:notesSz cx="6858000" cy="9144000"/>
  <p:custDataLst>
    <p:tags r:id="rId1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8C3D"/>
    <a:srgbClr val="272936"/>
    <a:srgbClr val="173340"/>
    <a:srgbClr val="ECECEC"/>
    <a:srgbClr val="D9D9D9"/>
    <a:srgbClr val="2B0A3D"/>
    <a:srgbClr val="0070AD"/>
    <a:srgbClr val="12ABDB"/>
    <a:srgbClr val="33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6988" autoAdjust="0"/>
  </p:normalViewPr>
  <p:slideViewPr>
    <p:cSldViewPr snapToObjects="1">
      <p:cViewPr varScale="1">
        <p:scale>
          <a:sx n="114" d="100"/>
          <a:sy n="114" d="100"/>
        </p:scale>
        <p:origin x="414" y="120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24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3531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28/02/2022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capgemini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capgemini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www.twitter.com/capgemini" TargetMode="External"/><Relationship Id="rId4" Type="http://schemas.openxmlformats.org/officeDocument/2006/relationships/hyperlink" Target="http://www.facebook.com/capgemini" TargetMode="External"/><Relationship Id="rId9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://www.twitter.com/capgemini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capgeminimedia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hyperlink" Target="http://www.linkedin.com/company/capgemini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witter.com/capgemini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hyperlink" Target="http://www.facebook.com/capgemini" TargetMode="External"/><Relationship Id="rId4" Type="http://schemas.openxmlformats.org/officeDocument/2006/relationships/hyperlink" Target="http://www.slideshare.net/capgemini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://www.linkedin.com/company/capgemini" TargetMode="External"/><Relationship Id="rId7" Type="http://schemas.openxmlformats.org/officeDocument/2006/relationships/hyperlink" Target="http://www.twitter.com/capgemini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hyperlink" Target="http://www.facebook.com/capgemini" TargetMode="External"/><Relationship Id="rId5" Type="http://schemas.openxmlformats.org/officeDocument/2006/relationships/hyperlink" Target="http://www.slideshare.net/capgemini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www.youtube.com/capgeminimedia" TargetMode="External"/><Relationship Id="rId14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6" name="Image 5" descr="Capgemini">
            <a:extLst>
              <a:ext uri="{FF2B5EF4-FFF2-40B4-BE49-F238E27FC236}">
                <a16:creationId xmlns:a16="http://schemas.microsoft.com/office/drawing/2014/main" id="{B290AA58-6524-4A50-851C-8EA6E75AA5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16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4" y="1161430"/>
            <a:ext cx="6627290" cy="111544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0FA47-1FF8-451B-8532-F1B477524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13" y="2492374"/>
            <a:ext cx="6627290" cy="273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C94FEA8-066A-4CC1-BFCC-10ED1764A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3124" y="0"/>
            <a:ext cx="4968876" cy="6858000"/>
          </a:xfrm>
          <a:custGeom>
            <a:avLst/>
            <a:gdLst>
              <a:gd name="connsiteX0" fmla="*/ 4563423 w 4968876"/>
              <a:gd name="connsiteY0" fmla="*/ 205058 h 6858000"/>
              <a:gd name="connsiteX1" fmla="*/ 4339039 w 4968876"/>
              <a:gd name="connsiteY1" fmla="*/ 436971 h 6858000"/>
              <a:gd name="connsiteX2" fmla="*/ 4416767 w 4968876"/>
              <a:gd name="connsiteY2" fmla="*/ 551459 h 6858000"/>
              <a:gd name="connsiteX3" fmla="*/ 4495961 w 4968876"/>
              <a:gd name="connsiteY3" fmla="*/ 552927 h 6858000"/>
              <a:gd name="connsiteX4" fmla="*/ 4528042 w 4968876"/>
              <a:gd name="connsiteY4" fmla="*/ 536965 h 6858000"/>
              <a:gd name="connsiteX5" fmla="*/ 4554424 w 4968876"/>
              <a:gd name="connsiteY5" fmla="*/ 513474 h 6858000"/>
              <a:gd name="connsiteX6" fmla="*/ 4547380 w 4968876"/>
              <a:gd name="connsiteY6" fmla="*/ 536398 h 6858000"/>
              <a:gd name="connsiteX7" fmla="*/ 4482579 w 4968876"/>
              <a:gd name="connsiteY7" fmla="*/ 579359 h 6858000"/>
              <a:gd name="connsiteX8" fmla="*/ 4536878 w 4968876"/>
              <a:gd name="connsiteY8" fmla="*/ 594046 h 6858000"/>
              <a:gd name="connsiteX9" fmla="*/ 4666020 w 4968876"/>
              <a:gd name="connsiteY9" fmla="*/ 551453 h 6858000"/>
              <a:gd name="connsiteX10" fmla="*/ 4601449 w 4968876"/>
              <a:gd name="connsiteY10" fmla="*/ 494172 h 6858000"/>
              <a:gd name="connsiteX11" fmla="*/ 4666020 w 4968876"/>
              <a:gd name="connsiteY11" fmla="*/ 525016 h 6858000"/>
              <a:gd name="connsiteX12" fmla="*/ 4751252 w 4968876"/>
              <a:gd name="connsiteY12" fmla="*/ 467391 h 6858000"/>
              <a:gd name="connsiteX13" fmla="*/ 4758467 w 4968876"/>
              <a:gd name="connsiteY13" fmla="*/ 431058 h 6858000"/>
              <a:gd name="connsiteX14" fmla="*/ 4758475 w 4968876"/>
              <a:gd name="connsiteY14" fmla="*/ 431100 h 6858000"/>
              <a:gd name="connsiteX15" fmla="*/ 4758475 w 4968876"/>
              <a:gd name="connsiteY15" fmla="*/ 431017 h 6858000"/>
              <a:gd name="connsiteX16" fmla="*/ 4758475 w 4968876"/>
              <a:gd name="connsiteY16" fmla="*/ 428164 h 6858000"/>
              <a:gd name="connsiteX17" fmla="*/ 4686614 w 4968876"/>
              <a:gd name="connsiteY17" fmla="*/ 279916 h 6858000"/>
              <a:gd name="connsiteX18" fmla="*/ 4573689 w 4968876"/>
              <a:gd name="connsiteY18" fmla="*/ 209461 h 6858000"/>
              <a:gd name="connsiteX19" fmla="*/ 4563423 w 4968876"/>
              <a:gd name="connsiteY19" fmla="*/ 205058 h 6858000"/>
              <a:gd name="connsiteX20" fmla="*/ 0 w 4968876"/>
              <a:gd name="connsiteY20" fmla="*/ 0 h 6858000"/>
              <a:gd name="connsiteX21" fmla="*/ 4968876 w 4968876"/>
              <a:gd name="connsiteY21" fmla="*/ 0 h 6858000"/>
              <a:gd name="connsiteX22" fmla="*/ 4968876 w 4968876"/>
              <a:gd name="connsiteY22" fmla="*/ 6858000 h 6858000"/>
              <a:gd name="connsiteX23" fmla="*/ 0 w 4968876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68876" h="6858000">
                <a:moveTo>
                  <a:pt x="4563423" y="205058"/>
                </a:moveTo>
                <a:cubicBezTo>
                  <a:pt x="4513560" y="265238"/>
                  <a:pt x="4339039" y="310740"/>
                  <a:pt x="4339039" y="436971"/>
                </a:cubicBezTo>
                <a:cubicBezTo>
                  <a:pt x="4339039" y="486876"/>
                  <a:pt x="4369837" y="533846"/>
                  <a:pt x="4416767" y="551459"/>
                </a:cubicBezTo>
                <a:cubicBezTo>
                  <a:pt x="4443165" y="561734"/>
                  <a:pt x="4469563" y="561734"/>
                  <a:pt x="4495961" y="552927"/>
                </a:cubicBezTo>
                <a:cubicBezTo>
                  <a:pt x="4507694" y="549258"/>
                  <a:pt x="4518326" y="543753"/>
                  <a:pt x="4528042" y="536965"/>
                </a:cubicBezTo>
                <a:lnTo>
                  <a:pt x="4554424" y="513474"/>
                </a:lnTo>
                <a:lnTo>
                  <a:pt x="4547380" y="536398"/>
                </a:lnTo>
                <a:cubicBezTo>
                  <a:pt x="4535685" y="558154"/>
                  <a:pt x="4511196" y="574953"/>
                  <a:pt x="4482579" y="579359"/>
                </a:cubicBezTo>
                <a:cubicBezTo>
                  <a:pt x="4491384" y="588171"/>
                  <a:pt x="4511930" y="594046"/>
                  <a:pt x="4536878" y="594046"/>
                </a:cubicBezTo>
                <a:cubicBezTo>
                  <a:pt x="4582371" y="594046"/>
                  <a:pt x="4638137" y="580827"/>
                  <a:pt x="4666020" y="551453"/>
                </a:cubicBezTo>
                <a:cubicBezTo>
                  <a:pt x="4627865" y="552921"/>
                  <a:pt x="4602917" y="527953"/>
                  <a:pt x="4601449" y="494172"/>
                </a:cubicBezTo>
                <a:cubicBezTo>
                  <a:pt x="4619059" y="516203"/>
                  <a:pt x="4641072" y="525016"/>
                  <a:pt x="4666020" y="525016"/>
                </a:cubicBezTo>
                <a:cubicBezTo>
                  <a:pt x="4704543" y="525016"/>
                  <a:pt x="4737287" y="501057"/>
                  <a:pt x="4751252" y="467391"/>
                </a:cubicBezTo>
                <a:lnTo>
                  <a:pt x="4758467" y="431058"/>
                </a:lnTo>
                <a:lnTo>
                  <a:pt x="4758475" y="431100"/>
                </a:lnTo>
                <a:lnTo>
                  <a:pt x="4758475" y="431017"/>
                </a:lnTo>
                <a:lnTo>
                  <a:pt x="4758475" y="428164"/>
                </a:lnTo>
                <a:cubicBezTo>
                  <a:pt x="4758475" y="369452"/>
                  <a:pt x="4729144" y="319547"/>
                  <a:pt x="4686614" y="279916"/>
                </a:cubicBezTo>
                <a:cubicBezTo>
                  <a:pt x="4654349" y="249092"/>
                  <a:pt x="4614752" y="227075"/>
                  <a:pt x="4573689" y="209461"/>
                </a:cubicBezTo>
                <a:cubicBezTo>
                  <a:pt x="4570755" y="207994"/>
                  <a:pt x="4567822" y="206526"/>
                  <a:pt x="4563423" y="205058"/>
                </a:cubicBezTo>
                <a:close/>
                <a:moveTo>
                  <a:pt x="0" y="0"/>
                </a:moveTo>
                <a:lnTo>
                  <a:pt x="4968876" y="0"/>
                </a:lnTo>
                <a:lnTo>
                  <a:pt x="4968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with alt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9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itle &amp; large RH imag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92696"/>
            <a:ext cx="4562476" cy="2421466"/>
          </a:xfrm>
        </p:spPr>
        <p:txBody>
          <a:bodyPr vert="horz" lIns="72000" tIns="0" rIns="0" bIns="0" rtlCol="0" anchor="b">
            <a:noAutofit/>
          </a:bodyPr>
          <a:lstStyle>
            <a:lvl1pPr>
              <a:lnSpc>
                <a:spcPct val="80000"/>
              </a:lnSpc>
              <a:defRPr lang="en-GB"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3573040"/>
            <a:ext cx="4395787" cy="2808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586E72C-F96D-4BE1-996B-39A71EA9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28004" y="0"/>
            <a:ext cx="7063996" cy="6858000"/>
          </a:xfrm>
          <a:custGeom>
            <a:avLst/>
            <a:gdLst>
              <a:gd name="connsiteX0" fmla="*/ 6658543 w 7063996"/>
              <a:gd name="connsiteY0" fmla="*/ 205058 h 6858000"/>
              <a:gd name="connsiteX1" fmla="*/ 6434159 w 7063996"/>
              <a:gd name="connsiteY1" fmla="*/ 436971 h 6858000"/>
              <a:gd name="connsiteX2" fmla="*/ 6511887 w 7063996"/>
              <a:gd name="connsiteY2" fmla="*/ 551459 h 6858000"/>
              <a:gd name="connsiteX3" fmla="*/ 6591081 w 7063996"/>
              <a:gd name="connsiteY3" fmla="*/ 552927 h 6858000"/>
              <a:gd name="connsiteX4" fmla="*/ 6623162 w 7063996"/>
              <a:gd name="connsiteY4" fmla="*/ 536965 h 6858000"/>
              <a:gd name="connsiteX5" fmla="*/ 6649544 w 7063996"/>
              <a:gd name="connsiteY5" fmla="*/ 513474 h 6858000"/>
              <a:gd name="connsiteX6" fmla="*/ 6642500 w 7063996"/>
              <a:gd name="connsiteY6" fmla="*/ 536398 h 6858000"/>
              <a:gd name="connsiteX7" fmla="*/ 6577699 w 7063996"/>
              <a:gd name="connsiteY7" fmla="*/ 579359 h 6858000"/>
              <a:gd name="connsiteX8" fmla="*/ 6631998 w 7063996"/>
              <a:gd name="connsiteY8" fmla="*/ 594046 h 6858000"/>
              <a:gd name="connsiteX9" fmla="*/ 6761140 w 7063996"/>
              <a:gd name="connsiteY9" fmla="*/ 551453 h 6858000"/>
              <a:gd name="connsiteX10" fmla="*/ 6696569 w 7063996"/>
              <a:gd name="connsiteY10" fmla="*/ 494172 h 6858000"/>
              <a:gd name="connsiteX11" fmla="*/ 6761140 w 7063996"/>
              <a:gd name="connsiteY11" fmla="*/ 525016 h 6858000"/>
              <a:gd name="connsiteX12" fmla="*/ 6846372 w 7063996"/>
              <a:gd name="connsiteY12" fmla="*/ 467391 h 6858000"/>
              <a:gd name="connsiteX13" fmla="*/ 6853587 w 7063996"/>
              <a:gd name="connsiteY13" fmla="*/ 431058 h 6858000"/>
              <a:gd name="connsiteX14" fmla="*/ 6853595 w 7063996"/>
              <a:gd name="connsiteY14" fmla="*/ 431100 h 6858000"/>
              <a:gd name="connsiteX15" fmla="*/ 6853595 w 7063996"/>
              <a:gd name="connsiteY15" fmla="*/ 431017 h 6858000"/>
              <a:gd name="connsiteX16" fmla="*/ 6853595 w 7063996"/>
              <a:gd name="connsiteY16" fmla="*/ 428164 h 6858000"/>
              <a:gd name="connsiteX17" fmla="*/ 6781734 w 7063996"/>
              <a:gd name="connsiteY17" fmla="*/ 279916 h 6858000"/>
              <a:gd name="connsiteX18" fmla="*/ 6668809 w 7063996"/>
              <a:gd name="connsiteY18" fmla="*/ 209461 h 6858000"/>
              <a:gd name="connsiteX19" fmla="*/ 6658543 w 7063996"/>
              <a:gd name="connsiteY19" fmla="*/ 205058 h 6858000"/>
              <a:gd name="connsiteX20" fmla="*/ 0 w 7063996"/>
              <a:gd name="connsiteY20" fmla="*/ 0 h 6858000"/>
              <a:gd name="connsiteX21" fmla="*/ 7063996 w 7063996"/>
              <a:gd name="connsiteY21" fmla="*/ 0 h 6858000"/>
              <a:gd name="connsiteX22" fmla="*/ 7063996 w 7063996"/>
              <a:gd name="connsiteY22" fmla="*/ 6858000 h 6858000"/>
              <a:gd name="connsiteX23" fmla="*/ 0 w 7063996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63996" h="6858000">
                <a:moveTo>
                  <a:pt x="6658543" y="205058"/>
                </a:moveTo>
                <a:cubicBezTo>
                  <a:pt x="6608680" y="265238"/>
                  <a:pt x="6434159" y="310740"/>
                  <a:pt x="6434159" y="436971"/>
                </a:cubicBezTo>
                <a:cubicBezTo>
                  <a:pt x="6434159" y="486876"/>
                  <a:pt x="6464957" y="533846"/>
                  <a:pt x="6511887" y="551459"/>
                </a:cubicBezTo>
                <a:cubicBezTo>
                  <a:pt x="6538285" y="561734"/>
                  <a:pt x="6564683" y="561734"/>
                  <a:pt x="6591081" y="552927"/>
                </a:cubicBezTo>
                <a:cubicBezTo>
                  <a:pt x="6602814" y="549258"/>
                  <a:pt x="6613446" y="543753"/>
                  <a:pt x="6623162" y="536965"/>
                </a:cubicBezTo>
                <a:lnTo>
                  <a:pt x="6649544" y="513474"/>
                </a:lnTo>
                <a:lnTo>
                  <a:pt x="6642500" y="536398"/>
                </a:lnTo>
                <a:cubicBezTo>
                  <a:pt x="6630805" y="558154"/>
                  <a:pt x="6606316" y="574953"/>
                  <a:pt x="6577699" y="579359"/>
                </a:cubicBezTo>
                <a:cubicBezTo>
                  <a:pt x="6586504" y="588171"/>
                  <a:pt x="6607050" y="594046"/>
                  <a:pt x="6631998" y="594046"/>
                </a:cubicBezTo>
                <a:cubicBezTo>
                  <a:pt x="6677491" y="594046"/>
                  <a:pt x="6733257" y="580827"/>
                  <a:pt x="6761140" y="551453"/>
                </a:cubicBezTo>
                <a:cubicBezTo>
                  <a:pt x="6722985" y="552921"/>
                  <a:pt x="6698037" y="527953"/>
                  <a:pt x="6696569" y="494172"/>
                </a:cubicBezTo>
                <a:cubicBezTo>
                  <a:pt x="6714179" y="516203"/>
                  <a:pt x="6736192" y="525016"/>
                  <a:pt x="6761140" y="525016"/>
                </a:cubicBezTo>
                <a:cubicBezTo>
                  <a:pt x="6799663" y="525016"/>
                  <a:pt x="6832407" y="501057"/>
                  <a:pt x="6846372" y="467391"/>
                </a:cubicBezTo>
                <a:lnTo>
                  <a:pt x="6853587" y="431058"/>
                </a:lnTo>
                <a:lnTo>
                  <a:pt x="6853595" y="431100"/>
                </a:lnTo>
                <a:lnTo>
                  <a:pt x="6853595" y="431017"/>
                </a:lnTo>
                <a:lnTo>
                  <a:pt x="6853595" y="428164"/>
                </a:lnTo>
                <a:cubicBezTo>
                  <a:pt x="6853595" y="369452"/>
                  <a:pt x="6824264" y="319547"/>
                  <a:pt x="6781734" y="279916"/>
                </a:cubicBezTo>
                <a:cubicBezTo>
                  <a:pt x="6749469" y="249092"/>
                  <a:pt x="6709872" y="227075"/>
                  <a:pt x="6668809" y="209461"/>
                </a:cubicBezTo>
                <a:cubicBezTo>
                  <a:pt x="6665875" y="207994"/>
                  <a:pt x="6662942" y="206526"/>
                  <a:pt x="6658543" y="205058"/>
                </a:cubicBezTo>
                <a:close/>
                <a:moveTo>
                  <a:pt x="0" y="0"/>
                </a:moveTo>
                <a:lnTo>
                  <a:pt x="7063996" y="0"/>
                </a:lnTo>
                <a:lnTo>
                  <a:pt x="70639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with alt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31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Image 6" descr="Capgemini">
            <a:extLst>
              <a:ext uri="{FF2B5EF4-FFF2-40B4-BE49-F238E27FC236}">
                <a16:creationId xmlns:a16="http://schemas.microsoft.com/office/drawing/2014/main" id="{873884F3-4760-488E-A25C-0D285C88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5" name="Image 4" descr="Capgemini">
            <a:extLst>
              <a:ext uri="{FF2B5EF4-FFF2-40B4-BE49-F238E27FC236}">
                <a16:creationId xmlns:a16="http://schemas.microsoft.com/office/drawing/2014/main" id="{D1A9B987-E149-4E99-9E1F-336980D5E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2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Capgemini">
            <a:extLst>
              <a:ext uri="{FF2B5EF4-FFF2-40B4-BE49-F238E27FC236}">
                <a16:creationId xmlns:a16="http://schemas.microsoft.com/office/drawing/2014/main" id="{A0C8CF1B-496A-4A5B-A698-834453468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622130"/>
            <a:ext cx="3024000" cy="122617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pic>
        <p:nvPicPr>
          <p:cNvPr id="24" name="Image 23" descr="Capgemini">
            <a:extLst>
              <a:ext uri="{FF2B5EF4-FFF2-40B4-BE49-F238E27FC236}">
                <a16:creationId xmlns:a16="http://schemas.microsoft.com/office/drawing/2014/main" id="{67291309-8FC0-47AE-9F48-E59E45B7FC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67" y="5376781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BB6F5A-C089-49EB-85DA-04CA2652A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7" t="2239" r="26258" b="22547"/>
          <a:stretch/>
        </p:blipFill>
        <p:spPr>
          <a:xfrm>
            <a:off x="0" y="0"/>
            <a:ext cx="48822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344" y="9144"/>
            <a:ext cx="3056632" cy="82756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829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5229200"/>
            <a:ext cx="6699299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933246"/>
            <a:ext cx="6699299" cy="22436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54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BC735E-A9A3-4A52-8056-D6C0AF2637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84" y="642523"/>
            <a:ext cx="4200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5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 t="6949" r="40419" b="6949"/>
          <a:stretch/>
        </p:blipFill>
        <p:spPr bwMode="ltGray">
          <a:xfrm>
            <a:off x="0" y="0"/>
            <a:ext cx="2783632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2679031" y="-1"/>
            <a:ext cx="9512969" cy="6858001"/>
          </a:xfrm>
          <a:prstGeom prst="rect">
            <a:avLst/>
          </a:prstGeom>
          <a:solidFill>
            <a:srgbClr val="0F4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359696" y="2095351"/>
            <a:ext cx="5781098" cy="39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3100"/>
              </a:lnSpc>
              <a:defRPr lang="en-US" sz="32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 dirty="0"/>
              <a:t>SECTION TITLE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96" y="3713163"/>
            <a:ext cx="5781098" cy="2809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Short chapter description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9696" y="3144837"/>
            <a:ext cx="5781098" cy="476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cap="all" baseline="0">
                <a:solidFill>
                  <a:srgbClr val="00E6E3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SUBTITLE ALL CAPs</a:t>
            </a:r>
            <a:endParaRPr lang="en-GB" dirty="0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A0131EFA-E3CA-4470-968C-AA4EF9936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FE038D48-6B7B-4F99-AD46-1A717A987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099682C-62AB-45A8-A317-C09E541E1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9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My Work\Template\Icons\Social Media\LinkedI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D:\My Work\Template\Icons\Social Media\SlideShar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D:\My Work\Template\Icons\Social Media\Twitter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D:\My Work\Template\Icons\Social Media\YouTub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7" descr="D:\My Work\Template\Icons\Social Media\Facebook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21979" r="11456" b="23098"/>
          <a:stretch/>
        </p:blipFill>
        <p:spPr>
          <a:xfrm rot="1808368" flipV="1">
            <a:off x="4394821" y="417955"/>
            <a:ext cx="8667942" cy="411792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7C241BA-1CF8-46FC-BDFB-FE16C11962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384" y="642523"/>
            <a:ext cx="4200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3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pic>
        <p:nvPicPr>
          <p:cNvPr id="17" name="Picture 2" descr="D:\My Work\Template\Icons\Social Media\LinkedIN.png">
            <a:hlinkClick r:id="rId3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D:\My Work\Template\Icons\Social Media\SlideShare.png">
            <a:hlinkClick r:id="rId5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D:\My Work\Template\Icons\Social Media\Twitter.png">
            <a:hlinkClick r:id="rId7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D:\My Work\Template\Icons\Social Media\YouTube.png">
            <a:hlinkClick r:id="rId9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7" descr="D:\My Work\Template\Icons\Social Media\Facebook.png">
            <a:hlinkClick r:id="rId11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93746CB-8F5F-4B1D-978B-056949B18A0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68083" y="5376781"/>
            <a:ext cx="4200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6" name="Image 5" descr="Capgemini">
            <a:extLst>
              <a:ext uri="{FF2B5EF4-FFF2-40B4-BE49-F238E27FC236}">
                <a16:creationId xmlns:a16="http://schemas.microsoft.com/office/drawing/2014/main" id="{4E7913BD-2F2A-43EA-9355-0DD8C035B5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16" y="246471"/>
            <a:ext cx="3078000" cy="12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2679031" y="-1"/>
            <a:ext cx="9512969" cy="6858001"/>
          </a:xfrm>
          <a:prstGeom prst="rect">
            <a:avLst/>
          </a:prstGeom>
          <a:solidFill>
            <a:srgbClr val="145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359696" y="2095351"/>
            <a:ext cx="5781098" cy="39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3100"/>
              </a:lnSpc>
              <a:defRPr lang="en-US" sz="32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/>
              <a:t>SECTION TITLE ALL CAPS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9696" y="3144837"/>
            <a:ext cx="5781098" cy="476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cap="all" baseline="0">
                <a:solidFill>
                  <a:srgbClr val="00E6E3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SUBTITLE ALL CAPs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9696" y="3713163"/>
            <a:ext cx="5781098" cy="28098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Short chapter description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</a:t>
            </a:r>
            <a:r>
              <a:rPr lang="en-US" dirty="0"/>
              <a:t>.</a:t>
            </a:r>
            <a:endParaRPr lang="en-GB" dirty="0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89B4162E-9D70-4209-8DF4-1DED4106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559747" y="210928"/>
            <a:ext cx="413177" cy="382296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0DC7C616-15E8-4116-9F0B-2B12EA973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CD5D6CE-DA21-4029-90DF-6FD0FE6AC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2022.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4018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4026" r:id="rId12"/>
    <p:sldLayoutId id="2147483972" r:id="rId13"/>
    <p:sldLayoutId id="2147483973" r:id="rId14"/>
    <p:sldLayoutId id="2147483974" r:id="rId15"/>
    <p:sldLayoutId id="2147483975" r:id="rId16"/>
    <p:sldLayoutId id="2147483977" r:id="rId17"/>
    <p:sldLayoutId id="2147483978" r:id="rId18"/>
    <p:sldLayoutId id="2147483980" r:id="rId19"/>
    <p:sldLayoutId id="2147483981" r:id="rId20"/>
    <p:sldLayoutId id="2147483983" r:id="rId21"/>
    <p:sldLayoutId id="2147483987" r:id="rId22"/>
    <p:sldLayoutId id="2147483984" r:id="rId23"/>
    <p:sldLayoutId id="2147483985" r:id="rId24"/>
    <p:sldLayoutId id="2147484031" r:id="rId25"/>
    <p:sldLayoutId id="2147484035" r:id="rId26"/>
    <p:sldLayoutId id="2147484032" r:id="rId27"/>
    <p:sldLayoutId id="2147484033" r:id="rId28"/>
    <p:sldLayoutId id="2147484034" r:id="rId29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docs/core/release/api/" TargetMode="External"/><Relationship Id="rId2" Type="http://schemas.openxmlformats.org/officeDocument/2006/relationships/hyperlink" Target="https://projectreactor.io/docs/core/release/reference/index.html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1323344"/>
            <a:ext cx="11386134" cy="3046988"/>
          </a:xfrm>
        </p:spPr>
        <p:txBody>
          <a:bodyPr/>
          <a:lstStyle/>
          <a:p>
            <a:r>
              <a:rPr lang="en-GB" dirty="0"/>
              <a:t>CONCEPTOS</a:t>
            </a:r>
            <a:br>
              <a:rPr lang="en-GB" dirty="0"/>
            </a:br>
            <a:r>
              <a:rPr lang="en-GB" dirty="0"/>
              <a:t>         </a:t>
            </a:r>
            <a:r>
              <a:rPr lang="en-GB" dirty="0" err="1"/>
              <a:t>Programacion</a:t>
            </a:r>
            <a:r>
              <a:rPr lang="en-GB" dirty="0"/>
              <a:t> </a:t>
            </a:r>
            <a:r>
              <a:rPr lang="en-GB" dirty="0" err="1"/>
              <a:t>reactiva</a:t>
            </a:r>
            <a:endParaRPr lang="en-GB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6267251" cy="307777"/>
          </a:xfrm>
        </p:spPr>
        <p:txBody>
          <a:bodyPr/>
          <a:lstStyle/>
          <a:p>
            <a:pPr algn="r"/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C6948-1A1E-45FF-83AE-95F699C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9"/>
            <a:ext cx="10947772" cy="325454"/>
          </a:xfrm>
        </p:spPr>
        <p:txBody>
          <a:bodyPr/>
          <a:lstStyle/>
          <a:p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br>
              <a:rPr lang="en-GB" dirty="0"/>
            </a:br>
            <a:r>
              <a:rPr lang="en-GB" dirty="0" err="1"/>
              <a:t>FUnciones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E5022-8AB1-4A66-A518-298598912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13643"/>
            <a:ext cx="11811000" cy="5685807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4906E-7093-43F9-A577-2946EDC7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25" y="716843"/>
            <a:ext cx="9417348" cy="59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0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1644650"/>
            <a:ext cx="8547100" cy="356711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THE</a:t>
            </a:r>
            <a:b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FUTURE</a:t>
            </a:r>
            <a:b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YOU WANT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 dirty="0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288803-A6C7-4081-95A5-15932004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696" y="1688830"/>
            <a:ext cx="5781098" cy="804066"/>
          </a:xfrm>
        </p:spPr>
        <p:txBody>
          <a:bodyPr/>
          <a:lstStyle/>
          <a:p>
            <a:pPr algn="l"/>
            <a:r>
              <a:rPr lang="es-ES" b="1" i="0" dirty="0">
                <a:effectLst/>
                <a:latin typeface="Comfortaa"/>
              </a:rPr>
              <a:t>¿Qué es la Programación Reactiva?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D1B4CB-3D0D-4878-9D48-BBF67E575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696" y="2505234"/>
            <a:ext cx="5781098" cy="476845"/>
          </a:xfrm>
        </p:spPr>
        <p:txBody>
          <a:bodyPr/>
          <a:lstStyle/>
          <a:p>
            <a:pPr algn="l"/>
            <a:r>
              <a:rPr lang="es-ES" b="1" i="0" dirty="0">
                <a:effectLst/>
                <a:latin typeface="Comfortaa"/>
              </a:rPr>
              <a:t>introducción</a:t>
            </a:r>
          </a:p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5E7C48-DD2C-40CC-B16F-A84911D78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7688" y="2852936"/>
            <a:ext cx="7992888" cy="804066"/>
          </a:xfrm>
        </p:spPr>
        <p:txBody>
          <a:bodyPr/>
          <a:lstStyle/>
          <a:p>
            <a:pPr algn="l"/>
            <a:r>
              <a:rPr lang="es-ES" b="0" i="0" dirty="0">
                <a:solidFill>
                  <a:srgbClr val="2A2F35"/>
                </a:solidFill>
                <a:effectLst/>
                <a:latin typeface="Lato" panose="020B0604020202020204" pitchFamily="34" charset="0"/>
              </a:rPr>
              <a:t>La </a:t>
            </a:r>
            <a:r>
              <a:rPr lang="es-ES" b="1" i="0" dirty="0">
                <a:solidFill>
                  <a:srgbClr val="2A2F35"/>
                </a:solidFill>
                <a:effectLst/>
                <a:latin typeface="Lato" panose="020B0604020202020204" pitchFamily="34" charset="0"/>
              </a:rPr>
              <a:t>programación reactiva</a:t>
            </a:r>
            <a:r>
              <a:rPr lang="es-ES" b="0" i="0" dirty="0">
                <a:solidFill>
                  <a:srgbClr val="2A2F35"/>
                </a:solidFill>
                <a:effectLst/>
                <a:latin typeface="Lato" panose="020B0604020202020204" pitchFamily="34" charset="0"/>
              </a:rPr>
              <a:t> es un paradigma enfocado en el trabajo con flujos de datos finitos o infinitos de manera asíncrona. </a:t>
            </a:r>
          </a:p>
        </p:txBody>
      </p:sp>
    </p:spTree>
    <p:extLst>
      <p:ext uri="{BB962C8B-B14F-4D97-AF65-F5344CB8AC3E}">
        <p14:creationId xmlns:p14="http://schemas.microsoft.com/office/powerpoint/2010/main" val="2591299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D05C1A0C-BF0D-4EF2-AC55-7BC3A6A4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Reactive </a:t>
            </a:r>
            <a:r>
              <a:rPr lang="es-ES" dirty="0" err="1">
                <a:hlinkClick r:id="rId2"/>
              </a:rPr>
              <a:t>Manifesto</a:t>
            </a:r>
            <a:endParaRPr lang="en-GB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1F41917-DFCF-41A5-B77B-30BD2BE55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Se establecen las bases de los sistemas reactivos, los cuales deben ser:</a:t>
            </a:r>
          </a:p>
          <a:p>
            <a:pPr lvl="0"/>
            <a:r>
              <a:rPr lang="es-ES" b="1" dirty="0"/>
              <a:t>Responsivos</a:t>
            </a:r>
            <a:r>
              <a:rPr lang="es-ES" dirty="0"/>
              <a:t>: aseguran la calidad del servicio cumpliendo unos tiempos de respuesta establecidos.</a:t>
            </a:r>
          </a:p>
          <a:p>
            <a:pPr lvl="0"/>
            <a:r>
              <a:rPr lang="es-ES" b="1" dirty="0"/>
              <a:t>Resilientes</a:t>
            </a:r>
            <a:r>
              <a:rPr lang="es-ES" dirty="0"/>
              <a:t>: se mantienen responsivos incluso cuando se enfrentan a situaciones de error.</a:t>
            </a:r>
          </a:p>
          <a:p>
            <a:pPr lvl="0"/>
            <a:r>
              <a:rPr lang="es-ES" b="1" dirty="0"/>
              <a:t>Elásticos</a:t>
            </a:r>
            <a:r>
              <a:rPr lang="es-ES" dirty="0"/>
              <a:t>: se mantienen responsivos incluso ante aumentos en la carga de trabajo.</a:t>
            </a:r>
          </a:p>
          <a:p>
            <a:pPr lvl="0"/>
            <a:r>
              <a:rPr lang="es-ES" b="1" dirty="0"/>
              <a:t>Orientados a mensajes</a:t>
            </a:r>
            <a:r>
              <a:rPr lang="es-ES" dirty="0"/>
              <a:t>: minimizan el acoplamiento entre componentes al establecer interacciones basadas en el intercambio de mensajes de manera asíncrona.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1C5B2A-E6BF-4D5C-8677-0BBA6AC8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816094">
            <a:off x="1034282" y="-2514883"/>
            <a:ext cx="11315774" cy="7927231"/>
          </a:xfrm>
          <a:custGeom>
            <a:avLst/>
            <a:gdLst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9773193 w 11315774"/>
              <a:gd name="connsiteY13" fmla="*/ 104236 h 7927231"/>
              <a:gd name="connsiteX14" fmla="*/ 11110394 w 11315774"/>
              <a:gd name="connsiteY14" fmla="*/ 12104 h 7927231"/>
              <a:gd name="connsiteX15" fmla="*/ 11100372 w 11315774"/>
              <a:gd name="connsiteY15" fmla="*/ 76731 h 7927231"/>
              <a:gd name="connsiteX16" fmla="*/ 9442404 w 11315774"/>
              <a:gd name="connsiteY16" fmla="*/ 333622 h 7927231"/>
              <a:gd name="connsiteX17" fmla="*/ 9229072 w 11315774"/>
              <a:gd name="connsiteY17" fmla="*/ 2107618 h 7927231"/>
              <a:gd name="connsiteX18" fmla="*/ 9300660 w 11315774"/>
              <a:gd name="connsiteY18" fmla="*/ 3501935 h 7927231"/>
              <a:gd name="connsiteX19" fmla="*/ 8818160 w 11315774"/>
              <a:gd name="connsiteY19" fmla="*/ 4398626 h 7927231"/>
              <a:gd name="connsiteX20" fmla="*/ 8640060 w 11315774"/>
              <a:gd name="connsiteY20" fmla="*/ 4536131 h 7927231"/>
              <a:gd name="connsiteX21" fmla="*/ 8630442 w 11315774"/>
              <a:gd name="connsiteY21" fmla="*/ 4541520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40060 w 11315774"/>
              <a:gd name="connsiteY21" fmla="*/ 4536131 h 7927231"/>
              <a:gd name="connsiteX22" fmla="*/ 8710876 w 11315774"/>
              <a:gd name="connsiteY22" fmla="*/ 4495926 h 7927231"/>
              <a:gd name="connsiteX23" fmla="*/ 8614274 w 11315774"/>
              <a:gd name="connsiteY23" fmla="*/ 4474698 h 7927231"/>
              <a:gd name="connsiteX24" fmla="*/ 8780934 w 11315774"/>
              <a:gd name="connsiteY24" fmla="*/ 4346925 h 7927231"/>
              <a:gd name="connsiteX25" fmla="*/ 9173234 w 11315774"/>
              <a:gd name="connsiteY25" fmla="*/ 2123775 h 7927231"/>
              <a:gd name="connsiteX26" fmla="*/ 9403746 w 11315774"/>
              <a:gd name="connsiteY26" fmla="*/ 285152 h 7927231"/>
              <a:gd name="connsiteX27" fmla="*/ 9773193 w 11315774"/>
              <a:gd name="connsiteY27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80276 w 11315774"/>
              <a:gd name="connsiteY21" fmla="*/ 4513333 h 7927231"/>
              <a:gd name="connsiteX22" fmla="*/ 8710876 w 11315774"/>
              <a:gd name="connsiteY22" fmla="*/ 4495926 h 7927231"/>
              <a:gd name="connsiteX23" fmla="*/ 8614274 w 11315774"/>
              <a:gd name="connsiteY23" fmla="*/ 4474698 h 7927231"/>
              <a:gd name="connsiteX24" fmla="*/ 8780934 w 11315774"/>
              <a:gd name="connsiteY24" fmla="*/ 4346925 h 7927231"/>
              <a:gd name="connsiteX25" fmla="*/ 9173234 w 11315774"/>
              <a:gd name="connsiteY25" fmla="*/ 2123775 h 7927231"/>
              <a:gd name="connsiteX26" fmla="*/ 9403746 w 11315774"/>
              <a:gd name="connsiteY26" fmla="*/ 285152 h 7927231"/>
              <a:gd name="connsiteX27" fmla="*/ 9773193 w 11315774"/>
              <a:gd name="connsiteY27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80276 w 11315774"/>
              <a:gd name="connsiteY21" fmla="*/ 4513333 h 7927231"/>
              <a:gd name="connsiteX22" fmla="*/ 8710876 w 11315774"/>
              <a:gd name="connsiteY22" fmla="*/ 4495926 h 7927231"/>
              <a:gd name="connsiteX23" fmla="*/ 8614274 w 11315774"/>
              <a:gd name="connsiteY23" fmla="*/ 4474698 h 7927231"/>
              <a:gd name="connsiteX24" fmla="*/ 8780934 w 11315774"/>
              <a:gd name="connsiteY24" fmla="*/ 4346925 h 7927231"/>
              <a:gd name="connsiteX25" fmla="*/ 9173234 w 11315774"/>
              <a:gd name="connsiteY25" fmla="*/ 2123775 h 7927231"/>
              <a:gd name="connsiteX26" fmla="*/ 9403746 w 11315774"/>
              <a:gd name="connsiteY26" fmla="*/ 285152 h 7927231"/>
              <a:gd name="connsiteX27" fmla="*/ 9773193 w 11315774"/>
              <a:gd name="connsiteY27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10876 w 11315774"/>
              <a:gd name="connsiteY21" fmla="*/ 4495926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10876 w 11315774"/>
              <a:gd name="connsiteY21" fmla="*/ 4495926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10876 w 11315774"/>
              <a:gd name="connsiteY21" fmla="*/ 4495926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10876 w 11315774"/>
              <a:gd name="connsiteY21" fmla="*/ 4495926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00498 w 11315774"/>
              <a:gd name="connsiteY21" fmla="*/ 4493537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00498 w 11315774"/>
              <a:gd name="connsiteY21" fmla="*/ 4493537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00498 w 11315774"/>
              <a:gd name="connsiteY21" fmla="*/ 4493537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00498 w 11315774"/>
              <a:gd name="connsiteY21" fmla="*/ 4493537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00498 w 11315774"/>
              <a:gd name="connsiteY21" fmla="*/ 4493537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700498 w 11315774"/>
              <a:gd name="connsiteY21" fmla="*/ 4493537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8160 w 11315774"/>
              <a:gd name="connsiteY20" fmla="*/ 4398626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55984 w 11315774"/>
              <a:gd name="connsiteY3" fmla="*/ 408143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7040 w 11315774"/>
              <a:gd name="connsiteY20" fmla="*/ 4393998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76814 w 11315774"/>
              <a:gd name="connsiteY3" fmla="*/ 4076398 h 7927231"/>
              <a:gd name="connsiteX4" fmla="*/ 4775179 w 11315774"/>
              <a:gd name="connsiteY4" fmla="*/ 4160773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7040 w 11315774"/>
              <a:gd name="connsiteY20" fmla="*/ 4393998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  <a:gd name="connsiteX0" fmla="*/ 3940181 w 11315774"/>
              <a:gd name="connsiteY0" fmla="*/ 3648959 h 7927231"/>
              <a:gd name="connsiteX1" fmla="*/ 3951635 w 11315774"/>
              <a:gd name="connsiteY1" fmla="*/ 3655422 h 7927231"/>
              <a:gd name="connsiteX2" fmla="*/ 4692544 w 11315774"/>
              <a:gd name="connsiteY2" fmla="*/ 4052244 h 7927231"/>
              <a:gd name="connsiteX3" fmla="*/ 4776814 w 11315774"/>
              <a:gd name="connsiteY3" fmla="*/ 4076398 h 7927231"/>
              <a:gd name="connsiteX4" fmla="*/ 4781003 w 11315774"/>
              <a:gd name="connsiteY4" fmla="*/ 4154465 h 7927231"/>
              <a:gd name="connsiteX5" fmla="*/ 4680979 w 11315774"/>
              <a:gd name="connsiteY5" fmla="*/ 4117577 h 7927231"/>
              <a:gd name="connsiteX6" fmla="*/ 3938750 w 11315774"/>
              <a:gd name="connsiteY6" fmla="*/ 3721665 h 7927231"/>
              <a:gd name="connsiteX7" fmla="*/ 854757 w 11315774"/>
              <a:gd name="connsiteY7" fmla="*/ 6321263 h 7927231"/>
              <a:gd name="connsiteX8" fmla="*/ 54407 w 11315774"/>
              <a:gd name="connsiteY8" fmla="*/ 7927231 h 7927231"/>
              <a:gd name="connsiteX9" fmla="*/ 0 w 11315774"/>
              <a:gd name="connsiteY9" fmla="*/ 7906228 h 7927231"/>
              <a:gd name="connsiteX10" fmla="*/ 808941 w 11315774"/>
              <a:gd name="connsiteY10" fmla="*/ 6280873 h 7927231"/>
              <a:gd name="connsiteX11" fmla="*/ 2014476 w 11315774"/>
              <a:gd name="connsiteY11" fmla="*/ 4883324 h 7927231"/>
              <a:gd name="connsiteX12" fmla="*/ 3928727 w 11315774"/>
              <a:gd name="connsiteY12" fmla="*/ 3653807 h 7927231"/>
              <a:gd name="connsiteX13" fmla="*/ 3940181 w 11315774"/>
              <a:gd name="connsiteY13" fmla="*/ 3648959 h 7927231"/>
              <a:gd name="connsiteX14" fmla="*/ 9773193 w 11315774"/>
              <a:gd name="connsiteY14" fmla="*/ 104236 h 7927231"/>
              <a:gd name="connsiteX15" fmla="*/ 11110394 w 11315774"/>
              <a:gd name="connsiteY15" fmla="*/ 12104 h 7927231"/>
              <a:gd name="connsiteX16" fmla="*/ 11100372 w 11315774"/>
              <a:gd name="connsiteY16" fmla="*/ 76731 h 7927231"/>
              <a:gd name="connsiteX17" fmla="*/ 9442404 w 11315774"/>
              <a:gd name="connsiteY17" fmla="*/ 333622 h 7927231"/>
              <a:gd name="connsiteX18" fmla="*/ 9229072 w 11315774"/>
              <a:gd name="connsiteY18" fmla="*/ 2107618 h 7927231"/>
              <a:gd name="connsiteX19" fmla="*/ 9300660 w 11315774"/>
              <a:gd name="connsiteY19" fmla="*/ 3501935 h 7927231"/>
              <a:gd name="connsiteX20" fmla="*/ 8817040 w 11315774"/>
              <a:gd name="connsiteY20" fmla="*/ 4393998 h 7927231"/>
              <a:gd name="connsiteX21" fmla="*/ 8698818 w 11315774"/>
              <a:gd name="connsiteY21" fmla="*/ 4486594 h 7927231"/>
              <a:gd name="connsiteX22" fmla="*/ 8614274 w 11315774"/>
              <a:gd name="connsiteY22" fmla="*/ 4474698 h 7927231"/>
              <a:gd name="connsiteX23" fmla="*/ 8780934 w 11315774"/>
              <a:gd name="connsiteY23" fmla="*/ 4346925 h 7927231"/>
              <a:gd name="connsiteX24" fmla="*/ 9173234 w 11315774"/>
              <a:gd name="connsiteY24" fmla="*/ 2123775 h 7927231"/>
              <a:gd name="connsiteX25" fmla="*/ 9403746 w 11315774"/>
              <a:gd name="connsiteY25" fmla="*/ 285152 h 7927231"/>
              <a:gd name="connsiteX26" fmla="*/ 9773193 w 11315774"/>
              <a:gd name="connsiteY26" fmla="*/ 104236 h 792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15774" h="7927231">
                <a:moveTo>
                  <a:pt x="3940181" y="3648959"/>
                </a:moveTo>
                <a:lnTo>
                  <a:pt x="3951635" y="3655422"/>
                </a:lnTo>
                <a:cubicBezTo>
                  <a:pt x="4200044" y="3800832"/>
                  <a:pt x="4447558" y="3933316"/>
                  <a:pt x="4692544" y="4052244"/>
                </a:cubicBezTo>
                <a:lnTo>
                  <a:pt x="4776814" y="4076398"/>
                </a:lnTo>
                <a:lnTo>
                  <a:pt x="4781003" y="4154465"/>
                </a:lnTo>
                <a:lnTo>
                  <a:pt x="4680979" y="4117577"/>
                </a:lnTo>
                <a:cubicBezTo>
                  <a:pt x="4435478" y="3998852"/>
                  <a:pt x="4187516" y="3866671"/>
                  <a:pt x="3938750" y="3721665"/>
                </a:cubicBezTo>
                <a:cubicBezTo>
                  <a:pt x="2366687" y="4408320"/>
                  <a:pt x="1394526" y="5515049"/>
                  <a:pt x="854757" y="6321263"/>
                </a:cubicBezTo>
                <a:cubicBezTo>
                  <a:pt x="270602" y="7196952"/>
                  <a:pt x="55839" y="7919153"/>
                  <a:pt x="54407" y="7927231"/>
                </a:cubicBezTo>
                <a:lnTo>
                  <a:pt x="0" y="7906228"/>
                </a:lnTo>
                <a:cubicBezTo>
                  <a:pt x="1433" y="7898149"/>
                  <a:pt x="219059" y="7166255"/>
                  <a:pt x="808941" y="6280873"/>
                </a:cubicBezTo>
                <a:cubicBezTo>
                  <a:pt x="1155425" y="5760629"/>
                  <a:pt x="1560610" y="5290471"/>
                  <a:pt x="2014476" y="4883324"/>
                </a:cubicBezTo>
                <a:cubicBezTo>
                  <a:pt x="2581450" y="4372775"/>
                  <a:pt x="3225738" y="3959166"/>
                  <a:pt x="3928727" y="3653807"/>
                </a:cubicBezTo>
                <a:lnTo>
                  <a:pt x="3940181" y="3648959"/>
                </a:lnTo>
                <a:close/>
                <a:moveTo>
                  <a:pt x="9773193" y="104236"/>
                </a:moveTo>
                <a:cubicBezTo>
                  <a:pt x="10234430" y="-12130"/>
                  <a:pt x="10898316" y="38157"/>
                  <a:pt x="11110394" y="12104"/>
                </a:cubicBezTo>
                <a:cubicBezTo>
                  <a:pt x="11393165" y="-22633"/>
                  <a:pt x="11378371" y="23145"/>
                  <a:pt x="11100372" y="76731"/>
                </a:cubicBezTo>
                <a:cubicBezTo>
                  <a:pt x="10822374" y="130316"/>
                  <a:pt x="9846158" y="-70293"/>
                  <a:pt x="9442404" y="333622"/>
                </a:cubicBezTo>
                <a:cubicBezTo>
                  <a:pt x="9107374" y="669680"/>
                  <a:pt x="9035786" y="1267474"/>
                  <a:pt x="9229072" y="2107618"/>
                </a:cubicBezTo>
                <a:cubicBezTo>
                  <a:pt x="9352203" y="2642401"/>
                  <a:pt x="9376543" y="3110943"/>
                  <a:pt x="9300660" y="3501935"/>
                </a:cubicBezTo>
                <a:cubicBezTo>
                  <a:pt x="9227641" y="3873537"/>
                  <a:pt x="9031125" y="4208542"/>
                  <a:pt x="8817040" y="4393998"/>
                </a:cubicBezTo>
                <a:cubicBezTo>
                  <a:pt x="8775303" y="4430153"/>
                  <a:pt x="8719063" y="4457638"/>
                  <a:pt x="8698818" y="4486594"/>
                </a:cubicBezTo>
                <a:lnTo>
                  <a:pt x="8614274" y="4474698"/>
                </a:lnTo>
                <a:lnTo>
                  <a:pt x="8780934" y="4346925"/>
                </a:lnTo>
                <a:cubicBezTo>
                  <a:pt x="9272025" y="3905850"/>
                  <a:pt x="9406609" y="3136794"/>
                  <a:pt x="9173234" y="2123775"/>
                </a:cubicBezTo>
                <a:cubicBezTo>
                  <a:pt x="8972789" y="1257780"/>
                  <a:pt x="9050104" y="638981"/>
                  <a:pt x="9403746" y="285152"/>
                </a:cubicBezTo>
                <a:cubicBezTo>
                  <a:pt x="9488219" y="200330"/>
                  <a:pt x="9619448" y="143024"/>
                  <a:pt x="9773193" y="104236"/>
                </a:cubicBezTo>
                <a:close/>
              </a:path>
            </a:pathLst>
          </a:custGeom>
          <a:gradFill>
            <a:gsLst>
              <a:gs pos="81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88DCF7A-8364-490E-8628-2E375D42D2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004" y="0"/>
            <a:ext cx="7063996" cy="6858000"/>
          </a:xfrm>
        </p:spPr>
      </p:pic>
    </p:spTree>
    <p:extLst>
      <p:ext uri="{BB962C8B-B14F-4D97-AF65-F5344CB8AC3E}">
        <p14:creationId xmlns:p14="http://schemas.microsoft.com/office/powerpoint/2010/main" val="285599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131928-7220-4A26-AD51-3D758CA4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C66C73-6C2C-4EB1-9316-DFAB45100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13" y="2924944"/>
            <a:ext cx="5784850" cy="3456384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s-E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Escalabilidad: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 Usando programación reactiva obtenemos una implementación débilmente acoplada escalable y que tiende a aislar los fallos. La escalabilidad se refiere a la capacidad de escalar horizontalmente y de forma rápida. Para quien no lo sabe un sistema escala horizontalmente si al agregar más nodos al mismo, el rendimiento de éste mejora. Por ejemplo, al añadir una computadora nueva a un sistema que balancee la carga entre la antigua y la nueva puede mejorar el rendimiento de todo el sistema. Esto aplica también en la programación, bien sea con servicios del lado del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backend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o módulos y/o componentes del lado del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frontend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s-E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Ahorro: 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La utilización eficiente de los recursos, deriva en gastar menos dinero en servidores y centros de datos. La promesa de la programación reactiva es que se puede hacer más con menos. Específicamente puedes procesar cargas de trabajo más altas con menos hilos.</a:t>
            </a:r>
            <a:endParaRPr lang="es-E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890DFFE-8FF9-43D0-BC52-DAFC5AA214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/>
          <a:stretch/>
        </p:blipFill>
        <p:spPr>
          <a:xfrm>
            <a:off x="7223124" y="0"/>
            <a:ext cx="4968876" cy="6858000"/>
          </a:xfr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21B2CF7E-E8F6-4A2F-9828-4F9A39B08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535171">
            <a:off x="2295796" y="83734"/>
            <a:ext cx="14823531" cy="6713585"/>
          </a:xfrm>
          <a:custGeom>
            <a:avLst/>
            <a:gdLst>
              <a:gd name="connsiteX0" fmla="*/ 7215188 w 7239000"/>
              <a:gd name="connsiteY0" fmla="*/ 3278548 h 3278547"/>
              <a:gd name="connsiteX1" fmla="*/ 6557010 w 7239000"/>
              <a:gd name="connsiteY1" fmla="*/ 2329858 h 3278547"/>
              <a:gd name="connsiteX2" fmla="*/ 4255770 w 7239000"/>
              <a:gd name="connsiteY2" fmla="*/ 41000 h 3278547"/>
              <a:gd name="connsiteX3" fmla="*/ 4255770 w 7239000"/>
              <a:gd name="connsiteY3" fmla="*/ 41000 h 3278547"/>
              <a:gd name="connsiteX4" fmla="*/ 4247198 w 7239000"/>
              <a:gd name="connsiteY4" fmla="*/ 40048 h 3278547"/>
              <a:gd name="connsiteX5" fmla="*/ 4245293 w 7239000"/>
              <a:gd name="connsiteY5" fmla="*/ 40048 h 3278547"/>
              <a:gd name="connsiteX6" fmla="*/ 2178368 w 7239000"/>
              <a:gd name="connsiteY6" fmla="*/ 949685 h 3278547"/>
              <a:gd name="connsiteX7" fmla="*/ 2162175 w 7239000"/>
              <a:gd name="connsiteY7" fmla="*/ 963973 h 3278547"/>
              <a:gd name="connsiteX8" fmla="*/ 2172653 w 7239000"/>
              <a:gd name="connsiteY8" fmla="*/ 985880 h 3278547"/>
              <a:gd name="connsiteX9" fmla="*/ 2628900 w 7239000"/>
              <a:gd name="connsiteY9" fmla="*/ 2749910 h 3278547"/>
              <a:gd name="connsiteX10" fmla="*/ 1949768 w 7239000"/>
              <a:gd name="connsiteY10" fmla="*/ 2512738 h 3278547"/>
              <a:gd name="connsiteX11" fmla="*/ 1019175 w 7239000"/>
              <a:gd name="connsiteY11" fmla="*/ 2072683 h 3278547"/>
              <a:gd name="connsiteX12" fmla="*/ 36195 w 7239000"/>
              <a:gd name="connsiteY12" fmla="*/ 3269023 h 3278547"/>
              <a:gd name="connsiteX13" fmla="*/ 0 w 7239000"/>
              <a:gd name="connsiteY13" fmla="*/ 3257593 h 3278547"/>
              <a:gd name="connsiteX14" fmla="*/ 270510 w 7239000"/>
              <a:gd name="connsiteY14" fmla="*/ 2655613 h 3278547"/>
              <a:gd name="connsiteX15" fmla="*/ 1018223 w 7239000"/>
              <a:gd name="connsiteY15" fmla="*/ 2034583 h 3278547"/>
              <a:gd name="connsiteX16" fmla="*/ 1971675 w 7239000"/>
              <a:gd name="connsiteY16" fmla="*/ 2481305 h 3278547"/>
              <a:gd name="connsiteX17" fmla="*/ 2599373 w 7239000"/>
              <a:gd name="connsiteY17" fmla="*/ 2725146 h 3278547"/>
              <a:gd name="connsiteX18" fmla="*/ 2138363 w 7239000"/>
              <a:gd name="connsiteY18" fmla="*/ 1002073 h 3278547"/>
              <a:gd name="connsiteX19" fmla="*/ 2122170 w 7239000"/>
              <a:gd name="connsiteY19" fmla="*/ 967783 h 3278547"/>
              <a:gd name="connsiteX20" fmla="*/ 2116455 w 7239000"/>
              <a:gd name="connsiteY20" fmla="*/ 955400 h 3278547"/>
              <a:gd name="connsiteX21" fmla="*/ 2126933 w 7239000"/>
              <a:gd name="connsiteY21" fmla="*/ 945875 h 3278547"/>
              <a:gd name="connsiteX22" fmla="*/ 2152650 w 7239000"/>
              <a:gd name="connsiteY22" fmla="*/ 922063 h 3278547"/>
              <a:gd name="connsiteX23" fmla="*/ 2890838 w 7239000"/>
              <a:gd name="connsiteY23" fmla="*/ 369613 h 3278547"/>
              <a:gd name="connsiteX24" fmla="*/ 4248150 w 7239000"/>
              <a:gd name="connsiteY24" fmla="*/ 2900 h 3278547"/>
              <a:gd name="connsiteX25" fmla="*/ 4252913 w 7239000"/>
              <a:gd name="connsiteY25" fmla="*/ 2900 h 3278547"/>
              <a:gd name="connsiteX26" fmla="*/ 4252913 w 7239000"/>
              <a:gd name="connsiteY26" fmla="*/ 2900 h 3278547"/>
              <a:gd name="connsiteX27" fmla="*/ 6590348 w 7239000"/>
              <a:gd name="connsiteY27" fmla="*/ 2310808 h 3278547"/>
              <a:gd name="connsiteX28" fmla="*/ 7239000 w 7239000"/>
              <a:gd name="connsiteY28" fmla="*/ 3249021 h 3278547"/>
              <a:gd name="connsiteX29" fmla="*/ 7215188 w 7239000"/>
              <a:gd name="connsiteY29" fmla="*/ 3278548 h 327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39000" h="3278547">
                <a:moveTo>
                  <a:pt x="7215188" y="3278548"/>
                </a:moveTo>
                <a:cubicBezTo>
                  <a:pt x="7036118" y="3138530"/>
                  <a:pt x="6814185" y="2764198"/>
                  <a:pt x="6557010" y="2329858"/>
                </a:cubicBezTo>
                <a:cubicBezTo>
                  <a:pt x="5998845" y="1386883"/>
                  <a:pt x="5233988" y="96245"/>
                  <a:pt x="4255770" y="41000"/>
                </a:cubicBezTo>
                <a:lnTo>
                  <a:pt x="4255770" y="41000"/>
                </a:lnTo>
                <a:lnTo>
                  <a:pt x="4247198" y="40048"/>
                </a:lnTo>
                <a:cubicBezTo>
                  <a:pt x="4246245" y="40048"/>
                  <a:pt x="4245293" y="40048"/>
                  <a:pt x="4245293" y="40048"/>
                </a:cubicBezTo>
                <a:cubicBezTo>
                  <a:pt x="3781425" y="14330"/>
                  <a:pt x="3046095" y="151490"/>
                  <a:pt x="2178368" y="949685"/>
                </a:cubicBezTo>
                <a:cubicBezTo>
                  <a:pt x="2172653" y="955400"/>
                  <a:pt x="2166938" y="960163"/>
                  <a:pt x="2162175" y="963973"/>
                </a:cubicBezTo>
                <a:cubicBezTo>
                  <a:pt x="2165033" y="970640"/>
                  <a:pt x="2168843" y="977308"/>
                  <a:pt x="2172653" y="985880"/>
                </a:cubicBezTo>
                <a:cubicBezTo>
                  <a:pt x="2486025" y="1663108"/>
                  <a:pt x="2820353" y="2519405"/>
                  <a:pt x="2628900" y="2749910"/>
                </a:cubicBezTo>
                <a:cubicBezTo>
                  <a:pt x="2499360" y="2905168"/>
                  <a:pt x="2245043" y="2723240"/>
                  <a:pt x="1949768" y="2512738"/>
                </a:cubicBezTo>
                <a:cubicBezTo>
                  <a:pt x="1655445" y="2302235"/>
                  <a:pt x="1322070" y="2064110"/>
                  <a:pt x="1019175" y="2072683"/>
                </a:cubicBezTo>
                <a:cubicBezTo>
                  <a:pt x="422910" y="2089828"/>
                  <a:pt x="40005" y="3257593"/>
                  <a:pt x="36195" y="3269023"/>
                </a:cubicBezTo>
                <a:lnTo>
                  <a:pt x="0" y="3257593"/>
                </a:lnTo>
                <a:cubicBezTo>
                  <a:pt x="953" y="3254735"/>
                  <a:pt x="98108" y="2953746"/>
                  <a:pt x="270510" y="2655613"/>
                </a:cubicBezTo>
                <a:cubicBezTo>
                  <a:pt x="503873" y="2250800"/>
                  <a:pt x="755333" y="2042203"/>
                  <a:pt x="1018223" y="2034583"/>
                </a:cubicBezTo>
                <a:cubicBezTo>
                  <a:pt x="1334453" y="2026010"/>
                  <a:pt x="1672590" y="2267945"/>
                  <a:pt x="1971675" y="2481305"/>
                </a:cubicBezTo>
                <a:cubicBezTo>
                  <a:pt x="2250758" y="2681330"/>
                  <a:pt x="2492693" y="2853733"/>
                  <a:pt x="2599373" y="2725146"/>
                </a:cubicBezTo>
                <a:cubicBezTo>
                  <a:pt x="2739390" y="2557505"/>
                  <a:pt x="2575560" y="1945048"/>
                  <a:pt x="2138363" y="1002073"/>
                </a:cubicBezTo>
                <a:cubicBezTo>
                  <a:pt x="2131695" y="986833"/>
                  <a:pt x="2125980" y="975403"/>
                  <a:pt x="2122170" y="967783"/>
                </a:cubicBezTo>
                <a:lnTo>
                  <a:pt x="2116455" y="955400"/>
                </a:lnTo>
                <a:lnTo>
                  <a:pt x="2126933" y="945875"/>
                </a:lnTo>
                <a:cubicBezTo>
                  <a:pt x="2133600" y="939208"/>
                  <a:pt x="2143125" y="931588"/>
                  <a:pt x="2152650" y="922063"/>
                </a:cubicBezTo>
                <a:cubicBezTo>
                  <a:pt x="2253615" y="828718"/>
                  <a:pt x="2522220" y="582020"/>
                  <a:pt x="2890838" y="369613"/>
                </a:cubicBezTo>
                <a:cubicBezTo>
                  <a:pt x="3353753" y="101960"/>
                  <a:pt x="3810000" y="-20912"/>
                  <a:pt x="4248150" y="2900"/>
                </a:cubicBezTo>
                <a:lnTo>
                  <a:pt x="4252913" y="2900"/>
                </a:lnTo>
                <a:lnTo>
                  <a:pt x="4252913" y="2900"/>
                </a:lnTo>
                <a:cubicBezTo>
                  <a:pt x="5253990" y="55288"/>
                  <a:pt x="6026468" y="1359260"/>
                  <a:pt x="6590348" y="2310808"/>
                </a:cubicBezTo>
                <a:cubicBezTo>
                  <a:pt x="6845618" y="2741338"/>
                  <a:pt x="7065645" y="3113765"/>
                  <a:pt x="7239000" y="3249021"/>
                </a:cubicBezTo>
                <a:lnTo>
                  <a:pt x="7215188" y="3278548"/>
                </a:lnTo>
                <a:close/>
              </a:path>
            </a:pathLst>
          </a:custGeom>
          <a:gradFill>
            <a:gsLst>
              <a:gs pos="63000">
                <a:schemeClr val="accent2">
                  <a:alpha val="0"/>
                </a:schemeClr>
              </a:gs>
              <a:gs pos="12000">
                <a:schemeClr val="accent2">
                  <a:alpha val="0"/>
                </a:schemeClr>
              </a:gs>
              <a:gs pos="39000">
                <a:srgbClr val="12ABDB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Diferencias</a:t>
            </a:r>
            <a:r>
              <a:rPr lang="en-GB" dirty="0"/>
              <a:t>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 y </a:t>
            </a:r>
            <a:r>
              <a:rPr lang="en-GB" dirty="0" err="1"/>
              <a:t>programación</a:t>
            </a:r>
            <a:r>
              <a:rPr lang="en-GB" dirty="0"/>
              <a:t>  </a:t>
            </a:r>
            <a:r>
              <a:rPr lang="en-GB" dirty="0" err="1"/>
              <a:t>imperativa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 se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b="1" dirty="0" err="1"/>
              <a:t>Flujos</a:t>
            </a:r>
            <a:r>
              <a:rPr lang="en-GB" b="1" dirty="0"/>
              <a:t> de </a:t>
            </a:r>
            <a:r>
              <a:rPr lang="en-GB" b="1" dirty="0" err="1"/>
              <a:t>datos</a:t>
            </a:r>
            <a:r>
              <a:rPr lang="en-GB" dirty="0"/>
              <a:t>, es </a:t>
            </a:r>
            <a:r>
              <a:rPr lang="en-GB" dirty="0" err="1"/>
              <a:t>muy</a:t>
            </a:r>
            <a:r>
              <a:rPr lang="en-GB" dirty="0"/>
              <a:t> </a:t>
            </a:r>
            <a:r>
              <a:rPr lang="en-GB" dirty="0" err="1"/>
              <a:t>parecido</a:t>
            </a:r>
            <a:r>
              <a:rPr lang="en-GB" dirty="0"/>
              <a:t> </a:t>
            </a:r>
            <a:r>
              <a:rPr lang="en-GB" dirty="0" err="1"/>
              <a:t>cuando</a:t>
            </a:r>
            <a:r>
              <a:rPr lang="en-GB" dirty="0"/>
              <a:t> </a:t>
            </a:r>
            <a:r>
              <a:rPr lang="en-GB" dirty="0" err="1"/>
              <a:t>usamos</a:t>
            </a:r>
            <a:r>
              <a:rPr lang="en-GB" dirty="0"/>
              <a:t> “Data streams”.</a:t>
            </a:r>
          </a:p>
          <a:p>
            <a:pPr lvl="1" indent="0">
              <a:buNone/>
            </a:pP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ocurrir</a:t>
            </a:r>
            <a:r>
              <a:rPr lang="en-GB" dirty="0"/>
              <a:t> 3 </a:t>
            </a:r>
            <a:r>
              <a:rPr lang="en-GB" dirty="0" err="1"/>
              <a:t>casuísticas</a:t>
            </a:r>
            <a:r>
              <a:rPr lang="en-GB" dirty="0"/>
              <a:t>:</a:t>
            </a:r>
          </a:p>
          <a:p>
            <a:pPr marL="635000" lvl="1" indent="-457200">
              <a:buFont typeface="+mj-lt"/>
              <a:buAutoNum type="arabicPeriod"/>
            </a:pPr>
            <a:r>
              <a:rPr lang="en-GB" dirty="0"/>
              <a:t>Serie de </a:t>
            </a:r>
            <a:r>
              <a:rPr lang="en-GB" dirty="0" err="1"/>
              <a:t>datos</a:t>
            </a:r>
            <a:r>
              <a:rPr lang="en-GB" dirty="0"/>
              <a:t> que </a:t>
            </a:r>
            <a:r>
              <a:rPr lang="en-GB" dirty="0" err="1"/>
              <a:t>viene</a:t>
            </a:r>
            <a:r>
              <a:rPr lang="en-GB" dirty="0"/>
              <a:t> a lo largo del </a:t>
            </a:r>
            <a:r>
              <a:rPr lang="en-GB" dirty="0" err="1"/>
              <a:t>tiempo</a:t>
            </a:r>
            <a:r>
              <a:rPr lang="en-GB" dirty="0"/>
              <a:t> y </a:t>
            </a:r>
            <a:r>
              <a:rPr lang="en-GB" dirty="0" err="1"/>
              <a:t>finalmente</a:t>
            </a:r>
            <a:r>
              <a:rPr lang="en-GB" dirty="0"/>
              <a:t> </a:t>
            </a:r>
            <a:r>
              <a:rPr lang="en-GB" dirty="0" err="1"/>
              <a:t>llega</a:t>
            </a:r>
            <a:r>
              <a:rPr lang="en-GB" dirty="0"/>
              <a:t> una </a:t>
            </a:r>
            <a:r>
              <a:rPr lang="en-GB" dirty="0" err="1"/>
              <a:t>señal</a:t>
            </a:r>
            <a:r>
              <a:rPr lang="en-GB" dirty="0"/>
              <a:t> de </a:t>
            </a:r>
            <a:r>
              <a:rPr lang="en-GB" dirty="0" err="1"/>
              <a:t>cierre</a:t>
            </a:r>
            <a:r>
              <a:rPr lang="en-GB" dirty="0"/>
              <a:t>.(</a:t>
            </a:r>
            <a:r>
              <a:rPr lang="en-GB" dirty="0" err="1"/>
              <a:t>tiempo</a:t>
            </a:r>
            <a:r>
              <a:rPr lang="en-GB" dirty="0"/>
              <a:t> </a:t>
            </a:r>
            <a:r>
              <a:rPr lang="en-GB" dirty="0" err="1"/>
              <a:t>indeterminado</a:t>
            </a:r>
            <a:r>
              <a:rPr lang="en-GB" dirty="0"/>
              <a:t>).</a:t>
            </a:r>
          </a:p>
          <a:p>
            <a:pPr marL="635000" lvl="1" indent="-457200">
              <a:buFont typeface="+mj-lt"/>
              <a:buAutoNum type="arabicPeriod"/>
            </a:pPr>
            <a:r>
              <a:rPr lang="en-GB" dirty="0"/>
              <a:t>Que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flujo</a:t>
            </a:r>
            <a:r>
              <a:rPr lang="en-GB" dirty="0"/>
              <a:t> no </a:t>
            </a:r>
            <a:r>
              <a:rPr lang="en-GB" dirty="0" err="1"/>
              <a:t>vengan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y se </a:t>
            </a:r>
            <a:r>
              <a:rPr lang="en-GB" dirty="0" err="1"/>
              <a:t>cierre</a:t>
            </a:r>
            <a:r>
              <a:rPr lang="en-GB" dirty="0"/>
              <a:t>.</a:t>
            </a:r>
          </a:p>
          <a:p>
            <a:pPr marL="635000" lvl="1" indent="-457200">
              <a:buFont typeface="+mj-lt"/>
              <a:buAutoNum type="arabicPeriod"/>
            </a:pPr>
            <a:r>
              <a:rPr lang="en-GB" dirty="0"/>
              <a:t>Que </a:t>
            </a:r>
            <a:r>
              <a:rPr lang="en-GB" dirty="0" err="1"/>
              <a:t>lleguen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pero</a:t>
            </a:r>
            <a:r>
              <a:rPr lang="en-GB" dirty="0"/>
              <a:t> que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algún</a:t>
            </a:r>
            <a:r>
              <a:rPr lang="en-GB" dirty="0"/>
              <a:t> </a:t>
            </a:r>
            <a:r>
              <a:rPr lang="en-GB" dirty="0" err="1"/>
              <a:t>momento</a:t>
            </a:r>
            <a:r>
              <a:rPr lang="en-GB" dirty="0"/>
              <a:t> de un error.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Imperativa</a:t>
            </a:r>
            <a:r>
              <a:rPr lang="en-GB" dirty="0"/>
              <a:t> se </a:t>
            </a:r>
            <a:r>
              <a:rPr lang="en-GB" dirty="0" err="1"/>
              <a:t>usan</a:t>
            </a:r>
            <a:r>
              <a:rPr lang="en-GB" dirty="0"/>
              <a:t> </a:t>
            </a:r>
            <a:r>
              <a:rPr lang="en-GB" dirty="0" err="1"/>
              <a:t>Listas</a:t>
            </a:r>
            <a:r>
              <a:rPr lang="en-GB" dirty="0"/>
              <a:t>(Collections-List).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83813-78BF-4EFE-A136-693D121C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1" y="3861048"/>
            <a:ext cx="539190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C6948-1A1E-45FF-83AE-95F699C9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Diferencias</a:t>
            </a:r>
            <a:r>
              <a:rPr lang="en-GB" dirty="0"/>
              <a:t>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 y </a:t>
            </a:r>
            <a:r>
              <a:rPr lang="en-GB" dirty="0" err="1"/>
              <a:t>programación</a:t>
            </a:r>
            <a:r>
              <a:rPr lang="en-GB" dirty="0"/>
              <a:t>  </a:t>
            </a:r>
            <a:r>
              <a:rPr lang="en-GB" dirty="0" err="1"/>
              <a:t>imperativa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E5022-8AB1-4A66-A518-298598912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 es </a:t>
            </a:r>
            <a:r>
              <a:rPr lang="en-GB" b="1" dirty="0" err="1"/>
              <a:t>Programación</a:t>
            </a:r>
            <a:r>
              <a:rPr lang="en-GB" b="1" dirty="0"/>
              <a:t> </a:t>
            </a:r>
            <a:r>
              <a:rPr lang="en-GB" b="1" dirty="0" err="1"/>
              <a:t>Funcional</a:t>
            </a:r>
            <a:r>
              <a:rPr lang="en-GB" dirty="0"/>
              <a:t>(Functional Programming) – </a:t>
            </a:r>
            <a:r>
              <a:rPr lang="en-GB" dirty="0" err="1"/>
              <a:t>Declarativa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decir</a:t>
            </a:r>
            <a:r>
              <a:rPr lang="en-GB" dirty="0"/>
              <a:t>, es una </a:t>
            </a:r>
            <a:r>
              <a:rPr lang="en-GB" dirty="0" err="1"/>
              <a:t>programación</a:t>
            </a:r>
            <a:r>
              <a:rPr lang="en-GB" dirty="0"/>
              <a:t> con </a:t>
            </a:r>
            <a:r>
              <a:rPr lang="en-GB" dirty="0" err="1"/>
              <a:t>funciones</a:t>
            </a:r>
            <a:r>
              <a:rPr lang="en-GB" dirty="0"/>
              <a:t> que </a:t>
            </a:r>
            <a:r>
              <a:rPr lang="en-GB" dirty="0" err="1"/>
              <a:t>reciben</a:t>
            </a:r>
            <a:r>
              <a:rPr lang="en-GB" dirty="0"/>
              <a:t> </a:t>
            </a:r>
            <a:r>
              <a:rPr lang="en-GB" dirty="0" err="1"/>
              <a:t>unos</a:t>
            </a:r>
            <a:r>
              <a:rPr lang="en-GB" dirty="0"/>
              <a:t> </a:t>
            </a:r>
            <a:r>
              <a:rPr lang="en-GB" dirty="0" err="1"/>
              <a:t>argumentos</a:t>
            </a:r>
            <a:r>
              <a:rPr lang="en-GB" dirty="0"/>
              <a:t> y </a:t>
            </a:r>
            <a:r>
              <a:rPr lang="en-GB" dirty="0" err="1"/>
              <a:t>devuelven</a:t>
            </a:r>
            <a:r>
              <a:rPr lang="en-GB" dirty="0"/>
              <a:t> un </a:t>
            </a:r>
            <a:r>
              <a:rPr lang="en-GB" dirty="0" err="1"/>
              <a:t>resultado</a:t>
            </a:r>
            <a:r>
              <a:rPr lang="en-GB" dirty="0"/>
              <a:t> </a:t>
            </a:r>
            <a:r>
              <a:rPr lang="en-GB" b="1" dirty="0"/>
              <a:t>sin </a:t>
            </a:r>
            <a:r>
              <a:rPr lang="en-GB" b="1" dirty="0" err="1"/>
              <a:t>estado</a:t>
            </a:r>
            <a:r>
              <a:rPr lang="en-GB" b="1" dirty="0"/>
              <a:t> </a:t>
            </a:r>
            <a:r>
              <a:rPr lang="en-GB" dirty="0"/>
              <a:t> (</a:t>
            </a:r>
            <a:r>
              <a:rPr lang="en-GB" dirty="0" err="1"/>
              <a:t>bloqueado</a:t>
            </a:r>
            <a:r>
              <a:rPr lang="en-GB" dirty="0"/>
              <a:t>, vivo, </a:t>
            </a:r>
            <a:r>
              <a:rPr lang="en-GB" dirty="0" err="1"/>
              <a:t>ejecutando</a:t>
            </a:r>
            <a:r>
              <a:rPr lang="en-GB" dirty="0"/>
              <a:t>…), </a:t>
            </a:r>
            <a:r>
              <a:rPr lang="en-GB" dirty="0" err="1"/>
              <a:t>solamente</a:t>
            </a:r>
            <a:r>
              <a:rPr lang="en-GB" dirty="0"/>
              <a:t> </a:t>
            </a:r>
            <a:r>
              <a:rPr lang="en-GB" dirty="0" err="1"/>
              <a:t>depende</a:t>
            </a:r>
            <a:r>
              <a:rPr lang="en-GB" dirty="0"/>
              <a:t> de los </a:t>
            </a:r>
            <a:r>
              <a:rPr lang="en-GB" dirty="0" err="1"/>
              <a:t>argumentos</a:t>
            </a:r>
            <a:r>
              <a:rPr lang="en-GB" dirty="0"/>
              <a:t>. </a:t>
            </a:r>
          </a:p>
          <a:p>
            <a:r>
              <a:rPr lang="en-GB" dirty="0"/>
              <a:t>El </a:t>
            </a:r>
            <a:r>
              <a:rPr lang="en-GB" dirty="0" err="1"/>
              <a:t>único</a:t>
            </a:r>
            <a:r>
              <a:rPr lang="en-GB" dirty="0"/>
              <a:t> element que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estados</a:t>
            </a:r>
            <a:r>
              <a:rPr lang="en-GB" dirty="0"/>
              <a:t> son las bases de </a:t>
            </a:r>
            <a:r>
              <a:rPr lang="en-GB" dirty="0" err="1"/>
              <a:t>datos</a:t>
            </a:r>
            <a:r>
              <a:rPr lang="en-GB" dirty="0"/>
              <a:t>.</a:t>
            </a:r>
          </a:p>
          <a:p>
            <a:r>
              <a:rPr lang="en-GB" dirty="0"/>
              <a:t>Con lo </a:t>
            </a:r>
            <a:r>
              <a:rPr lang="en-GB" dirty="0" err="1"/>
              <a:t>cual</a:t>
            </a:r>
            <a:r>
              <a:rPr lang="en-GB" dirty="0"/>
              <a:t>, la </a:t>
            </a:r>
            <a:r>
              <a:rPr lang="en-GB" dirty="0" err="1"/>
              <a:t>potencia</a:t>
            </a:r>
            <a:r>
              <a:rPr lang="en-GB" dirty="0"/>
              <a:t> que </a:t>
            </a:r>
            <a:r>
              <a:rPr lang="en-GB" dirty="0" err="1"/>
              <a:t>tiene</a:t>
            </a:r>
            <a:r>
              <a:rPr lang="en-GB" dirty="0"/>
              <a:t> </a:t>
            </a:r>
            <a:r>
              <a:rPr lang="en-GB" dirty="0" err="1"/>
              <a:t>esto</a:t>
            </a:r>
            <a:r>
              <a:rPr lang="en-GB" dirty="0"/>
              <a:t> y lo que </a:t>
            </a:r>
            <a:r>
              <a:rPr lang="en-GB" dirty="0" err="1"/>
              <a:t>consigue</a:t>
            </a:r>
            <a:r>
              <a:rPr lang="en-GB" dirty="0"/>
              <a:t> es </a:t>
            </a:r>
            <a:r>
              <a:rPr lang="en-GB" dirty="0" err="1"/>
              <a:t>paralelizar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tengo</a:t>
            </a:r>
            <a:r>
              <a:rPr lang="en-GB" dirty="0"/>
              <a:t> </a:t>
            </a:r>
            <a:r>
              <a:rPr lang="en-GB" dirty="0" err="1"/>
              <a:t>mucha</a:t>
            </a:r>
            <a:r>
              <a:rPr lang="en-GB" dirty="0"/>
              <a:t> </a:t>
            </a:r>
            <a:r>
              <a:rPr lang="en-GB" dirty="0" err="1"/>
              <a:t>carga</a:t>
            </a:r>
            <a:r>
              <a:rPr lang="en-GB" dirty="0"/>
              <a:t>, al no </a:t>
            </a:r>
            <a:r>
              <a:rPr lang="en-GB" dirty="0" err="1"/>
              <a:t>depender</a:t>
            </a:r>
            <a:r>
              <a:rPr lang="en-GB" dirty="0"/>
              <a:t> de </a:t>
            </a:r>
            <a:r>
              <a:rPr lang="en-GB" dirty="0" err="1"/>
              <a:t>estados</a:t>
            </a:r>
            <a:r>
              <a:rPr lang="en-GB" dirty="0"/>
              <a:t>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repartir</a:t>
            </a:r>
            <a:r>
              <a:rPr lang="en-GB" dirty="0"/>
              <a:t> entre </a:t>
            </a:r>
            <a:r>
              <a:rPr lang="en-GB" dirty="0" err="1"/>
              <a:t>máquinas</a:t>
            </a:r>
            <a:r>
              <a:rPr lang="en-GB" dirty="0"/>
              <a:t>, replica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paralelo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resultado</a:t>
            </a:r>
            <a:r>
              <a:rPr lang="en-GB" dirty="0"/>
              <a:t> </a:t>
            </a:r>
            <a:r>
              <a:rPr lang="en-GB" dirty="0" err="1"/>
              <a:t>siempre</a:t>
            </a:r>
            <a:r>
              <a:rPr lang="en-GB" dirty="0"/>
              <a:t>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mismo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b="1" dirty="0" err="1"/>
              <a:t>Programación</a:t>
            </a:r>
            <a:r>
              <a:rPr lang="en-GB" b="1" dirty="0"/>
              <a:t> </a:t>
            </a:r>
            <a:r>
              <a:rPr lang="en-GB" b="1" dirty="0" err="1"/>
              <a:t>Orientada</a:t>
            </a:r>
            <a:r>
              <a:rPr lang="en-GB" b="1" dirty="0"/>
              <a:t> a </a:t>
            </a:r>
            <a:r>
              <a:rPr lang="en-GB" b="1" dirty="0" err="1"/>
              <a:t>Objetos</a:t>
            </a:r>
            <a:r>
              <a:rPr lang="en-GB" dirty="0"/>
              <a:t>(OOP), </a:t>
            </a:r>
            <a:r>
              <a:rPr lang="en-GB" dirty="0" err="1"/>
              <a:t>opuesto</a:t>
            </a:r>
            <a:r>
              <a:rPr lang="en-GB" dirty="0"/>
              <a:t> a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, se </a:t>
            </a:r>
            <a:r>
              <a:rPr lang="en-GB" dirty="0" err="1"/>
              <a:t>manejan</a:t>
            </a:r>
            <a:r>
              <a:rPr lang="en-GB" dirty="0"/>
              <a:t> </a:t>
            </a:r>
            <a:r>
              <a:rPr lang="en-GB" dirty="0" err="1"/>
              <a:t>estados</a:t>
            </a:r>
            <a:r>
              <a:rPr lang="en-GB" dirty="0"/>
              <a:t>. Los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alteran</a:t>
            </a:r>
            <a:r>
              <a:rPr lang="en-GB" dirty="0"/>
              <a:t> los </a:t>
            </a:r>
            <a:r>
              <a:rPr lang="en-GB" dirty="0" err="1"/>
              <a:t>atributos</a:t>
            </a:r>
            <a:r>
              <a:rPr lang="en-GB" dirty="0"/>
              <a:t>, y por </a:t>
            </a:r>
            <a:r>
              <a:rPr lang="en-GB" dirty="0" err="1"/>
              <a:t>consiguiente</a:t>
            </a:r>
            <a:r>
              <a:rPr lang="en-GB" dirty="0"/>
              <a:t> altera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.</a:t>
            </a:r>
          </a:p>
          <a:p>
            <a:r>
              <a:rPr lang="en-GB" dirty="0" err="1"/>
              <a:t>Esto</a:t>
            </a:r>
            <a:r>
              <a:rPr lang="en-GB" dirty="0"/>
              <a:t> no es possible </a:t>
            </a:r>
            <a:r>
              <a:rPr lang="en-GB" dirty="0" err="1"/>
              <a:t>paralelizar</a:t>
            </a:r>
            <a:r>
              <a:rPr lang="en-GB" dirty="0"/>
              <a:t> y es </a:t>
            </a:r>
            <a:r>
              <a:rPr lang="en-GB" dirty="0" err="1"/>
              <a:t>muy</a:t>
            </a:r>
            <a:r>
              <a:rPr lang="en-GB" dirty="0"/>
              <a:t> </a:t>
            </a:r>
            <a:r>
              <a:rPr lang="en-GB" dirty="0" err="1"/>
              <a:t>complicado</a:t>
            </a:r>
            <a:r>
              <a:rPr lang="en-GB" dirty="0"/>
              <a:t> dado que </a:t>
            </a:r>
            <a:r>
              <a:rPr lang="en-GB" dirty="0" err="1"/>
              <a:t>contienen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C6948-1A1E-45FF-83AE-95F699C9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Diferencias</a:t>
            </a:r>
            <a:r>
              <a:rPr lang="en-GB" dirty="0"/>
              <a:t>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 y </a:t>
            </a:r>
            <a:r>
              <a:rPr lang="en-GB" dirty="0" err="1"/>
              <a:t>programación</a:t>
            </a:r>
            <a:r>
              <a:rPr lang="en-GB" dirty="0"/>
              <a:t>  </a:t>
            </a:r>
            <a:r>
              <a:rPr lang="en-GB" dirty="0" err="1"/>
              <a:t>imperativa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E5022-8AB1-4A66-A518-298598912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r>
              <a:rPr lang="en-GB" dirty="0"/>
              <a:t> es </a:t>
            </a:r>
            <a:r>
              <a:rPr lang="en-GB" b="1" dirty="0" err="1"/>
              <a:t>Programación</a:t>
            </a:r>
            <a:r>
              <a:rPr lang="en-GB" b="1" dirty="0"/>
              <a:t> </a:t>
            </a:r>
            <a:r>
              <a:rPr lang="en-GB" b="1" dirty="0" err="1"/>
              <a:t>Asíncrona</a:t>
            </a:r>
            <a:r>
              <a:rPr lang="en-GB" dirty="0"/>
              <a:t>(Asynchronous Programming).</a:t>
            </a:r>
          </a:p>
          <a:p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patron </a:t>
            </a:r>
            <a:r>
              <a:rPr lang="en-GB" dirty="0" err="1"/>
              <a:t>Observador-Publicador</a:t>
            </a:r>
            <a:r>
              <a:rPr lang="en-GB" dirty="0"/>
              <a:t>(</a:t>
            </a:r>
            <a:r>
              <a:rPr lang="en-GB" i="1" dirty="0"/>
              <a:t>Pattern Observer-Publisher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La </a:t>
            </a:r>
            <a:r>
              <a:rPr lang="en-GB" b="1" dirty="0" err="1"/>
              <a:t>Programación</a:t>
            </a:r>
            <a:r>
              <a:rPr lang="en-GB" b="1" dirty="0"/>
              <a:t> </a:t>
            </a:r>
            <a:r>
              <a:rPr lang="en-GB" b="1" dirty="0" err="1"/>
              <a:t>Imperativa</a:t>
            </a:r>
            <a:r>
              <a:rPr lang="en-GB" b="1" dirty="0"/>
              <a:t> </a:t>
            </a:r>
            <a:r>
              <a:rPr lang="en-GB" dirty="0"/>
              <a:t>es </a:t>
            </a:r>
            <a:r>
              <a:rPr lang="en-GB" dirty="0" err="1"/>
              <a:t>síncrona</a:t>
            </a:r>
            <a:r>
              <a:rPr lang="en-GB" dirty="0"/>
              <a:t> que es la que </a:t>
            </a:r>
            <a:r>
              <a:rPr lang="en-GB" dirty="0" err="1"/>
              <a:t>siempre</a:t>
            </a:r>
            <a:r>
              <a:rPr lang="en-GB" dirty="0"/>
              <a:t> </a:t>
            </a:r>
            <a:r>
              <a:rPr lang="en-GB" dirty="0" err="1"/>
              <a:t>hemos</a:t>
            </a:r>
            <a:r>
              <a:rPr lang="en-GB" dirty="0"/>
              <a:t> </a:t>
            </a:r>
            <a:r>
              <a:rPr lang="en-GB" dirty="0" err="1"/>
              <a:t>hecho</a:t>
            </a:r>
            <a:r>
              <a:rPr lang="en-GB" dirty="0"/>
              <a:t>,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haces</a:t>
            </a:r>
            <a:r>
              <a:rPr lang="en-GB" dirty="0"/>
              <a:t> una </a:t>
            </a:r>
            <a:r>
              <a:rPr lang="en-GB" dirty="0" err="1"/>
              <a:t>llamada</a:t>
            </a:r>
            <a:r>
              <a:rPr lang="en-GB" dirty="0"/>
              <a:t> a una </a:t>
            </a:r>
            <a:r>
              <a:rPr lang="en-GB" dirty="0" err="1"/>
              <a:t>función</a:t>
            </a:r>
            <a:r>
              <a:rPr lang="en-GB" dirty="0"/>
              <a:t> de un </a:t>
            </a:r>
            <a:r>
              <a:rPr lang="en-GB" dirty="0" err="1"/>
              <a:t>objeto</a:t>
            </a:r>
            <a:r>
              <a:rPr lang="en-GB" dirty="0"/>
              <a:t>, y hasta que ese </a:t>
            </a:r>
            <a:r>
              <a:rPr lang="en-GB" dirty="0" err="1"/>
              <a:t>método</a:t>
            </a:r>
            <a:r>
              <a:rPr lang="en-GB" dirty="0"/>
              <a:t> no termina, no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devuelve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control.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8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CDA-A65A-4505-A838-F8C3428F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síncrona</a:t>
            </a:r>
            <a:r>
              <a:rPr lang="en-US" dirty="0"/>
              <a:t> vs </a:t>
            </a:r>
            <a:r>
              <a:rPr lang="en-US" dirty="0" err="1"/>
              <a:t>asíncrona</a:t>
            </a:r>
            <a:br>
              <a:rPr lang="en-US" dirty="0"/>
            </a:br>
            <a:endParaRPr lang="en-US" dirty="0"/>
          </a:p>
        </p:txBody>
      </p:sp>
      <p:pic>
        <p:nvPicPr>
          <p:cNvPr id="37" name="Picture Placeholder 36" descr="Graphical user interface&#10;&#10;Description automatically generated">
            <a:extLst>
              <a:ext uri="{FF2B5EF4-FFF2-40B4-BE49-F238E27FC236}">
                <a16:creationId xmlns:a16="http://schemas.microsoft.com/office/drawing/2014/main" id="{04248947-BB8A-4268-B749-9312D04311E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b="-2145"/>
          <a:stretch/>
        </p:blipFill>
        <p:spPr>
          <a:xfrm>
            <a:off x="227350" y="908719"/>
            <a:ext cx="11737302" cy="5472609"/>
          </a:xfrm>
        </p:spPr>
      </p:pic>
    </p:spTree>
    <p:extLst>
      <p:ext uri="{BB962C8B-B14F-4D97-AF65-F5344CB8AC3E}">
        <p14:creationId xmlns:p14="http://schemas.microsoft.com/office/powerpoint/2010/main" val="9453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C6948-1A1E-45FF-83AE-95F699C9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E5022-8AB1-4A66-A518-298598912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- </a:t>
            </a:r>
            <a:r>
              <a:rPr lang="en-GB" dirty="0" err="1"/>
              <a:t>En</a:t>
            </a:r>
            <a:r>
              <a:rPr lang="en-GB" dirty="0"/>
              <a:t> Spring 5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basamos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Proyecto Reactor </a:t>
            </a:r>
            <a:r>
              <a:rPr lang="en-GB" dirty="0" err="1"/>
              <a:t>basado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RxJava</a:t>
            </a:r>
            <a:r>
              <a:rPr lang="en-GB" dirty="0"/>
              <a:t> de </a:t>
            </a:r>
            <a:r>
              <a:rPr lang="en-GB" dirty="0" err="1"/>
              <a:t>ReactiveX</a:t>
            </a:r>
            <a:endParaRPr lang="en-GB" dirty="0"/>
          </a:p>
          <a:p>
            <a:r>
              <a:rPr lang="en-GB" dirty="0">
                <a:hlinkClick r:id="rId2"/>
              </a:rPr>
              <a:t>https://projectreactor.io/docs/core/release/reference/</a:t>
            </a:r>
            <a:endParaRPr lang="en-GB" dirty="0"/>
          </a:p>
          <a:p>
            <a:r>
              <a:rPr lang="en-GB" dirty="0">
                <a:hlinkClick r:id="rId3"/>
              </a:rPr>
              <a:t>https://projectreactor.io/docs/core/release/api/</a:t>
            </a:r>
            <a:endParaRPr lang="en-GB" dirty="0"/>
          </a:p>
          <a:p>
            <a:r>
              <a:rPr lang="en-GB" dirty="0"/>
              <a:t>- Publisher (Mono-Flux)</a:t>
            </a:r>
          </a:p>
          <a:p>
            <a:r>
              <a:rPr lang="en-GB" dirty="0"/>
              <a:t>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Reactivas</a:t>
            </a:r>
            <a:r>
              <a:rPr lang="en-GB" dirty="0"/>
              <a:t> se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dos </a:t>
            </a:r>
            <a:r>
              <a:rPr lang="en-GB" dirty="0" err="1"/>
              <a:t>clases</a:t>
            </a:r>
            <a:r>
              <a:rPr lang="en-GB" dirty="0"/>
              <a:t>, </a:t>
            </a:r>
            <a:r>
              <a:rPr lang="en-GB" dirty="0" err="1"/>
              <a:t>aunque</a:t>
            </a:r>
            <a:r>
              <a:rPr lang="en-GB" dirty="0"/>
              <a:t> </a:t>
            </a:r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 </a:t>
            </a:r>
            <a:r>
              <a:rPr lang="en-GB" b="1" dirty="0"/>
              <a:t>Mono</a:t>
            </a:r>
            <a:r>
              <a:rPr lang="en-GB" dirty="0"/>
              <a:t>&lt;T&gt; </a:t>
            </a:r>
          </a:p>
          <a:p>
            <a:r>
              <a:rPr lang="en-GB" dirty="0"/>
              <a:t>	</a:t>
            </a:r>
            <a:r>
              <a:rPr lang="en-GB" dirty="0" err="1"/>
              <a:t>Emite</a:t>
            </a:r>
            <a:r>
              <a:rPr lang="en-GB" dirty="0"/>
              <a:t> de forma </a:t>
            </a:r>
            <a:r>
              <a:rPr lang="en-GB" dirty="0" err="1"/>
              <a:t>asíncrona</a:t>
            </a:r>
            <a:r>
              <a:rPr lang="en-GB" dirty="0"/>
              <a:t> 0 o 1 element(</a:t>
            </a:r>
            <a:r>
              <a:rPr lang="en-GB" dirty="0" err="1"/>
              <a:t>onNext</a:t>
            </a:r>
            <a:r>
              <a:rPr lang="en-GB" dirty="0"/>
              <a:t>) y termina con una </a:t>
            </a:r>
            <a:r>
              <a:rPr lang="en-GB" dirty="0" err="1"/>
              <a:t>señal</a:t>
            </a:r>
            <a:r>
              <a:rPr lang="en-GB" dirty="0"/>
              <a:t> (</a:t>
            </a:r>
            <a:r>
              <a:rPr lang="en-GB" dirty="0" err="1"/>
              <a:t>onComplete</a:t>
            </a:r>
            <a:r>
              <a:rPr lang="en-GB" dirty="0"/>
              <a:t> o 	</a:t>
            </a:r>
            <a:r>
              <a:rPr lang="en-GB" dirty="0" err="1"/>
              <a:t>onError</a:t>
            </a:r>
            <a:r>
              <a:rPr lang="en-GB" dirty="0"/>
              <a:t>)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 </a:t>
            </a:r>
            <a:r>
              <a:rPr lang="en-GB" b="1" dirty="0"/>
              <a:t>Flux&lt;T&gt; </a:t>
            </a:r>
          </a:p>
          <a:p>
            <a:r>
              <a:rPr lang="en-GB" dirty="0"/>
              <a:t>	</a:t>
            </a:r>
            <a:r>
              <a:rPr lang="en-GB" dirty="0" err="1"/>
              <a:t>Emite</a:t>
            </a:r>
            <a:r>
              <a:rPr lang="en-GB" dirty="0"/>
              <a:t> una </a:t>
            </a:r>
            <a:r>
              <a:rPr lang="en-GB" dirty="0" err="1"/>
              <a:t>secuencia</a:t>
            </a:r>
            <a:r>
              <a:rPr lang="en-GB" dirty="0"/>
              <a:t> </a:t>
            </a:r>
            <a:r>
              <a:rPr lang="en-GB" dirty="0" err="1"/>
              <a:t>asíncrona</a:t>
            </a:r>
            <a:r>
              <a:rPr lang="en-GB" dirty="0"/>
              <a:t> de 0 a N </a:t>
            </a:r>
            <a:r>
              <a:rPr lang="en-GB" dirty="0" err="1"/>
              <a:t>elementos</a:t>
            </a:r>
            <a:r>
              <a:rPr lang="en-GB" dirty="0"/>
              <a:t>(</a:t>
            </a:r>
            <a:r>
              <a:rPr lang="en-GB" dirty="0" err="1"/>
              <a:t>onNext</a:t>
            </a:r>
            <a:r>
              <a:rPr lang="en-GB" dirty="0"/>
              <a:t>) y termina con una </a:t>
            </a:r>
            <a:r>
              <a:rPr lang="en-GB" dirty="0" err="1"/>
              <a:t>señal</a:t>
            </a:r>
            <a:r>
              <a:rPr lang="en-GB" dirty="0"/>
              <a:t> 	(</a:t>
            </a:r>
            <a:r>
              <a:rPr lang="en-GB" dirty="0" err="1"/>
              <a:t>onComplete</a:t>
            </a:r>
            <a:r>
              <a:rPr lang="en-GB" dirty="0"/>
              <a:t> o </a:t>
            </a:r>
            <a:r>
              <a:rPr lang="en-GB" dirty="0" err="1"/>
              <a:t>onError</a:t>
            </a:r>
            <a:r>
              <a:rPr lang="en-GB" dirty="0"/>
              <a:t>) </a:t>
            </a:r>
          </a:p>
          <a:p>
            <a:r>
              <a:rPr lang="en-GB" dirty="0"/>
              <a:t>- Los </a:t>
            </a:r>
            <a:r>
              <a:rPr lang="en-GB" dirty="0" err="1"/>
              <a:t>métodos</a:t>
            </a:r>
            <a:r>
              <a:rPr lang="en-GB" dirty="0"/>
              <a:t> que </a:t>
            </a:r>
            <a:r>
              <a:rPr lang="en-GB" dirty="0" err="1"/>
              <a:t>devuelven</a:t>
            </a:r>
            <a:r>
              <a:rPr lang="en-GB" dirty="0"/>
              <a:t> un </a:t>
            </a:r>
            <a:r>
              <a:rPr lang="en-GB" dirty="0" err="1"/>
              <a:t>tipo</a:t>
            </a:r>
            <a:r>
              <a:rPr lang="en-GB" dirty="0"/>
              <a:t> Publisher(Mono, Flux) no </a:t>
            </a:r>
            <a:r>
              <a:rPr lang="en-GB" dirty="0" err="1"/>
              <a:t>deberían</a:t>
            </a:r>
            <a:r>
              <a:rPr lang="en-GB" dirty="0"/>
              <a:t> de </a:t>
            </a:r>
            <a:r>
              <a:rPr lang="en-GB" dirty="0" err="1"/>
              <a:t>subscribirse</a:t>
            </a:r>
            <a:r>
              <a:rPr lang="en-GB" dirty="0"/>
              <a:t>(subscribe o block) bajo </a:t>
            </a:r>
            <a:r>
              <a:rPr lang="en-GB" dirty="0" err="1"/>
              <a:t>ningún</a:t>
            </a:r>
            <a:r>
              <a:rPr lang="en-GB" dirty="0"/>
              <a:t> </a:t>
            </a:r>
            <a:r>
              <a:rPr lang="en-GB" dirty="0" err="1"/>
              <a:t>concepto</a:t>
            </a:r>
            <a:r>
              <a:rPr lang="en-GB" dirty="0"/>
              <a:t>,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ello</a:t>
            </a:r>
            <a:r>
              <a:rPr lang="en-GB" dirty="0"/>
              <a:t> </a:t>
            </a:r>
            <a:r>
              <a:rPr lang="en-GB" dirty="0" err="1"/>
              <a:t>podría</a:t>
            </a:r>
            <a:r>
              <a:rPr lang="en-GB" dirty="0"/>
              <a:t> romper la </a:t>
            </a:r>
            <a:r>
              <a:rPr lang="en-GB" dirty="0" err="1"/>
              <a:t>cadena</a:t>
            </a:r>
            <a:r>
              <a:rPr lang="en-GB" dirty="0"/>
              <a:t> de </a:t>
            </a:r>
            <a:r>
              <a:rPr lang="en-GB" dirty="0" err="1"/>
              <a:t>publicador</a:t>
            </a:r>
            <a:r>
              <a:rPr lang="en-GB" dirty="0"/>
              <a:t>. </a:t>
            </a:r>
            <a:r>
              <a:rPr lang="en-GB" dirty="0" err="1"/>
              <a:t>Solamente</a:t>
            </a:r>
            <a:r>
              <a:rPr lang="en-GB" dirty="0"/>
              <a:t> 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susbcribir</a:t>
            </a:r>
            <a:r>
              <a:rPr lang="en-GB" dirty="0"/>
              <a:t> un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7B1F2-6D9B-49C2-9218-29D99840C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176" y="3078863"/>
            <a:ext cx="5058185" cy="48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3A2D7-EFA2-4E8F-A9CD-7E25061C1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366" y="4351452"/>
            <a:ext cx="8281912" cy="4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46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 Template.potx" id="{CBFF93A5-2DF8-4330-839D-D3D65D7386C8}" vid="{B804656F-51A1-4CCF-9635-ED739E54375F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ée un document." ma:contentTypeScope="" ma:versionID="c4b8dcacc5dda4acca8dbac7a1e3a0c9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7537925aab904629113bea5a06b0675c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C461C110-BE0B-4EAD-9528-FA14B1EAE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5F6DA-EDFD-4C3F-B2EB-EDE359E124E2}">
  <ds:schemaRefs>
    <ds:schemaRef ds:uri="http://schemas.microsoft.com/office/2006/documentManagement/types"/>
    <ds:schemaRef ds:uri="866c9c41-2c2c-4d95-92e3-745332f54785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85ebd0df-9687-47ef-b5a5-617eb7dd465e"/>
    <ds:schemaRef ds:uri="http://schemas.openxmlformats.org/package/2006/metadata/core-properties"/>
    <ds:schemaRef ds:uri="http://www.w3.org/XML/1998/namespace"/>
    <ds:schemaRef ds:uri="http://purl.org/dc/terms/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</Template>
  <TotalTime>3070</TotalTime>
  <Words>755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Comfortaa</vt:lpstr>
      <vt:lpstr>inherit</vt:lpstr>
      <vt:lpstr>Lato</vt:lpstr>
      <vt:lpstr>Open Sans</vt:lpstr>
      <vt:lpstr>Ubuntu</vt:lpstr>
      <vt:lpstr>Ubuntu Light</vt:lpstr>
      <vt:lpstr>Ubuntu Medium</vt:lpstr>
      <vt:lpstr>Wingdings</vt:lpstr>
      <vt:lpstr>Capgemini2021</vt:lpstr>
      <vt:lpstr>CONCEPTOS          Programacion reactiva</vt:lpstr>
      <vt:lpstr>¿Qué es la Programación Reactiva?</vt:lpstr>
      <vt:lpstr>Reactive Manifesto</vt:lpstr>
      <vt:lpstr>Beneficios </vt:lpstr>
      <vt:lpstr>Diferencias Programación reactiva y programación  imperativa</vt:lpstr>
      <vt:lpstr>Diferencias Programación reactiva y programación  imperativa</vt:lpstr>
      <vt:lpstr>Diferencias Programación reactiva y programación  imperativa</vt:lpstr>
      <vt:lpstr>Programación síncrona vs asíncrona </vt:lpstr>
      <vt:lpstr>Programación reactiva</vt:lpstr>
      <vt:lpstr>Programación reactiva FUnciones</vt:lpstr>
      <vt:lpstr>GET THE   FUTURE  YOU WANT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Read me and delete ME</dc:title>
  <dc:subject>Capgemini template</dc:subject>
  <dc:creator>Capgemini</dc:creator>
  <cp:lastModifiedBy>Martinez Martinez, Samuel</cp:lastModifiedBy>
  <cp:revision>20</cp:revision>
  <dcterms:created xsi:type="dcterms:W3CDTF">2022-02-02T12:18:26Z</dcterms:created>
  <dcterms:modified xsi:type="dcterms:W3CDTF">2022-02-28T11:53:03Z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