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15" r:id="rId3"/>
    <p:sldId id="385" r:id="rId4"/>
    <p:sldId id="286" r:id="rId5"/>
    <p:sldId id="287" r:id="rId6"/>
    <p:sldId id="288" r:id="rId7"/>
    <p:sldId id="289" r:id="rId8"/>
    <p:sldId id="261" r:id="rId9"/>
    <p:sldId id="262" r:id="rId10"/>
    <p:sldId id="312" r:id="rId11"/>
    <p:sldId id="263" r:id="rId12"/>
    <p:sldId id="264" r:id="rId13"/>
    <p:sldId id="368" r:id="rId14"/>
    <p:sldId id="367" r:id="rId15"/>
    <p:sldId id="297" r:id="rId16"/>
    <p:sldId id="260" r:id="rId17"/>
    <p:sldId id="447" r:id="rId18"/>
    <p:sldId id="448" r:id="rId19"/>
    <p:sldId id="449" r:id="rId20"/>
    <p:sldId id="265" r:id="rId21"/>
    <p:sldId id="266" r:id="rId22"/>
    <p:sldId id="341" r:id="rId23"/>
    <p:sldId id="299" r:id="rId24"/>
    <p:sldId id="300" r:id="rId25"/>
    <p:sldId id="279" r:id="rId26"/>
    <p:sldId id="3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68959" autoAdjust="0"/>
  </p:normalViewPr>
  <p:slideViewPr>
    <p:cSldViewPr>
      <p:cViewPr varScale="1">
        <p:scale>
          <a:sx n="66" d="100"/>
          <a:sy n="66" d="100"/>
        </p:scale>
        <p:origin x="169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D99427-D8E4-3442-8594-5CEDFA6B12DE}" type="datetimeFigureOut">
              <a:rPr lang="en-US" smtClean="0"/>
              <a:t>10/20/2023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93A02D-2FE6-B246-B375-882E405C547B}" type="slidenum">
              <a:rPr lang="en-US" smtClean="0"/>
              <a:t>‹#›</a:t>
            </a:fld>
            <a:endParaRPr lang="en-US" dirty="0"/>
          </a:p>
        </p:txBody>
      </p:sp>
    </p:spTree>
    <p:extLst>
      <p:ext uri="{BB962C8B-B14F-4D97-AF65-F5344CB8AC3E}">
        <p14:creationId xmlns:p14="http://schemas.microsoft.com/office/powerpoint/2010/main" val="27921037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itchFamily="34" charset="0"/>
              <a:ea typeface="ＭＳ Ｐゴシック" pitchFamily="34" charset="-128"/>
            </a:endParaRP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spcBef>
                <a:spcPct val="30000"/>
              </a:spcBef>
              <a:defRPr sz="1200">
                <a:solidFill>
                  <a:schemeClr val="tx1"/>
                </a:solidFill>
                <a:latin typeface="Calibri" pitchFamily="34" charset="0"/>
              </a:defRPr>
            </a:lvl1pPr>
            <a:lvl2pPr marL="742950" indent="-285750" algn="l" eaLnBrk="0" hangingPunct="0">
              <a:spcBef>
                <a:spcPct val="30000"/>
              </a:spcBef>
              <a:defRPr sz="1200">
                <a:solidFill>
                  <a:schemeClr val="tx1"/>
                </a:solidFill>
                <a:latin typeface="Calibri" pitchFamily="34" charset="0"/>
              </a:defRPr>
            </a:lvl2pPr>
            <a:lvl3pPr marL="1143000" indent="-228600" algn="l" eaLnBrk="0" hangingPunct="0">
              <a:spcBef>
                <a:spcPct val="30000"/>
              </a:spcBef>
              <a:defRPr sz="1200">
                <a:solidFill>
                  <a:schemeClr val="tx1"/>
                </a:solidFill>
                <a:latin typeface="Calibri" pitchFamily="34" charset="0"/>
              </a:defRPr>
            </a:lvl3pPr>
            <a:lvl4pPr marL="1600200" indent="-228600" algn="l" eaLnBrk="0" hangingPunct="0">
              <a:spcBef>
                <a:spcPct val="30000"/>
              </a:spcBef>
              <a:defRPr sz="1200">
                <a:solidFill>
                  <a:schemeClr val="tx1"/>
                </a:solidFill>
                <a:latin typeface="Calibri" pitchFamily="34" charset="0"/>
              </a:defRPr>
            </a:lvl4pPr>
            <a:lvl5pPr marL="2057400" indent="-228600" algn="l"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87E22211-EA15-40E5-8098-8BF82144F9EC}" type="slidenum">
              <a:rPr lang="en-US" altLang="en-US" smtClean="0">
                <a:latin typeface="Arial" pitchFamily="34" charset="0"/>
                <a:ea typeface="ＭＳ Ｐゴシック" pitchFamily="34" charset="-128"/>
              </a:rPr>
              <a:pPr algn="r" eaLnBrk="1" hangingPunct="1">
                <a:spcBef>
                  <a:spcPct val="0"/>
                </a:spcBef>
              </a:pPr>
              <a:t>2</a:t>
            </a:fld>
            <a:endParaRPr lang="en-US" altLang="en-US">
              <a:latin typeface="Arial"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25871C-FF44-4640-B6C1-8031090CF877}" type="slidenum">
              <a:rPr lang="en-US" smtClean="0"/>
              <a:t>19</a:t>
            </a:fld>
            <a:endParaRPr lang="en-US"/>
          </a:p>
        </p:txBody>
      </p:sp>
    </p:spTree>
    <p:extLst>
      <p:ext uri="{BB962C8B-B14F-4D97-AF65-F5344CB8AC3E}">
        <p14:creationId xmlns:p14="http://schemas.microsoft.com/office/powerpoint/2010/main" val="1624436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200">
                <a:solidFill>
                  <a:schemeClr val="tx1"/>
                </a:solidFill>
                <a:latin typeface="Arial" charset="0"/>
                <a:ea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eaLnBrk="0" fontAlgn="base" hangingPunct="0">
              <a:spcBef>
                <a:spcPct val="30000"/>
              </a:spcBef>
              <a:spcAft>
                <a:spcPct val="0"/>
              </a:spcAft>
              <a:defRPr sz="1200">
                <a:solidFill>
                  <a:schemeClr val="tx1"/>
                </a:solidFill>
                <a:latin typeface="Arial" charset="0"/>
                <a:ea typeface="ＭＳ Ｐゴシック" charset="0"/>
              </a:defRPr>
            </a:lvl6pPr>
            <a:lvl7pPr marL="2971800" indent="-228600" eaLnBrk="0" fontAlgn="base" hangingPunct="0">
              <a:spcBef>
                <a:spcPct val="30000"/>
              </a:spcBef>
              <a:spcAft>
                <a:spcPct val="0"/>
              </a:spcAft>
              <a:defRPr sz="1200">
                <a:solidFill>
                  <a:schemeClr val="tx1"/>
                </a:solidFill>
                <a:latin typeface="Arial" charset="0"/>
                <a:ea typeface="ＭＳ Ｐゴシック" charset="0"/>
              </a:defRPr>
            </a:lvl7pPr>
            <a:lvl8pPr marL="3429000" indent="-228600" eaLnBrk="0" fontAlgn="base" hangingPunct="0">
              <a:spcBef>
                <a:spcPct val="30000"/>
              </a:spcBef>
              <a:spcAft>
                <a:spcPct val="0"/>
              </a:spcAft>
              <a:defRPr sz="1200">
                <a:solidFill>
                  <a:schemeClr val="tx1"/>
                </a:solidFill>
                <a:latin typeface="Arial" charset="0"/>
                <a:ea typeface="ＭＳ Ｐゴシック" charset="0"/>
              </a:defRPr>
            </a:lvl8pPr>
            <a:lvl9pPr marL="3886200" indent="-228600" eaLnBrk="0" fontAlgn="base" hangingPunct="0">
              <a:spcBef>
                <a:spcPct val="30000"/>
              </a:spcBef>
              <a:spcAft>
                <a:spcPct val="0"/>
              </a:spcAft>
              <a:defRPr sz="1200">
                <a:solidFill>
                  <a:schemeClr val="tx1"/>
                </a:solidFill>
                <a:latin typeface="Arial" charset="0"/>
                <a:ea typeface="ＭＳ Ｐゴシック" charset="0"/>
              </a:defRPr>
            </a:lvl9pPr>
          </a:lstStyle>
          <a:p>
            <a:fld id="{A9ABEA8E-646B-7941-AC04-5B98051FD289}" type="slidenum">
              <a:rPr lang="en-US"/>
              <a:pPr/>
              <a:t>20</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dirty="0"/>
              <a:t>Lispro, aspart, glulisine:</a:t>
            </a:r>
            <a:r>
              <a:rPr lang="en-US" baseline="0" dirty="0"/>
              <a:t> O</a:t>
            </a:r>
            <a:r>
              <a:rPr lang="en-US" dirty="0"/>
              <a:t>nset of action 5-15 min, peak 30-90 min, duration of effect 4-6 hrs</a:t>
            </a:r>
          </a:p>
          <a:p>
            <a:pPr eaLnBrk="1" hangingPunct="1"/>
            <a:r>
              <a:rPr lang="en-US" dirty="0"/>
              <a:t>Regular: Onset of action 30-60 min, peak 2-3 hrs, duration</a:t>
            </a:r>
            <a:r>
              <a:rPr lang="en-US" baseline="0" dirty="0"/>
              <a:t> of </a:t>
            </a:r>
            <a:r>
              <a:rPr lang="en-US" dirty="0"/>
              <a:t>effect 8-10 hrs</a:t>
            </a:r>
          </a:p>
          <a:p>
            <a:pPr eaLnBrk="1" hangingPunct="1"/>
            <a:r>
              <a:rPr lang="en-US" dirty="0"/>
              <a:t>NPH: Onset of action 2-4 hrs, peak 4-10 hrs, duration of effect 12-18 hrs</a:t>
            </a:r>
          </a:p>
          <a:p>
            <a:pPr eaLnBrk="1" hangingPunct="1"/>
            <a:r>
              <a:rPr lang="en-US" dirty="0"/>
              <a:t>Detemir: Onset of action 2-4 hrs, “peakless” but some see peak 8-12 hrs, duration of effect 20-24 hrs</a:t>
            </a:r>
          </a:p>
          <a:p>
            <a:pPr eaLnBrk="1" hangingPunct="1"/>
            <a:r>
              <a:rPr lang="en-US" dirty="0"/>
              <a:t>Glargine: Onset of action 2-4 hrs, “peakless”,</a:t>
            </a:r>
            <a:r>
              <a:rPr lang="en-US" baseline="0" dirty="0"/>
              <a:t> d</a:t>
            </a:r>
            <a:r>
              <a:rPr lang="en-US" dirty="0"/>
              <a:t>uration of effect 20-24 hrs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Degludec</a:t>
            </a:r>
            <a:r>
              <a:rPr lang="en-US" dirty="0"/>
              <a:t>: Onset of action 2-4 hrs, “peakless”,</a:t>
            </a:r>
            <a:r>
              <a:rPr lang="en-US" baseline="0" dirty="0"/>
              <a:t> d</a:t>
            </a:r>
            <a:r>
              <a:rPr lang="en-US" dirty="0"/>
              <a:t>uration of effect &gt; 40 hrs</a:t>
            </a:r>
          </a:p>
          <a:p>
            <a:pPr eaLnBrk="1" hangingPunct="1"/>
            <a:endParaRPr lang="en-US" dirty="0"/>
          </a:p>
          <a:p>
            <a:pPr eaLnBrk="1" hangingPunct="1"/>
            <a:r>
              <a:rPr lang="en-US" dirty="0"/>
              <a:t>GLARGINE: ONCE DAILY, ONLY 10-15% OF PATIENTS NEED IT TWICE</a:t>
            </a:r>
            <a:r>
              <a:rPr lang="en-US" baseline="0" dirty="0"/>
              <a:t> DAILY </a:t>
            </a:r>
            <a:endParaRPr lang="en-US" dirty="0"/>
          </a:p>
          <a:p>
            <a:pPr eaLnBrk="1" hangingPunct="1"/>
            <a:r>
              <a:rPr lang="en-US" dirty="0"/>
              <a:t>DEGLUDEC: ONCE DAILY </a:t>
            </a:r>
          </a:p>
          <a:p>
            <a:pPr eaLnBrk="1" hangingPunct="1"/>
            <a:r>
              <a:rPr lang="en-US" dirty="0"/>
              <a:t>LEVEMIR: TWICE DAILY IN MOST CASES, ESPECIALLY IN HIGHER DOSES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200">
                <a:solidFill>
                  <a:schemeClr val="tx1"/>
                </a:solidFill>
                <a:latin typeface="Arial" charset="0"/>
                <a:ea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eaLnBrk="0" fontAlgn="base" hangingPunct="0">
              <a:spcBef>
                <a:spcPct val="30000"/>
              </a:spcBef>
              <a:spcAft>
                <a:spcPct val="0"/>
              </a:spcAft>
              <a:defRPr sz="1200">
                <a:solidFill>
                  <a:schemeClr val="tx1"/>
                </a:solidFill>
                <a:latin typeface="Arial" charset="0"/>
                <a:ea typeface="ＭＳ Ｐゴシック" charset="0"/>
              </a:defRPr>
            </a:lvl6pPr>
            <a:lvl7pPr marL="2971800" indent="-228600" eaLnBrk="0" fontAlgn="base" hangingPunct="0">
              <a:spcBef>
                <a:spcPct val="30000"/>
              </a:spcBef>
              <a:spcAft>
                <a:spcPct val="0"/>
              </a:spcAft>
              <a:defRPr sz="1200">
                <a:solidFill>
                  <a:schemeClr val="tx1"/>
                </a:solidFill>
                <a:latin typeface="Arial" charset="0"/>
                <a:ea typeface="ＭＳ Ｐゴシック" charset="0"/>
              </a:defRPr>
            </a:lvl7pPr>
            <a:lvl8pPr marL="3429000" indent="-228600" eaLnBrk="0" fontAlgn="base" hangingPunct="0">
              <a:spcBef>
                <a:spcPct val="30000"/>
              </a:spcBef>
              <a:spcAft>
                <a:spcPct val="0"/>
              </a:spcAft>
              <a:defRPr sz="1200">
                <a:solidFill>
                  <a:schemeClr val="tx1"/>
                </a:solidFill>
                <a:latin typeface="Arial" charset="0"/>
                <a:ea typeface="ＭＳ Ｐゴシック" charset="0"/>
              </a:defRPr>
            </a:lvl8pPr>
            <a:lvl9pPr marL="3886200" indent="-228600" eaLnBrk="0" fontAlgn="base" hangingPunct="0">
              <a:spcBef>
                <a:spcPct val="30000"/>
              </a:spcBef>
              <a:spcAft>
                <a:spcPct val="0"/>
              </a:spcAft>
              <a:defRPr sz="1200">
                <a:solidFill>
                  <a:schemeClr val="tx1"/>
                </a:solidFill>
                <a:latin typeface="Arial" charset="0"/>
                <a:ea typeface="ＭＳ Ｐゴシック" charset="0"/>
              </a:defRPr>
            </a:lvl9pPr>
          </a:lstStyle>
          <a:p>
            <a:fld id="{950BA1DB-5C45-D046-9D01-6EEFD58F6D34}" type="slidenum">
              <a:rPr lang="en-US"/>
              <a:pPr/>
              <a:t>21</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200">
                <a:solidFill>
                  <a:schemeClr val="tx1"/>
                </a:solidFill>
                <a:latin typeface="Arial" charset="0"/>
                <a:ea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eaLnBrk="0" fontAlgn="base" hangingPunct="0">
              <a:spcBef>
                <a:spcPct val="30000"/>
              </a:spcBef>
              <a:spcAft>
                <a:spcPct val="0"/>
              </a:spcAft>
              <a:defRPr sz="1200">
                <a:solidFill>
                  <a:schemeClr val="tx1"/>
                </a:solidFill>
                <a:latin typeface="Arial" charset="0"/>
                <a:ea typeface="ＭＳ Ｐゴシック" charset="0"/>
              </a:defRPr>
            </a:lvl6pPr>
            <a:lvl7pPr marL="2971800" indent="-228600" eaLnBrk="0" fontAlgn="base" hangingPunct="0">
              <a:spcBef>
                <a:spcPct val="30000"/>
              </a:spcBef>
              <a:spcAft>
                <a:spcPct val="0"/>
              </a:spcAft>
              <a:defRPr sz="1200">
                <a:solidFill>
                  <a:schemeClr val="tx1"/>
                </a:solidFill>
                <a:latin typeface="Arial" charset="0"/>
                <a:ea typeface="ＭＳ Ｐゴシック" charset="0"/>
              </a:defRPr>
            </a:lvl7pPr>
            <a:lvl8pPr marL="3429000" indent="-228600" eaLnBrk="0" fontAlgn="base" hangingPunct="0">
              <a:spcBef>
                <a:spcPct val="30000"/>
              </a:spcBef>
              <a:spcAft>
                <a:spcPct val="0"/>
              </a:spcAft>
              <a:defRPr sz="1200">
                <a:solidFill>
                  <a:schemeClr val="tx1"/>
                </a:solidFill>
                <a:latin typeface="Arial" charset="0"/>
                <a:ea typeface="ＭＳ Ｐゴシック" charset="0"/>
              </a:defRPr>
            </a:lvl8pPr>
            <a:lvl9pPr marL="3886200" indent="-228600" eaLnBrk="0" fontAlgn="base" hangingPunct="0">
              <a:spcBef>
                <a:spcPct val="30000"/>
              </a:spcBef>
              <a:spcAft>
                <a:spcPct val="0"/>
              </a:spcAft>
              <a:defRPr sz="1200">
                <a:solidFill>
                  <a:schemeClr val="tx1"/>
                </a:solidFill>
                <a:latin typeface="Arial" charset="0"/>
                <a:ea typeface="ＭＳ Ｐゴシック" charset="0"/>
              </a:defRPr>
            </a:lvl9pPr>
          </a:lstStyle>
          <a:p>
            <a:fld id="{6635D83F-8048-0B44-860E-0F6EAA92EF3E}" type="slidenum">
              <a:rPr lang="en-US"/>
              <a:pPr/>
              <a:t>22</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14400" y="4343400"/>
            <a:ext cx="5029200" cy="4114800"/>
          </a:xfrm>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endParaRPr lang="en-US"/>
          </a:p>
          <a:p>
            <a:pPr eaLnBrk="1" hangingPunct="1"/>
            <a:endParaRPr lang="en-US"/>
          </a:p>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200">
                <a:solidFill>
                  <a:schemeClr val="tx1"/>
                </a:solidFill>
                <a:latin typeface="Arial" charset="0"/>
                <a:ea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eaLnBrk="0" fontAlgn="base" hangingPunct="0">
              <a:spcBef>
                <a:spcPct val="30000"/>
              </a:spcBef>
              <a:spcAft>
                <a:spcPct val="0"/>
              </a:spcAft>
              <a:defRPr sz="1200">
                <a:solidFill>
                  <a:schemeClr val="tx1"/>
                </a:solidFill>
                <a:latin typeface="Arial" charset="0"/>
                <a:ea typeface="ＭＳ Ｐゴシック" charset="0"/>
              </a:defRPr>
            </a:lvl6pPr>
            <a:lvl7pPr marL="2971800" indent="-228600" eaLnBrk="0" fontAlgn="base" hangingPunct="0">
              <a:spcBef>
                <a:spcPct val="30000"/>
              </a:spcBef>
              <a:spcAft>
                <a:spcPct val="0"/>
              </a:spcAft>
              <a:defRPr sz="1200">
                <a:solidFill>
                  <a:schemeClr val="tx1"/>
                </a:solidFill>
                <a:latin typeface="Arial" charset="0"/>
                <a:ea typeface="ＭＳ Ｐゴシック" charset="0"/>
              </a:defRPr>
            </a:lvl7pPr>
            <a:lvl8pPr marL="3429000" indent="-228600" eaLnBrk="0" fontAlgn="base" hangingPunct="0">
              <a:spcBef>
                <a:spcPct val="30000"/>
              </a:spcBef>
              <a:spcAft>
                <a:spcPct val="0"/>
              </a:spcAft>
              <a:defRPr sz="1200">
                <a:solidFill>
                  <a:schemeClr val="tx1"/>
                </a:solidFill>
                <a:latin typeface="Arial" charset="0"/>
                <a:ea typeface="ＭＳ Ｐゴシック" charset="0"/>
              </a:defRPr>
            </a:lvl8pPr>
            <a:lvl9pPr marL="3886200" indent="-228600" eaLnBrk="0" fontAlgn="base" hangingPunct="0">
              <a:spcBef>
                <a:spcPct val="30000"/>
              </a:spcBef>
              <a:spcAft>
                <a:spcPct val="0"/>
              </a:spcAft>
              <a:defRPr sz="1200">
                <a:solidFill>
                  <a:schemeClr val="tx1"/>
                </a:solidFill>
                <a:latin typeface="Arial" charset="0"/>
                <a:ea typeface="ＭＳ Ｐゴシック" charset="0"/>
              </a:defRPr>
            </a:lvl9pPr>
          </a:lstStyle>
          <a:p>
            <a:fld id="{A0AF4B75-FD92-B94A-835B-A75D55157A5B}" type="slidenum">
              <a:rPr lang="en-US"/>
              <a:pPr/>
              <a:t>23</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93A02D-2FE6-B246-B375-882E405C547B}" type="slidenum">
              <a:rPr lang="en-US" smtClean="0"/>
              <a:t>24</a:t>
            </a:fld>
            <a:endParaRPr lang="en-US"/>
          </a:p>
        </p:txBody>
      </p:sp>
    </p:spTree>
    <p:extLst>
      <p:ext uri="{BB962C8B-B14F-4D97-AF65-F5344CB8AC3E}">
        <p14:creationId xmlns:p14="http://schemas.microsoft.com/office/powerpoint/2010/main" val="2938288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miter lim="800000"/>
            <a:headEnd/>
            <a:tailEnd/>
          </a:ln>
        </p:spPr>
        <p:txBody>
          <a:bodyPr/>
          <a:lstStyle/>
          <a:p>
            <a:fld id="{C339D826-3313-45EB-AEFF-F521D40B2D6E}" type="slidenum">
              <a:rPr lang="en-US" altLang="en-US" smtClean="0"/>
              <a:pPr/>
              <a:t>25</a:t>
            </a:fld>
            <a:endParaRPr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93A02D-2FE6-B246-B375-882E405C547B}" type="slidenum">
              <a:rPr lang="en-US" smtClean="0"/>
              <a:t>26</a:t>
            </a:fld>
            <a:endParaRPr lang="en-US" dirty="0"/>
          </a:p>
        </p:txBody>
      </p:sp>
    </p:spTree>
    <p:extLst>
      <p:ext uri="{BB962C8B-B14F-4D97-AF65-F5344CB8AC3E}">
        <p14:creationId xmlns:p14="http://schemas.microsoft.com/office/powerpoint/2010/main" val="3746476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Terms highlighted in bold blue color and asterisks refer to illness scripts discussed in CAPSIII, where the endocrine disorder being discussed can be on the DDx</a:t>
            </a:r>
          </a:p>
        </p:txBody>
      </p:sp>
      <p:sp>
        <p:nvSpPr>
          <p:cNvPr id="4" name="Slide Number Placeholder 3"/>
          <p:cNvSpPr>
            <a:spLocks noGrp="1"/>
          </p:cNvSpPr>
          <p:nvPr>
            <p:ph type="sldNum" sz="quarter" idx="5"/>
          </p:nvPr>
        </p:nvSpPr>
        <p:spPr/>
        <p:txBody>
          <a:bodyPr/>
          <a:lstStyle/>
          <a:p>
            <a:fld id="{C793A02D-2FE6-B246-B375-882E405C547B}" type="slidenum">
              <a:rPr lang="en-US" smtClean="0"/>
              <a:t>4</a:t>
            </a:fld>
            <a:endParaRPr lang="en-US" dirty="0"/>
          </a:p>
        </p:txBody>
      </p:sp>
    </p:spTree>
    <p:extLst>
      <p:ext uri="{BB962C8B-B14F-4D97-AF65-F5344CB8AC3E}">
        <p14:creationId xmlns:p14="http://schemas.microsoft.com/office/powerpoint/2010/main" val="3549690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3FFA9A47-A69A-45C2-9C62-88B0E38C7D28}" type="slidenum">
              <a:rPr lang="en-US">
                <a:latin typeface="Arial" charset="0"/>
              </a:rPr>
              <a:pPr eaLnBrk="1" hangingPunct="1"/>
              <a:t>7</a:t>
            </a:fld>
            <a:endParaRPr lang="en-US">
              <a:latin typeface="Arial" charset="0"/>
            </a:endParaRPr>
          </a:p>
        </p:txBody>
      </p:sp>
      <p:sp>
        <p:nvSpPr>
          <p:cNvPr id="71683" name="Rectangle 2"/>
          <p:cNvSpPr>
            <a:spLocks noGrp="1" noRot="1" noChangeAspect="1" noChangeArrowheads="1" noTextEdit="1"/>
          </p:cNvSpPr>
          <p:nvPr>
            <p:ph type="sldImg"/>
          </p:nvPr>
        </p:nvSpPr>
        <p:spPr>
          <a:xfrm>
            <a:off x="1152525" y="692150"/>
            <a:ext cx="4554538" cy="3416300"/>
          </a:xfrm>
          <a:ln/>
        </p:spPr>
      </p:sp>
      <p:sp>
        <p:nvSpPr>
          <p:cNvPr id="71684" name="Rectangle 3"/>
          <p:cNvSpPr>
            <a:spLocks noGrp="1" noChangeArrowheads="1"/>
          </p:cNvSpPr>
          <p:nvPr>
            <p:ph type="body" idx="1"/>
          </p:nvPr>
        </p:nvSpPr>
        <p:spPr>
          <a:xfrm>
            <a:off x="914400" y="4343992"/>
            <a:ext cx="5029200" cy="4113616"/>
          </a:xfrm>
          <a:noFill/>
        </p:spPr>
        <p:txBody>
          <a:bodyPr/>
          <a:lstStyle/>
          <a:p>
            <a:pPr eaLnBrk="1" hangingPunct="1"/>
            <a:r>
              <a:rPr lang="en-US" dirty="0"/>
              <a:t>The</a:t>
            </a:r>
            <a:r>
              <a:rPr lang="en-US" baseline="0" dirty="0"/>
              <a:t> </a:t>
            </a:r>
            <a:r>
              <a:rPr lang="en-US" dirty="0"/>
              <a:t>lack of insulin will make the patient unable to take glucose into</a:t>
            </a:r>
            <a:r>
              <a:rPr lang="en-US" baseline="0" dirty="0"/>
              <a:t> </a:t>
            </a:r>
            <a:r>
              <a:rPr lang="en-US" dirty="0"/>
              <a:t>muscle and fat to use as a source of energy</a:t>
            </a:r>
            <a:r>
              <a:rPr lang="en-US" baseline="0" dirty="0"/>
              <a:t> and to store as glycogen and fat. As a result, the blood glucose will become elevated, but the body does not “see” that and perceives a state of starvation, that leads to breakdown of muscle tissue to release amino acids that the liver will then use to produce more glucose. This gluconeogenesis will lead to further hyperglycemia but will not improve the state of perceived starvation. In addition, the lack of insulin will “release” fat and muscle breakdown that insulin usually inhibits, with more release of fatty acids and amino acids. A by product of fatty acid and amino acid metabolism in the liver are ketones.  In extreme cases, this will lead to diabetic ketoacidosis (DKA). This is a state of metabolic acidosis, that – when severe- may lead to organ failure or death. </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6172CE6F-747B-4C80-9AB3-F9F94E1AAE4E}" type="slidenum">
              <a:rPr lang="en-US">
                <a:latin typeface="Arial" charset="0"/>
              </a:rPr>
              <a:pPr eaLnBrk="1" hangingPunct="1"/>
              <a:t>8</a:t>
            </a:fld>
            <a:endParaRPr lang="en-US">
              <a:latin typeface="Arial" charset="0"/>
            </a:endParaRPr>
          </a:p>
        </p:txBody>
      </p:sp>
      <p:sp>
        <p:nvSpPr>
          <p:cNvPr id="87043" name="Rectangle 2"/>
          <p:cNvSpPr>
            <a:spLocks noGrp="1" noRot="1" noChangeAspect="1" noChangeArrowheads="1" noTextEdit="1"/>
          </p:cNvSpPr>
          <p:nvPr>
            <p:ph type="sldImg"/>
          </p:nvPr>
        </p:nvSpPr>
        <p:spPr>
          <a:xfrm>
            <a:off x="1152525" y="692150"/>
            <a:ext cx="4554538" cy="3416300"/>
          </a:xfrm>
          <a:ln/>
        </p:spPr>
      </p:sp>
      <p:sp>
        <p:nvSpPr>
          <p:cNvPr id="87044" name="Rectangle 3"/>
          <p:cNvSpPr>
            <a:spLocks noGrp="1" noChangeArrowheads="1"/>
          </p:cNvSpPr>
          <p:nvPr>
            <p:ph type="body" idx="1"/>
          </p:nvPr>
        </p:nvSpPr>
        <p:spPr>
          <a:xfrm>
            <a:off x="914400" y="4343992"/>
            <a:ext cx="5029200" cy="4113616"/>
          </a:xfrm>
          <a:noFill/>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710035E3-173D-4B1C-81FD-C19ED861C4C1}" type="slidenum">
              <a:rPr lang="en-US">
                <a:latin typeface="Arial" charset="0"/>
              </a:rPr>
              <a:pPr eaLnBrk="1" hangingPunct="1"/>
              <a:t>9</a:t>
            </a:fld>
            <a:endParaRPr lang="en-US">
              <a:latin typeface="Arial" charset="0"/>
            </a:endParaRPr>
          </a:p>
        </p:txBody>
      </p:sp>
      <p:sp>
        <p:nvSpPr>
          <p:cNvPr id="78851" name="Rectangle 2"/>
          <p:cNvSpPr>
            <a:spLocks noGrp="1" noRot="1" noChangeAspect="1" noChangeArrowheads="1" noTextEdit="1"/>
          </p:cNvSpPr>
          <p:nvPr>
            <p:ph type="sldImg"/>
          </p:nvPr>
        </p:nvSpPr>
        <p:spPr>
          <a:xfrm>
            <a:off x="1152525" y="692150"/>
            <a:ext cx="4554538" cy="3416300"/>
          </a:xfrm>
          <a:ln/>
        </p:spPr>
      </p:sp>
      <p:sp>
        <p:nvSpPr>
          <p:cNvPr id="78852" name="Rectangle 3"/>
          <p:cNvSpPr>
            <a:spLocks noGrp="1" noChangeArrowheads="1"/>
          </p:cNvSpPr>
          <p:nvPr>
            <p:ph type="body" idx="1"/>
          </p:nvPr>
        </p:nvSpPr>
        <p:spPr>
          <a:xfrm>
            <a:off x="914400" y="4343992"/>
            <a:ext cx="5029200" cy="4113616"/>
          </a:xfrm>
          <a:noFill/>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6130DAE6-13A8-43EC-B9D4-2E36266FA075}" type="slidenum">
              <a:rPr lang="en-US">
                <a:latin typeface="Arial" charset="0"/>
              </a:rPr>
              <a:pPr eaLnBrk="1" hangingPunct="1"/>
              <a:t>10</a:t>
            </a:fld>
            <a:endParaRPr lang="en-US">
              <a:latin typeface="Arial" charset="0"/>
            </a:endParaRPr>
          </a:p>
        </p:txBody>
      </p:sp>
      <p:sp>
        <p:nvSpPr>
          <p:cNvPr id="90115" name="Rectangle 2"/>
          <p:cNvSpPr>
            <a:spLocks noGrp="1" noChangeArrowheads="1"/>
          </p:cNvSpPr>
          <p:nvPr>
            <p:ph type="body" idx="1"/>
          </p:nvPr>
        </p:nvSpPr>
        <p:spPr>
          <a:xfrm>
            <a:off x="457200" y="4343992"/>
            <a:ext cx="6096000" cy="4113616"/>
          </a:xfrm>
          <a:noFill/>
        </p:spPr>
        <p:txBody>
          <a:bodyPr lIns="92063" tIns="46032" rIns="92063" bIns="46032"/>
          <a:lstStyle/>
          <a:p>
            <a:pPr eaLnBrk="1" hangingPunct="1"/>
            <a:endParaRPr lang="en-US" dirty="0"/>
          </a:p>
        </p:txBody>
      </p:sp>
      <p:sp>
        <p:nvSpPr>
          <p:cNvPr id="90116"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78DAE402-0F65-41F4-8FF2-10FA91D1FE28}" type="slidenum">
              <a:rPr lang="en-US">
                <a:latin typeface="Arial" charset="0"/>
              </a:rPr>
              <a:pPr eaLnBrk="1" hangingPunct="1"/>
              <a:t>12</a:t>
            </a:fld>
            <a:endParaRPr lang="en-US">
              <a:latin typeface="Arial" charset="0"/>
            </a:endParaRPr>
          </a:p>
        </p:txBody>
      </p:sp>
      <p:sp>
        <p:nvSpPr>
          <p:cNvPr id="89091" name="Rectangle 2"/>
          <p:cNvSpPr>
            <a:spLocks noGrp="1" noChangeArrowheads="1"/>
          </p:cNvSpPr>
          <p:nvPr>
            <p:ph type="body" idx="1"/>
          </p:nvPr>
        </p:nvSpPr>
        <p:spPr>
          <a:xfrm>
            <a:off x="914400" y="4343992"/>
            <a:ext cx="5029200" cy="4113616"/>
          </a:xfrm>
          <a:noFill/>
        </p:spPr>
        <p:txBody>
          <a:bodyPr lIns="92063" tIns="46032" rIns="92063" bIns="46032"/>
          <a:lstStyle/>
          <a:p>
            <a:pPr eaLnBrk="1" hangingPunct="1"/>
            <a:endParaRPr lang="en-US"/>
          </a:p>
        </p:txBody>
      </p:sp>
      <p:sp>
        <p:nvSpPr>
          <p:cNvPr id="89092"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25871C-FF44-4640-B6C1-8031090CF877}" type="slidenum">
              <a:rPr lang="en-US" smtClean="0"/>
              <a:t>17</a:t>
            </a:fld>
            <a:endParaRPr lang="en-US"/>
          </a:p>
        </p:txBody>
      </p:sp>
    </p:spTree>
    <p:extLst>
      <p:ext uri="{BB962C8B-B14F-4D97-AF65-F5344CB8AC3E}">
        <p14:creationId xmlns:p14="http://schemas.microsoft.com/office/powerpoint/2010/main" val="3519954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200">
                <a:solidFill>
                  <a:schemeClr val="tx1"/>
                </a:solidFill>
                <a:latin typeface="Arial" charset="0"/>
                <a:ea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eaLnBrk="0" fontAlgn="base" hangingPunct="0">
              <a:spcBef>
                <a:spcPct val="30000"/>
              </a:spcBef>
              <a:spcAft>
                <a:spcPct val="0"/>
              </a:spcAft>
              <a:defRPr sz="1200">
                <a:solidFill>
                  <a:schemeClr val="tx1"/>
                </a:solidFill>
                <a:latin typeface="Arial" charset="0"/>
                <a:ea typeface="ＭＳ Ｐゴシック" charset="0"/>
              </a:defRPr>
            </a:lvl6pPr>
            <a:lvl7pPr marL="2971800" indent="-228600" eaLnBrk="0" fontAlgn="base" hangingPunct="0">
              <a:spcBef>
                <a:spcPct val="30000"/>
              </a:spcBef>
              <a:spcAft>
                <a:spcPct val="0"/>
              </a:spcAft>
              <a:defRPr sz="1200">
                <a:solidFill>
                  <a:schemeClr val="tx1"/>
                </a:solidFill>
                <a:latin typeface="Arial" charset="0"/>
                <a:ea typeface="ＭＳ Ｐゴシック" charset="0"/>
              </a:defRPr>
            </a:lvl7pPr>
            <a:lvl8pPr marL="3429000" indent="-228600" eaLnBrk="0" fontAlgn="base" hangingPunct="0">
              <a:spcBef>
                <a:spcPct val="30000"/>
              </a:spcBef>
              <a:spcAft>
                <a:spcPct val="0"/>
              </a:spcAft>
              <a:defRPr sz="1200">
                <a:solidFill>
                  <a:schemeClr val="tx1"/>
                </a:solidFill>
                <a:latin typeface="Arial" charset="0"/>
                <a:ea typeface="ＭＳ Ｐゴシック" charset="0"/>
              </a:defRPr>
            </a:lvl8pPr>
            <a:lvl9pPr marL="3886200" indent="-228600" eaLnBrk="0" fontAlgn="base" hangingPunct="0">
              <a:spcBef>
                <a:spcPct val="30000"/>
              </a:spcBef>
              <a:spcAft>
                <a:spcPct val="0"/>
              </a:spcAft>
              <a:defRPr sz="1200">
                <a:solidFill>
                  <a:schemeClr val="tx1"/>
                </a:solidFill>
                <a:latin typeface="Arial" charset="0"/>
                <a:ea typeface="ＭＳ Ｐゴシック" charset="0"/>
              </a:defRPr>
            </a:lvl9pPr>
          </a:lstStyle>
          <a:p>
            <a:fld id="{5E430E23-5EFB-6F45-9945-D23EC958CD2F}" type="slidenum">
              <a:rPr lang="en-US"/>
              <a:pPr/>
              <a:t>18</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endParaRPr lang="en-US" sz="1400"/>
          </a:p>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EB95857-D82B-40C8-B922-D5A05DE86EE4}" type="slidenum">
              <a:rPr lang="en-US"/>
              <a:pPr>
                <a:defRPr/>
              </a:pPr>
              <a:t>‹#›</a:t>
            </a:fld>
            <a:endParaRPr lang="en-US" dirty="0"/>
          </a:p>
        </p:txBody>
      </p:sp>
    </p:spTree>
    <p:extLst>
      <p:ext uri="{BB962C8B-B14F-4D97-AF65-F5344CB8AC3E}">
        <p14:creationId xmlns:p14="http://schemas.microsoft.com/office/powerpoint/2010/main" val="995523404"/>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10/20/2023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image" Target="../media/image6.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google.com/imgres?imgurl=http://static.howstuffworks.com/gif/brain-intro.gif&amp;imgrefurl=http://science.howstuffworks.com/environmental/life/human-biology/brain.htm&amp;usg=__L5cWYimh8KUEFqOhS4UnzRhnhQk=&amp;h=194&amp;w=243&amp;sz=19&amp;hl=en&amp;start=1&amp;zoom=1&amp;tbnid=PPJat6UanY1f0M:&amp;tbnh=88&amp;tbnw=110&amp;ei=o7-mTuurH8KtsALvpKnHDw&amp;prev=/search?q=brain&amp;um=1&amp;hl=en&amp;sa=N&amp;tbm=isch&amp;um=1&amp;itbs=1" TargetMode="Externa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2"/>
                </a:solidFill>
              </a:rPr>
              <a:t>Diabetes and hyperlipidemia case discussions</a:t>
            </a:r>
          </a:p>
        </p:txBody>
      </p:sp>
      <p:sp>
        <p:nvSpPr>
          <p:cNvPr id="3" name="Subtitle 2"/>
          <p:cNvSpPr>
            <a:spLocks noGrp="1"/>
          </p:cNvSpPr>
          <p:nvPr>
            <p:ph type="subTitle" idx="1"/>
          </p:nvPr>
        </p:nvSpPr>
        <p:spPr/>
        <p:txBody>
          <a:bodyPr/>
          <a:lstStyle/>
          <a:p>
            <a:r>
              <a:rPr lang="en-US" altLang="en-US" dirty="0">
                <a:solidFill>
                  <a:schemeClr val="tx1"/>
                </a:solidFill>
              </a:rPr>
              <a:t>Amal Shibli-</a:t>
            </a:r>
            <a:r>
              <a:rPr lang="en-US" altLang="en-US" dirty="0" err="1">
                <a:solidFill>
                  <a:schemeClr val="tx1"/>
                </a:solidFill>
              </a:rPr>
              <a:t>Rahhal</a:t>
            </a:r>
            <a:r>
              <a:rPr lang="en-US" altLang="en-US" dirty="0">
                <a:solidFill>
                  <a:schemeClr val="tx1"/>
                </a:solidFill>
              </a:rPr>
              <a:t>, MD MSc MME</a:t>
            </a:r>
          </a:p>
          <a:p>
            <a:r>
              <a:rPr lang="en-US" altLang="en-US" dirty="0">
                <a:solidFill>
                  <a:schemeClr val="tx1"/>
                </a:solidFill>
              </a:rPr>
              <a:t>Division of Endocrinology </a:t>
            </a:r>
          </a:p>
          <a:p>
            <a:r>
              <a:rPr lang="en-US" altLang="en-US" dirty="0">
                <a:solidFill>
                  <a:schemeClr val="tx1"/>
                </a:solidFill>
              </a:rPr>
              <a:t>Keystone- Fall 2023</a:t>
            </a:r>
          </a:p>
          <a:p>
            <a:endParaRPr lang="en-US" dirty="0"/>
          </a:p>
        </p:txBody>
      </p:sp>
    </p:spTree>
    <p:extLst>
      <p:ext uri="{BB962C8B-B14F-4D97-AF65-F5344CB8AC3E}">
        <p14:creationId xmlns:p14="http://schemas.microsoft.com/office/powerpoint/2010/main" val="301183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304800"/>
            <a:ext cx="7620000" cy="1143000"/>
          </a:xfrm>
          <a:noFill/>
        </p:spPr>
        <p:txBody>
          <a:bodyPr>
            <a:normAutofit/>
          </a:bodyPr>
          <a:lstStyle/>
          <a:p>
            <a:pPr eaLnBrk="1" hangingPunct="1"/>
            <a:r>
              <a:rPr lang="en-US" sz="3600" dirty="0">
                <a:solidFill>
                  <a:schemeClr val="tx2"/>
                </a:solidFill>
              </a:rPr>
              <a:t>DKA- Laboratory findings</a:t>
            </a:r>
          </a:p>
        </p:txBody>
      </p:sp>
      <p:sp>
        <p:nvSpPr>
          <p:cNvPr id="30723" name="Rectangle 3"/>
          <p:cNvSpPr>
            <a:spLocks noGrp="1" noChangeArrowheads="1"/>
          </p:cNvSpPr>
          <p:nvPr>
            <p:ph type="body" idx="1"/>
          </p:nvPr>
        </p:nvSpPr>
        <p:spPr>
          <a:xfrm>
            <a:off x="381000" y="1524000"/>
            <a:ext cx="8382000" cy="4724400"/>
          </a:xfrm>
          <a:noFill/>
        </p:spPr>
        <p:txBody>
          <a:bodyPr>
            <a:normAutofit/>
          </a:bodyPr>
          <a:lstStyle/>
          <a:p>
            <a:pPr eaLnBrk="1" hangingPunct="1"/>
            <a:r>
              <a:rPr lang="en-US" dirty="0"/>
              <a:t>Glucose: high but does </a:t>
            </a:r>
            <a:r>
              <a:rPr lang="en-US" u="sng" dirty="0"/>
              <a:t>NOT</a:t>
            </a:r>
            <a:r>
              <a:rPr lang="en-US" dirty="0"/>
              <a:t> make the diagnosis</a:t>
            </a:r>
          </a:p>
          <a:p>
            <a:r>
              <a:rPr lang="en-US" dirty="0"/>
              <a:t>Ketones: </a:t>
            </a:r>
            <a:r>
              <a:rPr lang="en-US" u="sng" dirty="0"/>
              <a:t>MUST</a:t>
            </a:r>
            <a:r>
              <a:rPr lang="en-US" dirty="0"/>
              <a:t> be present for diagnosis</a:t>
            </a:r>
          </a:p>
          <a:p>
            <a:pPr eaLnBrk="1" hangingPunct="1"/>
            <a:r>
              <a:rPr lang="en-US" dirty="0"/>
              <a:t>Bicarbonate low, anion gap high </a:t>
            </a:r>
          </a:p>
          <a:p>
            <a:pPr eaLnBrk="1" hangingPunct="1"/>
            <a:endParaRPr lang="en-US" dirty="0"/>
          </a:p>
          <a:p>
            <a:pPr eaLnBrk="1" hangingPunct="1"/>
            <a:r>
              <a:rPr lang="en-US" dirty="0"/>
              <a:t>BUN and creatinine: increased to degree of fluid depletion </a:t>
            </a:r>
          </a:p>
          <a:p>
            <a:pPr eaLnBrk="1" hangingPunct="1"/>
            <a:r>
              <a:rPr lang="en-US" dirty="0"/>
              <a:t>Electrolyte loss, especially potassium </a:t>
            </a:r>
          </a:p>
        </p:txBody>
      </p:sp>
    </p:spTree>
    <p:extLst>
      <p:ext uri="{BB962C8B-B14F-4D97-AF65-F5344CB8AC3E}">
        <p14:creationId xmlns:p14="http://schemas.microsoft.com/office/powerpoint/2010/main" val="417847707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a:bodyPr>
          <a:lstStyle/>
          <a:p>
            <a:r>
              <a:rPr lang="en-US" sz="3600" dirty="0">
                <a:solidFill>
                  <a:schemeClr val="tx2"/>
                </a:solidFill>
              </a:rPr>
              <a:t>DKA- Symptoms</a:t>
            </a:r>
          </a:p>
        </p:txBody>
      </p:sp>
      <p:sp>
        <p:nvSpPr>
          <p:cNvPr id="3" name="Content Placeholder 2"/>
          <p:cNvSpPr>
            <a:spLocks noGrp="1"/>
          </p:cNvSpPr>
          <p:nvPr>
            <p:ph idx="1"/>
          </p:nvPr>
        </p:nvSpPr>
        <p:spPr>
          <a:xfrm>
            <a:off x="533400" y="1600200"/>
            <a:ext cx="8153400" cy="4876800"/>
          </a:xfrm>
        </p:spPr>
        <p:txBody>
          <a:bodyPr>
            <a:normAutofit/>
          </a:bodyPr>
          <a:lstStyle/>
          <a:p>
            <a:pPr marL="342900" lvl="1" indent="-342900">
              <a:buFont typeface="Arial" pitchFamily="34" charset="0"/>
              <a:buChar char="•"/>
            </a:pPr>
            <a:r>
              <a:rPr lang="en-US" dirty="0">
                <a:solidFill>
                  <a:schemeClr val="tx2"/>
                </a:solidFill>
              </a:rPr>
              <a:t>Weight loss: </a:t>
            </a:r>
            <a:r>
              <a:rPr lang="en-US" sz="2200" dirty="0"/>
              <a:t>breakdown of fat and muscle/dehydration</a:t>
            </a:r>
          </a:p>
          <a:p>
            <a:pPr marL="342900" lvl="1" indent="-342900">
              <a:buFont typeface="Arial" pitchFamily="34" charset="0"/>
              <a:buChar char="•"/>
            </a:pPr>
            <a:r>
              <a:rPr lang="en-US" dirty="0">
                <a:solidFill>
                  <a:schemeClr val="tx2"/>
                </a:solidFill>
              </a:rPr>
              <a:t>Thirst and polyuria:</a:t>
            </a:r>
            <a:r>
              <a:rPr lang="en-US" dirty="0"/>
              <a:t> </a:t>
            </a:r>
            <a:r>
              <a:rPr lang="en-US" sz="2200" dirty="0"/>
              <a:t>glycosuria/dehydration</a:t>
            </a:r>
          </a:p>
          <a:p>
            <a:pPr marL="342900" lvl="1" indent="-342900">
              <a:buFont typeface="Arial" pitchFamily="34" charset="0"/>
              <a:buChar char="•"/>
            </a:pPr>
            <a:r>
              <a:rPr lang="en-US" dirty="0">
                <a:solidFill>
                  <a:schemeClr val="tx2"/>
                </a:solidFill>
              </a:rPr>
              <a:t>Fatigue:</a:t>
            </a:r>
            <a:r>
              <a:rPr lang="en-US" dirty="0"/>
              <a:t> </a:t>
            </a:r>
            <a:r>
              <a:rPr lang="en-US" sz="2200" dirty="0"/>
              <a:t>hyperglycemia/ dehydration/acidosis</a:t>
            </a:r>
          </a:p>
          <a:p>
            <a:pPr marL="342900" lvl="1" indent="-342900">
              <a:buFont typeface="Arial" pitchFamily="34" charset="0"/>
              <a:buChar char="•"/>
            </a:pPr>
            <a:r>
              <a:rPr lang="en-US" dirty="0">
                <a:solidFill>
                  <a:schemeClr val="tx2"/>
                </a:solidFill>
              </a:rPr>
              <a:t>Anorexia:</a:t>
            </a:r>
            <a:r>
              <a:rPr lang="en-US" dirty="0"/>
              <a:t> </a:t>
            </a:r>
            <a:r>
              <a:rPr lang="en-US" sz="2200" dirty="0"/>
              <a:t>acidosis, ↓ GI motility (from high sugar)</a:t>
            </a:r>
          </a:p>
          <a:p>
            <a:pPr marL="342900" lvl="1" indent="-342900">
              <a:buFont typeface="Arial" pitchFamily="34" charset="0"/>
              <a:buChar char="•"/>
            </a:pPr>
            <a:r>
              <a:rPr lang="en-US" dirty="0">
                <a:solidFill>
                  <a:schemeClr val="tx2"/>
                </a:solidFill>
              </a:rPr>
              <a:t>Nausea and Vomiting: </a:t>
            </a:r>
            <a:r>
              <a:rPr lang="en-US" sz="2200" dirty="0"/>
              <a:t>acidosis, ↓ GI motility</a:t>
            </a:r>
          </a:p>
          <a:p>
            <a:pPr marL="342900" lvl="1" indent="-342900">
              <a:buFont typeface="Arial" pitchFamily="34" charset="0"/>
              <a:buChar char="•"/>
            </a:pPr>
            <a:r>
              <a:rPr lang="en-US" dirty="0">
                <a:solidFill>
                  <a:schemeClr val="tx2"/>
                </a:solidFill>
              </a:rPr>
              <a:t>Abdominal pain: </a:t>
            </a:r>
            <a:r>
              <a:rPr lang="en-US" sz="2200" dirty="0"/>
              <a:t>acidosis, ↓ GI motility</a:t>
            </a:r>
          </a:p>
          <a:p>
            <a:pPr marL="342900" lvl="1" indent="-342900">
              <a:buFont typeface="Arial" pitchFamily="34" charset="0"/>
              <a:buChar char="•"/>
            </a:pPr>
            <a:r>
              <a:rPr lang="en-US" dirty="0">
                <a:solidFill>
                  <a:schemeClr val="tx2"/>
                </a:solidFill>
              </a:rPr>
              <a:t>Muscle cramps: </a:t>
            </a:r>
            <a:r>
              <a:rPr lang="en-US" sz="2200" dirty="0"/>
              <a:t>electrolyte disturbance, fluid depletion</a:t>
            </a:r>
          </a:p>
          <a:p>
            <a:pPr marL="342900" lvl="1" indent="-342900">
              <a:buFont typeface="Arial" pitchFamily="34" charset="0"/>
              <a:buChar char="•"/>
            </a:pPr>
            <a:endParaRPr lang="en-US" dirty="0"/>
          </a:p>
          <a:p>
            <a:endParaRPr lang="en-US" dirty="0"/>
          </a:p>
        </p:txBody>
      </p:sp>
    </p:spTree>
    <p:extLst>
      <p:ext uri="{BB962C8B-B14F-4D97-AF65-F5344CB8AC3E}">
        <p14:creationId xmlns:p14="http://schemas.microsoft.com/office/powerpoint/2010/main" val="4086945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304800"/>
            <a:ext cx="7162800" cy="1143000"/>
          </a:xfrm>
          <a:noFill/>
        </p:spPr>
        <p:txBody>
          <a:bodyPr>
            <a:normAutofit/>
          </a:bodyPr>
          <a:lstStyle/>
          <a:p>
            <a:pPr eaLnBrk="1" hangingPunct="1"/>
            <a:r>
              <a:rPr lang="en-US" sz="3600" dirty="0">
                <a:solidFill>
                  <a:schemeClr val="tx2"/>
                </a:solidFill>
              </a:rPr>
              <a:t>DKA- Signs</a:t>
            </a:r>
          </a:p>
        </p:txBody>
      </p:sp>
      <p:sp>
        <p:nvSpPr>
          <p:cNvPr id="29699" name="Rectangle 3"/>
          <p:cNvSpPr>
            <a:spLocks noGrp="1" noChangeArrowheads="1"/>
          </p:cNvSpPr>
          <p:nvPr>
            <p:ph type="body" idx="1"/>
          </p:nvPr>
        </p:nvSpPr>
        <p:spPr>
          <a:xfrm>
            <a:off x="457200" y="1600200"/>
            <a:ext cx="7848600" cy="4114800"/>
          </a:xfrm>
          <a:noFill/>
        </p:spPr>
        <p:txBody>
          <a:bodyPr>
            <a:noAutofit/>
          </a:bodyPr>
          <a:lstStyle/>
          <a:p>
            <a:pPr eaLnBrk="1" hangingPunct="1"/>
            <a:r>
              <a:rPr lang="en-US" sz="3600" b="0" dirty="0" err="1"/>
              <a:t>Ketotic</a:t>
            </a:r>
            <a:r>
              <a:rPr lang="en-US" sz="3600" b="0" dirty="0"/>
              <a:t> breath</a:t>
            </a:r>
          </a:p>
          <a:p>
            <a:pPr eaLnBrk="1" hangingPunct="1"/>
            <a:r>
              <a:rPr lang="en-US" sz="3600" b="0" dirty="0"/>
              <a:t>Hyperventilation</a:t>
            </a:r>
          </a:p>
          <a:p>
            <a:pPr eaLnBrk="1" hangingPunct="1"/>
            <a:r>
              <a:rPr lang="en-US" sz="3600" b="0" dirty="0"/>
              <a:t>Dehydration</a:t>
            </a:r>
          </a:p>
          <a:p>
            <a:pPr eaLnBrk="1" hangingPunct="1"/>
            <a:r>
              <a:rPr lang="en-US" sz="3600" b="0" dirty="0"/>
              <a:t>Tachycardia</a:t>
            </a:r>
          </a:p>
          <a:p>
            <a:pPr eaLnBrk="1" hangingPunct="1"/>
            <a:r>
              <a:rPr lang="en-US" sz="3600" b="0" dirty="0"/>
              <a:t>Hypotension</a:t>
            </a:r>
          </a:p>
          <a:p>
            <a:pPr eaLnBrk="1" hangingPunct="1"/>
            <a:r>
              <a:rPr lang="en-US" sz="3600" b="0" dirty="0"/>
              <a:t>Hypothermia</a:t>
            </a:r>
          </a:p>
          <a:p>
            <a:pPr eaLnBrk="1" hangingPunct="1"/>
            <a:r>
              <a:rPr lang="en-US" sz="3600" b="0" dirty="0"/>
              <a:t>Impaired consciousness or coma</a:t>
            </a:r>
          </a:p>
        </p:txBody>
      </p:sp>
    </p:spTree>
    <p:extLst>
      <p:ext uri="{BB962C8B-B14F-4D97-AF65-F5344CB8AC3E}">
        <p14:creationId xmlns:p14="http://schemas.microsoft.com/office/powerpoint/2010/main" val="9885911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2"/>
                </a:solidFill>
              </a:rPr>
              <a:t>Question </a:t>
            </a:r>
          </a:p>
        </p:txBody>
      </p:sp>
      <p:sp>
        <p:nvSpPr>
          <p:cNvPr id="3" name="Content Placeholder 2"/>
          <p:cNvSpPr>
            <a:spLocks noGrp="1"/>
          </p:cNvSpPr>
          <p:nvPr>
            <p:ph idx="1"/>
          </p:nvPr>
        </p:nvSpPr>
        <p:spPr/>
        <p:txBody>
          <a:bodyPr/>
          <a:lstStyle/>
          <a:p>
            <a:r>
              <a:rPr lang="en-US" dirty="0"/>
              <a:t>How will you treat your patient?</a:t>
            </a:r>
          </a:p>
        </p:txBody>
      </p:sp>
      <p:pic>
        <p:nvPicPr>
          <p:cNvPr id="5" name="Picture 4">
            <a:extLst>
              <a:ext uri="{FF2B5EF4-FFF2-40B4-BE49-F238E27FC236}">
                <a16:creationId xmlns:a16="http://schemas.microsoft.com/office/drawing/2014/main" id="{9391E32F-2256-8E46-A0CA-1F2C89FF94DC}"/>
              </a:ext>
            </a:extLst>
          </p:cNvPr>
          <p:cNvPicPr>
            <a:picLocks noChangeAspect="1"/>
          </p:cNvPicPr>
          <p:nvPr/>
        </p:nvPicPr>
        <p:blipFill>
          <a:blip r:embed="rId2"/>
          <a:stretch>
            <a:fillRect/>
          </a:stretch>
        </p:blipFill>
        <p:spPr>
          <a:xfrm>
            <a:off x="914400" y="2286000"/>
            <a:ext cx="6949440" cy="4327321"/>
          </a:xfrm>
          <a:prstGeom prst="rect">
            <a:avLst/>
          </a:prstGeom>
        </p:spPr>
      </p:pic>
    </p:spTree>
    <p:extLst>
      <p:ext uri="{BB962C8B-B14F-4D97-AF65-F5344CB8AC3E}">
        <p14:creationId xmlns:p14="http://schemas.microsoft.com/office/powerpoint/2010/main" val="3559454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2"/>
                </a:solidFill>
              </a:rPr>
              <a:t>Question </a:t>
            </a:r>
          </a:p>
        </p:txBody>
      </p:sp>
      <p:sp>
        <p:nvSpPr>
          <p:cNvPr id="3" name="Content Placeholder 2"/>
          <p:cNvSpPr>
            <a:spLocks noGrp="1"/>
          </p:cNvSpPr>
          <p:nvPr>
            <p:ph idx="1"/>
          </p:nvPr>
        </p:nvSpPr>
        <p:spPr/>
        <p:txBody>
          <a:bodyPr/>
          <a:lstStyle/>
          <a:p>
            <a:r>
              <a:rPr lang="en-US" dirty="0"/>
              <a:t>How will you treat your patient?</a:t>
            </a:r>
          </a:p>
          <a:p>
            <a:pPr marL="400050" lvl="1" indent="0">
              <a:buNone/>
            </a:pPr>
            <a:r>
              <a:rPr lang="en-US" dirty="0">
                <a:solidFill>
                  <a:srgbClr val="1F497D"/>
                </a:solidFill>
              </a:rPr>
              <a:t>Fluids</a:t>
            </a:r>
          </a:p>
          <a:p>
            <a:pPr marL="400050" lvl="1" indent="0">
              <a:buNone/>
            </a:pPr>
            <a:r>
              <a:rPr lang="en-US" dirty="0">
                <a:solidFill>
                  <a:srgbClr val="1F497D"/>
                </a:solidFill>
              </a:rPr>
              <a:t>IV insulin </a:t>
            </a:r>
          </a:p>
          <a:p>
            <a:pPr marL="400050" lvl="1" indent="0">
              <a:buNone/>
            </a:pPr>
            <a:r>
              <a:rPr lang="en-US" dirty="0">
                <a:solidFill>
                  <a:srgbClr val="1F497D"/>
                </a:solidFill>
              </a:rPr>
              <a:t>Correct electrolytes (esp. potassium repletion)</a:t>
            </a:r>
          </a:p>
          <a:p>
            <a:pPr marL="400050" lvl="1" indent="0">
              <a:buNone/>
            </a:pPr>
            <a:endParaRPr lang="en-US" dirty="0">
              <a:solidFill>
                <a:srgbClr val="1F497D"/>
              </a:solidFill>
            </a:endParaRPr>
          </a:p>
          <a:p>
            <a:pPr marL="400050" lvl="1" indent="0">
              <a:buNone/>
            </a:pPr>
            <a:r>
              <a:rPr lang="en-US" dirty="0">
                <a:solidFill>
                  <a:srgbClr val="1F497D"/>
                </a:solidFill>
              </a:rPr>
              <a:t>Once improved, place on subcutaneous insulin </a:t>
            </a:r>
          </a:p>
        </p:txBody>
      </p:sp>
    </p:spTree>
    <p:extLst>
      <p:ext uri="{BB962C8B-B14F-4D97-AF65-F5344CB8AC3E}">
        <p14:creationId xmlns:p14="http://schemas.microsoft.com/office/powerpoint/2010/main" val="229361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dirty="0">
                <a:solidFill>
                  <a:srgbClr val="1F497D"/>
                </a:solidFill>
              </a:rPr>
              <a:t>Let’s review principles of insulin  therapy </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143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2"/>
                </a:solidFill>
              </a:rPr>
              <a:t>The way our pancreas works</a:t>
            </a:r>
          </a:p>
        </p:txBody>
      </p:sp>
      <p:sp>
        <p:nvSpPr>
          <p:cNvPr id="3" name="Content Placeholder 2"/>
          <p:cNvSpPr>
            <a:spLocks noGrp="1"/>
          </p:cNvSpPr>
          <p:nvPr>
            <p:ph idx="1"/>
          </p:nvPr>
        </p:nvSpPr>
        <p:spPr/>
        <p:txBody>
          <a:bodyPr/>
          <a:lstStyle/>
          <a:p>
            <a:pPr marL="0" indent="0" algn="ctr">
              <a:buNone/>
            </a:pPr>
            <a:r>
              <a:rPr lang="en-US" u="sng" dirty="0"/>
              <a:t>Two main sources of sugar </a:t>
            </a:r>
          </a:p>
          <a:p>
            <a:pPr marL="0" indent="0" algn="ctr">
              <a:buNone/>
            </a:pPr>
            <a:endParaRPr lang="en-US" dirty="0"/>
          </a:p>
          <a:p>
            <a:r>
              <a:rPr lang="en-US" dirty="0"/>
              <a:t>Hepatic gluconeogenesis (</a:t>
            </a:r>
            <a:r>
              <a:rPr lang="en-US" dirty="0" err="1"/>
              <a:t>glycogenolysis</a:t>
            </a:r>
            <a:r>
              <a:rPr lang="en-US" dirty="0"/>
              <a:t>) </a:t>
            </a:r>
          </a:p>
          <a:p>
            <a:pPr lvl="1"/>
            <a:r>
              <a:rPr lang="en-US" dirty="0"/>
              <a:t>When fasting</a:t>
            </a:r>
          </a:p>
          <a:p>
            <a:pPr lvl="1"/>
            <a:r>
              <a:rPr lang="en-US" dirty="0"/>
              <a:t>Steady output</a:t>
            </a:r>
          </a:p>
          <a:p>
            <a:endParaRPr lang="en-US" dirty="0"/>
          </a:p>
          <a:p>
            <a:r>
              <a:rPr lang="en-US" dirty="0"/>
              <a:t>Food</a:t>
            </a:r>
          </a:p>
          <a:p>
            <a:pPr lvl="1"/>
            <a:r>
              <a:rPr lang="en-US" dirty="0"/>
              <a:t>Happens in “boluses” or “bouts”</a:t>
            </a:r>
          </a:p>
          <a:p>
            <a:endParaRPr lang="en-US" dirty="0"/>
          </a:p>
        </p:txBody>
      </p:sp>
    </p:spTree>
    <p:extLst>
      <p:ext uri="{BB962C8B-B14F-4D97-AF65-F5344CB8AC3E}">
        <p14:creationId xmlns:p14="http://schemas.microsoft.com/office/powerpoint/2010/main" val="2807993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1F497D"/>
                </a:solidFill>
              </a:rPr>
              <a:t>The way our pancreas works</a:t>
            </a:r>
          </a:p>
        </p:txBody>
      </p:sp>
      <p:sp>
        <p:nvSpPr>
          <p:cNvPr id="3" name="Content Placeholder 2"/>
          <p:cNvSpPr>
            <a:spLocks noGrp="1"/>
          </p:cNvSpPr>
          <p:nvPr>
            <p:ph idx="1"/>
          </p:nvPr>
        </p:nvSpPr>
        <p:spPr/>
        <p:txBody>
          <a:bodyPr>
            <a:normAutofit fontScale="92500" lnSpcReduction="10000"/>
          </a:bodyPr>
          <a:lstStyle/>
          <a:p>
            <a:pPr marL="0" indent="0" algn="ctr">
              <a:buNone/>
            </a:pPr>
            <a:r>
              <a:rPr lang="en-US" u="sng" dirty="0"/>
              <a:t>Two main ways of secreting insulin</a:t>
            </a:r>
          </a:p>
          <a:p>
            <a:pPr marL="0" indent="0" algn="ctr">
              <a:buNone/>
            </a:pPr>
            <a:endParaRPr lang="en-US" dirty="0"/>
          </a:p>
          <a:p>
            <a:r>
              <a:rPr lang="en-US" dirty="0"/>
              <a:t>Basal:</a:t>
            </a:r>
          </a:p>
          <a:p>
            <a:pPr lvl="1"/>
            <a:r>
              <a:rPr lang="en-US" dirty="0"/>
              <a:t>Generally steady output</a:t>
            </a:r>
          </a:p>
          <a:p>
            <a:pPr lvl="1"/>
            <a:r>
              <a:rPr lang="en-US" dirty="0"/>
              <a:t>To control </a:t>
            </a:r>
            <a:r>
              <a:rPr lang="en-US" dirty="0" err="1"/>
              <a:t>glycogenolysis</a:t>
            </a:r>
            <a:r>
              <a:rPr lang="en-US" dirty="0"/>
              <a:t>/gluconeogenesis</a:t>
            </a:r>
          </a:p>
          <a:p>
            <a:endParaRPr lang="en-US" dirty="0"/>
          </a:p>
          <a:p>
            <a:r>
              <a:rPr lang="en-US" dirty="0"/>
              <a:t>Bolus:</a:t>
            </a:r>
          </a:p>
          <a:p>
            <a:pPr lvl="1"/>
            <a:r>
              <a:rPr lang="en-US" dirty="0"/>
              <a:t>Intermittent bouts</a:t>
            </a:r>
          </a:p>
          <a:p>
            <a:pPr lvl="1"/>
            <a:r>
              <a:rPr lang="en-US" dirty="0"/>
              <a:t>To control sugar coming in from food</a:t>
            </a:r>
          </a:p>
        </p:txBody>
      </p:sp>
    </p:spTree>
    <p:extLst>
      <p:ext uri="{BB962C8B-B14F-4D97-AF65-F5344CB8AC3E}">
        <p14:creationId xmlns:p14="http://schemas.microsoft.com/office/powerpoint/2010/main" val="1592179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a:xfrm>
            <a:off x="457200" y="152400"/>
            <a:ext cx="8229600" cy="1143000"/>
          </a:xfrm>
        </p:spPr>
        <p:txBody>
          <a:bodyPr>
            <a:normAutofit/>
          </a:bodyPr>
          <a:lstStyle/>
          <a:p>
            <a:pPr eaLnBrk="1" hangingPunct="1"/>
            <a:r>
              <a:rPr lang="en-US" sz="3600" dirty="0">
                <a:solidFill>
                  <a:srgbClr val="1F497D"/>
                </a:solidFill>
              </a:rPr>
              <a:t>Let’s put it together </a:t>
            </a:r>
          </a:p>
        </p:txBody>
      </p:sp>
      <p:graphicFrame>
        <p:nvGraphicFramePr>
          <p:cNvPr id="4099" name="Object 6"/>
          <p:cNvGraphicFramePr>
            <a:graphicFrameLocks noGrp="1" noChangeAspect="1"/>
          </p:cNvGraphicFramePr>
          <p:nvPr>
            <p:ph type="chart" idx="4294967295"/>
          </p:nvPr>
        </p:nvGraphicFramePr>
        <p:xfrm>
          <a:off x="1066800" y="990600"/>
          <a:ext cx="7620000" cy="2625725"/>
        </p:xfrm>
        <a:graphic>
          <a:graphicData uri="http://schemas.openxmlformats.org/presentationml/2006/ole">
            <mc:AlternateContent xmlns:mc="http://schemas.openxmlformats.org/markup-compatibility/2006">
              <mc:Choice xmlns:v="urn:schemas-microsoft-com:vml" Requires="v">
                <p:oleObj name="Chart" r:id="rId3" imgW="7239000" imgH="4114800" progId="MSGraph.Chart.8">
                  <p:embed followColorScheme="full"/>
                </p:oleObj>
              </mc:Choice>
              <mc:Fallback>
                <p:oleObj name="Chart" r:id="rId3" imgW="7239000" imgH="4114800" progId="MSGraph.Chart.8">
                  <p:embed followColorScheme="full"/>
                  <p:pic>
                    <p:nvPicPr>
                      <p:cNvPr id="4099" name="Object 6"/>
                      <p:cNvPicPr>
                        <a:picLocks noChangeAspect="1" noChangeArrowheads="1"/>
                      </p:cNvPicPr>
                      <p:nvPr/>
                    </p:nvPicPr>
                    <p:blipFill>
                      <a:blip r:embed="rId4"/>
                      <a:srcRect/>
                      <a:stretch>
                        <a:fillRect/>
                      </a:stretch>
                    </p:blipFill>
                    <p:spPr bwMode="auto">
                      <a:xfrm>
                        <a:off x="1066800" y="990600"/>
                        <a:ext cx="7620000"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0" name="Object 7"/>
          <p:cNvGraphicFramePr>
            <a:graphicFrameLocks noChangeAspect="1"/>
          </p:cNvGraphicFramePr>
          <p:nvPr/>
        </p:nvGraphicFramePr>
        <p:xfrm>
          <a:off x="1144588" y="3659188"/>
          <a:ext cx="6078537" cy="2898775"/>
        </p:xfrm>
        <a:graphic>
          <a:graphicData uri="http://schemas.openxmlformats.org/presentationml/2006/ole">
            <mc:AlternateContent xmlns:mc="http://schemas.openxmlformats.org/markup-compatibility/2006">
              <mc:Choice xmlns:v="urn:schemas-microsoft-com:vml" Requires="v">
                <p:oleObj name="Chart" r:id="rId5" imgW="7416800" imgH="4089400" progId="MSGraph.Chart.8">
                  <p:embed followColorScheme="full"/>
                </p:oleObj>
              </mc:Choice>
              <mc:Fallback>
                <p:oleObj name="Chart" r:id="rId5" imgW="7416800" imgH="4089400" progId="MSGraph.Chart.8">
                  <p:embed followColorScheme="full"/>
                  <p:pic>
                    <p:nvPicPr>
                      <p:cNvPr id="4100" name="Object 7"/>
                      <p:cNvPicPr>
                        <a:picLocks noChangeAspect="1" noChangeArrowheads="1"/>
                      </p:cNvPicPr>
                      <p:nvPr/>
                    </p:nvPicPr>
                    <p:blipFill>
                      <a:blip r:embed="rId6"/>
                      <a:srcRect/>
                      <a:stretch>
                        <a:fillRect/>
                      </a:stretch>
                    </p:blipFill>
                    <p:spPr bwMode="auto">
                      <a:xfrm>
                        <a:off x="1144588" y="3659188"/>
                        <a:ext cx="6078537" cy="289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101" name="Text Box 8"/>
          <p:cNvSpPr txBox="1">
            <a:spLocks noChangeArrowheads="1"/>
          </p:cNvSpPr>
          <p:nvPr/>
        </p:nvSpPr>
        <p:spPr bwMode="ltGray">
          <a:xfrm>
            <a:off x="2514600" y="6491288"/>
            <a:ext cx="1162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lgn="ctr"/>
            <a:r>
              <a:rPr lang="en-US" sz="1800">
                <a:solidFill>
                  <a:schemeClr val="bg1"/>
                </a:solidFill>
                <a:latin typeface="Times New Roman" charset="0"/>
              </a:rPr>
              <a:t>AM</a:t>
            </a:r>
          </a:p>
        </p:txBody>
      </p:sp>
      <p:sp>
        <p:nvSpPr>
          <p:cNvPr id="4102" name="Text Box 9"/>
          <p:cNvSpPr txBox="1">
            <a:spLocks noChangeArrowheads="1"/>
          </p:cNvSpPr>
          <p:nvPr/>
        </p:nvSpPr>
        <p:spPr bwMode="ltGray">
          <a:xfrm>
            <a:off x="4648200" y="6489700"/>
            <a:ext cx="11620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lgn="ctr"/>
            <a:r>
              <a:rPr lang="en-US" sz="1800">
                <a:solidFill>
                  <a:schemeClr val="bg1"/>
                </a:solidFill>
                <a:latin typeface="Times New Roman" charset="0"/>
              </a:rPr>
              <a:t>PM</a:t>
            </a:r>
          </a:p>
        </p:txBody>
      </p:sp>
      <p:sp>
        <p:nvSpPr>
          <p:cNvPr id="4103" name="Text Box 10"/>
          <p:cNvSpPr txBox="1">
            <a:spLocks noChangeArrowheads="1"/>
          </p:cNvSpPr>
          <p:nvPr/>
        </p:nvSpPr>
        <p:spPr bwMode="auto">
          <a:xfrm rot="10800000">
            <a:off x="1065362" y="1295400"/>
            <a:ext cx="461665" cy="213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anchor="ct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eaLnBrk="0" hangingPunct="0"/>
            <a:r>
              <a:rPr lang="en-US" sz="1800" dirty="0">
                <a:solidFill>
                  <a:srgbClr val="000000"/>
                </a:solidFill>
                <a:latin typeface="+mn-lt"/>
              </a:rPr>
              <a:t>Insulin (</a:t>
            </a:r>
            <a:r>
              <a:rPr lang="en-US" sz="1800" dirty="0" err="1">
                <a:solidFill>
                  <a:srgbClr val="000000"/>
                </a:solidFill>
                <a:latin typeface="+mn-lt"/>
              </a:rPr>
              <a:t>mcU</a:t>
            </a:r>
            <a:r>
              <a:rPr lang="en-US" sz="1800" dirty="0">
                <a:solidFill>
                  <a:srgbClr val="000000"/>
                </a:solidFill>
                <a:latin typeface="+mn-lt"/>
              </a:rPr>
              <a:t>/mL</a:t>
            </a:r>
            <a:r>
              <a:rPr lang="en-US" sz="1800" dirty="0">
                <a:solidFill>
                  <a:srgbClr val="000000"/>
                </a:solidFill>
              </a:rPr>
              <a:t>)</a:t>
            </a:r>
          </a:p>
        </p:txBody>
      </p:sp>
      <p:sp>
        <p:nvSpPr>
          <p:cNvPr id="4104" name="Text Box 11"/>
          <p:cNvSpPr txBox="1">
            <a:spLocks noChangeArrowheads="1"/>
          </p:cNvSpPr>
          <p:nvPr/>
        </p:nvSpPr>
        <p:spPr bwMode="auto">
          <a:xfrm rot="-5400000">
            <a:off x="145257" y="4655343"/>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r>
              <a:rPr lang="en-US" sz="1800" dirty="0">
                <a:solidFill>
                  <a:schemeClr val="bg1"/>
                </a:solidFill>
              </a:rPr>
              <a:t>  </a:t>
            </a:r>
            <a:r>
              <a:rPr lang="en-US" sz="1800" dirty="0">
                <a:solidFill>
                  <a:srgbClr val="000000"/>
                </a:solidFill>
                <a:latin typeface="+mn-lt"/>
              </a:rPr>
              <a:t>Glucose (mg/</a:t>
            </a:r>
            <a:r>
              <a:rPr lang="en-US" sz="1800" dirty="0" err="1">
                <a:solidFill>
                  <a:srgbClr val="000000"/>
                </a:solidFill>
                <a:latin typeface="+mn-lt"/>
              </a:rPr>
              <a:t>dL</a:t>
            </a:r>
            <a:r>
              <a:rPr lang="en-US" sz="1800" dirty="0">
                <a:solidFill>
                  <a:srgbClr val="000000"/>
                </a:solidFill>
                <a:latin typeface="+mn-lt"/>
              </a:rPr>
              <a:t>)</a:t>
            </a:r>
          </a:p>
        </p:txBody>
      </p:sp>
    </p:spTree>
    <p:extLst>
      <p:ext uri="{BB962C8B-B14F-4D97-AF65-F5344CB8AC3E}">
        <p14:creationId xmlns:p14="http://schemas.microsoft.com/office/powerpoint/2010/main" val="23833280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1F497D"/>
                </a:solidFill>
              </a:rPr>
              <a:t>Replacing insulin </a:t>
            </a:r>
          </a:p>
        </p:txBody>
      </p:sp>
      <p:sp>
        <p:nvSpPr>
          <p:cNvPr id="3" name="Content Placeholder 2"/>
          <p:cNvSpPr>
            <a:spLocks noGrp="1"/>
          </p:cNvSpPr>
          <p:nvPr>
            <p:ph idx="1"/>
          </p:nvPr>
        </p:nvSpPr>
        <p:spPr/>
        <p:txBody>
          <a:bodyPr>
            <a:normAutofit fontScale="70000" lnSpcReduction="20000"/>
          </a:bodyPr>
          <a:lstStyle/>
          <a:p>
            <a:pPr marL="0" indent="0" algn="ctr">
              <a:buNone/>
            </a:pPr>
            <a:r>
              <a:rPr lang="en-US" b="1" u="sng" dirty="0"/>
              <a:t>We need two types of insulin </a:t>
            </a:r>
          </a:p>
          <a:p>
            <a:endParaRPr lang="en-US" dirty="0"/>
          </a:p>
          <a:p>
            <a:r>
              <a:rPr lang="en-US" u="sng" dirty="0"/>
              <a:t>Long acting</a:t>
            </a:r>
            <a:r>
              <a:rPr lang="en-US" dirty="0"/>
              <a:t>: to mimic basal insulin </a:t>
            </a:r>
          </a:p>
          <a:p>
            <a:pPr lvl="1">
              <a:buNone/>
            </a:pPr>
            <a:r>
              <a:rPr lang="en-US" dirty="0">
                <a:solidFill>
                  <a:srgbClr val="000000"/>
                </a:solidFill>
              </a:rPr>
              <a:t>Glargine </a:t>
            </a:r>
          </a:p>
          <a:p>
            <a:pPr lvl="1">
              <a:buNone/>
            </a:pPr>
            <a:r>
              <a:rPr lang="en-US" dirty="0">
                <a:solidFill>
                  <a:srgbClr val="000000"/>
                </a:solidFill>
              </a:rPr>
              <a:t>Detemir</a:t>
            </a:r>
          </a:p>
          <a:p>
            <a:pPr lvl="1">
              <a:buNone/>
            </a:pPr>
            <a:r>
              <a:rPr lang="en-US" dirty="0">
                <a:solidFill>
                  <a:srgbClr val="000000"/>
                </a:solidFill>
              </a:rPr>
              <a:t>NPH</a:t>
            </a:r>
          </a:p>
          <a:p>
            <a:pPr lvl="1">
              <a:buNone/>
            </a:pPr>
            <a:r>
              <a:rPr lang="en-US" dirty="0" err="1"/>
              <a:t>Degludec</a:t>
            </a:r>
            <a:endParaRPr lang="en-US" dirty="0"/>
          </a:p>
          <a:p>
            <a:pPr lvl="1">
              <a:buNone/>
            </a:pPr>
            <a:endParaRPr lang="en-US" dirty="0">
              <a:solidFill>
                <a:srgbClr val="000000"/>
              </a:solidFill>
            </a:endParaRPr>
          </a:p>
          <a:p>
            <a:pPr lvl="1"/>
            <a:endParaRPr lang="en-US" dirty="0">
              <a:solidFill>
                <a:srgbClr val="000000"/>
              </a:solidFill>
            </a:endParaRPr>
          </a:p>
          <a:p>
            <a:r>
              <a:rPr lang="en-US" u="sng" dirty="0">
                <a:solidFill>
                  <a:srgbClr val="000000"/>
                </a:solidFill>
              </a:rPr>
              <a:t>Short acting</a:t>
            </a:r>
            <a:r>
              <a:rPr lang="en-US" dirty="0">
                <a:solidFill>
                  <a:srgbClr val="000000"/>
                </a:solidFill>
              </a:rPr>
              <a:t>: to mimic </a:t>
            </a:r>
            <a:r>
              <a:rPr lang="en-US" dirty="0"/>
              <a:t>food insulin</a:t>
            </a:r>
          </a:p>
          <a:p>
            <a:pPr lvl="1">
              <a:buNone/>
            </a:pPr>
            <a:r>
              <a:rPr lang="en-US" dirty="0">
                <a:solidFill>
                  <a:srgbClr val="000000"/>
                </a:solidFill>
              </a:rPr>
              <a:t>Regular</a:t>
            </a:r>
          </a:p>
          <a:p>
            <a:pPr lvl="1">
              <a:buNone/>
            </a:pPr>
            <a:r>
              <a:rPr lang="en-US" dirty="0">
                <a:solidFill>
                  <a:srgbClr val="000000"/>
                </a:solidFill>
              </a:rPr>
              <a:t>Aspart</a:t>
            </a:r>
          </a:p>
          <a:p>
            <a:pPr lvl="1">
              <a:buNone/>
            </a:pPr>
            <a:r>
              <a:rPr lang="en-US" dirty="0">
                <a:solidFill>
                  <a:srgbClr val="000000"/>
                </a:solidFill>
              </a:rPr>
              <a:t>Lispro</a:t>
            </a:r>
          </a:p>
          <a:p>
            <a:pPr lvl="1">
              <a:buNone/>
            </a:pPr>
            <a:r>
              <a:rPr lang="en-US" dirty="0">
                <a:solidFill>
                  <a:srgbClr val="000000"/>
                </a:solidFill>
              </a:rPr>
              <a:t>Glulisine</a:t>
            </a:r>
          </a:p>
          <a:p>
            <a:pPr lvl="1"/>
            <a:endParaRPr lang="en-US" dirty="0">
              <a:solidFill>
                <a:srgbClr val="000000"/>
              </a:solidFill>
            </a:endParaRPr>
          </a:p>
        </p:txBody>
      </p:sp>
    </p:spTree>
    <p:extLst>
      <p:ext uri="{BB962C8B-B14F-4D97-AF65-F5344CB8AC3E}">
        <p14:creationId xmlns:p14="http://schemas.microsoft.com/office/powerpoint/2010/main" val="1700284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r>
              <a:rPr lang="en-US" altLang="en-US" sz="3600" dirty="0">
                <a:solidFill>
                  <a:schemeClr val="tx2"/>
                </a:solidFill>
              </a:rPr>
              <a:t>Disclosure</a:t>
            </a:r>
          </a:p>
        </p:txBody>
      </p:sp>
      <p:sp>
        <p:nvSpPr>
          <p:cNvPr id="3" name="Content Placeholder 2"/>
          <p:cNvSpPr>
            <a:spLocks noGrp="1"/>
          </p:cNvSpPr>
          <p:nvPr>
            <p:ph idx="1"/>
          </p:nvPr>
        </p:nvSpPr>
        <p:spPr/>
        <p:txBody>
          <a:bodyPr/>
          <a:lstStyle/>
          <a:p>
            <a:r>
              <a:rPr lang="en-US"/>
              <a:t>I have no actual or potential conflicts of interest in relation to the content of this lecture.</a:t>
            </a:r>
          </a:p>
          <a:p>
            <a:endParaRPr lang="en-US" dirty="0"/>
          </a:p>
        </p:txBody>
      </p:sp>
    </p:spTree>
    <p:extLst>
      <p:ext uri="{BB962C8B-B14F-4D97-AF65-F5344CB8AC3E}">
        <p14:creationId xmlns:p14="http://schemas.microsoft.com/office/powerpoint/2010/main" val="1629095779"/>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4"/>
          <p:cNvGrpSpPr>
            <a:grpSpLocks/>
          </p:cNvGrpSpPr>
          <p:nvPr/>
        </p:nvGrpSpPr>
        <p:grpSpPr bwMode="auto">
          <a:xfrm>
            <a:off x="560388" y="5754688"/>
            <a:ext cx="8426450" cy="153987"/>
            <a:chOff x="1458" y="3567"/>
            <a:chExt cx="5029" cy="75"/>
          </a:xfrm>
        </p:grpSpPr>
        <p:sp>
          <p:nvSpPr>
            <p:cNvPr id="6207" name="Freeform 5"/>
            <p:cNvSpPr>
              <a:spLocks/>
            </p:cNvSpPr>
            <p:nvPr/>
          </p:nvSpPr>
          <p:spPr bwMode="auto">
            <a:xfrm>
              <a:off x="1458" y="3567"/>
              <a:ext cx="5027" cy="18"/>
            </a:xfrm>
            <a:custGeom>
              <a:avLst/>
              <a:gdLst>
                <a:gd name="T0" fmla="*/ 0 w 5517"/>
                <a:gd name="T1" fmla="*/ 5 h 18"/>
                <a:gd name="T2" fmla="*/ 0 w 5517"/>
                <a:gd name="T3" fmla="*/ 18 h 18"/>
                <a:gd name="T4" fmla="*/ 4174 w 5517"/>
                <a:gd name="T5" fmla="*/ 13 h 18"/>
                <a:gd name="T6" fmla="*/ 4174 w 5517"/>
                <a:gd name="T7" fmla="*/ 0 h 18"/>
                <a:gd name="T8" fmla="*/ 0 w 5517"/>
                <a:gd name="T9" fmla="*/ 5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17" h="18">
                  <a:moveTo>
                    <a:pt x="0" y="5"/>
                  </a:moveTo>
                  <a:lnTo>
                    <a:pt x="0" y="18"/>
                  </a:lnTo>
                  <a:lnTo>
                    <a:pt x="5517" y="13"/>
                  </a:lnTo>
                  <a:lnTo>
                    <a:pt x="5517" y="0"/>
                  </a:lnTo>
                  <a:lnTo>
                    <a:pt x="0" y="5"/>
                  </a:lnTo>
                  <a:close/>
                </a:path>
              </a:pathLst>
            </a:custGeom>
            <a:solidFill>
              <a:schemeClr val="bg1"/>
            </a:solidFill>
            <a:ln w="9525">
              <a:solidFill>
                <a:schemeClr val="tx1"/>
              </a:solidFill>
              <a:round/>
              <a:headEnd/>
              <a:tailEnd/>
            </a:ln>
          </p:spPr>
          <p:txBody>
            <a:bodyPr/>
            <a:lstStyle/>
            <a:p>
              <a:endParaRPr lang="en-US">
                <a:solidFill>
                  <a:srgbClr val="000000"/>
                </a:solidFill>
              </a:endParaRPr>
            </a:p>
          </p:txBody>
        </p:sp>
        <p:sp>
          <p:nvSpPr>
            <p:cNvPr id="6208" name="Rectangle 6"/>
            <p:cNvSpPr>
              <a:spLocks noChangeArrowheads="1"/>
            </p:cNvSpPr>
            <p:nvPr/>
          </p:nvSpPr>
          <p:spPr bwMode="auto">
            <a:xfrm>
              <a:off x="1546" y="3576"/>
              <a:ext cx="14" cy="66"/>
            </a:xfrm>
            <a:prstGeom prst="rect">
              <a:avLst/>
            </a:prstGeom>
            <a:solidFill>
              <a:schemeClr val="bg1"/>
            </a:solidFill>
            <a:ln w="9525">
              <a:solidFill>
                <a:schemeClr val="tx1"/>
              </a:solidFill>
              <a:miter lim="800000"/>
              <a:headEnd/>
              <a:tailEnd/>
            </a:ln>
          </p:spPr>
          <p:txBody>
            <a:bodyPr/>
            <a:lstStyle/>
            <a:p>
              <a:pPr>
                <a:spcBef>
                  <a:spcPct val="0"/>
                </a:spcBef>
              </a:pPr>
              <a:endParaRPr lang="en-US" sz="1800">
                <a:solidFill>
                  <a:srgbClr val="000000"/>
                </a:solidFill>
              </a:endParaRPr>
            </a:p>
          </p:txBody>
        </p:sp>
        <p:sp>
          <p:nvSpPr>
            <p:cNvPr id="6209" name="Rectangle 7"/>
            <p:cNvSpPr>
              <a:spLocks noChangeArrowheads="1"/>
            </p:cNvSpPr>
            <p:nvPr/>
          </p:nvSpPr>
          <p:spPr bwMode="auto">
            <a:xfrm>
              <a:off x="1768" y="3576"/>
              <a:ext cx="14" cy="66"/>
            </a:xfrm>
            <a:prstGeom prst="rect">
              <a:avLst/>
            </a:prstGeom>
            <a:solidFill>
              <a:schemeClr val="bg1"/>
            </a:solidFill>
            <a:ln w="9525">
              <a:solidFill>
                <a:schemeClr val="tx1"/>
              </a:solidFill>
              <a:miter lim="800000"/>
              <a:headEnd/>
              <a:tailEnd/>
            </a:ln>
          </p:spPr>
          <p:txBody>
            <a:bodyPr/>
            <a:lstStyle/>
            <a:p>
              <a:endParaRPr lang="en-US">
                <a:solidFill>
                  <a:srgbClr val="000000"/>
                </a:solidFill>
              </a:endParaRPr>
            </a:p>
          </p:txBody>
        </p:sp>
        <p:sp>
          <p:nvSpPr>
            <p:cNvPr id="6210" name="Rectangle 8"/>
            <p:cNvSpPr>
              <a:spLocks noChangeArrowheads="1"/>
            </p:cNvSpPr>
            <p:nvPr/>
          </p:nvSpPr>
          <p:spPr bwMode="auto">
            <a:xfrm>
              <a:off x="1978" y="3572"/>
              <a:ext cx="13" cy="66"/>
            </a:xfrm>
            <a:prstGeom prst="rect">
              <a:avLst/>
            </a:prstGeom>
            <a:solidFill>
              <a:schemeClr val="bg1"/>
            </a:solidFill>
            <a:ln w="9525">
              <a:solidFill>
                <a:schemeClr val="tx1"/>
              </a:solidFill>
              <a:miter lim="800000"/>
              <a:headEnd/>
              <a:tailEnd/>
            </a:ln>
          </p:spPr>
          <p:txBody>
            <a:bodyPr/>
            <a:lstStyle/>
            <a:p>
              <a:endParaRPr lang="en-US">
                <a:solidFill>
                  <a:srgbClr val="000000"/>
                </a:solidFill>
              </a:endParaRPr>
            </a:p>
          </p:txBody>
        </p:sp>
        <p:sp>
          <p:nvSpPr>
            <p:cNvPr id="6211" name="Rectangle 9"/>
            <p:cNvSpPr>
              <a:spLocks noChangeArrowheads="1"/>
            </p:cNvSpPr>
            <p:nvPr/>
          </p:nvSpPr>
          <p:spPr bwMode="auto">
            <a:xfrm>
              <a:off x="2593" y="3572"/>
              <a:ext cx="13" cy="66"/>
            </a:xfrm>
            <a:prstGeom prst="rect">
              <a:avLst/>
            </a:prstGeom>
            <a:solidFill>
              <a:schemeClr val="bg1"/>
            </a:solidFill>
            <a:ln w="9525">
              <a:solidFill>
                <a:schemeClr val="tx1"/>
              </a:solidFill>
              <a:miter lim="800000"/>
              <a:headEnd/>
              <a:tailEnd/>
            </a:ln>
          </p:spPr>
          <p:txBody>
            <a:bodyPr/>
            <a:lstStyle/>
            <a:p>
              <a:endParaRPr lang="en-US">
                <a:solidFill>
                  <a:srgbClr val="000000"/>
                </a:solidFill>
              </a:endParaRPr>
            </a:p>
          </p:txBody>
        </p:sp>
        <p:sp>
          <p:nvSpPr>
            <p:cNvPr id="6212" name="Rectangle 10"/>
            <p:cNvSpPr>
              <a:spLocks noChangeArrowheads="1"/>
            </p:cNvSpPr>
            <p:nvPr/>
          </p:nvSpPr>
          <p:spPr bwMode="auto">
            <a:xfrm>
              <a:off x="2184" y="3572"/>
              <a:ext cx="14" cy="66"/>
            </a:xfrm>
            <a:prstGeom prst="rect">
              <a:avLst/>
            </a:prstGeom>
            <a:solidFill>
              <a:schemeClr val="bg1"/>
            </a:solidFill>
            <a:ln w="9525">
              <a:solidFill>
                <a:schemeClr val="tx1"/>
              </a:solidFill>
              <a:miter lim="800000"/>
              <a:headEnd/>
              <a:tailEnd/>
            </a:ln>
          </p:spPr>
          <p:txBody>
            <a:bodyPr/>
            <a:lstStyle/>
            <a:p>
              <a:endParaRPr lang="en-US">
                <a:solidFill>
                  <a:srgbClr val="000000"/>
                </a:solidFill>
              </a:endParaRPr>
            </a:p>
          </p:txBody>
        </p:sp>
        <p:sp>
          <p:nvSpPr>
            <p:cNvPr id="6213" name="Rectangle 11"/>
            <p:cNvSpPr>
              <a:spLocks noChangeArrowheads="1"/>
            </p:cNvSpPr>
            <p:nvPr/>
          </p:nvSpPr>
          <p:spPr bwMode="auto">
            <a:xfrm>
              <a:off x="2388" y="3572"/>
              <a:ext cx="13" cy="66"/>
            </a:xfrm>
            <a:prstGeom prst="rect">
              <a:avLst/>
            </a:prstGeom>
            <a:solidFill>
              <a:schemeClr val="bg1"/>
            </a:solidFill>
            <a:ln w="9525">
              <a:solidFill>
                <a:schemeClr val="tx1"/>
              </a:solidFill>
              <a:miter lim="800000"/>
              <a:headEnd/>
              <a:tailEnd/>
            </a:ln>
          </p:spPr>
          <p:txBody>
            <a:bodyPr/>
            <a:lstStyle/>
            <a:p>
              <a:endParaRPr lang="en-US">
                <a:solidFill>
                  <a:srgbClr val="000000"/>
                </a:solidFill>
              </a:endParaRPr>
            </a:p>
          </p:txBody>
        </p:sp>
        <p:sp>
          <p:nvSpPr>
            <p:cNvPr id="6214" name="Rectangle 12"/>
            <p:cNvSpPr>
              <a:spLocks noChangeArrowheads="1"/>
            </p:cNvSpPr>
            <p:nvPr/>
          </p:nvSpPr>
          <p:spPr bwMode="auto">
            <a:xfrm>
              <a:off x="2792" y="3572"/>
              <a:ext cx="14" cy="66"/>
            </a:xfrm>
            <a:prstGeom prst="rect">
              <a:avLst/>
            </a:prstGeom>
            <a:solidFill>
              <a:schemeClr val="bg1"/>
            </a:solidFill>
            <a:ln w="9525">
              <a:solidFill>
                <a:schemeClr val="tx1"/>
              </a:solidFill>
              <a:miter lim="800000"/>
              <a:headEnd/>
              <a:tailEnd/>
            </a:ln>
          </p:spPr>
          <p:txBody>
            <a:bodyPr/>
            <a:lstStyle/>
            <a:p>
              <a:endParaRPr lang="en-US">
                <a:solidFill>
                  <a:srgbClr val="000000"/>
                </a:solidFill>
              </a:endParaRPr>
            </a:p>
          </p:txBody>
        </p:sp>
        <p:sp>
          <p:nvSpPr>
            <p:cNvPr id="6215" name="Rectangle 13"/>
            <p:cNvSpPr>
              <a:spLocks noChangeArrowheads="1"/>
            </p:cNvSpPr>
            <p:nvPr/>
          </p:nvSpPr>
          <p:spPr bwMode="auto">
            <a:xfrm>
              <a:off x="2995" y="3572"/>
              <a:ext cx="14" cy="66"/>
            </a:xfrm>
            <a:prstGeom prst="rect">
              <a:avLst/>
            </a:prstGeom>
            <a:solidFill>
              <a:schemeClr val="bg1"/>
            </a:solidFill>
            <a:ln w="9525">
              <a:solidFill>
                <a:schemeClr val="tx1"/>
              </a:solidFill>
              <a:miter lim="800000"/>
              <a:headEnd/>
              <a:tailEnd/>
            </a:ln>
          </p:spPr>
          <p:txBody>
            <a:bodyPr/>
            <a:lstStyle/>
            <a:p>
              <a:endParaRPr lang="en-US">
                <a:solidFill>
                  <a:srgbClr val="000000"/>
                </a:solidFill>
              </a:endParaRPr>
            </a:p>
          </p:txBody>
        </p:sp>
        <p:sp>
          <p:nvSpPr>
            <p:cNvPr id="6216" name="Rectangle 14"/>
            <p:cNvSpPr>
              <a:spLocks noChangeArrowheads="1"/>
            </p:cNvSpPr>
            <p:nvPr/>
          </p:nvSpPr>
          <p:spPr bwMode="auto">
            <a:xfrm>
              <a:off x="3196" y="3572"/>
              <a:ext cx="14" cy="66"/>
            </a:xfrm>
            <a:prstGeom prst="rect">
              <a:avLst/>
            </a:prstGeom>
            <a:solidFill>
              <a:schemeClr val="bg1"/>
            </a:solidFill>
            <a:ln w="9525">
              <a:solidFill>
                <a:schemeClr val="tx1"/>
              </a:solidFill>
              <a:miter lim="800000"/>
              <a:headEnd/>
              <a:tailEnd/>
            </a:ln>
          </p:spPr>
          <p:txBody>
            <a:bodyPr/>
            <a:lstStyle/>
            <a:p>
              <a:endParaRPr lang="en-US">
                <a:solidFill>
                  <a:srgbClr val="000000"/>
                </a:solidFill>
              </a:endParaRPr>
            </a:p>
          </p:txBody>
        </p:sp>
        <p:sp>
          <p:nvSpPr>
            <p:cNvPr id="6217" name="Rectangle 15"/>
            <p:cNvSpPr>
              <a:spLocks noChangeArrowheads="1"/>
            </p:cNvSpPr>
            <p:nvPr/>
          </p:nvSpPr>
          <p:spPr bwMode="auto">
            <a:xfrm>
              <a:off x="3399" y="3572"/>
              <a:ext cx="14" cy="66"/>
            </a:xfrm>
            <a:prstGeom prst="rect">
              <a:avLst/>
            </a:prstGeom>
            <a:solidFill>
              <a:schemeClr val="bg1"/>
            </a:solidFill>
            <a:ln w="9525">
              <a:solidFill>
                <a:schemeClr val="tx1"/>
              </a:solidFill>
              <a:miter lim="800000"/>
              <a:headEnd/>
              <a:tailEnd/>
            </a:ln>
          </p:spPr>
          <p:txBody>
            <a:bodyPr/>
            <a:lstStyle/>
            <a:p>
              <a:endParaRPr lang="en-US">
                <a:solidFill>
                  <a:srgbClr val="000000"/>
                </a:solidFill>
              </a:endParaRPr>
            </a:p>
          </p:txBody>
        </p:sp>
        <p:sp>
          <p:nvSpPr>
            <p:cNvPr id="6218" name="Rectangle 16"/>
            <p:cNvSpPr>
              <a:spLocks noChangeArrowheads="1"/>
            </p:cNvSpPr>
            <p:nvPr/>
          </p:nvSpPr>
          <p:spPr bwMode="auto">
            <a:xfrm>
              <a:off x="3596" y="3576"/>
              <a:ext cx="14" cy="66"/>
            </a:xfrm>
            <a:prstGeom prst="rect">
              <a:avLst/>
            </a:prstGeom>
            <a:solidFill>
              <a:schemeClr val="bg1"/>
            </a:solidFill>
            <a:ln w="9525">
              <a:solidFill>
                <a:schemeClr val="tx1"/>
              </a:solidFill>
              <a:miter lim="800000"/>
              <a:headEnd/>
              <a:tailEnd/>
            </a:ln>
          </p:spPr>
          <p:txBody>
            <a:bodyPr/>
            <a:lstStyle/>
            <a:p>
              <a:endParaRPr lang="en-US">
                <a:solidFill>
                  <a:srgbClr val="000000"/>
                </a:solidFill>
              </a:endParaRPr>
            </a:p>
          </p:txBody>
        </p:sp>
        <p:sp>
          <p:nvSpPr>
            <p:cNvPr id="6219" name="Rectangle 17"/>
            <p:cNvSpPr>
              <a:spLocks noChangeArrowheads="1"/>
            </p:cNvSpPr>
            <p:nvPr/>
          </p:nvSpPr>
          <p:spPr bwMode="auto">
            <a:xfrm>
              <a:off x="3795" y="3576"/>
              <a:ext cx="13" cy="66"/>
            </a:xfrm>
            <a:prstGeom prst="rect">
              <a:avLst/>
            </a:prstGeom>
            <a:solidFill>
              <a:schemeClr val="bg1"/>
            </a:solidFill>
            <a:ln w="9525">
              <a:solidFill>
                <a:schemeClr val="tx1"/>
              </a:solidFill>
              <a:miter lim="800000"/>
              <a:headEnd/>
              <a:tailEnd/>
            </a:ln>
          </p:spPr>
          <p:txBody>
            <a:bodyPr/>
            <a:lstStyle/>
            <a:p>
              <a:endParaRPr lang="en-US">
                <a:solidFill>
                  <a:srgbClr val="000000"/>
                </a:solidFill>
              </a:endParaRPr>
            </a:p>
          </p:txBody>
        </p:sp>
        <p:sp>
          <p:nvSpPr>
            <p:cNvPr id="6220" name="Rectangle 18"/>
            <p:cNvSpPr>
              <a:spLocks noChangeArrowheads="1"/>
            </p:cNvSpPr>
            <p:nvPr/>
          </p:nvSpPr>
          <p:spPr bwMode="auto">
            <a:xfrm>
              <a:off x="4000" y="3572"/>
              <a:ext cx="13" cy="66"/>
            </a:xfrm>
            <a:prstGeom prst="rect">
              <a:avLst/>
            </a:prstGeom>
            <a:solidFill>
              <a:schemeClr val="bg1"/>
            </a:solidFill>
            <a:ln w="9525">
              <a:solidFill>
                <a:schemeClr val="tx1"/>
              </a:solidFill>
              <a:miter lim="800000"/>
              <a:headEnd/>
              <a:tailEnd/>
            </a:ln>
          </p:spPr>
          <p:txBody>
            <a:bodyPr/>
            <a:lstStyle/>
            <a:p>
              <a:endParaRPr lang="en-US">
                <a:solidFill>
                  <a:srgbClr val="000000"/>
                </a:solidFill>
              </a:endParaRPr>
            </a:p>
          </p:txBody>
        </p:sp>
        <p:sp>
          <p:nvSpPr>
            <p:cNvPr id="6221" name="Rectangle 19"/>
            <p:cNvSpPr>
              <a:spLocks noChangeArrowheads="1"/>
            </p:cNvSpPr>
            <p:nvPr/>
          </p:nvSpPr>
          <p:spPr bwMode="auto">
            <a:xfrm>
              <a:off x="4198" y="3572"/>
              <a:ext cx="13" cy="66"/>
            </a:xfrm>
            <a:prstGeom prst="rect">
              <a:avLst/>
            </a:prstGeom>
            <a:solidFill>
              <a:schemeClr val="bg1"/>
            </a:solidFill>
            <a:ln w="9525">
              <a:solidFill>
                <a:schemeClr val="tx1"/>
              </a:solidFill>
              <a:miter lim="800000"/>
              <a:headEnd/>
              <a:tailEnd/>
            </a:ln>
          </p:spPr>
          <p:txBody>
            <a:bodyPr/>
            <a:lstStyle/>
            <a:p>
              <a:endParaRPr lang="en-US">
                <a:solidFill>
                  <a:srgbClr val="000000"/>
                </a:solidFill>
              </a:endParaRPr>
            </a:p>
          </p:txBody>
        </p:sp>
        <p:sp>
          <p:nvSpPr>
            <p:cNvPr id="6222" name="Rectangle 20"/>
            <p:cNvSpPr>
              <a:spLocks noChangeArrowheads="1"/>
            </p:cNvSpPr>
            <p:nvPr/>
          </p:nvSpPr>
          <p:spPr bwMode="auto">
            <a:xfrm>
              <a:off x="4406" y="3572"/>
              <a:ext cx="13" cy="66"/>
            </a:xfrm>
            <a:prstGeom prst="rect">
              <a:avLst/>
            </a:prstGeom>
            <a:solidFill>
              <a:schemeClr val="bg1"/>
            </a:solidFill>
            <a:ln w="9525">
              <a:solidFill>
                <a:schemeClr val="tx1"/>
              </a:solidFill>
              <a:miter lim="800000"/>
              <a:headEnd/>
              <a:tailEnd/>
            </a:ln>
          </p:spPr>
          <p:txBody>
            <a:bodyPr/>
            <a:lstStyle/>
            <a:p>
              <a:endParaRPr lang="en-US">
                <a:solidFill>
                  <a:srgbClr val="000000"/>
                </a:solidFill>
              </a:endParaRPr>
            </a:p>
          </p:txBody>
        </p:sp>
        <p:sp>
          <p:nvSpPr>
            <p:cNvPr id="6223" name="Rectangle 21"/>
            <p:cNvSpPr>
              <a:spLocks noChangeArrowheads="1"/>
            </p:cNvSpPr>
            <p:nvPr/>
          </p:nvSpPr>
          <p:spPr bwMode="auto">
            <a:xfrm>
              <a:off x="4615" y="3572"/>
              <a:ext cx="13" cy="66"/>
            </a:xfrm>
            <a:prstGeom prst="rect">
              <a:avLst/>
            </a:prstGeom>
            <a:solidFill>
              <a:schemeClr val="bg1"/>
            </a:solidFill>
            <a:ln w="9525">
              <a:solidFill>
                <a:schemeClr val="tx1"/>
              </a:solidFill>
              <a:miter lim="800000"/>
              <a:headEnd/>
              <a:tailEnd/>
            </a:ln>
          </p:spPr>
          <p:txBody>
            <a:bodyPr/>
            <a:lstStyle/>
            <a:p>
              <a:endParaRPr lang="en-US">
                <a:solidFill>
                  <a:srgbClr val="000000"/>
                </a:solidFill>
              </a:endParaRPr>
            </a:p>
          </p:txBody>
        </p:sp>
        <p:sp>
          <p:nvSpPr>
            <p:cNvPr id="6224" name="Rectangle 22"/>
            <p:cNvSpPr>
              <a:spLocks noChangeArrowheads="1"/>
            </p:cNvSpPr>
            <p:nvPr/>
          </p:nvSpPr>
          <p:spPr bwMode="auto">
            <a:xfrm>
              <a:off x="4821" y="3572"/>
              <a:ext cx="14" cy="66"/>
            </a:xfrm>
            <a:prstGeom prst="rect">
              <a:avLst/>
            </a:prstGeom>
            <a:solidFill>
              <a:schemeClr val="bg1"/>
            </a:solidFill>
            <a:ln w="9525">
              <a:solidFill>
                <a:schemeClr val="tx1"/>
              </a:solidFill>
              <a:miter lim="800000"/>
              <a:headEnd/>
              <a:tailEnd/>
            </a:ln>
          </p:spPr>
          <p:txBody>
            <a:bodyPr/>
            <a:lstStyle/>
            <a:p>
              <a:endParaRPr lang="en-US">
                <a:solidFill>
                  <a:srgbClr val="000000"/>
                </a:solidFill>
              </a:endParaRPr>
            </a:p>
          </p:txBody>
        </p:sp>
        <p:sp>
          <p:nvSpPr>
            <p:cNvPr id="6225" name="Rectangle 23"/>
            <p:cNvSpPr>
              <a:spLocks noChangeArrowheads="1"/>
            </p:cNvSpPr>
            <p:nvPr/>
          </p:nvSpPr>
          <p:spPr bwMode="auto">
            <a:xfrm>
              <a:off x="5031" y="3572"/>
              <a:ext cx="14" cy="66"/>
            </a:xfrm>
            <a:prstGeom prst="rect">
              <a:avLst/>
            </a:prstGeom>
            <a:solidFill>
              <a:schemeClr val="bg1"/>
            </a:solidFill>
            <a:ln w="9525">
              <a:solidFill>
                <a:schemeClr val="tx1"/>
              </a:solidFill>
              <a:miter lim="800000"/>
              <a:headEnd/>
              <a:tailEnd/>
            </a:ln>
          </p:spPr>
          <p:txBody>
            <a:bodyPr/>
            <a:lstStyle/>
            <a:p>
              <a:endParaRPr lang="en-US">
                <a:solidFill>
                  <a:srgbClr val="000000"/>
                </a:solidFill>
              </a:endParaRPr>
            </a:p>
          </p:txBody>
        </p:sp>
        <p:sp>
          <p:nvSpPr>
            <p:cNvPr id="6226" name="Rectangle 24"/>
            <p:cNvSpPr>
              <a:spLocks noChangeArrowheads="1"/>
            </p:cNvSpPr>
            <p:nvPr/>
          </p:nvSpPr>
          <p:spPr bwMode="auto">
            <a:xfrm>
              <a:off x="5236" y="3572"/>
              <a:ext cx="14" cy="66"/>
            </a:xfrm>
            <a:prstGeom prst="rect">
              <a:avLst/>
            </a:prstGeom>
            <a:solidFill>
              <a:schemeClr val="bg1"/>
            </a:solidFill>
            <a:ln w="9525">
              <a:solidFill>
                <a:schemeClr val="tx1"/>
              </a:solidFill>
              <a:miter lim="800000"/>
              <a:headEnd/>
              <a:tailEnd/>
            </a:ln>
          </p:spPr>
          <p:txBody>
            <a:bodyPr/>
            <a:lstStyle/>
            <a:p>
              <a:endParaRPr lang="en-US">
                <a:solidFill>
                  <a:srgbClr val="000000"/>
                </a:solidFill>
              </a:endParaRPr>
            </a:p>
          </p:txBody>
        </p:sp>
        <p:sp>
          <p:nvSpPr>
            <p:cNvPr id="6227" name="Rectangle 25"/>
            <p:cNvSpPr>
              <a:spLocks noChangeArrowheads="1"/>
            </p:cNvSpPr>
            <p:nvPr/>
          </p:nvSpPr>
          <p:spPr bwMode="auto">
            <a:xfrm>
              <a:off x="5435" y="3572"/>
              <a:ext cx="13" cy="66"/>
            </a:xfrm>
            <a:prstGeom prst="rect">
              <a:avLst/>
            </a:prstGeom>
            <a:solidFill>
              <a:schemeClr val="bg1"/>
            </a:solidFill>
            <a:ln w="9525">
              <a:solidFill>
                <a:schemeClr val="tx1"/>
              </a:solidFill>
              <a:miter lim="800000"/>
              <a:headEnd/>
              <a:tailEnd/>
            </a:ln>
          </p:spPr>
          <p:txBody>
            <a:bodyPr/>
            <a:lstStyle/>
            <a:p>
              <a:endParaRPr lang="en-US">
                <a:solidFill>
                  <a:srgbClr val="000000"/>
                </a:solidFill>
              </a:endParaRPr>
            </a:p>
          </p:txBody>
        </p:sp>
        <p:sp>
          <p:nvSpPr>
            <p:cNvPr id="6228" name="Rectangle 26"/>
            <p:cNvSpPr>
              <a:spLocks noChangeArrowheads="1"/>
            </p:cNvSpPr>
            <p:nvPr/>
          </p:nvSpPr>
          <p:spPr bwMode="auto">
            <a:xfrm>
              <a:off x="5645" y="3572"/>
              <a:ext cx="13" cy="66"/>
            </a:xfrm>
            <a:prstGeom prst="rect">
              <a:avLst/>
            </a:prstGeom>
            <a:solidFill>
              <a:schemeClr val="bg1"/>
            </a:solidFill>
            <a:ln w="9525">
              <a:solidFill>
                <a:schemeClr val="tx1"/>
              </a:solidFill>
              <a:miter lim="800000"/>
              <a:headEnd/>
              <a:tailEnd/>
            </a:ln>
          </p:spPr>
          <p:txBody>
            <a:bodyPr/>
            <a:lstStyle/>
            <a:p>
              <a:endParaRPr lang="en-US">
                <a:solidFill>
                  <a:srgbClr val="000000"/>
                </a:solidFill>
              </a:endParaRPr>
            </a:p>
          </p:txBody>
        </p:sp>
        <p:sp>
          <p:nvSpPr>
            <p:cNvPr id="6229" name="Rectangle 27"/>
            <p:cNvSpPr>
              <a:spLocks noChangeArrowheads="1"/>
            </p:cNvSpPr>
            <p:nvPr/>
          </p:nvSpPr>
          <p:spPr bwMode="auto">
            <a:xfrm>
              <a:off x="5851" y="3572"/>
              <a:ext cx="14" cy="66"/>
            </a:xfrm>
            <a:prstGeom prst="rect">
              <a:avLst/>
            </a:prstGeom>
            <a:solidFill>
              <a:schemeClr val="bg1"/>
            </a:solidFill>
            <a:ln w="9525">
              <a:solidFill>
                <a:schemeClr val="tx1"/>
              </a:solidFill>
              <a:miter lim="800000"/>
              <a:headEnd/>
              <a:tailEnd/>
            </a:ln>
          </p:spPr>
          <p:txBody>
            <a:bodyPr/>
            <a:lstStyle/>
            <a:p>
              <a:endParaRPr lang="en-US">
                <a:solidFill>
                  <a:srgbClr val="000000"/>
                </a:solidFill>
              </a:endParaRPr>
            </a:p>
          </p:txBody>
        </p:sp>
        <p:sp>
          <p:nvSpPr>
            <p:cNvPr id="6230" name="Rectangle 28"/>
            <p:cNvSpPr>
              <a:spLocks noChangeArrowheads="1"/>
            </p:cNvSpPr>
            <p:nvPr/>
          </p:nvSpPr>
          <p:spPr bwMode="auto">
            <a:xfrm>
              <a:off x="6060" y="3572"/>
              <a:ext cx="14" cy="66"/>
            </a:xfrm>
            <a:prstGeom prst="rect">
              <a:avLst/>
            </a:prstGeom>
            <a:solidFill>
              <a:schemeClr val="bg1"/>
            </a:solidFill>
            <a:ln w="9525">
              <a:solidFill>
                <a:schemeClr val="tx1"/>
              </a:solidFill>
              <a:miter lim="800000"/>
              <a:headEnd/>
              <a:tailEnd/>
            </a:ln>
          </p:spPr>
          <p:txBody>
            <a:bodyPr/>
            <a:lstStyle/>
            <a:p>
              <a:endParaRPr lang="en-US">
                <a:solidFill>
                  <a:srgbClr val="000000"/>
                </a:solidFill>
              </a:endParaRPr>
            </a:p>
          </p:txBody>
        </p:sp>
        <p:sp>
          <p:nvSpPr>
            <p:cNvPr id="6231" name="Rectangle 29"/>
            <p:cNvSpPr>
              <a:spLocks noChangeArrowheads="1"/>
            </p:cNvSpPr>
            <p:nvPr/>
          </p:nvSpPr>
          <p:spPr bwMode="auto">
            <a:xfrm>
              <a:off x="6269" y="3572"/>
              <a:ext cx="13" cy="66"/>
            </a:xfrm>
            <a:prstGeom prst="rect">
              <a:avLst/>
            </a:prstGeom>
            <a:solidFill>
              <a:schemeClr val="bg1"/>
            </a:solidFill>
            <a:ln w="9525">
              <a:solidFill>
                <a:schemeClr val="tx1"/>
              </a:solidFill>
              <a:miter lim="800000"/>
              <a:headEnd/>
              <a:tailEnd/>
            </a:ln>
          </p:spPr>
          <p:txBody>
            <a:bodyPr/>
            <a:lstStyle/>
            <a:p>
              <a:endParaRPr lang="en-US">
                <a:solidFill>
                  <a:srgbClr val="000000"/>
                </a:solidFill>
              </a:endParaRPr>
            </a:p>
          </p:txBody>
        </p:sp>
        <p:sp>
          <p:nvSpPr>
            <p:cNvPr id="6232" name="Rectangle 30"/>
            <p:cNvSpPr>
              <a:spLocks noChangeArrowheads="1"/>
            </p:cNvSpPr>
            <p:nvPr/>
          </p:nvSpPr>
          <p:spPr bwMode="auto">
            <a:xfrm>
              <a:off x="6474" y="3572"/>
              <a:ext cx="13" cy="66"/>
            </a:xfrm>
            <a:prstGeom prst="rect">
              <a:avLst/>
            </a:prstGeom>
            <a:solidFill>
              <a:schemeClr val="bg1"/>
            </a:solidFill>
            <a:ln w="9525">
              <a:solidFill>
                <a:schemeClr val="tx1"/>
              </a:solidFill>
              <a:miter lim="800000"/>
              <a:headEnd/>
              <a:tailEnd/>
            </a:ln>
          </p:spPr>
          <p:txBody>
            <a:bodyPr/>
            <a:lstStyle/>
            <a:p>
              <a:endParaRPr lang="en-US">
                <a:solidFill>
                  <a:srgbClr val="000000"/>
                </a:solidFill>
              </a:endParaRPr>
            </a:p>
          </p:txBody>
        </p:sp>
      </p:grpSp>
      <p:sp>
        <p:nvSpPr>
          <p:cNvPr id="6147" name="Rectangle 31"/>
          <p:cNvSpPr>
            <a:spLocks noChangeArrowheads="1"/>
          </p:cNvSpPr>
          <p:nvPr/>
        </p:nvSpPr>
        <p:spPr bwMode="auto">
          <a:xfrm>
            <a:off x="646113" y="5959475"/>
            <a:ext cx="14605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48" name="Rectangle 32"/>
          <p:cNvSpPr>
            <a:spLocks noChangeArrowheads="1"/>
          </p:cNvSpPr>
          <p:nvPr/>
        </p:nvSpPr>
        <p:spPr bwMode="auto">
          <a:xfrm>
            <a:off x="657225" y="5970588"/>
            <a:ext cx="1047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spcBef>
                <a:spcPct val="0"/>
              </a:spcBef>
            </a:pPr>
            <a:r>
              <a:rPr lang="en-US" sz="1800" b="1">
                <a:latin typeface="Arial Narrow" charset="0"/>
              </a:rPr>
              <a:t>0</a:t>
            </a:r>
          </a:p>
        </p:txBody>
      </p:sp>
      <p:sp>
        <p:nvSpPr>
          <p:cNvPr id="6149" name="Rectangle 33"/>
          <p:cNvSpPr>
            <a:spLocks noChangeArrowheads="1"/>
          </p:cNvSpPr>
          <p:nvPr/>
        </p:nvSpPr>
        <p:spPr bwMode="auto">
          <a:xfrm>
            <a:off x="1020763" y="5959475"/>
            <a:ext cx="144462"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50" name="Rectangle 34"/>
          <p:cNvSpPr>
            <a:spLocks noChangeArrowheads="1"/>
          </p:cNvSpPr>
          <p:nvPr/>
        </p:nvSpPr>
        <p:spPr bwMode="auto">
          <a:xfrm>
            <a:off x="1368425" y="5951538"/>
            <a:ext cx="1444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51" name="Rectangle 35"/>
          <p:cNvSpPr>
            <a:spLocks noChangeArrowheads="1"/>
          </p:cNvSpPr>
          <p:nvPr/>
        </p:nvSpPr>
        <p:spPr bwMode="auto">
          <a:xfrm>
            <a:off x="1381125" y="5959475"/>
            <a:ext cx="1047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spcBef>
                <a:spcPct val="0"/>
              </a:spcBef>
            </a:pPr>
            <a:r>
              <a:rPr lang="en-US" sz="1800" b="1">
                <a:latin typeface="Arial Narrow" charset="0"/>
              </a:rPr>
              <a:t>2</a:t>
            </a:r>
          </a:p>
        </p:txBody>
      </p:sp>
      <p:sp>
        <p:nvSpPr>
          <p:cNvPr id="6152" name="Rectangle 36"/>
          <p:cNvSpPr>
            <a:spLocks noChangeArrowheads="1"/>
          </p:cNvSpPr>
          <p:nvPr/>
        </p:nvSpPr>
        <p:spPr bwMode="auto">
          <a:xfrm>
            <a:off x="2398713" y="5951538"/>
            <a:ext cx="14446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53" name="Rectangle 37"/>
          <p:cNvSpPr>
            <a:spLocks noChangeArrowheads="1"/>
          </p:cNvSpPr>
          <p:nvPr/>
        </p:nvSpPr>
        <p:spPr bwMode="auto">
          <a:xfrm>
            <a:off x="1717675" y="5951538"/>
            <a:ext cx="1460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54" name="Rectangle 38"/>
          <p:cNvSpPr>
            <a:spLocks noChangeArrowheads="1"/>
          </p:cNvSpPr>
          <p:nvPr/>
        </p:nvSpPr>
        <p:spPr bwMode="auto">
          <a:xfrm>
            <a:off x="2055813" y="5951538"/>
            <a:ext cx="1428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55" name="Rectangle 39"/>
          <p:cNvSpPr>
            <a:spLocks noChangeArrowheads="1"/>
          </p:cNvSpPr>
          <p:nvPr/>
        </p:nvSpPr>
        <p:spPr bwMode="auto">
          <a:xfrm>
            <a:off x="2068513" y="5959475"/>
            <a:ext cx="1047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spcBef>
                <a:spcPct val="0"/>
              </a:spcBef>
            </a:pPr>
            <a:r>
              <a:rPr lang="en-US" sz="1800" b="1">
                <a:latin typeface="Arial Narrow" charset="0"/>
              </a:rPr>
              <a:t>4</a:t>
            </a:r>
          </a:p>
        </p:txBody>
      </p:sp>
      <p:sp>
        <p:nvSpPr>
          <p:cNvPr id="6156" name="Rectangle 40"/>
          <p:cNvSpPr>
            <a:spLocks noChangeArrowheads="1"/>
          </p:cNvSpPr>
          <p:nvPr/>
        </p:nvSpPr>
        <p:spPr bwMode="auto">
          <a:xfrm>
            <a:off x="2736850" y="5951538"/>
            <a:ext cx="1460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57" name="Rectangle 41"/>
          <p:cNvSpPr>
            <a:spLocks noChangeArrowheads="1"/>
          </p:cNvSpPr>
          <p:nvPr/>
        </p:nvSpPr>
        <p:spPr bwMode="auto">
          <a:xfrm>
            <a:off x="2752725" y="5959475"/>
            <a:ext cx="1047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spcBef>
                <a:spcPct val="0"/>
              </a:spcBef>
            </a:pPr>
            <a:r>
              <a:rPr lang="en-US" sz="1800" b="1">
                <a:latin typeface="Arial Narrow" charset="0"/>
              </a:rPr>
              <a:t>6</a:t>
            </a:r>
          </a:p>
        </p:txBody>
      </p:sp>
      <p:sp>
        <p:nvSpPr>
          <p:cNvPr id="6158" name="Rectangle 42"/>
          <p:cNvSpPr>
            <a:spLocks noChangeArrowheads="1"/>
          </p:cNvSpPr>
          <p:nvPr/>
        </p:nvSpPr>
        <p:spPr bwMode="auto">
          <a:xfrm>
            <a:off x="3073400" y="5951538"/>
            <a:ext cx="1444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59" name="Rectangle 43"/>
          <p:cNvSpPr>
            <a:spLocks noChangeArrowheads="1"/>
          </p:cNvSpPr>
          <p:nvPr/>
        </p:nvSpPr>
        <p:spPr bwMode="auto">
          <a:xfrm>
            <a:off x="3414713" y="5951538"/>
            <a:ext cx="1428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60" name="Rectangle 44"/>
          <p:cNvSpPr>
            <a:spLocks noChangeArrowheads="1"/>
          </p:cNvSpPr>
          <p:nvPr/>
        </p:nvSpPr>
        <p:spPr bwMode="auto">
          <a:xfrm>
            <a:off x="3427413" y="5959475"/>
            <a:ext cx="1047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spcBef>
                <a:spcPct val="0"/>
              </a:spcBef>
            </a:pPr>
            <a:r>
              <a:rPr lang="en-US" sz="1800" b="1">
                <a:latin typeface="Arial Narrow" charset="0"/>
              </a:rPr>
              <a:t>8</a:t>
            </a:r>
          </a:p>
        </p:txBody>
      </p:sp>
      <p:sp>
        <p:nvSpPr>
          <p:cNvPr id="6161" name="Rectangle 45"/>
          <p:cNvSpPr>
            <a:spLocks noChangeArrowheads="1"/>
          </p:cNvSpPr>
          <p:nvPr/>
        </p:nvSpPr>
        <p:spPr bwMode="auto">
          <a:xfrm>
            <a:off x="3749675" y="5951538"/>
            <a:ext cx="1460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62" name="Rectangle 46"/>
          <p:cNvSpPr>
            <a:spLocks noChangeArrowheads="1"/>
          </p:cNvSpPr>
          <p:nvPr/>
        </p:nvSpPr>
        <p:spPr bwMode="auto">
          <a:xfrm>
            <a:off x="4024313" y="5959475"/>
            <a:ext cx="261937"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63" name="Rectangle 47"/>
          <p:cNvSpPr>
            <a:spLocks noChangeArrowheads="1"/>
          </p:cNvSpPr>
          <p:nvPr/>
        </p:nvSpPr>
        <p:spPr bwMode="auto">
          <a:xfrm>
            <a:off x="4032250" y="5970588"/>
            <a:ext cx="2079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spcBef>
                <a:spcPct val="0"/>
              </a:spcBef>
            </a:pPr>
            <a:r>
              <a:rPr lang="en-US" sz="1800" b="1">
                <a:latin typeface="Arial Narrow" charset="0"/>
              </a:rPr>
              <a:t>10</a:t>
            </a:r>
          </a:p>
        </p:txBody>
      </p:sp>
      <p:sp>
        <p:nvSpPr>
          <p:cNvPr id="6164" name="Rectangle 48"/>
          <p:cNvSpPr>
            <a:spLocks noChangeArrowheads="1"/>
          </p:cNvSpPr>
          <p:nvPr/>
        </p:nvSpPr>
        <p:spPr bwMode="auto">
          <a:xfrm>
            <a:off x="4356100" y="5959475"/>
            <a:ext cx="261938"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65" name="Rectangle 49"/>
          <p:cNvSpPr>
            <a:spLocks noChangeArrowheads="1"/>
          </p:cNvSpPr>
          <p:nvPr/>
        </p:nvSpPr>
        <p:spPr bwMode="auto">
          <a:xfrm>
            <a:off x="4699000" y="5951538"/>
            <a:ext cx="2635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66" name="Rectangle 50"/>
          <p:cNvSpPr>
            <a:spLocks noChangeArrowheads="1"/>
          </p:cNvSpPr>
          <p:nvPr/>
        </p:nvSpPr>
        <p:spPr bwMode="auto">
          <a:xfrm>
            <a:off x="4708525" y="5959475"/>
            <a:ext cx="207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spcBef>
                <a:spcPct val="0"/>
              </a:spcBef>
            </a:pPr>
            <a:r>
              <a:rPr lang="en-US" sz="1800" b="1">
                <a:latin typeface="Arial Narrow" charset="0"/>
              </a:rPr>
              <a:t>12</a:t>
            </a:r>
          </a:p>
        </p:txBody>
      </p:sp>
      <p:sp>
        <p:nvSpPr>
          <p:cNvPr id="6167" name="Rectangle 51"/>
          <p:cNvSpPr>
            <a:spLocks noChangeArrowheads="1"/>
          </p:cNvSpPr>
          <p:nvPr/>
        </p:nvSpPr>
        <p:spPr bwMode="auto">
          <a:xfrm>
            <a:off x="5030788" y="5951538"/>
            <a:ext cx="26511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68" name="Rectangle 52"/>
          <p:cNvSpPr>
            <a:spLocks noChangeArrowheads="1"/>
          </p:cNvSpPr>
          <p:nvPr/>
        </p:nvSpPr>
        <p:spPr bwMode="auto">
          <a:xfrm>
            <a:off x="5380038" y="5951538"/>
            <a:ext cx="2619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69" name="Rectangle 53"/>
          <p:cNvSpPr>
            <a:spLocks noChangeArrowheads="1"/>
          </p:cNvSpPr>
          <p:nvPr/>
        </p:nvSpPr>
        <p:spPr bwMode="auto">
          <a:xfrm>
            <a:off x="5389563" y="5959475"/>
            <a:ext cx="2079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spcBef>
                <a:spcPct val="0"/>
              </a:spcBef>
            </a:pPr>
            <a:r>
              <a:rPr lang="en-US" sz="1800" b="1">
                <a:latin typeface="Arial Narrow" charset="0"/>
              </a:rPr>
              <a:t>14</a:t>
            </a:r>
          </a:p>
        </p:txBody>
      </p:sp>
      <p:sp>
        <p:nvSpPr>
          <p:cNvPr id="6170" name="Rectangle 54"/>
          <p:cNvSpPr>
            <a:spLocks noChangeArrowheads="1"/>
          </p:cNvSpPr>
          <p:nvPr/>
        </p:nvSpPr>
        <p:spPr bwMode="auto">
          <a:xfrm>
            <a:off x="5729288" y="5951538"/>
            <a:ext cx="2635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71" name="Rectangle 55"/>
          <p:cNvSpPr>
            <a:spLocks noChangeArrowheads="1"/>
          </p:cNvSpPr>
          <p:nvPr/>
        </p:nvSpPr>
        <p:spPr bwMode="auto">
          <a:xfrm>
            <a:off x="6076950" y="5951538"/>
            <a:ext cx="26193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72" name="Rectangle 56"/>
          <p:cNvSpPr>
            <a:spLocks noChangeArrowheads="1"/>
          </p:cNvSpPr>
          <p:nvPr/>
        </p:nvSpPr>
        <p:spPr bwMode="auto">
          <a:xfrm>
            <a:off x="6084888" y="5959475"/>
            <a:ext cx="2079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spcBef>
                <a:spcPct val="0"/>
              </a:spcBef>
            </a:pPr>
            <a:r>
              <a:rPr lang="en-US" sz="1800" b="1">
                <a:latin typeface="Arial Narrow" charset="0"/>
              </a:rPr>
              <a:t>16</a:t>
            </a:r>
          </a:p>
        </p:txBody>
      </p:sp>
      <p:sp>
        <p:nvSpPr>
          <p:cNvPr id="6173" name="Rectangle 57"/>
          <p:cNvSpPr>
            <a:spLocks noChangeArrowheads="1"/>
          </p:cNvSpPr>
          <p:nvPr/>
        </p:nvSpPr>
        <p:spPr bwMode="auto">
          <a:xfrm>
            <a:off x="6427788" y="5951538"/>
            <a:ext cx="2635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74" name="Rectangle 58"/>
          <p:cNvSpPr>
            <a:spLocks noChangeArrowheads="1"/>
          </p:cNvSpPr>
          <p:nvPr/>
        </p:nvSpPr>
        <p:spPr bwMode="auto">
          <a:xfrm>
            <a:off x="6772275" y="5951538"/>
            <a:ext cx="26193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75" name="Rectangle 59"/>
          <p:cNvSpPr>
            <a:spLocks noChangeArrowheads="1"/>
          </p:cNvSpPr>
          <p:nvPr/>
        </p:nvSpPr>
        <p:spPr bwMode="auto">
          <a:xfrm>
            <a:off x="6781800" y="5959475"/>
            <a:ext cx="207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spcBef>
                <a:spcPct val="0"/>
              </a:spcBef>
            </a:pPr>
            <a:r>
              <a:rPr lang="en-US" sz="1800" b="1">
                <a:latin typeface="Arial Narrow" charset="0"/>
              </a:rPr>
              <a:t>18</a:t>
            </a:r>
          </a:p>
        </p:txBody>
      </p:sp>
      <p:sp>
        <p:nvSpPr>
          <p:cNvPr id="6176" name="Rectangle 60"/>
          <p:cNvSpPr>
            <a:spLocks noChangeArrowheads="1"/>
          </p:cNvSpPr>
          <p:nvPr/>
        </p:nvSpPr>
        <p:spPr bwMode="auto">
          <a:xfrm>
            <a:off x="7104063" y="5951538"/>
            <a:ext cx="2619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77" name="Rectangle 61"/>
          <p:cNvSpPr>
            <a:spLocks noChangeArrowheads="1"/>
          </p:cNvSpPr>
          <p:nvPr/>
        </p:nvSpPr>
        <p:spPr bwMode="auto">
          <a:xfrm>
            <a:off x="7454900" y="5951538"/>
            <a:ext cx="2635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78" name="Rectangle 62"/>
          <p:cNvSpPr>
            <a:spLocks noChangeArrowheads="1"/>
          </p:cNvSpPr>
          <p:nvPr/>
        </p:nvSpPr>
        <p:spPr bwMode="auto">
          <a:xfrm>
            <a:off x="7464425" y="5959475"/>
            <a:ext cx="207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spcBef>
                <a:spcPct val="0"/>
              </a:spcBef>
            </a:pPr>
            <a:r>
              <a:rPr lang="en-US" sz="1800" b="1">
                <a:latin typeface="Arial Narrow" charset="0"/>
              </a:rPr>
              <a:t>20</a:t>
            </a:r>
          </a:p>
        </p:txBody>
      </p:sp>
      <p:sp>
        <p:nvSpPr>
          <p:cNvPr id="6179" name="Rectangle 63"/>
          <p:cNvSpPr>
            <a:spLocks noChangeArrowheads="1"/>
          </p:cNvSpPr>
          <p:nvPr/>
        </p:nvSpPr>
        <p:spPr bwMode="auto">
          <a:xfrm>
            <a:off x="7802563" y="5951538"/>
            <a:ext cx="2635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80" name="Rectangle 64"/>
          <p:cNvSpPr>
            <a:spLocks noChangeArrowheads="1"/>
          </p:cNvSpPr>
          <p:nvPr/>
        </p:nvSpPr>
        <p:spPr bwMode="auto">
          <a:xfrm>
            <a:off x="8151813" y="5951538"/>
            <a:ext cx="2635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81" name="Rectangle 65"/>
          <p:cNvSpPr>
            <a:spLocks noChangeArrowheads="1"/>
          </p:cNvSpPr>
          <p:nvPr/>
        </p:nvSpPr>
        <p:spPr bwMode="auto">
          <a:xfrm>
            <a:off x="8162925" y="5959475"/>
            <a:ext cx="207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spcBef>
                <a:spcPct val="0"/>
              </a:spcBef>
            </a:pPr>
            <a:r>
              <a:rPr lang="en-US" sz="1800" b="1">
                <a:latin typeface="Arial Narrow" charset="0"/>
              </a:rPr>
              <a:t>22</a:t>
            </a:r>
          </a:p>
        </p:txBody>
      </p:sp>
      <p:sp>
        <p:nvSpPr>
          <p:cNvPr id="6182" name="Rectangle 66"/>
          <p:cNvSpPr>
            <a:spLocks noChangeArrowheads="1"/>
          </p:cNvSpPr>
          <p:nvPr/>
        </p:nvSpPr>
        <p:spPr bwMode="auto">
          <a:xfrm>
            <a:off x="8501063" y="5951538"/>
            <a:ext cx="2635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83" name="Rectangle 67"/>
          <p:cNvSpPr>
            <a:spLocks noChangeArrowheads="1"/>
          </p:cNvSpPr>
          <p:nvPr/>
        </p:nvSpPr>
        <p:spPr bwMode="auto">
          <a:xfrm>
            <a:off x="8077200" y="6096000"/>
            <a:ext cx="2635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6184" name="Rectangle 68"/>
          <p:cNvSpPr>
            <a:spLocks noChangeArrowheads="1"/>
          </p:cNvSpPr>
          <p:nvPr/>
        </p:nvSpPr>
        <p:spPr bwMode="auto">
          <a:xfrm>
            <a:off x="8851900" y="5959475"/>
            <a:ext cx="207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spcBef>
                <a:spcPct val="0"/>
              </a:spcBef>
            </a:pPr>
            <a:r>
              <a:rPr lang="en-US" sz="1800" b="1">
                <a:latin typeface="Arial Narrow" charset="0"/>
              </a:rPr>
              <a:t>24</a:t>
            </a:r>
          </a:p>
        </p:txBody>
      </p:sp>
      <p:sp>
        <p:nvSpPr>
          <p:cNvPr id="6185" name="Rectangle 69"/>
          <p:cNvSpPr>
            <a:spLocks noChangeArrowheads="1"/>
          </p:cNvSpPr>
          <p:nvPr/>
        </p:nvSpPr>
        <p:spPr bwMode="auto">
          <a:xfrm rot="16200000" flipH="1">
            <a:off x="-1468437" y="3830637"/>
            <a:ext cx="33924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anchor="b"/>
          <a:lstStyle/>
          <a:p>
            <a:pPr algn="ctr">
              <a:spcBef>
                <a:spcPct val="0"/>
              </a:spcBef>
            </a:pPr>
            <a:r>
              <a:rPr lang="en-US" sz="2400" b="1" dirty="0"/>
              <a:t>Plasma insulin levels</a:t>
            </a:r>
          </a:p>
        </p:txBody>
      </p:sp>
      <p:sp>
        <p:nvSpPr>
          <p:cNvPr id="6186" name="Line 70"/>
          <p:cNvSpPr>
            <a:spLocks noChangeShapeType="1"/>
          </p:cNvSpPr>
          <p:nvPr/>
        </p:nvSpPr>
        <p:spPr bwMode="auto">
          <a:xfrm flipV="1">
            <a:off x="558800" y="2573338"/>
            <a:ext cx="1588" cy="3200400"/>
          </a:xfrm>
          <a:prstGeom prst="line">
            <a:avLst/>
          </a:prstGeom>
          <a:noFill/>
          <a:ln w="14351">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7" name="Rectangle 71"/>
          <p:cNvSpPr>
            <a:spLocks noChangeArrowheads="1"/>
          </p:cNvSpPr>
          <p:nvPr/>
        </p:nvSpPr>
        <p:spPr bwMode="auto">
          <a:xfrm>
            <a:off x="1363212" y="2286000"/>
            <a:ext cx="11350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Lst>
        </p:spPr>
        <p:txBody>
          <a:bodyPr wrap="none" lIns="0" tIns="0" rIns="0" bIns="0">
            <a:spAutoFit/>
          </a:bodyPr>
          <a:lstStyle/>
          <a:p>
            <a:pPr>
              <a:spcBef>
                <a:spcPct val="0"/>
              </a:spcBef>
            </a:pPr>
            <a:r>
              <a:rPr lang="en-US" sz="2400" b="1" dirty="0"/>
              <a:t>Regular</a:t>
            </a:r>
            <a:endParaRPr lang="en-US" sz="1800" dirty="0">
              <a:latin typeface="Times New Roman" charset="0"/>
            </a:endParaRPr>
          </a:p>
        </p:txBody>
      </p:sp>
      <p:sp>
        <p:nvSpPr>
          <p:cNvPr id="6188" name="Rectangle 72"/>
          <p:cNvSpPr>
            <a:spLocks noChangeArrowheads="1"/>
          </p:cNvSpPr>
          <p:nvPr/>
        </p:nvSpPr>
        <p:spPr bwMode="auto">
          <a:xfrm>
            <a:off x="2351088" y="2671444"/>
            <a:ext cx="644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sz="2400" b="1" dirty="0"/>
              <a:t>NPH</a:t>
            </a:r>
            <a:endParaRPr lang="en-US" sz="2400" dirty="0">
              <a:latin typeface="Times New Roman" charset="0"/>
            </a:endParaRPr>
          </a:p>
        </p:txBody>
      </p:sp>
      <p:sp>
        <p:nvSpPr>
          <p:cNvPr id="6189" name="Rectangle 73"/>
          <p:cNvSpPr>
            <a:spLocks noChangeArrowheads="1"/>
          </p:cNvSpPr>
          <p:nvPr/>
        </p:nvSpPr>
        <p:spPr bwMode="auto">
          <a:xfrm>
            <a:off x="4003675" y="3109279"/>
            <a:ext cx="1136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folHlink"/>
                </a:solidFill>
                <a:miter lim="800000"/>
                <a:headEnd/>
                <a:tailEnd/>
              </a14:hiddenLine>
            </a:ext>
          </a:extLst>
        </p:spPr>
        <p:txBody>
          <a:bodyPr wrap="none" lIns="0" tIns="0" rIns="0" bIns="0">
            <a:spAutoFit/>
          </a:bodyPr>
          <a:lstStyle/>
          <a:p>
            <a:pPr>
              <a:spcBef>
                <a:spcPct val="0"/>
              </a:spcBef>
            </a:pPr>
            <a:r>
              <a:rPr lang="en-US" sz="2400" b="1" dirty="0" err="1"/>
              <a:t>Detemir</a:t>
            </a:r>
            <a:endParaRPr lang="en-US" sz="2400" dirty="0">
              <a:latin typeface="Times New Roman" charset="0"/>
            </a:endParaRPr>
          </a:p>
        </p:txBody>
      </p:sp>
      <p:sp>
        <p:nvSpPr>
          <p:cNvPr id="6190" name="Line 74"/>
          <p:cNvSpPr>
            <a:spLocks noChangeShapeType="1"/>
          </p:cNvSpPr>
          <p:nvPr/>
        </p:nvSpPr>
        <p:spPr bwMode="auto">
          <a:xfrm>
            <a:off x="1371600" y="2636838"/>
            <a:ext cx="0" cy="563562"/>
          </a:xfrm>
          <a:prstGeom prst="line">
            <a:avLst/>
          </a:prstGeom>
          <a:noFill/>
          <a:ln w="28575">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p>
            <a:endParaRPr lang="en-US"/>
          </a:p>
        </p:txBody>
      </p:sp>
      <p:sp>
        <p:nvSpPr>
          <p:cNvPr id="6191" name="Line 75"/>
          <p:cNvSpPr>
            <a:spLocks noChangeShapeType="1"/>
          </p:cNvSpPr>
          <p:nvPr/>
        </p:nvSpPr>
        <p:spPr bwMode="auto">
          <a:xfrm>
            <a:off x="2403475" y="3070225"/>
            <a:ext cx="0" cy="892175"/>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en-US"/>
          </a:p>
        </p:txBody>
      </p:sp>
      <p:sp>
        <p:nvSpPr>
          <p:cNvPr id="6192" name="Line 76"/>
          <p:cNvSpPr>
            <a:spLocks noChangeShapeType="1"/>
          </p:cNvSpPr>
          <p:nvPr/>
        </p:nvSpPr>
        <p:spPr bwMode="auto">
          <a:xfrm>
            <a:off x="4037013" y="3497263"/>
            <a:ext cx="4762" cy="776287"/>
          </a:xfrm>
          <a:prstGeom prst="line">
            <a:avLst/>
          </a:prstGeom>
          <a:noFill/>
          <a:ln w="2857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en-US"/>
          </a:p>
        </p:txBody>
      </p:sp>
      <p:sp>
        <p:nvSpPr>
          <p:cNvPr id="6193" name="Text Box 77"/>
          <p:cNvSpPr txBox="1">
            <a:spLocks noChangeArrowheads="1"/>
          </p:cNvSpPr>
          <p:nvPr/>
        </p:nvSpPr>
        <p:spPr bwMode="auto">
          <a:xfrm>
            <a:off x="304800" y="6002151"/>
            <a:ext cx="8610600" cy="61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anchor="b"/>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lgn="ctr">
              <a:spcBef>
                <a:spcPct val="0"/>
              </a:spcBef>
            </a:pPr>
            <a:r>
              <a:rPr lang="en-US" sz="2400" b="1" dirty="0">
                <a:solidFill>
                  <a:srgbClr val="000000"/>
                </a:solidFill>
                <a:latin typeface="+mn-lt"/>
              </a:rPr>
              <a:t>Hour</a:t>
            </a:r>
            <a:r>
              <a:rPr lang="en-US" sz="2400" b="1" dirty="0">
                <a:solidFill>
                  <a:schemeClr val="bg1"/>
                </a:solidFill>
                <a:latin typeface="Arial Narrow" charset="0"/>
              </a:rPr>
              <a:t>s</a:t>
            </a:r>
          </a:p>
        </p:txBody>
      </p:sp>
      <p:sp>
        <p:nvSpPr>
          <p:cNvPr id="6194" name="Freeform 78"/>
          <p:cNvSpPr>
            <a:spLocks/>
          </p:cNvSpPr>
          <p:nvPr/>
        </p:nvSpPr>
        <p:spPr bwMode="gray">
          <a:xfrm>
            <a:off x="698500" y="4279900"/>
            <a:ext cx="6119813" cy="1435100"/>
          </a:xfrm>
          <a:custGeom>
            <a:avLst/>
            <a:gdLst>
              <a:gd name="T0" fmla="*/ 0 w 3456"/>
              <a:gd name="T1" fmla="*/ 2147483647 h 904"/>
              <a:gd name="T2" fmla="*/ 2147483647 w 3456"/>
              <a:gd name="T3" fmla="*/ 2147483647 h 904"/>
              <a:gd name="T4" fmla="*/ 2147483647 w 3456"/>
              <a:gd name="T5" fmla="*/ 2147483647 h 904"/>
              <a:gd name="T6" fmla="*/ 2147483647 w 3456"/>
              <a:gd name="T7" fmla="*/ 2147483647 h 9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56" h="904">
                <a:moveTo>
                  <a:pt x="0" y="856"/>
                </a:moveTo>
                <a:cubicBezTo>
                  <a:pt x="328" y="468"/>
                  <a:pt x="656" y="80"/>
                  <a:pt x="1008" y="40"/>
                </a:cubicBezTo>
                <a:cubicBezTo>
                  <a:pt x="1360" y="0"/>
                  <a:pt x="1704" y="472"/>
                  <a:pt x="2112" y="616"/>
                </a:cubicBezTo>
                <a:cubicBezTo>
                  <a:pt x="2520" y="760"/>
                  <a:pt x="3224" y="856"/>
                  <a:pt x="3456" y="904"/>
                </a:cubicBezTo>
              </a:path>
            </a:pathLst>
          </a:custGeom>
          <a:noFill/>
          <a:ln w="38100" cap="flat" cmpd="sng">
            <a:solidFill>
              <a:srgbClr val="00FF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 name="Freeform 79"/>
          <p:cNvSpPr>
            <a:spLocks/>
          </p:cNvSpPr>
          <p:nvPr/>
        </p:nvSpPr>
        <p:spPr bwMode="invGray">
          <a:xfrm>
            <a:off x="722313" y="4876800"/>
            <a:ext cx="7202487" cy="881063"/>
          </a:xfrm>
          <a:custGeom>
            <a:avLst/>
            <a:gdLst>
              <a:gd name="T0" fmla="*/ 0 w 5184"/>
              <a:gd name="T1" fmla="*/ 2147483647 h 584"/>
              <a:gd name="T2" fmla="*/ 2147483647 w 5184"/>
              <a:gd name="T3" fmla="*/ 2147483647 h 584"/>
              <a:gd name="T4" fmla="*/ 2147483647 w 5184"/>
              <a:gd name="T5" fmla="*/ 2147483647 h 584"/>
              <a:gd name="T6" fmla="*/ 0 60000 65536"/>
              <a:gd name="T7" fmla="*/ 0 60000 65536"/>
              <a:gd name="T8" fmla="*/ 0 60000 65536"/>
            </a:gdLst>
            <a:ahLst/>
            <a:cxnLst>
              <a:cxn ang="T6">
                <a:pos x="T0" y="T1"/>
              </a:cxn>
              <a:cxn ang="T7">
                <a:pos x="T2" y="T3"/>
              </a:cxn>
              <a:cxn ang="T8">
                <a:pos x="T4" y="T5"/>
              </a:cxn>
            </a:cxnLst>
            <a:rect l="0" t="0" r="r" b="b"/>
            <a:pathLst>
              <a:path w="5184" h="584">
                <a:moveTo>
                  <a:pt x="0" y="536"/>
                </a:moveTo>
                <a:cubicBezTo>
                  <a:pt x="840" y="268"/>
                  <a:pt x="1680" y="0"/>
                  <a:pt x="2544" y="8"/>
                </a:cubicBezTo>
                <a:cubicBezTo>
                  <a:pt x="3408" y="16"/>
                  <a:pt x="4296" y="300"/>
                  <a:pt x="5184" y="584"/>
                </a:cubicBezTo>
              </a:path>
            </a:pathLst>
          </a:custGeom>
          <a:noFill/>
          <a:ln w="38100" cap="flat" cmpd="sng">
            <a:solidFill>
              <a:srgbClr val="FF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6" name="Freeform 80"/>
          <p:cNvSpPr>
            <a:spLocks/>
          </p:cNvSpPr>
          <p:nvPr/>
        </p:nvSpPr>
        <p:spPr bwMode="black">
          <a:xfrm>
            <a:off x="722313" y="3903663"/>
            <a:ext cx="2971800" cy="1841500"/>
          </a:xfrm>
          <a:custGeom>
            <a:avLst/>
            <a:gdLst>
              <a:gd name="T0" fmla="*/ 0 w 1440"/>
              <a:gd name="T1" fmla="*/ 2147483647 h 1160"/>
              <a:gd name="T2" fmla="*/ 2147483647 w 1440"/>
              <a:gd name="T3" fmla="*/ 2147483647 h 1160"/>
              <a:gd name="T4" fmla="*/ 2147483647 w 1440"/>
              <a:gd name="T5" fmla="*/ 2147483647 h 1160"/>
              <a:gd name="T6" fmla="*/ 2147483647 w 1440"/>
              <a:gd name="T7" fmla="*/ 2147483647 h 1160"/>
              <a:gd name="T8" fmla="*/ 2147483647 w 1440"/>
              <a:gd name="T9" fmla="*/ 2147483647 h 1160"/>
              <a:gd name="T10" fmla="*/ 2147483647 w 1440"/>
              <a:gd name="T11" fmla="*/ 2147483647 h 11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40" h="1160">
                <a:moveTo>
                  <a:pt x="0" y="1112"/>
                </a:moveTo>
                <a:cubicBezTo>
                  <a:pt x="68" y="748"/>
                  <a:pt x="136" y="384"/>
                  <a:pt x="192" y="200"/>
                </a:cubicBezTo>
                <a:cubicBezTo>
                  <a:pt x="248" y="16"/>
                  <a:pt x="272" y="0"/>
                  <a:pt x="336" y="8"/>
                </a:cubicBezTo>
                <a:cubicBezTo>
                  <a:pt x="400" y="16"/>
                  <a:pt x="496" y="136"/>
                  <a:pt x="576" y="248"/>
                </a:cubicBezTo>
                <a:cubicBezTo>
                  <a:pt x="656" y="360"/>
                  <a:pt x="672" y="528"/>
                  <a:pt x="816" y="680"/>
                </a:cubicBezTo>
                <a:cubicBezTo>
                  <a:pt x="960" y="832"/>
                  <a:pt x="1336" y="1080"/>
                  <a:pt x="1440" y="1160"/>
                </a:cubicBezTo>
              </a:path>
            </a:pathLst>
          </a:custGeom>
          <a:noFill/>
          <a:ln w="38100" cap="flat" cmpd="sng">
            <a:solidFill>
              <a:srgbClr val="3366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7" name="Text Box 81"/>
          <p:cNvSpPr txBox="1">
            <a:spLocks noChangeArrowheads="1"/>
          </p:cNvSpPr>
          <p:nvPr/>
        </p:nvSpPr>
        <p:spPr bwMode="auto">
          <a:xfrm>
            <a:off x="782638" y="4129088"/>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spcBef>
                <a:spcPct val="0"/>
              </a:spcBef>
            </a:pPr>
            <a:endParaRPr lang="en-US" sz="1600"/>
          </a:p>
        </p:txBody>
      </p:sp>
      <p:sp>
        <p:nvSpPr>
          <p:cNvPr id="6198" name="Freeform 82"/>
          <p:cNvSpPr>
            <a:spLocks/>
          </p:cNvSpPr>
          <p:nvPr/>
        </p:nvSpPr>
        <p:spPr bwMode="auto">
          <a:xfrm>
            <a:off x="684213" y="3733800"/>
            <a:ext cx="1138237" cy="1943100"/>
          </a:xfrm>
          <a:custGeom>
            <a:avLst/>
            <a:gdLst>
              <a:gd name="T0" fmla="*/ 2147483647 w 2204"/>
              <a:gd name="T1" fmla="*/ 2147483647 h 1236"/>
              <a:gd name="T2" fmla="*/ 2147483647 w 2204"/>
              <a:gd name="T3" fmla="*/ 2147483647 h 1236"/>
              <a:gd name="T4" fmla="*/ 2147483647 w 2204"/>
              <a:gd name="T5" fmla="*/ 2147483647 h 1236"/>
              <a:gd name="T6" fmla="*/ 2147483647 w 2204"/>
              <a:gd name="T7" fmla="*/ 2147483647 h 1236"/>
              <a:gd name="T8" fmla="*/ 2147483647 w 2204"/>
              <a:gd name="T9" fmla="*/ 2147483647 h 1236"/>
              <a:gd name="T10" fmla="*/ 2147483647 w 2204"/>
              <a:gd name="T11" fmla="*/ 2147483647 h 1236"/>
              <a:gd name="T12" fmla="*/ 2147483647 w 2204"/>
              <a:gd name="T13" fmla="*/ 2147483647 h 1236"/>
              <a:gd name="T14" fmla="*/ 2147483647 w 2204"/>
              <a:gd name="T15" fmla="*/ 2147483647 h 1236"/>
              <a:gd name="T16" fmla="*/ 2147483647 w 2204"/>
              <a:gd name="T17" fmla="*/ 2147483647 h 1236"/>
              <a:gd name="T18" fmla="*/ 2147483647 w 2204"/>
              <a:gd name="T19" fmla="*/ 2147483647 h 1236"/>
              <a:gd name="T20" fmla="*/ 2147483647 w 2204"/>
              <a:gd name="T21" fmla="*/ 2147483647 h 1236"/>
              <a:gd name="T22" fmla="*/ 2147483647 w 2204"/>
              <a:gd name="T23" fmla="*/ 0 h 1236"/>
              <a:gd name="T24" fmla="*/ 2147483647 w 2204"/>
              <a:gd name="T25" fmla="*/ 2147483647 h 1236"/>
              <a:gd name="T26" fmla="*/ 2147483647 w 2204"/>
              <a:gd name="T27" fmla="*/ 2147483647 h 1236"/>
              <a:gd name="T28" fmla="*/ 2147483647 w 2204"/>
              <a:gd name="T29" fmla="*/ 2147483647 h 1236"/>
              <a:gd name="T30" fmla="*/ 0 w 2204"/>
              <a:gd name="T31" fmla="*/ 2147483647 h 12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204" h="1236">
                <a:moveTo>
                  <a:pt x="2204" y="1115"/>
                </a:moveTo>
                <a:lnTo>
                  <a:pt x="1935" y="1057"/>
                </a:lnTo>
                <a:lnTo>
                  <a:pt x="1692" y="977"/>
                </a:lnTo>
                <a:lnTo>
                  <a:pt x="1452" y="858"/>
                </a:lnTo>
                <a:lnTo>
                  <a:pt x="1209" y="648"/>
                </a:lnTo>
                <a:lnTo>
                  <a:pt x="966" y="429"/>
                </a:lnTo>
                <a:lnTo>
                  <a:pt x="856" y="299"/>
                </a:lnTo>
                <a:lnTo>
                  <a:pt x="726" y="190"/>
                </a:lnTo>
                <a:lnTo>
                  <a:pt x="593" y="80"/>
                </a:lnTo>
                <a:lnTo>
                  <a:pt x="461" y="40"/>
                </a:lnTo>
                <a:lnTo>
                  <a:pt x="351" y="20"/>
                </a:lnTo>
                <a:lnTo>
                  <a:pt x="307" y="0"/>
                </a:lnTo>
                <a:lnTo>
                  <a:pt x="240" y="180"/>
                </a:lnTo>
                <a:lnTo>
                  <a:pt x="132" y="579"/>
                </a:lnTo>
                <a:lnTo>
                  <a:pt x="44" y="1037"/>
                </a:lnTo>
                <a:lnTo>
                  <a:pt x="0" y="1236"/>
                </a:lnTo>
              </a:path>
            </a:pathLst>
          </a:custGeom>
          <a:noFill/>
          <a:ln w="38100" cmpd="sng">
            <a:solidFill>
              <a:srgbClr val="FFFF00"/>
            </a:solidFill>
            <a:prstDash val="solid"/>
            <a:round/>
            <a:headEnd/>
            <a:tailEnd/>
          </a:ln>
          <a:extLst>
            <a:ext uri="{909E8E84-426E-40DD-AFC4-6F175D3DCCD1}">
              <a14:hiddenFill xmlns:a14="http://schemas.microsoft.com/office/drawing/2010/main">
                <a:solidFill>
                  <a:srgbClr val="CC3300"/>
                </a:solidFill>
              </a14:hiddenFill>
            </a:ext>
          </a:extLst>
        </p:spPr>
        <p:txBody>
          <a:bodyPr/>
          <a:lstStyle/>
          <a:p>
            <a:endParaRPr lang="en-US"/>
          </a:p>
        </p:txBody>
      </p:sp>
      <p:sp>
        <p:nvSpPr>
          <p:cNvPr id="6199" name="Line 83"/>
          <p:cNvSpPr>
            <a:spLocks noChangeShapeType="1"/>
          </p:cNvSpPr>
          <p:nvPr/>
        </p:nvSpPr>
        <p:spPr bwMode="auto">
          <a:xfrm>
            <a:off x="1827213" y="5486400"/>
            <a:ext cx="371475" cy="271463"/>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00" name="Freeform 84"/>
          <p:cNvSpPr>
            <a:spLocks/>
          </p:cNvSpPr>
          <p:nvPr/>
        </p:nvSpPr>
        <p:spPr bwMode="gray">
          <a:xfrm>
            <a:off x="722313" y="5122863"/>
            <a:ext cx="8305800" cy="546100"/>
          </a:xfrm>
          <a:custGeom>
            <a:avLst/>
            <a:gdLst>
              <a:gd name="T0" fmla="*/ 0 w 5232"/>
              <a:gd name="T1" fmla="*/ 2147483647 h 344"/>
              <a:gd name="T2" fmla="*/ 2147483647 w 5232"/>
              <a:gd name="T3" fmla="*/ 2147483647 h 344"/>
              <a:gd name="T4" fmla="*/ 2147483647 w 5232"/>
              <a:gd name="T5" fmla="*/ 2147483647 h 344"/>
              <a:gd name="T6" fmla="*/ 2147483647 w 5232"/>
              <a:gd name="T7" fmla="*/ 2147483647 h 3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32" h="344">
                <a:moveTo>
                  <a:pt x="0" y="344"/>
                </a:moveTo>
                <a:cubicBezTo>
                  <a:pt x="116" y="228"/>
                  <a:pt x="232" y="112"/>
                  <a:pt x="432" y="56"/>
                </a:cubicBezTo>
                <a:cubicBezTo>
                  <a:pt x="632" y="0"/>
                  <a:pt x="400" y="16"/>
                  <a:pt x="1200" y="8"/>
                </a:cubicBezTo>
                <a:cubicBezTo>
                  <a:pt x="2000" y="0"/>
                  <a:pt x="3616" y="4"/>
                  <a:pt x="5232" y="8"/>
                </a:cubicBezTo>
              </a:path>
            </a:pathLst>
          </a:custGeom>
          <a:noFill/>
          <a:ln w="38100" cap="flat" cmpd="sng">
            <a:solidFill>
              <a:srgbClr val="FF0000"/>
            </a:solidFill>
            <a:prstDash val="solid"/>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01" name="Line 85"/>
          <p:cNvSpPr>
            <a:spLocks noChangeShapeType="1"/>
          </p:cNvSpPr>
          <p:nvPr/>
        </p:nvSpPr>
        <p:spPr bwMode="auto">
          <a:xfrm>
            <a:off x="833438" y="2011363"/>
            <a:ext cx="4762" cy="776287"/>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en-US"/>
          </a:p>
        </p:txBody>
      </p:sp>
      <p:sp>
        <p:nvSpPr>
          <p:cNvPr id="6202" name="Line 86"/>
          <p:cNvSpPr>
            <a:spLocks noChangeShapeType="1"/>
          </p:cNvSpPr>
          <p:nvPr/>
        </p:nvSpPr>
        <p:spPr bwMode="auto">
          <a:xfrm>
            <a:off x="6056313" y="4191000"/>
            <a:ext cx="4762" cy="77628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en-US"/>
          </a:p>
        </p:txBody>
      </p:sp>
      <p:sp>
        <p:nvSpPr>
          <p:cNvPr id="6203" name="Text Box 87"/>
          <p:cNvSpPr txBox="1">
            <a:spLocks noChangeArrowheads="1"/>
          </p:cNvSpPr>
          <p:nvPr/>
        </p:nvSpPr>
        <p:spPr bwMode="auto">
          <a:xfrm>
            <a:off x="5992813" y="3751243"/>
            <a:ext cx="12593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spcBef>
                <a:spcPct val="0"/>
              </a:spcBef>
            </a:pPr>
            <a:r>
              <a:rPr lang="en-US" sz="2400" b="1" dirty="0">
                <a:solidFill>
                  <a:srgbClr val="000000"/>
                </a:solidFill>
                <a:latin typeface="+mn-lt"/>
              </a:rPr>
              <a:t>Glargine</a:t>
            </a:r>
          </a:p>
        </p:txBody>
      </p:sp>
      <p:sp>
        <p:nvSpPr>
          <p:cNvPr id="6204" name="Text Box 88"/>
          <p:cNvSpPr txBox="1">
            <a:spLocks noChangeArrowheads="1"/>
          </p:cNvSpPr>
          <p:nvPr/>
        </p:nvSpPr>
        <p:spPr bwMode="auto">
          <a:xfrm>
            <a:off x="646113" y="1582738"/>
            <a:ext cx="3200065" cy="46166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spcBef>
                <a:spcPct val="0"/>
              </a:spcBef>
            </a:pPr>
            <a:r>
              <a:rPr lang="en-US" sz="2400" b="1" dirty="0" err="1">
                <a:solidFill>
                  <a:srgbClr val="000000"/>
                </a:solidFill>
                <a:latin typeface="+mn-lt"/>
              </a:rPr>
              <a:t>Aspart</a:t>
            </a:r>
            <a:r>
              <a:rPr lang="en-US" sz="2400" b="1" dirty="0">
                <a:solidFill>
                  <a:srgbClr val="000000"/>
                </a:solidFill>
                <a:latin typeface="+mn-lt"/>
              </a:rPr>
              <a:t>, </a:t>
            </a:r>
            <a:r>
              <a:rPr lang="en-US" sz="2400" b="1" dirty="0" err="1">
                <a:solidFill>
                  <a:srgbClr val="000000"/>
                </a:solidFill>
                <a:latin typeface="+mn-lt"/>
              </a:rPr>
              <a:t>Lispro</a:t>
            </a:r>
            <a:r>
              <a:rPr lang="en-US" sz="2400" b="1" dirty="0">
                <a:solidFill>
                  <a:srgbClr val="000000"/>
                </a:solidFill>
                <a:latin typeface="+mn-lt"/>
              </a:rPr>
              <a:t>, </a:t>
            </a:r>
            <a:r>
              <a:rPr lang="en-US" sz="2400" b="1" dirty="0" err="1">
                <a:solidFill>
                  <a:srgbClr val="000000"/>
                </a:solidFill>
                <a:latin typeface="+mn-lt"/>
              </a:rPr>
              <a:t>Glulisine</a:t>
            </a:r>
            <a:endParaRPr lang="en-US" sz="2400" b="1" dirty="0">
              <a:solidFill>
                <a:srgbClr val="000000"/>
              </a:solidFill>
              <a:latin typeface="+mn-lt"/>
            </a:endParaRPr>
          </a:p>
        </p:txBody>
      </p:sp>
      <p:sp>
        <p:nvSpPr>
          <p:cNvPr id="6205" name="Text Box 89"/>
          <p:cNvSpPr txBox="1">
            <a:spLocks noChangeArrowheads="1"/>
          </p:cNvSpPr>
          <p:nvPr/>
        </p:nvSpPr>
        <p:spPr bwMode="auto">
          <a:xfrm>
            <a:off x="457200" y="4270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lgn="ctr" eaLnBrk="0" hangingPunct="0">
              <a:spcBef>
                <a:spcPct val="0"/>
              </a:spcBef>
            </a:pPr>
            <a:r>
              <a:rPr lang="en-US" sz="3600" dirty="0">
                <a:solidFill>
                  <a:schemeClr val="tx2"/>
                </a:solidFill>
                <a:latin typeface="+mj-lt"/>
              </a:rPr>
              <a:t>Insulin Time-Action Profiles</a:t>
            </a:r>
          </a:p>
        </p:txBody>
      </p:sp>
      <p:sp>
        <p:nvSpPr>
          <p:cNvPr id="6206" name="Text Box 90"/>
          <p:cNvSpPr txBox="1">
            <a:spLocks noChangeArrowheads="1"/>
          </p:cNvSpPr>
          <p:nvPr/>
        </p:nvSpPr>
        <p:spPr bwMode="auto">
          <a:xfrm>
            <a:off x="4495800" y="6491288"/>
            <a:ext cx="464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lgn="ctr" eaLnBrk="0" hangingPunct="0"/>
            <a:r>
              <a:rPr lang="en-US" sz="1800" dirty="0">
                <a:solidFill>
                  <a:srgbClr val="000000"/>
                </a:solidFill>
                <a:latin typeface="+mn-lt"/>
              </a:rPr>
              <a:t>Courtesy:  Dr. Raghu G. </a:t>
            </a:r>
            <a:r>
              <a:rPr lang="en-US" sz="1800" dirty="0" err="1">
                <a:solidFill>
                  <a:srgbClr val="000000"/>
                </a:solidFill>
                <a:latin typeface="+mn-lt"/>
              </a:rPr>
              <a:t>Mirmira</a:t>
            </a:r>
            <a:r>
              <a:rPr lang="en-US" sz="1800" dirty="0">
                <a:solidFill>
                  <a:srgbClr val="000000"/>
                </a:solidFill>
                <a:latin typeface="+mn-lt"/>
              </a:rPr>
              <a:t>, MD, PhD</a:t>
            </a:r>
          </a:p>
        </p:txBody>
      </p:sp>
      <p:sp>
        <p:nvSpPr>
          <p:cNvPr id="89" name="Freeform 84"/>
          <p:cNvSpPr>
            <a:spLocks/>
          </p:cNvSpPr>
          <p:nvPr/>
        </p:nvSpPr>
        <p:spPr bwMode="gray">
          <a:xfrm>
            <a:off x="768668" y="5044281"/>
            <a:ext cx="8305800" cy="546100"/>
          </a:xfrm>
          <a:custGeom>
            <a:avLst/>
            <a:gdLst>
              <a:gd name="T0" fmla="*/ 0 w 5232"/>
              <a:gd name="T1" fmla="*/ 2147483647 h 344"/>
              <a:gd name="T2" fmla="*/ 2147483647 w 5232"/>
              <a:gd name="T3" fmla="*/ 2147483647 h 344"/>
              <a:gd name="T4" fmla="*/ 2147483647 w 5232"/>
              <a:gd name="T5" fmla="*/ 2147483647 h 344"/>
              <a:gd name="T6" fmla="*/ 2147483647 w 5232"/>
              <a:gd name="T7" fmla="*/ 2147483647 h 3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32" h="344">
                <a:moveTo>
                  <a:pt x="0" y="344"/>
                </a:moveTo>
                <a:cubicBezTo>
                  <a:pt x="116" y="228"/>
                  <a:pt x="232" y="112"/>
                  <a:pt x="432" y="56"/>
                </a:cubicBezTo>
                <a:cubicBezTo>
                  <a:pt x="632" y="0"/>
                  <a:pt x="400" y="16"/>
                  <a:pt x="1200" y="8"/>
                </a:cubicBezTo>
                <a:cubicBezTo>
                  <a:pt x="2000" y="0"/>
                  <a:pt x="3616" y="4"/>
                  <a:pt x="5232" y="8"/>
                </a:cubicBezTo>
              </a:path>
            </a:pathLst>
          </a:custGeom>
          <a:noFill/>
          <a:ln w="38100" cap="flat" cmpd="sng">
            <a:solidFill>
              <a:srgbClr val="FF6600"/>
            </a:solidFill>
            <a:prstDash val="solid"/>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 name="Line 86"/>
          <p:cNvSpPr>
            <a:spLocks noChangeShapeType="1"/>
          </p:cNvSpPr>
          <p:nvPr/>
        </p:nvSpPr>
        <p:spPr bwMode="auto">
          <a:xfrm>
            <a:off x="7812405" y="4266883"/>
            <a:ext cx="4762" cy="776288"/>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en-US"/>
          </a:p>
        </p:txBody>
      </p:sp>
      <p:sp>
        <p:nvSpPr>
          <p:cNvPr id="91" name="Text Box 87"/>
          <p:cNvSpPr txBox="1">
            <a:spLocks noChangeArrowheads="1"/>
          </p:cNvSpPr>
          <p:nvPr/>
        </p:nvSpPr>
        <p:spPr bwMode="auto">
          <a:xfrm>
            <a:off x="7592571" y="3789661"/>
            <a:ext cx="13692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spcBef>
                <a:spcPct val="0"/>
              </a:spcBef>
            </a:pPr>
            <a:r>
              <a:rPr lang="en-US" sz="2400" b="1" dirty="0" err="1">
                <a:solidFill>
                  <a:srgbClr val="000000"/>
                </a:solidFill>
                <a:latin typeface="+mn-lt"/>
              </a:rPr>
              <a:t>Degludec</a:t>
            </a:r>
            <a:endParaRPr lang="en-US" sz="2400" b="1" dirty="0">
              <a:solidFill>
                <a:srgbClr val="000000"/>
              </a:solidFill>
              <a:latin typeface="+mn-lt"/>
            </a:endParaRPr>
          </a:p>
        </p:txBody>
      </p:sp>
    </p:spTree>
    <p:extLst>
      <p:ext uri="{BB962C8B-B14F-4D97-AF65-F5344CB8AC3E}">
        <p14:creationId xmlns:p14="http://schemas.microsoft.com/office/powerpoint/2010/main" val="34344178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981200" y="1995488"/>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r>
              <a:rPr lang="en-US" sz="2400" dirty="0">
                <a:solidFill>
                  <a:schemeClr val="accent1"/>
                </a:solidFill>
                <a:latin typeface="+mn-lt"/>
              </a:rPr>
              <a:t>Afternoon</a:t>
            </a:r>
          </a:p>
        </p:txBody>
      </p:sp>
      <p:sp>
        <p:nvSpPr>
          <p:cNvPr id="8195" name="Line 4"/>
          <p:cNvSpPr>
            <a:spLocks noChangeShapeType="1"/>
          </p:cNvSpPr>
          <p:nvPr/>
        </p:nvSpPr>
        <p:spPr bwMode="auto">
          <a:xfrm>
            <a:off x="1235" y="487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196" name="Text Box 5"/>
          <p:cNvSpPr txBox="1">
            <a:spLocks noChangeArrowheads="1"/>
          </p:cNvSpPr>
          <p:nvPr/>
        </p:nvSpPr>
        <p:spPr bwMode="auto">
          <a:xfrm>
            <a:off x="457200" y="1981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r>
              <a:rPr lang="en-US" sz="2400" dirty="0">
                <a:solidFill>
                  <a:schemeClr val="accent1"/>
                </a:solidFill>
                <a:latin typeface="+mn-lt"/>
              </a:rPr>
              <a:t>Morning</a:t>
            </a:r>
          </a:p>
        </p:txBody>
      </p:sp>
      <p:sp>
        <p:nvSpPr>
          <p:cNvPr id="8197" name="Text Box 6"/>
          <p:cNvSpPr txBox="1">
            <a:spLocks noChangeArrowheads="1"/>
          </p:cNvSpPr>
          <p:nvPr/>
        </p:nvSpPr>
        <p:spPr bwMode="auto">
          <a:xfrm>
            <a:off x="3886200" y="19812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r>
              <a:rPr lang="en-US" sz="2400" dirty="0">
                <a:solidFill>
                  <a:schemeClr val="accent1"/>
                </a:solidFill>
                <a:latin typeface="+mn-lt"/>
              </a:rPr>
              <a:t>Evening</a:t>
            </a:r>
          </a:p>
        </p:txBody>
      </p:sp>
      <p:sp>
        <p:nvSpPr>
          <p:cNvPr id="8198" name="Text Box 7"/>
          <p:cNvSpPr txBox="1">
            <a:spLocks noChangeArrowheads="1"/>
          </p:cNvSpPr>
          <p:nvPr/>
        </p:nvSpPr>
        <p:spPr bwMode="auto">
          <a:xfrm>
            <a:off x="5791200" y="19812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r>
              <a:rPr lang="en-US" sz="2400" dirty="0">
                <a:solidFill>
                  <a:schemeClr val="accent1"/>
                </a:solidFill>
                <a:latin typeface="+mn-lt"/>
              </a:rPr>
              <a:t>Night</a:t>
            </a:r>
          </a:p>
        </p:txBody>
      </p:sp>
      <p:grpSp>
        <p:nvGrpSpPr>
          <p:cNvPr id="8199" name="Group 8"/>
          <p:cNvGrpSpPr>
            <a:grpSpLocks/>
          </p:cNvGrpSpPr>
          <p:nvPr/>
        </p:nvGrpSpPr>
        <p:grpSpPr bwMode="auto">
          <a:xfrm>
            <a:off x="303213" y="3581400"/>
            <a:ext cx="5029200" cy="1390650"/>
            <a:chOff x="191" y="2256"/>
            <a:chExt cx="3168" cy="876"/>
          </a:xfrm>
        </p:grpSpPr>
        <p:sp>
          <p:nvSpPr>
            <p:cNvPr id="8214" name="Arc 9"/>
            <p:cNvSpPr>
              <a:spLocks/>
            </p:cNvSpPr>
            <p:nvPr/>
          </p:nvSpPr>
          <p:spPr bwMode="auto">
            <a:xfrm rot="-5346660">
              <a:off x="1505" y="1278"/>
              <a:ext cx="540" cy="3168"/>
            </a:xfrm>
            <a:custGeom>
              <a:avLst/>
              <a:gdLst>
                <a:gd name="T0" fmla="*/ 0 w 21600"/>
                <a:gd name="T1" fmla="*/ 0 h 42947"/>
                <a:gd name="T2" fmla="*/ 0 w 21600"/>
                <a:gd name="T3" fmla="*/ 17 h 42947"/>
                <a:gd name="T4" fmla="*/ 0 w 21600"/>
                <a:gd name="T5" fmla="*/ 9 h 42947"/>
                <a:gd name="T6" fmla="*/ 0 60000 65536"/>
                <a:gd name="T7" fmla="*/ 0 60000 65536"/>
                <a:gd name="T8" fmla="*/ 0 60000 65536"/>
              </a:gdLst>
              <a:ahLst/>
              <a:cxnLst>
                <a:cxn ang="T6">
                  <a:pos x="T0" y="T1"/>
                </a:cxn>
                <a:cxn ang="T7">
                  <a:pos x="T2" y="T3"/>
                </a:cxn>
                <a:cxn ang="T8">
                  <a:pos x="T4" y="T5"/>
                </a:cxn>
              </a:cxnLst>
              <a:rect l="0" t="0" r="r" b="b"/>
              <a:pathLst>
                <a:path w="21600" h="42947" fill="none" extrusionOk="0">
                  <a:moveTo>
                    <a:pt x="1947" y="0"/>
                  </a:moveTo>
                  <a:cubicBezTo>
                    <a:pt x="13076" y="1007"/>
                    <a:pt x="21600" y="10337"/>
                    <a:pt x="21600" y="21512"/>
                  </a:cubicBezTo>
                  <a:cubicBezTo>
                    <a:pt x="21600" y="32410"/>
                    <a:pt x="13480" y="41602"/>
                    <a:pt x="2664" y="42946"/>
                  </a:cubicBezTo>
                </a:path>
                <a:path w="21600" h="42947" stroke="0" extrusionOk="0">
                  <a:moveTo>
                    <a:pt x="1947" y="0"/>
                  </a:moveTo>
                  <a:cubicBezTo>
                    <a:pt x="13076" y="1007"/>
                    <a:pt x="21600" y="10337"/>
                    <a:pt x="21600" y="21512"/>
                  </a:cubicBezTo>
                  <a:cubicBezTo>
                    <a:pt x="21600" y="32410"/>
                    <a:pt x="13480" y="41602"/>
                    <a:pt x="2664" y="42946"/>
                  </a:cubicBezTo>
                  <a:lnTo>
                    <a:pt x="0" y="21512"/>
                  </a:lnTo>
                  <a:lnTo>
                    <a:pt x="1947"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5" name="Text Box 10"/>
            <p:cNvSpPr txBox="1">
              <a:spLocks noChangeArrowheads="1"/>
            </p:cNvSpPr>
            <p:nvPr/>
          </p:nvSpPr>
          <p:spPr bwMode="auto">
            <a:xfrm>
              <a:off x="1248" y="2256"/>
              <a:ext cx="1056" cy="25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r>
                <a:rPr lang="en-US" sz="2000" dirty="0">
                  <a:solidFill>
                    <a:srgbClr val="000000"/>
                  </a:solidFill>
                  <a:latin typeface="+mn-lt"/>
                </a:rPr>
                <a:t>NPH</a:t>
              </a:r>
            </a:p>
          </p:txBody>
        </p:sp>
      </p:grpSp>
      <p:grpSp>
        <p:nvGrpSpPr>
          <p:cNvPr id="8200" name="Group 11"/>
          <p:cNvGrpSpPr>
            <a:grpSpLocks/>
          </p:cNvGrpSpPr>
          <p:nvPr/>
        </p:nvGrpSpPr>
        <p:grpSpPr bwMode="auto">
          <a:xfrm>
            <a:off x="3581400" y="3581400"/>
            <a:ext cx="5029200" cy="1390650"/>
            <a:chOff x="2256" y="2256"/>
            <a:chExt cx="3168" cy="876"/>
          </a:xfrm>
        </p:grpSpPr>
        <p:sp>
          <p:nvSpPr>
            <p:cNvPr id="8212" name="Arc 12"/>
            <p:cNvSpPr>
              <a:spLocks/>
            </p:cNvSpPr>
            <p:nvPr/>
          </p:nvSpPr>
          <p:spPr bwMode="auto">
            <a:xfrm rot="-5346660">
              <a:off x="3570" y="1278"/>
              <a:ext cx="540" cy="3168"/>
            </a:xfrm>
            <a:custGeom>
              <a:avLst/>
              <a:gdLst>
                <a:gd name="T0" fmla="*/ 0 w 21600"/>
                <a:gd name="T1" fmla="*/ 0 h 42947"/>
                <a:gd name="T2" fmla="*/ 0 w 21600"/>
                <a:gd name="T3" fmla="*/ 17 h 42947"/>
                <a:gd name="T4" fmla="*/ 0 w 21600"/>
                <a:gd name="T5" fmla="*/ 9 h 42947"/>
                <a:gd name="T6" fmla="*/ 0 60000 65536"/>
                <a:gd name="T7" fmla="*/ 0 60000 65536"/>
                <a:gd name="T8" fmla="*/ 0 60000 65536"/>
              </a:gdLst>
              <a:ahLst/>
              <a:cxnLst>
                <a:cxn ang="T6">
                  <a:pos x="T0" y="T1"/>
                </a:cxn>
                <a:cxn ang="T7">
                  <a:pos x="T2" y="T3"/>
                </a:cxn>
                <a:cxn ang="T8">
                  <a:pos x="T4" y="T5"/>
                </a:cxn>
              </a:cxnLst>
              <a:rect l="0" t="0" r="r" b="b"/>
              <a:pathLst>
                <a:path w="21600" h="42947" fill="none" extrusionOk="0">
                  <a:moveTo>
                    <a:pt x="1947" y="0"/>
                  </a:moveTo>
                  <a:cubicBezTo>
                    <a:pt x="13076" y="1007"/>
                    <a:pt x="21600" y="10337"/>
                    <a:pt x="21600" y="21512"/>
                  </a:cubicBezTo>
                  <a:cubicBezTo>
                    <a:pt x="21600" y="32410"/>
                    <a:pt x="13480" y="41602"/>
                    <a:pt x="2664" y="42946"/>
                  </a:cubicBezTo>
                </a:path>
                <a:path w="21600" h="42947" stroke="0" extrusionOk="0">
                  <a:moveTo>
                    <a:pt x="1947" y="0"/>
                  </a:moveTo>
                  <a:cubicBezTo>
                    <a:pt x="13076" y="1007"/>
                    <a:pt x="21600" y="10337"/>
                    <a:pt x="21600" y="21512"/>
                  </a:cubicBezTo>
                  <a:cubicBezTo>
                    <a:pt x="21600" y="32410"/>
                    <a:pt x="13480" y="41602"/>
                    <a:pt x="2664" y="42946"/>
                  </a:cubicBezTo>
                  <a:lnTo>
                    <a:pt x="0" y="21512"/>
                  </a:lnTo>
                  <a:lnTo>
                    <a:pt x="1947"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sp>
          <p:nvSpPr>
            <p:cNvPr id="8213" name="Text Box 13"/>
            <p:cNvSpPr txBox="1">
              <a:spLocks noChangeArrowheads="1"/>
            </p:cNvSpPr>
            <p:nvPr/>
          </p:nvSpPr>
          <p:spPr bwMode="auto">
            <a:xfrm>
              <a:off x="3504" y="2256"/>
              <a:ext cx="1248"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r>
                <a:rPr lang="en-US" sz="2000" dirty="0">
                  <a:solidFill>
                    <a:srgbClr val="000000"/>
                  </a:solidFill>
                  <a:latin typeface="+mn-lt"/>
                </a:rPr>
                <a:t>NPH</a:t>
              </a:r>
            </a:p>
          </p:txBody>
        </p:sp>
      </p:grpSp>
      <p:grpSp>
        <p:nvGrpSpPr>
          <p:cNvPr id="8201" name="Group 14"/>
          <p:cNvGrpSpPr>
            <a:grpSpLocks/>
          </p:cNvGrpSpPr>
          <p:nvPr/>
        </p:nvGrpSpPr>
        <p:grpSpPr bwMode="auto">
          <a:xfrm>
            <a:off x="304800" y="2514600"/>
            <a:ext cx="1757363" cy="2503488"/>
            <a:chOff x="189" y="1584"/>
            <a:chExt cx="1107" cy="1577"/>
          </a:xfrm>
        </p:grpSpPr>
        <p:sp>
          <p:nvSpPr>
            <p:cNvPr id="8210" name="Arc 15"/>
            <p:cNvSpPr>
              <a:spLocks/>
            </p:cNvSpPr>
            <p:nvPr/>
          </p:nvSpPr>
          <p:spPr bwMode="auto">
            <a:xfrm rot="-5346660">
              <a:off x="96" y="1964"/>
              <a:ext cx="1290" cy="1104"/>
            </a:xfrm>
            <a:custGeom>
              <a:avLst/>
              <a:gdLst>
                <a:gd name="T0" fmla="*/ 0 w 21600"/>
                <a:gd name="T1" fmla="*/ 0 h 43135"/>
                <a:gd name="T2" fmla="*/ 0 w 21600"/>
                <a:gd name="T3" fmla="*/ 1 h 43135"/>
                <a:gd name="T4" fmla="*/ 0 w 21600"/>
                <a:gd name="T5" fmla="*/ 0 h 43135"/>
                <a:gd name="T6" fmla="*/ 0 60000 65536"/>
                <a:gd name="T7" fmla="*/ 0 60000 65536"/>
                <a:gd name="T8" fmla="*/ 0 60000 65536"/>
              </a:gdLst>
              <a:ahLst/>
              <a:cxnLst>
                <a:cxn ang="T6">
                  <a:pos x="T0" y="T1"/>
                </a:cxn>
                <a:cxn ang="T7">
                  <a:pos x="T2" y="T3"/>
                </a:cxn>
                <a:cxn ang="T8">
                  <a:pos x="T4" y="T5"/>
                </a:cxn>
              </a:cxnLst>
              <a:rect l="0" t="0" r="r" b="b"/>
              <a:pathLst>
                <a:path w="21600" h="43135" fill="none" extrusionOk="0">
                  <a:moveTo>
                    <a:pt x="1149" y="-1"/>
                  </a:moveTo>
                  <a:cubicBezTo>
                    <a:pt x="12615" y="610"/>
                    <a:pt x="21600" y="10086"/>
                    <a:pt x="21600" y="21569"/>
                  </a:cubicBezTo>
                  <a:cubicBezTo>
                    <a:pt x="21600" y="33025"/>
                    <a:pt x="12655" y="42489"/>
                    <a:pt x="1216" y="43134"/>
                  </a:cubicBezTo>
                </a:path>
                <a:path w="21600" h="43135" stroke="0" extrusionOk="0">
                  <a:moveTo>
                    <a:pt x="1149" y="-1"/>
                  </a:moveTo>
                  <a:cubicBezTo>
                    <a:pt x="12615" y="610"/>
                    <a:pt x="21600" y="10086"/>
                    <a:pt x="21600" y="21569"/>
                  </a:cubicBezTo>
                  <a:cubicBezTo>
                    <a:pt x="21600" y="33025"/>
                    <a:pt x="12655" y="42489"/>
                    <a:pt x="1216" y="43134"/>
                  </a:cubicBezTo>
                  <a:lnTo>
                    <a:pt x="0" y="21569"/>
                  </a:lnTo>
                  <a:lnTo>
                    <a:pt x="1149" y="-1"/>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solidFill>
                  <a:srgbClr val="000000"/>
                </a:solidFill>
              </a:endParaRPr>
            </a:p>
          </p:txBody>
        </p:sp>
        <p:sp>
          <p:nvSpPr>
            <p:cNvPr id="8211" name="Text Box 16"/>
            <p:cNvSpPr txBox="1">
              <a:spLocks noChangeArrowheads="1"/>
            </p:cNvSpPr>
            <p:nvPr/>
          </p:nvSpPr>
          <p:spPr bwMode="auto">
            <a:xfrm>
              <a:off x="384" y="1584"/>
              <a:ext cx="912"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r>
                <a:rPr lang="en-US" sz="2000" dirty="0">
                  <a:solidFill>
                    <a:srgbClr val="000000"/>
                  </a:solidFill>
                  <a:latin typeface="+mn-lt"/>
                </a:rPr>
                <a:t>Regular</a:t>
              </a:r>
            </a:p>
          </p:txBody>
        </p:sp>
      </p:grpSp>
      <p:grpSp>
        <p:nvGrpSpPr>
          <p:cNvPr id="8202" name="Group 17"/>
          <p:cNvGrpSpPr>
            <a:grpSpLocks/>
          </p:cNvGrpSpPr>
          <p:nvPr/>
        </p:nvGrpSpPr>
        <p:grpSpPr bwMode="auto">
          <a:xfrm>
            <a:off x="3576638" y="2514600"/>
            <a:ext cx="1757362" cy="2503488"/>
            <a:chOff x="2253" y="1584"/>
            <a:chExt cx="1107" cy="1577"/>
          </a:xfrm>
        </p:grpSpPr>
        <p:sp>
          <p:nvSpPr>
            <p:cNvPr id="8208" name="Arc 18"/>
            <p:cNvSpPr>
              <a:spLocks/>
            </p:cNvSpPr>
            <p:nvPr/>
          </p:nvSpPr>
          <p:spPr bwMode="auto">
            <a:xfrm rot="-5346660">
              <a:off x="2160" y="1964"/>
              <a:ext cx="1290" cy="1104"/>
            </a:xfrm>
            <a:custGeom>
              <a:avLst/>
              <a:gdLst>
                <a:gd name="T0" fmla="*/ 0 w 21600"/>
                <a:gd name="T1" fmla="*/ 0 h 43135"/>
                <a:gd name="T2" fmla="*/ 0 w 21600"/>
                <a:gd name="T3" fmla="*/ 1 h 43135"/>
                <a:gd name="T4" fmla="*/ 0 w 21600"/>
                <a:gd name="T5" fmla="*/ 0 h 43135"/>
                <a:gd name="T6" fmla="*/ 0 60000 65536"/>
                <a:gd name="T7" fmla="*/ 0 60000 65536"/>
                <a:gd name="T8" fmla="*/ 0 60000 65536"/>
              </a:gdLst>
              <a:ahLst/>
              <a:cxnLst>
                <a:cxn ang="T6">
                  <a:pos x="T0" y="T1"/>
                </a:cxn>
                <a:cxn ang="T7">
                  <a:pos x="T2" y="T3"/>
                </a:cxn>
                <a:cxn ang="T8">
                  <a:pos x="T4" y="T5"/>
                </a:cxn>
              </a:cxnLst>
              <a:rect l="0" t="0" r="r" b="b"/>
              <a:pathLst>
                <a:path w="21600" h="43135" fill="none" extrusionOk="0">
                  <a:moveTo>
                    <a:pt x="1149" y="-1"/>
                  </a:moveTo>
                  <a:cubicBezTo>
                    <a:pt x="12615" y="610"/>
                    <a:pt x="21600" y="10086"/>
                    <a:pt x="21600" y="21569"/>
                  </a:cubicBezTo>
                  <a:cubicBezTo>
                    <a:pt x="21600" y="33025"/>
                    <a:pt x="12655" y="42489"/>
                    <a:pt x="1216" y="43134"/>
                  </a:cubicBezTo>
                </a:path>
                <a:path w="21600" h="43135" stroke="0" extrusionOk="0">
                  <a:moveTo>
                    <a:pt x="1149" y="-1"/>
                  </a:moveTo>
                  <a:cubicBezTo>
                    <a:pt x="12615" y="610"/>
                    <a:pt x="21600" y="10086"/>
                    <a:pt x="21600" y="21569"/>
                  </a:cubicBezTo>
                  <a:cubicBezTo>
                    <a:pt x="21600" y="33025"/>
                    <a:pt x="12655" y="42489"/>
                    <a:pt x="1216" y="43134"/>
                  </a:cubicBezTo>
                  <a:lnTo>
                    <a:pt x="0" y="21569"/>
                  </a:lnTo>
                  <a:lnTo>
                    <a:pt x="1149" y="-1"/>
                  </a:lnTo>
                  <a:close/>
                </a:path>
              </a:pathLst>
            </a:custGeom>
            <a:noFill/>
            <a:ln w="952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solidFill>
                  <a:srgbClr val="000000"/>
                </a:solidFill>
              </a:endParaRPr>
            </a:p>
          </p:txBody>
        </p:sp>
        <p:sp>
          <p:nvSpPr>
            <p:cNvPr id="8209" name="Text Box 19"/>
            <p:cNvSpPr txBox="1">
              <a:spLocks noChangeArrowheads="1"/>
            </p:cNvSpPr>
            <p:nvPr/>
          </p:nvSpPr>
          <p:spPr bwMode="auto">
            <a:xfrm>
              <a:off x="2448" y="1584"/>
              <a:ext cx="912"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r>
                <a:rPr lang="en-US" sz="2000" dirty="0">
                  <a:solidFill>
                    <a:srgbClr val="000000"/>
                  </a:solidFill>
                  <a:latin typeface="+mn-lt"/>
                </a:rPr>
                <a:t>Regular</a:t>
              </a:r>
            </a:p>
          </p:txBody>
        </p:sp>
      </p:grpSp>
      <p:sp>
        <p:nvSpPr>
          <p:cNvPr id="8203" name="Text Box 20"/>
          <p:cNvSpPr txBox="1">
            <a:spLocks noChangeArrowheads="1"/>
          </p:cNvSpPr>
          <p:nvPr/>
        </p:nvSpPr>
        <p:spPr bwMode="auto">
          <a:xfrm>
            <a:off x="0" y="5029200"/>
            <a:ext cx="883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endParaRPr lang="en-US" sz="2400">
              <a:solidFill>
                <a:srgbClr val="000000"/>
              </a:solidFill>
              <a:latin typeface="Times New Roman" charset="0"/>
            </a:endParaRPr>
          </a:p>
        </p:txBody>
      </p:sp>
      <p:sp>
        <p:nvSpPr>
          <p:cNvPr id="8204" name="Text Box 21"/>
          <p:cNvSpPr txBox="1">
            <a:spLocks noChangeArrowheads="1"/>
          </p:cNvSpPr>
          <p:nvPr/>
        </p:nvSpPr>
        <p:spPr bwMode="auto">
          <a:xfrm>
            <a:off x="0" y="52578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endParaRPr lang="en-US" sz="2400">
              <a:latin typeface="Times New Roman" charset="0"/>
            </a:endParaRPr>
          </a:p>
        </p:txBody>
      </p:sp>
      <p:sp>
        <p:nvSpPr>
          <p:cNvPr id="25622" name="Text Box 22"/>
          <p:cNvSpPr txBox="1">
            <a:spLocks noChangeArrowheads="1"/>
          </p:cNvSpPr>
          <p:nvPr/>
        </p:nvSpPr>
        <p:spPr bwMode="auto">
          <a:xfrm>
            <a:off x="0" y="5105400"/>
            <a:ext cx="9144000" cy="4616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sz="2400" b="1" dirty="0">
                <a:solidFill>
                  <a:schemeClr val="tx1"/>
                </a:solidFill>
                <a:latin typeface="Times New Roman" pitchFamily="18" charset="0"/>
                <a:ea typeface="+mn-ea"/>
                <a:sym typeface="Symbol" pitchFamily="18" charset="2"/>
              </a:rPr>
              <a:t> </a:t>
            </a:r>
            <a:r>
              <a:rPr lang="en-US" sz="2400" b="1" dirty="0">
                <a:solidFill>
                  <a:srgbClr val="CC3300"/>
                </a:solidFill>
                <a:effectLst>
                  <a:outerShdw blurRad="38100" dist="38100" dir="2700000" algn="tl">
                    <a:srgbClr val="C0C0C0"/>
                  </a:outerShdw>
                </a:effectLst>
                <a:ea typeface="+mn-ea"/>
                <a:sym typeface="Symbol" pitchFamily="18" charset="2"/>
              </a:rPr>
              <a:t></a:t>
            </a:r>
            <a:r>
              <a:rPr lang="en-US" sz="2400" dirty="0">
                <a:ea typeface="+mn-ea"/>
              </a:rPr>
              <a:t>B</a:t>
            </a:r>
            <a:r>
              <a:rPr lang="en-US" sz="2400" dirty="0">
                <a:solidFill>
                  <a:schemeClr val="tx1"/>
                </a:solidFill>
                <a:ea typeface="+mn-ea"/>
              </a:rPr>
              <a:t>                       </a:t>
            </a:r>
            <a:r>
              <a:rPr lang="en-US" sz="2400" dirty="0">
                <a:ea typeface="+mn-ea"/>
              </a:rPr>
              <a:t>L</a:t>
            </a:r>
            <a:r>
              <a:rPr lang="en-US" sz="2400" dirty="0">
                <a:solidFill>
                  <a:schemeClr val="tx1"/>
                </a:solidFill>
                <a:ea typeface="+mn-ea"/>
              </a:rPr>
              <a:t>	      </a:t>
            </a:r>
            <a:r>
              <a:rPr lang="en-US" sz="2400" b="1" dirty="0">
                <a:solidFill>
                  <a:schemeClr val="tx1"/>
                </a:solidFill>
                <a:ea typeface="+mn-ea"/>
              </a:rPr>
              <a:t>   </a:t>
            </a:r>
            <a:r>
              <a:rPr lang="en-US" sz="2400" b="1" dirty="0">
                <a:solidFill>
                  <a:srgbClr val="CC3300"/>
                </a:solidFill>
                <a:effectLst>
                  <a:outerShdw blurRad="38100" dist="38100" dir="2700000" algn="tl">
                    <a:srgbClr val="C0C0C0"/>
                  </a:outerShdw>
                </a:effectLst>
                <a:ea typeface="+mn-ea"/>
                <a:sym typeface="Symbol" pitchFamily="18" charset="2"/>
              </a:rPr>
              <a:t></a:t>
            </a:r>
            <a:r>
              <a:rPr lang="en-US" sz="2400" dirty="0">
                <a:ea typeface="+mn-ea"/>
                <a:sym typeface="Symbol" pitchFamily="18" charset="2"/>
              </a:rPr>
              <a:t>S</a:t>
            </a:r>
            <a:r>
              <a:rPr lang="en-US" sz="2400" dirty="0">
                <a:solidFill>
                  <a:schemeClr val="tx1"/>
                </a:solidFill>
                <a:ea typeface="+mn-ea"/>
                <a:sym typeface="Symbol" pitchFamily="18" charset="2"/>
              </a:rPr>
              <a:t>                        </a:t>
            </a:r>
            <a:r>
              <a:rPr lang="en-US" sz="2400" dirty="0">
                <a:ea typeface="+mn-ea"/>
                <a:sym typeface="Symbol" pitchFamily="18" charset="2"/>
              </a:rPr>
              <a:t>HS </a:t>
            </a:r>
            <a:r>
              <a:rPr lang="en-US" sz="2400" dirty="0">
                <a:solidFill>
                  <a:schemeClr val="tx1"/>
                </a:solidFill>
                <a:ea typeface="+mn-ea"/>
                <a:sym typeface="Symbol" pitchFamily="18" charset="2"/>
              </a:rPr>
              <a:t>   		                  </a:t>
            </a:r>
            <a:r>
              <a:rPr lang="en-US" sz="2400" dirty="0">
                <a:ea typeface="+mn-ea"/>
                <a:sym typeface="Symbol" pitchFamily="18" charset="2"/>
              </a:rPr>
              <a:t>B </a:t>
            </a:r>
            <a:r>
              <a:rPr lang="en-US" sz="2400" dirty="0">
                <a:solidFill>
                  <a:schemeClr val="tx1"/>
                </a:solidFill>
                <a:ea typeface="+mn-ea"/>
                <a:sym typeface="Symbol" pitchFamily="18" charset="2"/>
              </a:rPr>
              <a:t>                   </a:t>
            </a:r>
          </a:p>
        </p:txBody>
      </p:sp>
      <p:sp>
        <p:nvSpPr>
          <p:cNvPr id="8206" name="Text Box 23"/>
          <p:cNvSpPr txBox="1">
            <a:spLocks noChangeArrowheads="1"/>
          </p:cNvSpPr>
          <p:nvPr/>
        </p:nvSpPr>
        <p:spPr bwMode="auto">
          <a:xfrm>
            <a:off x="3124200" y="58674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lgn="ctr"/>
            <a:r>
              <a:rPr lang="en-US" sz="2400" b="1" dirty="0">
                <a:solidFill>
                  <a:srgbClr val="000000"/>
                </a:solidFill>
                <a:latin typeface="+mn-lt"/>
              </a:rPr>
              <a:t>MEALS</a:t>
            </a:r>
            <a:r>
              <a:rPr lang="en-US" sz="2400" b="1" dirty="0">
                <a:solidFill>
                  <a:schemeClr val="bg1"/>
                </a:solidFill>
                <a:latin typeface="+mn-lt"/>
              </a:rPr>
              <a:t> </a:t>
            </a:r>
          </a:p>
        </p:txBody>
      </p:sp>
      <p:sp>
        <p:nvSpPr>
          <p:cNvPr id="8207" name="Text Box 24"/>
          <p:cNvSpPr txBox="1">
            <a:spLocks noChangeArrowheads="1"/>
          </p:cNvSpPr>
          <p:nvPr/>
        </p:nvSpPr>
        <p:spPr bwMode="auto">
          <a:xfrm>
            <a:off x="1235" y="657999"/>
            <a:ext cx="91440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lgn="ctr">
              <a:lnSpc>
                <a:spcPct val="80000"/>
              </a:lnSpc>
            </a:pPr>
            <a:r>
              <a:rPr lang="en-US" sz="3600" dirty="0">
                <a:solidFill>
                  <a:schemeClr val="tx2"/>
                </a:solidFill>
                <a:latin typeface="+mj-lt"/>
              </a:rPr>
              <a:t>Regular/NPH</a:t>
            </a:r>
          </a:p>
        </p:txBody>
      </p:sp>
    </p:spTree>
    <p:extLst>
      <p:ext uri="{BB962C8B-B14F-4D97-AF65-F5344CB8AC3E}">
        <p14:creationId xmlns:p14="http://schemas.microsoft.com/office/powerpoint/2010/main" val="20471924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3600" dirty="0">
                <a:solidFill>
                  <a:schemeClr val="tx2"/>
                </a:solidFill>
              </a:rPr>
              <a:t>Multiple-Dose Daily Injections</a:t>
            </a:r>
          </a:p>
        </p:txBody>
      </p:sp>
      <p:sp>
        <p:nvSpPr>
          <p:cNvPr id="12291" name="Rectangle 3"/>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spcBef>
                <a:spcPct val="0"/>
              </a:spcBef>
            </a:pPr>
            <a:endParaRPr lang="en-US" sz="4400" b="1">
              <a:solidFill>
                <a:schemeClr val="tx2"/>
              </a:solidFill>
              <a:latin typeface="Times New Roman" charset="0"/>
            </a:endParaRPr>
          </a:p>
        </p:txBody>
      </p:sp>
      <p:sp>
        <p:nvSpPr>
          <p:cNvPr id="12292" name="Rectangle 4"/>
          <p:cNvSpPr>
            <a:spLocks noChangeArrowheads="1"/>
          </p:cNvSpPr>
          <p:nvPr/>
        </p:nvSpPr>
        <p:spPr bwMode="auto">
          <a:xfrm>
            <a:off x="228600" y="609600"/>
            <a:ext cx="8610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spcBef>
                <a:spcPct val="0"/>
              </a:spcBef>
            </a:pPr>
            <a:endParaRPr lang="en-US" sz="4400" b="1">
              <a:solidFill>
                <a:schemeClr val="tx2"/>
              </a:solidFill>
              <a:latin typeface="Times New Roman" charset="0"/>
            </a:endParaRPr>
          </a:p>
        </p:txBody>
      </p:sp>
      <p:sp>
        <p:nvSpPr>
          <p:cNvPr id="12293" name="Line 5"/>
          <p:cNvSpPr>
            <a:spLocks noChangeShapeType="1"/>
          </p:cNvSpPr>
          <p:nvPr/>
        </p:nvSpPr>
        <p:spPr bwMode="auto">
          <a:xfrm>
            <a:off x="609600" y="4953000"/>
            <a:ext cx="838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294" name="Text Box 6"/>
          <p:cNvSpPr txBox="1">
            <a:spLocks noChangeArrowheads="1"/>
          </p:cNvSpPr>
          <p:nvPr/>
        </p:nvSpPr>
        <p:spPr bwMode="auto">
          <a:xfrm>
            <a:off x="304800" y="1981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r>
              <a:rPr lang="en-US" sz="2400" dirty="0">
                <a:solidFill>
                  <a:schemeClr val="accent1"/>
                </a:solidFill>
                <a:latin typeface="+mn-lt"/>
              </a:rPr>
              <a:t>Morning</a:t>
            </a:r>
          </a:p>
        </p:txBody>
      </p:sp>
      <p:sp>
        <p:nvSpPr>
          <p:cNvPr id="12295" name="Text Box 7"/>
          <p:cNvSpPr txBox="1">
            <a:spLocks noChangeArrowheads="1"/>
          </p:cNvSpPr>
          <p:nvPr/>
        </p:nvSpPr>
        <p:spPr bwMode="auto">
          <a:xfrm>
            <a:off x="1676400" y="19812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r>
              <a:rPr lang="en-US" sz="2400" dirty="0">
                <a:solidFill>
                  <a:schemeClr val="accent1"/>
                </a:solidFill>
                <a:latin typeface="+mn-lt"/>
              </a:rPr>
              <a:t>Afternoon</a:t>
            </a:r>
          </a:p>
        </p:txBody>
      </p:sp>
      <p:sp>
        <p:nvSpPr>
          <p:cNvPr id="12296" name="Text Box 8"/>
          <p:cNvSpPr txBox="1">
            <a:spLocks noChangeArrowheads="1"/>
          </p:cNvSpPr>
          <p:nvPr/>
        </p:nvSpPr>
        <p:spPr bwMode="auto">
          <a:xfrm>
            <a:off x="3276600" y="19812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r>
              <a:rPr lang="en-US" sz="2400" dirty="0">
                <a:solidFill>
                  <a:schemeClr val="accent1"/>
                </a:solidFill>
                <a:latin typeface="+mn-lt"/>
              </a:rPr>
              <a:t>Evening</a:t>
            </a:r>
          </a:p>
        </p:txBody>
      </p:sp>
      <p:sp>
        <p:nvSpPr>
          <p:cNvPr id="12297" name="Text Box 9"/>
          <p:cNvSpPr txBox="1">
            <a:spLocks noChangeArrowheads="1"/>
          </p:cNvSpPr>
          <p:nvPr/>
        </p:nvSpPr>
        <p:spPr bwMode="auto">
          <a:xfrm>
            <a:off x="5105400" y="19812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r>
              <a:rPr lang="en-US" sz="2400" dirty="0">
                <a:solidFill>
                  <a:schemeClr val="accent1"/>
                </a:solidFill>
                <a:latin typeface="+mn-lt"/>
              </a:rPr>
              <a:t>Night</a:t>
            </a:r>
          </a:p>
        </p:txBody>
      </p:sp>
      <p:sp>
        <p:nvSpPr>
          <p:cNvPr id="12298" name="Arc 14"/>
          <p:cNvSpPr>
            <a:spLocks/>
          </p:cNvSpPr>
          <p:nvPr/>
        </p:nvSpPr>
        <p:spPr bwMode="auto">
          <a:xfrm rot="-5346660">
            <a:off x="2995613" y="3668713"/>
            <a:ext cx="1741487" cy="992187"/>
          </a:xfrm>
          <a:custGeom>
            <a:avLst/>
            <a:gdLst>
              <a:gd name="T0" fmla="*/ 556574650 w 21600"/>
              <a:gd name="T1" fmla="*/ 0 h 43151"/>
              <a:gd name="T2" fmla="*/ 524079631 w 21600"/>
              <a:gd name="T3" fmla="*/ 524564468 h 43151"/>
              <a:gd name="T4" fmla="*/ 0 w 21600"/>
              <a:gd name="T5" fmla="*/ 262263989 h 43151"/>
              <a:gd name="T6" fmla="*/ 0 60000 65536"/>
              <a:gd name="T7" fmla="*/ 0 60000 65536"/>
              <a:gd name="T8" fmla="*/ 0 60000 65536"/>
            </a:gdLst>
            <a:ahLst/>
            <a:cxnLst>
              <a:cxn ang="T6">
                <a:pos x="T0" y="T1"/>
              </a:cxn>
              <a:cxn ang="T7">
                <a:pos x="T2" y="T3"/>
              </a:cxn>
              <a:cxn ang="T8">
                <a:pos x="T4" y="T5"/>
              </a:cxn>
            </a:cxnLst>
            <a:rect l="0" t="0" r="r" b="b"/>
            <a:pathLst>
              <a:path w="21600" h="43151" fill="none" extrusionOk="0">
                <a:moveTo>
                  <a:pt x="1061" y="0"/>
                </a:moveTo>
                <a:cubicBezTo>
                  <a:pt x="12564" y="566"/>
                  <a:pt x="21600" y="10057"/>
                  <a:pt x="21600" y="21574"/>
                </a:cubicBezTo>
                <a:cubicBezTo>
                  <a:pt x="21600" y="33114"/>
                  <a:pt x="12528" y="42616"/>
                  <a:pt x="999" y="43150"/>
                </a:cubicBezTo>
              </a:path>
              <a:path w="21600" h="43151" stroke="0" extrusionOk="0">
                <a:moveTo>
                  <a:pt x="1061" y="0"/>
                </a:moveTo>
                <a:cubicBezTo>
                  <a:pt x="12564" y="566"/>
                  <a:pt x="21600" y="10057"/>
                  <a:pt x="21600" y="21574"/>
                </a:cubicBezTo>
                <a:cubicBezTo>
                  <a:pt x="21600" y="33114"/>
                  <a:pt x="12528" y="42616"/>
                  <a:pt x="999" y="43150"/>
                </a:cubicBezTo>
                <a:lnTo>
                  <a:pt x="0" y="21574"/>
                </a:lnTo>
                <a:lnTo>
                  <a:pt x="1061"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Text Box 16"/>
          <p:cNvSpPr txBox="1">
            <a:spLocks noChangeArrowheads="1"/>
          </p:cNvSpPr>
          <p:nvPr/>
        </p:nvSpPr>
        <p:spPr bwMode="auto">
          <a:xfrm>
            <a:off x="0" y="5029200"/>
            <a:ext cx="8839200"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endParaRPr lang="en-US" sz="2400">
              <a:latin typeface="Times New Roman" charset="0"/>
            </a:endParaRPr>
          </a:p>
        </p:txBody>
      </p:sp>
      <p:sp>
        <p:nvSpPr>
          <p:cNvPr id="12300" name="Text Box 17"/>
          <p:cNvSpPr txBox="1">
            <a:spLocks noChangeArrowheads="1"/>
          </p:cNvSpPr>
          <p:nvPr/>
        </p:nvSpPr>
        <p:spPr bwMode="auto">
          <a:xfrm>
            <a:off x="0" y="5257800"/>
            <a:ext cx="8763000"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endParaRPr lang="en-US" sz="2400">
              <a:latin typeface="Times New Roman" charset="0"/>
            </a:endParaRPr>
          </a:p>
        </p:txBody>
      </p:sp>
      <p:sp>
        <p:nvSpPr>
          <p:cNvPr id="29714" name="Text Box 18"/>
          <p:cNvSpPr txBox="1">
            <a:spLocks noChangeArrowheads="1"/>
          </p:cNvSpPr>
          <p:nvPr/>
        </p:nvSpPr>
        <p:spPr bwMode="auto">
          <a:xfrm>
            <a:off x="11066" y="5043143"/>
            <a:ext cx="9144000" cy="52322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sz="2400" dirty="0">
                <a:solidFill>
                  <a:schemeClr val="tx1"/>
                </a:solidFill>
                <a:latin typeface="Times New Roman" pitchFamily="18" charset="0"/>
                <a:ea typeface="+mn-ea"/>
                <a:sym typeface="Symbol" pitchFamily="18" charset="2"/>
              </a:rPr>
              <a:t>       </a:t>
            </a:r>
            <a:r>
              <a:rPr lang="en-US" sz="2800" b="1" dirty="0">
                <a:solidFill>
                  <a:srgbClr val="CC3300"/>
                </a:solidFill>
                <a:effectLst>
                  <a:outerShdw blurRad="38100" dist="38100" dir="2700000" algn="tl">
                    <a:srgbClr val="C0C0C0"/>
                  </a:outerShdw>
                </a:effectLst>
                <a:ea typeface="+mn-ea"/>
                <a:sym typeface="Symbol" pitchFamily="18" charset="2"/>
              </a:rPr>
              <a:t></a:t>
            </a:r>
            <a:r>
              <a:rPr lang="en-US" sz="2400" dirty="0">
                <a:ea typeface="+mn-ea"/>
              </a:rPr>
              <a:t>B</a:t>
            </a:r>
            <a:r>
              <a:rPr lang="en-US" sz="2800" dirty="0">
                <a:solidFill>
                  <a:schemeClr val="tx1"/>
                </a:solidFill>
                <a:ea typeface="+mn-ea"/>
              </a:rPr>
              <a:t>        </a:t>
            </a:r>
            <a:r>
              <a:rPr lang="en-US" sz="2400" b="1" dirty="0">
                <a:solidFill>
                  <a:srgbClr val="CC3300"/>
                </a:solidFill>
                <a:effectLst>
                  <a:outerShdw blurRad="38100" dist="38100" dir="2700000" algn="tl">
                    <a:srgbClr val="C0C0C0"/>
                  </a:outerShdw>
                </a:effectLst>
                <a:ea typeface="+mn-ea"/>
                <a:sym typeface="Symbol" pitchFamily="18" charset="2"/>
              </a:rPr>
              <a:t></a:t>
            </a:r>
            <a:r>
              <a:rPr lang="en-US" sz="2400" dirty="0">
                <a:ea typeface="+mn-ea"/>
              </a:rPr>
              <a:t>L</a:t>
            </a:r>
            <a:r>
              <a:rPr lang="en-US" sz="2400" dirty="0">
                <a:solidFill>
                  <a:schemeClr val="tx1"/>
                </a:solidFill>
                <a:ea typeface="+mn-ea"/>
              </a:rPr>
              <a:t>	       </a:t>
            </a:r>
            <a:r>
              <a:rPr lang="en-US" sz="2400" b="1" dirty="0">
                <a:solidFill>
                  <a:srgbClr val="CC3300"/>
                </a:solidFill>
                <a:effectLst>
                  <a:outerShdw blurRad="38100" dist="38100" dir="2700000" algn="tl">
                    <a:srgbClr val="C0C0C0"/>
                  </a:outerShdw>
                </a:effectLst>
                <a:ea typeface="+mn-ea"/>
                <a:sym typeface="Symbol" pitchFamily="18" charset="2"/>
              </a:rPr>
              <a:t></a:t>
            </a:r>
            <a:r>
              <a:rPr lang="en-US" sz="2400" dirty="0">
                <a:ea typeface="+mn-ea"/>
                <a:sym typeface="Symbol" pitchFamily="18" charset="2"/>
              </a:rPr>
              <a:t>S</a:t>
            </a:r>
            <a:r>
              <a:rPr lang="en-US" sz="2400" dirty="0">
                <a:solidFill>
                  <a:schemeClr val="tx1"/>
                </a:solidFill>
                <a:ea typeface="+mn-ea"/>
                <a:sym typeface="Symbol" pitchFamily="18" charset="2"/>
              </a:rPr>
              <a:t> 	          </a:t>
            </a:r>
            <a:r>
              <a:rPr lang="en-US" sz="2400" b="1" dirty="0">
                <a:solidFill>
                  <a:srgbClr val="CC3300"/>
                </a:solidFill>
                <a:effectLst>
                  <a:outerShdw blurRad="38100" dist="38100" dir="2700000" algn="tl">
                    <a:srgbClr val="C0C0C0"/>
                  </a:outerShdw>
                </a:effectLst>
                <a:ea typeface="+mn-ea"/>
                <a:sym typeface="Symbol" pitchFamily="18" charset="2"/>
              </a:rPr>
              <a:t></a:t>
            </a:r>
            <a:r>
              <a:rPr lang="en-US" sz="2400" dirty="0">
                <a:ea typeface="+mn-ea"/>
                <a:sym typeface="Symbol" pitchFamily="18" charset="2"/>
              </a:rPr>
              <a:t>HS</a:t>
            </a:r>
            <a:r>
              <a:rPr lang="en-US" sz="2400" dirty="0">
                <a:solidFill>
                  <a:schemeClr val="tx1"/>
                </a:solidFill>
                <a:ea typeface="+mn-ea"/>
                <a:sym typeface="Symbol" pitchFamily="18" charset="2"/>
              </a:rPr>
              <a:t>    		                                 </a:t>
            </a:r>
            <a:r>
              <a:rPr lang="en-US" sz="2400" dirty="0">
                <a:ea typeface="+mn-ea"/>
                <a:sym typeface="Symbol" pitchFamily="18" charset="2"/>
              </a:rPr>
              <a:t>B</a:t>
            </a:r>
            <a:r>
              <a:rPr lang="en-US" sz="2400" dirty="0">
                <a:solidFill>
                  <a:schemeClr val="tx1"/>
                </a:solidFill>
                <a:ea typeface="+mn-ea"/>
                <a:sym typeface="Symbol" pitchFamily="18" charset="2"/>
              </a:rPr>
              <a:t>                    </a:t>
            </a:r>
          </a:p>
        </p:txBody>
      </p:sp>
      <p:sp>
        <p:nvSpPr>
          <p:cNvPr id="12302" name="Text Box 19"/>
          <p:cNvSpPr txBox="1">
            <a:spLocks noChangeArrowheads="1"/>
          </p:cNvSpPr>
          <p:nvPr/>
        </p:nvSpPr>
        <p:spPr bwMode="auto">
          <a:xfrm>
            <a:off x="3124200" y="58674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lgn="ctr"/>
            <a:r>
              <a:rPr lang="en-US" sz="2400" b="1" dirty="0">
                <a:latin typeface="+mn-lt"/>
              </a:rPr>
              <a:t>MEALS </a:t>
            </a:r>
          </a:p>
        </p:txBody>
      </p:sp>
      <p:sp>
        <p:nvSpPr>
          <p:cNvPr id="12303" name="Arc 26"/>
          <p:cNvSpPr>
            <a:spLocks/>
          </p:cNvSpPr>
          <p:nvPr/>
        </p:nvSpPr>
        <p:spPr bwMode="auto">
          <a:xfrm>
            <a:off x="609600" y="4648200"/>
            <a:ext cx="4191000" cy="284163"/>
          </a:xfrm>
          <a:custGeom>
            <a:avLst/>
            <a:gdLst>
              <a:gd name="T0" fmla="*/ 913019 w 43199"/>
              <a:gd name="T1" fmla="*/ 48375636 h 21779"/>
              <a:gd name="T2" fmla="*/ 2147483647 w 43199"/>
              <a:gd name="T3" fmla="*/ 47589311 h 21779"/>
              <a:gd name="T4" fmla="*/ 2147483647 w 43199"/>
              <a:gd name="T5" fmla="*/ 47977959 h 21779"/>
              <a:gd name="T6" fmla="*/ 0 60000 65536"/>
              <a:gd name="T7" fmla="*/ 0 60000 65536"/>
              <a:gd name="T8" fmla="*/ 0 60000 65536"/>
            </a:gdLst>
            <a:ahLst/>
            <a:cxnLst>
              <a:cxn ang="T6">
                <a:pos x="T0" y="T1"/>
              </a:cxn>
              <a:cxn ang="T7">
                <a:pos x="T2" y="T3"/>
              </a:cxn>
              <a:cxn ang="T8">
                <a:pos x="T4" y="T5"/>
              </a:cxn>
            </a:cxnLst>
            <a:rect l="0" t="0" r="r" b="b"/>
            <a:pathLst>
              <a:path w="43199" h="21779" fill="none" extrusionOk="0">
                <a:moveTo>
                  <a:pt x="0" y="21779"/>
                </a:moveTo>
                <a:cubicBezTo>
                  <a:pt x="0" y="21719"/>
                  <a:pt x="0" y="21659"/>
                  <a:pt x="0" y="21600"/>
                </a:cubicBezTo>
                <a:cubicBezTo>
                  <a:pt x="0" y="9670"/>
                  <a:pt x="9670" y="0"/>
                  <a:pt x="21600" y="0"/>
                </a:cubicBezTo>
                <a:cubicBezTo>
                  <a:pt x="33461" y="-1"/>
                  <a:pt x="43103" y="9564"/>
                  <a:pt x="43199" y="21424"/>
                </a:cubicBezTo>
              </a:path>
              <a:path w="43199" h="21779" stroke="0" extrusionOk="0">
                <a:moveTo>
                  <a:pt x="0" y="21779"/>
                </a:moveTo>
                <a:cubicBezTo>
                  <a:pt x="0" y="21719"/>
                  <a:pt x="0" y="21659"/>
                  <a:pt x="0" y="21600"/>
                </a:cubicBezTo>
                <a:cubicBezTo>
                  <a:pt x="0" y="9670"/>
                  <a:pt x="9670" y="0"/>
                  <a:pt x="21600" y="0"/>
                </a:cubicBezTo>
                <a:cubicBezTo>
                  <a:pt x="33461" y="-1"/>
                  <a:pt x="43103" y="9564"/>
                  <a:pt x="43199" y="21424"/>
                </a:cubicBezTo>
                <a:lnTo>
                  <a:pt x="21600" y="21600"/>
                </a:lnTo>
                <a:lnTo>
                  <a:pt x="0" y="21779"/>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4" name="Arc 27"/>
          <p:cNvSpPr>
            <a:spLocks/>
          </p:cNvSpPr>
          <p:nvPr/>
        </p:nvSpPr>
        <p:spPr bwMode="auto">
          <a:xfrm rot="-5346660">
            <a:off x="1423194" y="3698082"/>
            <a:ext cx="1838325" cy="992187"/>
          </a:xfrm>
          <a:custGeom>
            <a:avLst/>
            <a:gdLst>
              <a:gd name="T0" fmla="*/ 1096680609 w 21600"/>
              <a:gd name="T1" fmla="*/ 0 h 43048"/>
              <a:gd name="T2" fmla="*/ 1137373550 w 21600"/>
              <a:gd name="T3" fmla="*/ 527077701 h 43048"/>
              <a:gd name="T4" fmla="*/ 0 w 21600"/>
              <a:gd name="T5" fmla="*/ 263575763 h 43048"/>
              <a:gd name="T6" fmla="*/ 0 60000 65536"/>
              <a:gd name="T7" fmla="*/ 0 60000 65536"/>
              <a:gd name="T8" fmla="*/ 0 60000 65536"/>
            </a:gdLst>
            <a:ahLst/>
            <a:cxnLst>
              <a:cxn ang="T6">
                <a:pos x="T0" y="T1"/>
              </a:cxn>
              <a:cxn ang="T7">
                <a:pos x="T2" y="T3"/>
              </a:cxn>
              <a:cxn ang="T8">
                <a:pos x="T4" y="T5"/>
              </a:cxn>
            </a:cxnLst>
            <a:rect l="0" t="0" r="r" b="b"/>
            <a:pathLst>
              <a:path w="21600" h="43048" fill="none" extrusionOk="0">
                <a:moveTo>
                  <a:pt x="1778" y="0"/>
                </a:moveTo>
                <a:cubicBezTo>
                  <a:pt x="12980" y="926"/>
                  <a:pt x="21600" y="10287"/>
                  <a:pt x="21600" y="21527"/>
                </a:cubicBezTo>
                <a:cubicBezTo>
                  <a:pt x="21600" y="32741"/>
                  <a:pt x="13018" y="42090"/>
                  <a:pt x="1845" y="43048"/>
                </a:cubicBezTo>
              </a:path>
              <a:path w="21600" h="43048" stroke="0" extrusionOk="0">
                <a:moveTo>
                  <a:pt x="1778" y="0"/>
                </a:moveTo>
                <a:cubicBezTo>
                  <a:pt x="12980" y="926"/>
                  <a:pt x="21600" y="10287"/>
                  <a:pt x="21600" y="21527"/>
                </a:cubicBezTo>
                <a:cubicBezTo>
                  <a:pt x="21600" y="32741"/>
                  <a:pt x="13018" y="42090"/>
                  <a:pt x="1845" y="43048"/>
                </a:cubicBezTo>
                <a:lnTo>
                  <a:pt x="0" y="21527"/>
                </a:lnTo>
                <a:lnTo>
                  <a:pt x="1778"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5" name="Text Box 28"/>
          <p:cNvSpPr txBox="1">
            <a:spLocks noChangeArrowheads="1"/>
          </p:cNvSpPr>
          <p:nvPr/>
        </p:nvSpPr>
        <p:spPr bwMode="auto">
          <a:xfrm>
            <a:off x="609600" y="2743200"/>
            <a:ext cx="4038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r>
              <a:rPr lang="en-US" sz="2000" dirty="0">
                <a:solidFill>
                  <a:srgbClr val="000000"/>
                </a:solidFill>
                <a:latin typeface="+mn-lt"/>
              </a:rPr>
              <a:t>Aspart  OR  Lispro  OR  Glulisine</a:t>
            </a:r>
          </a:p>
          <a:p>
            <a:endParaRPr lang="en-US" sz="2000" dirty="0">
              <a:solidFill>
                <a:srgbClr val="000000"/>
              </a:solidFill>
              <a:latin typeface="+mn-lt"/>
            </a:endParaRPr>
          </a:p>
        </p:txBody>
      </p:sp>
      <p:sp>
        <p:nvSpPr>
          <p:cNvPr id="12306" name="Arc 29"/>
          <p:cNvSpPr>
            <a:spLocks/>
          </p:cNvSpPr>
          <p:nvPr/>
        </p:nvSpPr>
        <p:spPr bwMode="auto">
          <a:xfrm rot="-5346660">
            <a:off x="323057" y="3664744"/>
            <a:ext cx="1741487" cy="993775"/>
          </a:xfrm>
          <a:custGeom>
            <a:avLst/>
            <a:gdLst>
              <a:gd name="T0" fmla="*/ 515694290 w 21600"/>
              <a:gd name="T1" fmla="*/ 0 h 43155"/>
              <a:gd name="T2" fmla="*/ 524079631 w 21600"/>
              <a:gd name="T3" fmla="*/ 526989499 h 43155"/>
              <a:gd name="T4" fmla="*/ 0 w 21600"/>
              <a:gd name="T5" fmla="*/ 263500840 h 43155"/>
              <a:gd name="T6" fmla="*/ 0 60000 65536"/>
              <a:gd name="T7" fmla="*/ 0 60000 65536"/>
              <a:gd name="T8" fmla="*/ 0 60000 65536"/>
            </a:gdLst>
            <a:ahLst/>
            <a:cxnLst>
              <a:cxn ang="T6">
                <a:pos x="T0" y="T1"/>
              </a:cxn>
              <a:cxn ang="T7">
                <a:pos x="T2" y="T3"/>
              </a:cxn>
              <a:cxn ang="T8">
                <a:pos x="T4" y="T5"/>
              </a:cxn>
            </a:cxnLst>
            <a:rect l="0" t="0" r="r" b="b"/>
            <a:pathLst>
              <a:path w="21600" h="43155" fill="none" extrusionOk="0">
                <a:moveTo>
                  <a:pt x="983" y="0"/>
                </a:moveTo>
                <a:cubicBezTo>
                  <a:pt x="12518" y="526"/>
                  <a:pt x="21600" y="10031"/>
                  <a:pt x="21600" y="21578"/>
                </a:cubicBezTo>
                <a:cubicBezTo>
                  <a:pt x="21600" y="33118"/>
                  <a:pt x="12528" y="42620"/>
                  <a:pt x="999" y="43154"/>
                </a:cubicBezTo>
              </a:path>
              <a:path w="21600" h="43155" stroke="0" extrusionOk="0">
                <a:moveTo>
                  <a:pt x="983" y="0"/>
                </a:moveTo>
                <a:cubicBezTo>
                  <a:pt x="12518" y="526"/>
                  <a:pt x="21600" y="10031"/>
                  <a:pt x="21600" y="21578"/>
                </a:cubicBezTo>
                <a:cubicBezTo>
                  <a:pt x="21600" y="33118"/>
                  <a:pt x="12528" y="42620"/>
                  <a:pt x="999" y="43154"/>
                </a:cubicBezTo>
                <a:lnTo>
                  <a:pt x="0" y="21578"/>
                </a:lnTo>
                <a:lnTo>
                  <a:pt x="983"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7" name="Text Box 31"/>
          <p:cNvSpPr txBox="1">
            <a:spLocks noChangeArrowheads="1"/>
          </p:cNvSpPr>
          <p:nvPr/>
        </p:nvSpPr>
        <p:spPr bwMode="auto">
          <a:xfrm>
            <a:off x="5105400" y="4114800"/>
            <a:ext cx="3886200" cy="4001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r>
              <a:rPr lang="en-US" sz="2000" dirty="0">
                <a:solidFill>
                  <a:srgbClr val="000000"/>
                </a:solidFill>
                <a:latin typeface="+mn-lt"/>
              </a:rPr>
              <a:t>Glargine, </a:t>
            </a:r>
            <a:r>
              <a:rPr lang="en-US" sz="2000" dirty="0" err="1">
                <a:solidFill>
                  <a:srgbClr val="000000"/>
                </a:solidFill>
                <a:latin typeface="+mn-lt"/>
              </a:rPr>
              <a:t>Degludec</a:t>
            </a:r>
            <a:r>
              <a:rPr lang="en-US" sz="2000" dirty="0">
                <a:solidFill>
                  <a:srgbClr val="000000"/>
                </a:solidFill>
                <a:latin typeface="+mn-lt"/>
              </a:rPr>
              <a:t> or Detemir</a:t>
            </a:r>
          </a:p>
        </p:txBody>
      </p:sp>
      <p:sp>
        <p:nvSpPr>
          <p:cNvPr id="12308" name="Arc 32"/>
          <p:cNvSpPr>
            <a:spLocks/>
          </p:cNvSpPr>
          <p:nvPr/>
        </p:nvSpPr>
        <p:spPr bwMode="auto">
          <a:xfrm>
            <a:off x="4648200" y="4648200"/>
            <a:ext cx="4191000" cy="284163"/>
          </a:xfrm>
          <a:custGeom>
            <a:avLst/>
            <a:gdLst>
              <a:gd name="T0" fmla="*/ 913019 w 43199"/>
              <a:gd name="T1" fmla="*/ 48384528 h 21777"/>
              <a:gd name="T2" fmla="*/ 2147483647 w 43199"/>
              <a:gd name="T3" fmla="*/ 47602476 h 21777"/>
              <a:gd name="T4" fmla="*/ 2147483647 w 43199"/>
              <a:gd name="T5" fmla="*/ 47991199 h 21777"/>
              <a:gd name="T6" fmla="*/ 0 60000 65536"/>
              <a:gd name="T7" fmla="*/ 0 60000 65536"/>
              <a:gd name="T8" fmla="*/ 0 60000 65536"/>
            </a:gdLst>
            <a:ahLst/>
            <a:cxnLst>
              <a:cxn ang="T6">
                <a:pos x="T0" y="T1"/>
              </a:cxn>
              <a:cxn ang="T7">
                <a:pos x="T2" y="T3"/>
              </a:cxn>
              <a:cxn ang="T8">
                <a:pos x="T4" y="T5"/>
              </a:cxn>
            </a:cxnLst>
            <a:rect l="0" t="0" r="r" b="b"/>
            <a:pathLst>
              <a:path w="43199" h="21777" fill="none" extrusionOk="0">
                <a:moveTo>
                  <a:pt x="0" y="21777"/>
                </a:moveTo>
                <a:cubicBezTo>
                  <a:pt x="0" y="21718"/>
                  <a:pt x="0" y="21659"/>
                  <a:pt x="0" y="21600"/>
                </a:cubicBezTo>
                <a:cubicBezTo>
                  <a:pt x="0" y="9670"/>
                  <a:pt x="9670" y="0"/>
                  <a:pt x="21600" y="0"/>
                </a:cubicBezTo>
                <a:cubicBezTo>
                  <a:pt x="33461" y="-1"/>
                  <a:pt x="43103" y="9564"/>
                  <a:pt x="43199" y="21424"/>
                </a:cubicBezTo>
              </a:path>
              <a:path w="43199" h="21777" stroke="0" extrusionOk="0">
                <a:moveTo>
                  <a:pt x="0" y="21777"/>
                </a:moveTo>
                <a:cubicBezTo>
                  <a:pt x="0" y="21718"/>
                  <a:pt x="0" y="21659"/>
                  <a:pt x="0" y="21600"/>
                </a:cubicBezTo>
                <a:cubicBezTo>
                  <a:pt x="0" y="9670"/>
                  <a:pt x="9670" y="0"/>
                  <a:pt x="21600" y="0"/>
                </a:cubicBezTo>
                <a:cubicBezTo>
                  <a:pt x="33461" y="-1"/>
                  <a:pt x="43103" y="9564"/>
                  <a:pt x="43199" y="21424"/>
                </a:cubicBezTo>
                <a:lnTo>
                  <a:pt x="21600" y="21600"/>
                </a:lnTo>
                <a:lnTo>
                  <a:pt x="0" y="21777"/>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1268770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sz="3600" dirty="0">
                <a:solidFill>
                  <a:schemeClr val="tx2"/>
                </a:solidFill>
              </a:rPr>
              <a:t>How to dose insulin? </a:t>
            </a:r>
          </a:p>
        </p:txBody>
      </p:sp>
      <p:sp>
        <p:nvSpPr>
          <p:cNvPr id="33795" name="Rectangle 3"/>
          <p:cNvSpPr>
            <a:spLocks noGrp="1" noChangeArrowheads="1"/>
          </p:cNvSpPr>
          <p:nvPr>
            <p:ph idx="1"/>
          </p:nvPr>
        </p:nvSpPr>
        <p:spPr>
          <a:xfrm>
            <a:off x="457200" y="1600200"/>
            <a:ext cx="8229600" cy="4953000"/>
          </a:xfrm>
        </p:spPr>
        <p:txBody>
          <a:bodyPr>
            <a:normAutofit fontScale="85000" lnSpcReduction="20000"/>
          </a:bodyPr>
          <a:lstStyle/>
          <a:p>
            <a:pPr marL="0" indent="0">
              <a:buNone/>
            </a:pPr>
            <a:r>
              <a:rPr lang="en-US" b="1" dirty="0"/>
              <a:t>1- Total daily dose (TDD) </a:t>
            </a:r>
          </a:p>
          <a:p>
            <a:pPr marL="400050" lvl="1" indent="0">
              <a:buNone/>
            </a:pPr>
            <a:r>
              <a:rPr lang="en-US" dirty="0"/>
              <a:t>Type 1 DM: 0.5 units/Kg/day </a:t>
            </a:r>
          </a:p>
          <a:p>
            <a:pPr marL="400050" lvl="1" indent="0">
              <a:buNone/>
            </a:pPr>
            <a:r>
              <a:rPr lang="en-US" dirty="0"/>
              <a:t>Type 2 DM: 0.6-0.7 units/Kg/day </a:t>
            </a:r>
          </a:p>
          <a:p>
            <a:pPr marL="0" indent="0">
              <a:buNone/>
            </a:pPr>
            <a:endParaRPr lang="en-US" dirty="0"/>
          </a:p>
          <a:p>
            <a:pPr marL="0" indent="0">
              <a:buNone/>
            </a:pPr>
            <a:r>
              <a:rPr lang="en-US" b="1" dirty="0"/>
              <a:t>2- Basal insulin dose</a:t>
            </a:r>
          </a:p>
          <a:p>
            <a:pPr marL="400050" lvl="1" indent="0">
              <a:buNone/>
            </a:pPr>
            <a:r>
              <a:rPr lang="en-US" dirty="0"/>
              <a:t>½  TDD</a:t>
            </a:r>
          </a:p>
          <a:p>
            <a:pPr marL="400050" lvl="1" indent="0">
              <a:buNone/>
            </a:pPr>
            <a:r>
              <a:rPr lang="en-US" dirty="0" err="1"/>
              <a:t>Glargine</a:t>
            </a:r>
            <a:r>
              <a:rPr lang="en-US" dirty="0"/>
              <a:t> is given once a day, </a:t>
            </a:r>
            <a:r>
              <a:rPr lang="en-US" dirty="0" err="1"/>
              <a:t>detemir</a:t>
            </a:r>
            <a:r>
              <a:rPr lang="en-US" dirty="0"/>
              <a:t> twice daily, NPH twice daily, </a:t>
            </a:r>
            <a:r>
              <a:rPr lang="en-US" dirty="0" err="1"/>
              <a:t>degludec</a:t>
            </a:r>
            <a:r>
              <a:rPr lang="en-US" dirty="0"/>
              <a:t> once a day </a:t>
            </a:r>
          </a:p>
          <a:p>
            <a:pPr marL="400050" lvl="1" indent="0">
              <a:buNone/>
            </a:pPr>
            <a:endParaRPr lang="en-US" dirty="0"/>
          </a:p>
          <a:p>
            <a:pPr marL="0" indent="0">
              <a:buNone/>
            </a:pPr>
            <a:r>
              <a:rPr lang="en-US" b="1" dirty="0"/>
              <a:t>3- Pre-meal insulin dose</a:t>
            </a:r>
          </a:p>
          <a:p>
            <a:pPr marL="400050" lvl="1" indent="0">
              <a:buNone/>
            </a:pPr>
            <a:r>
              <a:rPr lang="en-US" dirty="0"/>
              <a:t>½ TDD</a:t>
            </a:r>
          </a:p>
          <a:p>
            <a:pPr marL="400050" lvl="1" indent="0">
              <a:buNone/>
            </a:pPr>
            <a:r>
              <a:rPr lang="en-US" dirty="0" err="1"/>
              <a:t>Lispro</a:t>
            </a:r>
            <a:r>
              <a:rPr lang="en-US" dirty="0"/>
              <a:t>/</a:t>
            </a:r>
            <a:r>
              <a:rPr lang="en-US" dirty="0" err="1"/>
              <a:t>aspart</a:t>
            </a:r>
            <a:r>
              <a:rPr lang="en-US" dirty="0"/>
              <a:t>/</a:t>
            </a:r>
            <a:r>
              <a:rPr lang="en-US" dirty="0" err="1"/>
              <a:t>glulisine</a:t>
            </a:r>
            <a:r>
              <a:rPr lang="en-US" dirty="0"/>
              <a:t>: given with each meal</a:t>
            </a:r>
          </a:p>
          <a:p>
            <a:pPr marL="400050" lvl="1" indent="0">
              <a:buNone/>
            </a:pPr>
            <a:r>
              <a:rPr lang="en-US" dirty="0"/>
              <a:t>Regular insulin (with NPH): twice daily </a:t>
            </a:r>
          </a:p>
        </p:txBody>
      </p:sp>
    </p:spTree>
    <p:extLst>
      <p:ext uri="{BB962C8B-B14F-4D97-AF65-F5344CB8AC3E}">
        <p14:creationId xmlns:p14="http://schemas.microsoft.com/office/powerpoint/2010/main" val="6019383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79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79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7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a:solidFill>
                  <a:srgbClr val="1F497D"/>
                </a:solidFill>
              </a:rPr>
              <a:t>Back to the patient </a:t>
            </a:r>
          </a:p>
        </p:txBody>
      </p:sp>
      <p:sp>
        <p:nvSpPr>
          <p:cNvPr id="3" name="Content Placeholder 2"/>
          <p:cNvSpPr>
            <a:spLocks noGrp="1"/>
          </p:cNvSpPr>
          <p:nvPr>
            <p:ph idx="1"/>
          </p:nvPr>
        </p:nvSpPr>
        <p:spPr>
          <a:xfrm>
            <a:off x="457200" y="1371600"/>
            <a:ext cx="8229600" cy="5410200"/>
          </a:xfrm>
        </p:spPr>
        <p:txBody>
          <a:bodyPr>
            <a:normAutofit fontScale="92500" lnSpcReduction="20000"/>
          </a:bodyPr>
          <a:lstStyle/>
          <a:p>
            <a:r>
              <a:rPr lang="en-US" dirty="0"/>
              <a:t>She weighs 52 Kg- Calculate her total daily dose of insulin </a:t>
            </a:r>
          </a:p>
          <a:p>
            <a:pPr marL="400050" lvl="1" indent="0">
              <a:buNone/>
            </a:pPr>
            <a:r>
              <a:rPr lang="en-US" dirty="0">
                <a:solidFill>
                  <a:srgbClr val="1F497D"/>
                </a:solidFill>
              </a:rPr>
              <a:t>0.5 x 52= 26 units daily </a:t>
            </a:r>
          </a:p>
          <a:p>
            <a:endParaRPr lang="en-US" dirty="0"/>
          </a:p>
          <a:p>
            <a:r>
              <a:rPr lang="en-US" dirty="0"/>
              <a:t>Give her a regimen of:</a:t>
            </a:r>
          </a:p>
          <a:p>
            <a:pPr lvl="1"/>
            <a:r>
              <a:rPr lang="en-US" dirty="0"/>
              <a:t>Glargine and Aspart</a:t>
            </a:r>
          </a:p>
          <a:p>
            <a:pPr lvl="2"/>
            <a:r>
              <a:rPr lang="en-US" dirty="0">
                <a:solidFill>
                  <a:srgbClr val="1F497D"/>
                </a:solidFill>
              </a:rPr>
              <a:t>Glargine 13 units daily and Aspart 4 units with each meal </a:t>
            </a:r>
          </a:p>
          <a:p>
            <a:pPr lvl="1"/>
            <a:r>
              <a:rPr lang="en-US" dirty="0" err="1"/>
              <a:t>Degludec</a:t>
            </a:r>
            <a:r>
              <a:rPr lang="en-US" dirty="0"/>
              <a:t> and Aspart</a:t>
            </a:r>
          </a:p>
          <a:p>
            <a:pPr lvl="2"/>
            <a:r>
              <a:rPr lang="en-US" dirty="0" err="1">
                <a:solidFill>
                  <a:srgbClr val="1F497D"/>
                </a:solidFill>
              </a:rPr>
              <a:t>Degludec</a:t>
            </a:r>
            <a:r>
              <a:rPr lang="en-US" dirty="0">
                <a:solidFill>
                  <a:srgbClr val="1F497D"/>
                </a:solidFill>
              </a:rPr>
              <a:t> 13 units daily and Aspart 4 units with each meal </a:t>
            </a:r>
            <a:endParaRPr lang="en-US" dirty="0"/>
          </a:p>
          <a:p>
            <a:pPr lvl="1"/>
            <a:r>
              <a:rPr lang="en-US" dirty="0"/>
              <a:t>NPH and regular </a:t>
            </a:r>
          </a:p>
          <a:p>
            <a:pPr lvl="2"/>
            <a:r>
              <a:rPr lang="en-US" dirty="0">
                <a:solidFill>
                  <a:srgbClr val="1F497D"/>
                </a:solidFill>
              </a:rPr>
              <a:t>NPH 6 units twice daily, and regular 6 units twice daily </a:t>
            </a:r>
          </a:p>
          <a:p>
            <a:pPr lvl="1"/>
            <a:r>
              <a:rPr lang="en-US" dirty="0"/>
              <a:t>Detemir and Lispro </a:t>
            </a:r>
          </a:p>
          <a:p>
            <a:pPr lvl="2"/>
            <a:r>
              <a:rPr lang="en-US" dirty="0">
                <a:solidFill>
                  <a:srgbClr val="1F497D"/>
                </a:solidFill>
              </a:rPr>
              <a:t>Detemir 6 units twice daily, and Lispro 4 units with each meal </a:t>
            </a:r>
          </a:p>
        </p:txBody>
      </p:sp>
    </p:spTree>
    <p:extLst>
      <p:ext uri="{BB962C8B-B14F-4D97-AF65-F5344CB8AC3E}">
        <p14:creationId xmlns:p14="http://schemas.microsoft.com/office/powerpoint/2010/main" val="288428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z="3600" dirty="0">
                <a:solidFill>
                  <a:srgbClr val="1F497D"/>
                </a:solidFill>
              </a:rPr>
              <a:t>Goals of therapy</a:t>
            </a:r>
            <a:br>
              <a:rPr lang="en-US" altLang="en-US" sz="3600" dirty="0">
                <a:solidFill>
                  <a:srgbClr val="1F497D"/>
                </a:solidFill>
              </a:rPr>
            </a:br>
            <a:r>
              <a:rPr lang="en-US" altLang="en-US" sz="3200" dirty="0">
                <a:solidFill>
                  <a:schemeClr val="accent1"/>
                </a:solidFill>
              </a:rPr>
              <a:t>Microvascular risk reduction</a:t>
            </a:r>
          </a:p>
        </p:txBody>
      </p:sp>
      <p:graphicFrame>
        <p:nvGraphicFramePr>
          <p:cNvPr id="10443" name="Group 203"/>
          <p:cNvGraphicFramePr>
            <a:graphicFrameLocks noGrp="1"/>
          </p:cNvGraphicFramePr>
          <p:nvPr>
            <p:ph type="tbl" idx="1"/>
          </p:nvPr>
        </p:nvGraphicFramePr>
        <p:xfrm>
          <a:off x="1307306" y="1752600"/>
          <a:ext cx="6529388" cy="3076443"/>
        </p:xfrm>
        <a:graphic>
          <a:graphicData uri="http://schemas.openxmlformats.org/drawingml/2006/table">
            <a:tbl>
              <a:tblPr/>
              <a:tblGrid>
                <a:gridCol w="4951173">
                  <a:extLst>
                    <a:ext uri="{9D8B030D-6E8A-4147-A177-3AD203B41FA5}">
                      <a16:colId xmlns:a16="http://schemas.microsoft.com/office/drawing/2014/main" val="20000"/>
                    </a:ext>
                  </a:extLst>
                </a:gridCol>
                <a:gridCol w="1198504">
                  <a:extLst>
                    <a:ext uri="{9D8B030D-6E8A-4147-A177-3AD203B41FA5}">
                      <a16:colId xmlns:a16="http://schemas.microsoft.com/office/drawing/2014/main" val="20001"/>
                    </a:ext>
                  </a:extLst>
                </a:gridCol>
                <a:gridCol w="379711">
                  <a:extLst>
                    <a:ext uri="{9D8B030D-6E8A-4147-A177-3AD203B41FA5}">
                      <a16:colId xmlns:a16="http://schemas.microsoft.com/office/drawing/2014/main" val="20002"/>
                    </a:ext>
                  </a:extLst>
                </a:gridCol>
              </a:tblGrid>
              <a:tr h="4881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mn-lt"/>
                      </a:endParaRPr>
                    </a:p>
                  </a:txBody>
                  <a:tcPr marL="91435" marR="91435" marT="45710" marB="4571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dirty="0">
                          <a:ln>
                            <a:noFill/>
                          </a:ln>
                          <a:solidFill>
                            <a:schemeClr val="tx1"/>
                          </a:solidFill>
                          <a:effectLst/>
                          <a:latin typeface="+mn-lt"/>
                        </a:rPr>
                        <a:t> </a:t>
                      </a:r>
                      <a:r>
                        <a:rPr kumimoji="0" lang="en-US" sz="2800" b="1" i="1" u="sng" strike="noStrike" cap="none" normalizeH="0" baseline="0" dirty="0">
                          <a:ln>
                            <a:noFill/>
                          </a:ln>
                          <a:solidFill>
                            <a:schemeClr val="tx1"/>
                          </a:solidFill>
                          <a:effectLst/>
                          <a:latin typeface="+mn-lt"/>
                        </a:rPr>
                        <a:t>ADA</a:t>
                      </a:r>
                    </a:p>
                  </a:txBody>
                  <a:tcPr marL="91435" marR="91435" marT="45710" marB="4571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dirty="0">
                          <a:ln>
                            <a:noFill/>
                          </a:ln>
                          <a:solidFill>
                            <a:schemeClr val="tx1"/>
                          </a:solidFill>
                          <a:effectLst/>
                          <a:latin typeface="+mn-lt"/>
                        </a:rPr>
                        <a:t> </a:t>
                      </a:r>
                    </a:p>
                  </a:txBody>
                  <a:tcPr marL="91435" marR="91435" marT="45710" marB="4571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8522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n-lt"/>
                        </a:rPr>
                        <a:t>Fasting glucose (mg/dl)</a:t>
                      </a:r>
                    </a:p>
                  </a:txBody>
                  <a:tcPr marL="91435" marR="91435" marT="45710" marB="4571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n-lt"/>
                        </a:rPr>
                        <a:t>&lt;120</a:t>
                      </a:r>
                    </a:p>
                  </a:txBody>
                  <a:tcPr marL="91435" marR="91435" marT="45710" marB="4571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mn-lt"/>
                      </a:endParaRPr>
                    </a:p>
                  </a:txBody>
                  <a:tcPr marL="91435" marR="91435" marT="45710" marB="4571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8537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rPr>
                        <a:t>Postprandial glucose (mg/dl)</a:t>
                      </a:r>
                    </a:p>
                  </a:txBody>
                  <a:tcPr marL="91435" marR="91435" marT="45710" marB="4571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rPr>
                        <a:t>&lt;180</a:t>
                      </a:r>
                    </a:p>
                  </a:txBody>
                  <a:tcPr marL="91435" marR="91435" marT="45710" marB="4571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mn-lt"/>
                      </a:endParaRPr>
                    </a:p>
                  </a:txBody>
                  <a:tcPr marL="91435" marR="91435" marT="45710" marB="4571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8522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2"/>
                          </a:solidFill>
                          <a:effectLst/>
                          <a:latin typeface="+mn-lt"/>
                        </a:rPr>
                        <a:t>HbA1c (%)</a:t>
                      </a:r>
                    </a:p>
                  </a:txBody>
                  <a:tcPr marL="91435" marR="91435" marT="45710" marB="4571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2"/>
                          </a:solidFill>
                          <a:effectLst/>
                          <a:latin typeface="+mn-lt"/>
                        </a:rPr>
                        <a:t>&lt;7</a:t>
                      </a:r>
                    </a:p>
                  </a:txBody>
                  <a:tcPr marL="91435" marR="91435" marT="45710" marB="4571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mn-lt"/>
                      </a:endParaRPr>
                    </a:p>
                  </a:txBody>
                  <a:tcPr marL="91435" marR="91435" marT="45710" marB="4571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Box 1"/>
          <p:cNvSpPr txBox="1"/>
          <p:nvPr/>
        </p:nvSpPr>
        <p:spPr>
          <a:xfrm>
            <a:off x="201577" y="5164185"/>
            <a:ext cx="8748406" cy="1384995"/>
          </a:xfrm>
          <a:prstGeom prst="rect">
            <a:avLst/>
          </a:prstGeom>
          <a:noFill/>
        </p:spPr>
        <p:txBody>
          <a:bodyPr wrap="square" rtlCol="0">
            <a:spAutoFit/>
          </a:bodyPr>
          <a:lstStyle/>
          <a:p>
            <a:pPr algn="ctr"/>
            <a:r>
              <a:rPr lang="en-US" sz="2800" dirty="0">
                <a:solidFill>
                  <a:schemeClr val="tx2"/>
                </a:solidFill>
              </a:rPr>
              <a:t>The DCCT (T1DM) and UKPDS (T2DM) trials showed that decreased rates of retinopathy, nephropathy, and neuropathy  with lower  HbA1c</a:t>
            </a:r>
          </a:p>
        </p:txBody>
      </p:sp>
    </p:spTree>
    <p:custDataLst>
      <p:tags r:id="rId1"/>
    </p:custDataLst>
    <p:extLst>
      <p:ext uri="{BB962C8B-B14F-4D97-AF65-F5344CB8AC3E}">
        <p14:creationId xmlns:p14="http://schemas.microsoft.com/office/powerpoint/2010/main" val="14061158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dirty="0">
                <a:solidFill>
                  <a:schemeClr val="tx2"/>
                </a:solidFill>
              </a:rPr>
              <a:t>Take home points </a:t>
            </a:r>
            <a:br>
              <a:rPr lang="en-US" sz="3600" dirty="0">
                <a:solidFill>
                  <a:schemeClr val="tx2"/>
                </a:solidFill>
              </a:rPr>
            </a:br>
            <a:r>
              <a:rPr lang="en-US" sz="3200" dirty="0">
                <a:solidFill>
                  <a:schemeClr val="accent1">
                    <a:lumMod val="75000"/>
                  </a:schemeClr>
                </a:solidFill>
              </a:rPr>
              <a:t>Type I diabetes</a:t>
            </a:r>
            <a:endParaRPr lang="en-US" sz="3600" dirty="0">
              <a:solidFill>
                <a:schemeClr val="accent1">
                  <a:lumMod val="75000"/>
                </a:schemeClr>
              </a:solidFill>
            </a:endParaRPr>
          </a:p>
        </p:txBody>
      </p:sp>
      <p:sp>
        <p:nvSpPr>
          <p:cNvPr id="3" name="Content Placeholder 2"/>
          <p:cNvSpPr>
            <a:spLocks noGrp="1"/>
          </p:cNvSpPr>
          <p:nvPr>
            <p:ph idx="1"/>
          </p:nvPr>
        </p:nvSpPr>
        <p:spPr>
          <a:xfrm>
            <a:off x="304800" y="1524000"/>
            <a:ext cx="8534400" cy="5105400"/>
          </a:xfrm>
        </p:spPr>
        <p:txBody>
          <a:bodyPr>
            <a:normAutofit fontScale="92500" lnSpcReduction="20000"/>
          </a:bodyPr>
          <a:lstStyle/>
          <a:p>
            <a:r>
              <a:rPr lang="en-US" dirty="0"/>
              <a:t>Clinical features: age, </a:t>
            </a:r>
            <a:r>
              <a:rPr lang="en-US" u="sng" dirty="0"/>
              <a:t>body habitus</a:t>
            </a:r>
            <a:r>
              <a:rPr lang="en-US" dirty="0"/>
              <a:t>, </a:t>
            </a:r>
            <a:r>
              <a:rPr lang="en-US" u="sng" dirty="0"/>
              <a:t>weight loss</a:t>
            </a:r>
          </a:p>
          <a:p>
            <a:endParaRPr lang="en-US" dirty="0"/>
          </a:p>
          <a:p>
            <a:r>
              <a:rPr lang="en-US" dirty="0"/>
              <a:t>Risk of DKA (due to lack of insulin or insufficient insulin): metabolic acidosis, high anion gap, fluid depletion, electrolyte loss</a:t>
            </a:r>
          </a:p>
          <a:p>
            <a:endParaRPr lang="en-US" dirty="0"/>
          </a:p>
          <a:p>
            <a:r>
              <a:rPr lang="en-US" dirty="0"/>
              <a:t>Treatment of DKA: fluids, insulin, electrolyte replacement (esp. potassium)</a:t>
            </a:r>
          </a:p>
          <a:p>
            <a:endParaRPr lang="en-US" dirty="0"/>
          </a:p>
          <a:p>
            <a:r>
              <a:rPr lang="en-US" dirty="0"/>
              <a:t>Treatment of T1 DM: basal and meal insulin (long and short acting combination)</a:t>
            </a:r>
          </a:p>
          <a:p>
            <a:endParaRPr lang="en-US" dirty="0"/>
          </a:p>
          <a:p>
            <a:endParaRPr lang="en-US" dirty="0"/>
          </a:p>
          <a:p>
            <a:endParaRPr lang="en-US" dirty="0"/>
          </a:p>
        </p:txBody>
      </p:sp>
    </p:spTree>
    <p:extLst>
      <p:ext uri="{BB962C8B-B14F-4D97-AF65-F5344CB8AC3E}">
        <p14:creationId xmlns:p14="http://schemas.microsoft.com/office/powerpoint/2010/main" val="458347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solidFill>
                  <a:schemeClr val="tx2"/>
                </a:solidFill>
              </a:rPr>
              <a:t>Objectives</a:t>
            </a:r>
            <a:r>
              <a:rPr lang="en-US" dirty="0"/>
              <a:t> </a:t>
            </a:r>
          </a:p>
        </p:txBody>
      </p:sp>
      <p:sp>
        <p:nvSpPr>
          <p:cNvPr id="3" name="Content Placeholder 2"/>
          <p:cNvSpPr>
            <a:spLocks noGrp="1"/>
          </p:cNvSpPr>
          <p:nvPr>
            <p:ph idx="1"/>
          </p:nvPr>
        </p:nvSpPr>
        <p:spPr>
          <a:xfrm>
            <a:off x="457200" y="1447800"/>
            <a:ext cx="8229600" cy="4953000"/>
          </a:xfrm>
        </p:spPr>
        <p:txBody>
          <a:bodyPr>
            <a:normAutofit fontScale="77500" lnSpcReduction="20000"/>
          </a:bodyPr>
          <a:lstStyle/>
          <a:p>
            <a:pPr marL="0" indent="0">
              <a:buNone/>
            </a:pPr>
            <a:r>
              <a:rPr lang="en-US" b="1" dirty="0">
                <a:solidFill>
                  <a:schemeClr val="tx2"/>
                </a:solidFill>
              </a:rPr>
              <a:t>I- Old material</a:t>
            </a:r>
          </a:p>
          <a:p>
            <a:pPr marL="514350" indent="-514350">
              <a:buFont typeface="+mj-lt"/>
              <a:buAutoNum type="arabicPeriod"/>
            </a:pPr>
            <a:r>
              <a:rPr lang="en-US" dirty="0"/>
              <a:t>Review clinical features and diagnosis of T1 and T2 DM</a:t>
            </a:r>
          </a:p>
          <a:p>
            <a:pPr marL="514350" indent="-514350">
              <a:buFont typeface="+mj-lt"/>
              <a:buAutoNum type="arabicPeriod"/>
            </a:pPr>
            <a:r>
              <a:rPr lang="en-US" dirty="0"/>
              <a:t>Review available drugs for treatment of T1 and T2DM</a:t>
            </a:r>
          </a:p>
          <a:p>
            <a:pPr marL="514350" indent="-514350">
              <a:buFont typeface="+mj-lt"/>
              <a:buAutoNum type="arabicPeriod"/>
            </a:pPr>
            <a:r>
              <a:rPr lang="en-US" dirty="0"/>
              <a:t>Review treatment principles in T1 and T2 DM</a:t>
            </a:r>
          </a:p>
          <a:p>
            <a:pPr marL="0" indent="0">
              <a:buNone/>
            </a:pPr>
            <a:endParaRPr lang="en-US" b="1" dirty="0">
              <a:solidFill>
                <a:schemeClr val="tx2"/>
              </a:solidFill>
            </a:endParaRPr>
          </a:p>
          <a:p>
            <a:pPr marL="0" indent="0">
              <a:buNone/>
            </a:pPr>
            <a:r>
              <a:rPr lang="en-US" b="1" dirty="0">
                <a:solidFill>
                  <a:schemeClr val="tx2"/>
                </a:solidFill>
              </a:rPr>
              <a:t>II- New material </a:t>
            </a:r>
          </a:p>
          <a:p>
            <a:pPr marL="514350" indent="-514350">
              <a:buFont typeface="+mj-lt"/>
              <a:buAutoNum type="arabicPeriod"/>
            </a:pPr>
            <a:r>
              <a:rPr lang="en-US" dirty="0"/>
              <a:t>Describe screening for and treatment of microvascular complications in diabetes </a:t>
            </a:r>
          </a:p>
          <a:p>
            <a:pPr marL="514350" indent="-514350">
              <a:buFont typeface="+mj-lt"/>
              <a:buAutoNum type="arabicPeriod"/>
            </a:pPr>
            <a:r>
              <a:rPr lang="en-US" dirty="0"/>
              <a:t>Describe clinical features and treatment of DKA and HHS</a:t>
            </a:r>
          </a:p>
          <a:p>
            <a:pPr marL="514350" indent="-514350">
              <a:buFont typeface="+mj-lt"/>
              <a:buAutoNum type="arabicPeriod"/>
            </a:pPr>
            <a:r>
              <a:rPr lang="en-US" dirty="0"/>
              <a:t>Understand principles of hypertension treatment in diabetes </a:t>
            </a:r>
          </a:p>
          <a:p>
            <a:pPr marL="514350" indent="-514350">
              <a:buFont typeface="+mj-lt"/>
              <a:buAutoNum type="arabicPeriod"/>
            </a:pPr>
            <a:r>
              <a:rPr lang="en-US" dirty="0"/>
              <a:t>Understand treatment of hyperlipidemia</a:t>
            </a:r>
          </a:p>
        </p:txBody>
      </p:sp>
    </p:spTree>
    <p:extLst>
      <p:ext uri="{BB962C8B-B14F-4D97-AF65-F5344CB8AC3E}">
        <p14:creationId xmlns:p14="http://schemas.microsoft.com/office/powerpoint/2010/main" val="3218746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a:solidFill>
                  <a:schemeClr val="tx2"/>
                </a:solidFill>
              </a:rPr>
              <a:t>Meet your first patient </a:t>
            </a:r>
          </a:p>
        </p:txBody>
      </p:sp>
      <p:sp>
        <p:nvSpPr>
          <p:cNvPr id="3" name="Content Placeholder 2"/>
          <p:cNvSpPr>
            <a:spLocks noGrp="1"/>
          </p:cNvSpPr>
          <p:nvPr>
            <p:ph idx="1"/>
          </p:nvPr>
        </p:nvSpPr>
        <p:spPr>
          <a:xfrm>
            <a:off x="533400" y="1143000"/>
            <a:ext cx="8229600" cy="5105400"/>
          </a:xfrm>
        </p:spPr>
        <p:txBody>
          <a:bodyPr>
            <a:normAutofit/>
          </a:bodyPr>
          <a:lstStyle/>
          <a:p>
            <a:endParaRPr lang="en-US" sz="2400" dirty="0"/>
          </a:p>
          <a:p>
            <a:r>
              <a:rPr lang="en-US" sz="2400" dirty="0"/>
              <a:t>25-year-old woman presents with 2 weeks of blurry vision, </a:t>
            </a:r>
            <a:r>
              <a:rPr lang="en-US" sz="2400" b="1" dirty="0">
                <a:solidFill>
                  <a:srgbClr val="0000ED"/>
                </a:solidFill>
              </a:rPr>
              <a:t>*fatigue*, </a:t>
            </a:r>
            <a:r>
              <a:rPr lang="en-US" sz="2400" dirty="0"/>
              <a:t>polydipsia, polyuria</a:t>
            </a:r>
          </a:p>
          <a:p>
            <a:r>
              <a:rPr lang="en-US" sz="2400" dirty="0"/>
              <a:t>6 pound </a:t>
            </a:r>
            <a:r>
              <a:rPr lang="en-US" sz="2400" b="1" dirty="0">
                <a:solidFill>
                  <a:srgbClr val="0000ED"/>
                </a:solidFill>
              </a:rPr>
              <a:t>*weight loss* </a:t>
            </a:r>
            <a:r>
              <a:rPr lang="en-US" sz="2400" dirty="0"/>
              <a:t>in 1 week despite “eating nonstop” (until the last few days when nausea started) </a:t>
            </a:r>
          </a:p>
          <a:p>
            <a:r>
              <a:rPr lang="en-US" sz="2400" dirty="0"/>
              <a:t>Nausea for the last few days and vomiting several times today</a:t>
            </a:r>
          </a:p>
          <a:p>
            <a:endParaRPr lang="en-US" sz="2400" dirty="0"/>
          </a:p>
          <a:p>
            <a:r>
              <a:rPr lang="en-US" sz="2400" dirty="0"/>
              <a:t>Exam:  BP 115/64 , Pulse 95, Temp 36.3 °C , </a:t>
            </a:r>
            <a:r>
              <a:rPr lang="en-US" sz="2400" dirty="0" err="1"/>
              <a:t>Resp</a:t>
            </a:r>
            <a:r>
              <a:rPr lang="en-US" sz="2400" dirty="0"/>
              <a:t> 22</a:t>
            </a:r>
          </a:p>
          <a:p>
            <a:r>
              <a:rPr lang="en-US" sz="2400" dirty="0"/>
              <a:t>Weight 52 kg, BMI =19</a:t>
            </a:r>
          </a:p>
          <a:p>
            <a:r>
              <a:rPr lang="en-US" sz="2400" dirty="0"/>
              <a:t>Mucous membranes dry </a:t>
            </a:r>
          </a:p>
          <a:p>
            <a:r>
              <a:rPr lang="en-US" sz="2400" dirty="0"/>
              <a:t>Otherwise normal </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016069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1F497D"/>
                </a:solidFill>
              </a:rPr>
              <a:t>Lab results </a:t>
            </a:r>
          </a:p>
        </p:txBody>
      </p:sp>
      <p:graphicFrame>
        <p:nvGraphicFramePr>
          <p:cNvPr id="4" name="Table 3"/>
          <p:cNvGraphicFramePr>
            <a:graphicFrameLocks noGrp="1"/>
          </p:cNvGraphicFramePr>
          <p:nvPr>
            <p:extLst>
              <p:ext uri="{D42A27DB-BD31-4B8C-83A1-F6EECF244321}">
                <p14:modId xmlns:p14="http://schemas.microsoft.com/office/powerpoint/2010/main" val="2861801406"/>
              </p:ext>
            </p:extLst>
          </p:nvPr>
        </p:nvGraphicFramePr>
        <p:xfrm>
          <a:off x="457199" y="1600200"/>
          <a:ext cx="8305800" cy="4038600"/>
        </p:xfrm>
        <a:graphic>
          <a:graphicData uri="http://schemas.openxmlformats.org/drawingml/2006/table">
            <a:tbl>
              <a:tblPr firstRow="1" bandRow="1">
                <a:tableStyleId>{5C22544A-7EE6-4342-B048-85BDC9FD1C3A}</a:tableStyleId>
              </a:tblPr>
              <a:tblGrid>
                <a:gridCol w="3114674">
                  <a:extLst>
                    <a:ext uri="{9D8B030D-6E8A-4147-A177-3AD203B41FA5}">
                      <a16:colId xmlns:a16="http://schemas.microsoft.com/office/drawing/2014/main" val="20000"/>
                    </a:ext>
                  </a:extLst>
                </a:gridCol>
                <a:gridCol w="1903413">
                  <a:extLst>
                    <a:ext uri="{9D8B030D-6E8A-4147-A177-3AD203B41FA5}">
                      <a16:colId xmlns:a16="http://schemas.microsoft.com/office/drawing/2014/main" val="20001"/>
                    </a:ext>
                  </a:extLst>
                </a:gridCol>
                <a:gridCol w="3287713">
                  <a:extLst>
                    <a:ext uri="{9D8B030D-6E8A-4147-A177-3AD203B41FA5}">
                      <a16:colId xmlns:a16="http://schemas.microsoft.com/office/drawing/2014/main" val="20002"/>
                    </a:ext>
                  </a:extLst>
                </a:gridCol>
              </a:tblGrid>
              <a:tr h="403860">
                <a:tc>
                  <a:txBody>
                    <a:bodyPr/>
                    <a:lstStyle/>
                    <a:p>
                      <a:r>
                        <a:rPr lang="en-US" sz="1600" dirty="0"/>
                        <a:t>Variable</a:t>
                      </a:r>
                    </a:p>
                  </a:txBody>
                  <a:tcPr/>
                </a:tc>
                <a:tc>
                  <a:txBody>
                    <a:bodyPr/>
                    <a:lstStyle/>
                    <a:p>
                      <a:r>
                        <a:rPr lang="en-US" sz="1600" dirty="0"/>
                        <a:t>Value </a:t>
                      </a:r>
                    </a:p>
                  </a:txBody>
                  <a:tcPr/>
                </a:tc>
                <a:tc>
                  <a:txBody>
                    <a:bodyPr/>
                    <a:lstStyle/>
                    <a:p>
                      <a:r>
                        <a:rPr lang="en-US" sz="1600" dirty="0"/>
                        <a:t>Normal range</a:t>
                      </a:r>
                    </a:p>
                  </a:txBody>
                  <a:tcPr/>
                </a:tc>
                <a:extLst>
                  <a:ext uri="{0D108BD9-81ED-4DB2-BD59-A6C34878D82A}">
                    <a16:rowId xmlns:a16="http://schemas.microsoft.com/office/drawing/2014/main" val="10000"/>
                  </a:ext>
                </a:extLst>
              </a:tr>
              <a:tr h="403860">
                <a:tc>
                  <a:txBody>
                    <a:bodyPr/>
                    <a:lstStyle/>
                    <a:p>
                      <a:r>
                        <a:rPr lang="en-US" sz="1600" dirty="0"/>
                        <a:t>Glucose</a:t>
                      </a:r>
                      <a:r>
                        <a:rPr lang="en-US" sz="1600" baseline="0" dirty="0"/>
                        <a:t> </a:t>
                      </a:r>
                      <a:endParaRPr lang="en-US" sz="1600" dirty="0"/>
                    </a:p>
                  </a:txBody>
                  <a:tcPr/>
                </a:tc>
                <a:tc>
                  <a:txBody>
                    <a:bodyPr/>
                    <a:lstStyle/>
                    <a:p>
                      <a:r>
                        <a:rPr lang="en-US" sz="1600" dirty="0"/>
                        <a:t>403</a:t>
                      </a:r>
                    </a:p>
                  </a:txBody>
                  <a:tcPr/>
                </a:tc>
                <a:tc>
                  <a:txBody>
                    <a:bodyPr/>
                    <a:lstStyle/>
                    <a:p>
                      <a:endParaRPr lang="en-US" sz="1600" dirty="0"/>
                    </a:p>
                  </a:txBody>
                  <a:tcPr/>
                </a:tc>
                <a:extLst>
                  <a:ext uri="{0D108BD9-81ED-4DB2-BD59-A6C34878D82A}">
                    <a16:rowId xmlns:a16="http://schemas.microsoft.com/office/drawing/2014/main" val="10001"/>
                  </a:ext>
                </a:extLst>
              </a:tr>
              <a:tr h="403860">
                <a:tc>
                  <a:txBody>
                    <a:bodyPr/>
                    <a:lstStyle/>
                    <a:p>
                      <a:r>
                        <a:rPr lang="en-US" sz="1600" dirty="0"/>
                        <a:t>NA </a:t>
                      </a:r>
                    </a:p>
                  </a:txBody>
                  <a:tcPr/>
                </a:tc>
                <a:tc>
                  <a:txBody>
                    <a:bodyPr/>
                    <a:lstStyle/>
                    <a:p>
                      <a:r>
                        <a:rPr lang="en-US" sz="1600" dirty="0"/>
                        <a:t>132</a:t>
                      </a:r>
                    </a:p>
                  </a:txBody>
                  <a:tcPr/>
                </a:tc>
                <a:tc>
                  <a:txBody>
                    <a:bodyPr/>
                    <a:lstStyle/>
                    <a:p>
                      <a:r>
                        <a:rPr lang="en-US" sz="1600" dirty="0"/>
                        <a:t>135-145</a:t>
                      </a:r>
                    </a:p>
                  </a:txBody>
                  <a:tcPr/>
                </a:tc>
                <a:extLst>
                  <a:ext uri="{0D108BD9-81ED-4DB2-BD59-A6C34878D82A}">
                    <a16:rowId xmlns:a16="http://schemas.microsoft.com/office/drawing/2014/main" val="10002"/>
                  </a:ext>
                </a:extLst>
              </a:tr>
              <a:tr h="403860">
                <a:tc>
                  <a:txBody>
                    <a:bodyPr/>
                    <a:lstStyle/>
                    <a:p>
                      <a:r>
                        <a:rPr lang="en-US" sz="1600" dirty="0"/>
                        <a:t>K</a:t>
                      </a:r>
                    </a:p>
                  </a:txBody>
                  <a:tcPr/>
                </a:tc>
                <a:tc>
                  <a:txBody>
                    <a:bodyPr/>
                    <a:lstStyle/>
                    <a:p>
                      <a:r>
                        <a:rPr lang="en-US" sz="1600" dirty="0"/>
                        <a:t>4.5</a:t>
                      </a:r>
                    </a:p>
                  </a:txBody>
                  <a:tcPr/>
                </a:tc>
                <a:tc>
                  <a:txBody>
                    <a:bodyPr/>
                    <a:lstStyle/>
                    <a:p>
                      <a:r>
                        <a:rPr lang="en-US" sz="1600" dirty="0"/>
                        <a:t>3.5-5.0</a:t>
                      </a:r>
                    </a:p>
                  </a:txBody>
                  <a:tcPr/>
                </a:tc>
                <a:extLst>
                  <a:ext uri="{0D108BD9-81ED-4DB2-BD59-A6C34878D82A}">
                    <a16:rowId xmlns:a16="http://schemas.microsoft.com/office/drawing/2014/main" val="10003"/>
                  </a:ext>
                </a:extLst>
              </a:tr>
              <a:tr h="403860">
                <a:tc>
                  <a:txBody>
                    <a:bodyPr/>
                    <a:lstStyle/>
                    <a:p>
                      <a:r>
                        <a:rPr lang="en-US" sz="1600" dirty="0"/>
                        <a:t>HCO</a:t>
                      </a:r>
                      <a:r>
                        <a:rPr lang="en-US" sz="1600" baseline="-25000" dirty="0"/>
                        <a:t>3</a:t>
                      </a:r>
                      <a:r>
                        <a:rPr lang="en-US" sz="1600" baseline="30000" dirty="0"/>
                        <a:t>-</a:t>
                      </a:r>
                      <a:endParaRPr lang="en-US" sz="1600" baseline="-25000" dirty="0"/>
                    </a:p>
                  </a:txBody>
                  <a:tcPr/>
                </a:tc>
                <a:tc>
                  <a:txBody>
                    <a:bodyPr/>
                    <a:lstStyle/>
                    <a:p>
                      <a:r>
                        <a:rPr lang="en-US" sz="1600" dirty="0"/>
                        <a:t>20 </a:t>
                      </a:r>
                    </a:p>
                  </a:txBody>
                  <a:tcPr/>
                </a:tc>
                <a:tc>
                  <a:txBody>
                    <a:bodyPr/>
                    <a:lstStyle/>
                    <a:p>
                      <a:r>
                        <a:rPr lang="en-US" sz="1600" dirty="0"/>
                        <a:t>24-32</a:t>
                      </a:r>
                    </a:p>
                  </a:txBody>
                  <a:tcPr/>
                </a:tc>
                <a:extLst>
                  <a:ext uri="{0D108BD9-81ED-4DB2-BD59-A6C34878D82A}">
                    <a16:rowId xmlns:a16="http://schemas.microsoft.com/office/drawing/2014/main" val="10004"/>
                  </a:ext>
                </a:extLst>
              </a:tr>
              <a:tr h="403860">
                <a:tc>
                  <a:txBody>
                    <a:bodyPr/>
                    <a:lstStyle/>
                    <a:p>
                      <a:r>
                        <a:rPr lang="en-US" sz="1600" dirty="0"/>
                        <a:t>Anion Gap </a:t>
                      </a:r>
                    </a:p>
                  </a:txBody>
                  <a:tcPr/>
                </a:tc>
                <a:tc>
                  <a:txBody>
                    <a:bodyPr/>
                    <a:lstStyle/>
                    <a:p>
                      <a:r>
                        <a:rPr lang="en-US" sz="1600" dirty="0"/>
                        <a:t>18</a:t>
                      </a:r>
                    </a:p>
                  </a:txBody>
                  <a:tcPr/>
                </a:tc>
                <a:tc>
                  <a:txBody>
                    <a:bodyPr/>
                    <a:lstStyle/>
                    <a:p>
                      <a:r>
                        <a:rPr lang="en-US" sz="1600" dirty="0"/>
                        <a:t>&lt; 12 </a:t>
                      </a:r>
                    </a:p>
                  </a:txBody>
                  <a:tcPr/>
                </a:tc>
                <a:extLst>
                  <a:ext uri="{0D108BD9-81ED-4DB2-BD59-A6C34878D82A}">
                    <a16:rowId xmlns:a16="http://schemas.microsoft.com/office/drawing/2014/main" val="10005"/>
                  </a:ext>
                </a:extLst>
              </a:tr>
              <a:tr h="403860">
                <a:tc>
                  <a:txBody>
                    <a:bodyPr/>
                    <a:lstStyle/>
                    <a:p>
                      <a:r>
                        <a:rPr lang="en-US" sz="1600" dirty="0"/>
                        <a:t>BUN </a:t>
                      </a:r>
                    </a:p>
                  </a:txBody>
                  <a:tcPr/>
                </a:tc>
                <a:tc>
                  <a:txBody>
                    <a:bodyPr/>
                    <a:lstStyle/>
                    <a:p>
                      <a:r>
                        <a:rPr lang="en-US" sz="1600" dirty="0"/>
                        <a:t>16</a:t>
                      </a:r>
                    </a:p>
                  </a:txBody>
                  <a:tcPr/>
                </a:tc>
                <a:tc>
                  <a:txBody>
                    <a:bodyPr/>
                    <a:lstStyle/>
                    <a:p>
                      <a:r>
                        <a:rPr lang="en-US" sz="1600" dirty="0"/>
                        <a:t>10-20</a:t>
                      </a:r>
                    </a:p>
                  </a:txBody>
                  <a:tcPr/>
                </a:tc>
                <a:extLst>
                  <a:ext uri="{0D108BD9-81ED-4DB2-BD59-A6C34878D82A}">
                    <a16:rowId xmlns:a16="http://schemas.microsoft.com/office/drawing/2014/main" val="10006"/>
                  </a:ext>
                </a:extLst>
              </a:tr>
              <a:tr h="403860">
                <a:tc>
                  <a:txBody>
                    <a:bodyPr/>
                    <a:lstStyle/>
                    <a:p>
                      <a:r>
                        <a:rPr lang="en-US" sz="1600" dirty="0" err="1"/>
                        <a:t>Creatinine</a:t>
                      </a:r>
                      <a:endParaRPr lang="en-US" sz="1600" dirty="0"/>
                    </a:p>
                  </a:txBody>
                  <a:tcPr/>
                </a:tc>
                <a:tc>
                  <a:txBody>
                    <a:bodyPr/>
                    <a:lstStyle/>
                    <a:p>
                      <a:r>
                        <a:rPr lang="en-US" sz="1600" dirty="0"/>
                        <a:t>0.5</a:t>
                      </a:r>
                    </a:p>
                  </a:txBody>
                  <a:tcPr/>
                </a:tc>
                <a:tc>
                  <a:txBody>
                    <a:bodyPr/>
                    <a:lstStyle/>
                    <a:p>
                      <a:r>
                        <a:rPr lang="en-US" sz="1600" dirty="0"/>
                        <a:t>0.5-1.0</a:t>
                      </a:r>
                    </a:p>
                  </a:txBody>
                  <a:tcPr/>
                </a:tc>
                <a:extLst>
                  <a:ext uri="{0D108BD9-81ED-4DB2-BD59-A6C34878D82A}">
                    <a16:rowId xmlns:a16="http://schemas.microsoft.com/office/drawing/2014/main" val="10007"/>
                  </a:ext>
                </a:extLst>
              </a:tr>
              <a:tr h="403860">
                <a:tc>
                  <a:txBody>
                    <a:bodyPr/>
                    <a:lstStyle/>
                    <a:p>
                      <a:r>
                        <a:rPr lang="el-GR" sz="1600" dirty="0">
                          <a:latin typeface="+mj-lt"/>
                        </a:rPr>
                        <a:t>Β</a:t>
                      </a:r>
                      <a:r>
                        <a:rPr lang="en-US" sz="1600" dirty="0">
                          <a:latin typeface="+mj-lt"/>
                        </a:rPr>
                        <a:t>-hydroxybutyrate</a:t>
                      </a:r>
                    </a:p>
                  </a:txBody>
                  <a:tcPr/>
                </a:tc>
                <a:tc>
                  <a:txBody>
                    <a:bodyPr/>
                    <a:lstStyle/>
                    <a:p>
                      <a:r>
                        <a:rPr lang="en-US" sz="1600" dirty="0"/>
                        <a:t>1.9</a:t>
                      </a:r>
                    </a:p>
                  </a:txBody>
                  <a:tcPr/>
                </a:tc>
                <a:tc>
                  <a:txBody>
                    <a:bodyPr/>
                    <a:lstStyle/>
                    <a:p>
                      <a:r>
                        <a:rPr lang="en-US" sz="1600" dirty="0"/>
                        <a:t>0.0-0.3</a:t>
                      </a:r>
                    </a:p>
                  </a:txBody>
                  <a:tcPr/>
                </a:tc>
                <a:extLst>
                  <a:ext uri="{0D108BD9-81ED-4DB2-BD59-A6C34878D82A}">
                    <a16:rowId xmlns:a16="http://schemas.microsoft.com/office/drawing/2014/main" val="10008"/>
                  </a:ext>
                </a:extLst>
              </a:tr>
              <a:tr h="403860">
                <a:tc>
                  <a:txBody>
                    <a:bodyPr/>
                    <a:lstStyle/>
                    <a:p>
                      <a:r>
                        <a:rPr lang="en-US" sz="1600" dirty="0"/>
                        <a:t>HbA1c</a:t>
                      </a:r>
                    </a:p>
                  </a:txBody>
                  <a:tcPr/>
                </a:tc>
                <a:tc>
                  <a:txBody>
                    <a:bodyPr/>
                    <a:lstStyle/>
                    <a:p>
                      <a:r>
                        <a:rPr lang="en-US" sz="1600" dirty="0"/>
                        <a:t>11.4</a:t>
                      </a:r>
                    </a:p>
                  </a:txBody>
                  <a:tcPr/>
                </a:tc>
                <a:tc>
                  <a:txBody>
                    <a:bodyPr/>
                    <a:lstStyle/>
                    <a:p>
                      <a:r>
                        <a:rPr lang="en-US" sz="1600" dirty="0"/>
                        <a:t> ≤ 6.0</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987392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a:solidFill>
                  <a:srgbClr val="1F497D"/>
                </a:solidFill>
              </a:rPr>
              <a:t>Questions</a:t>
            </a:r>
          </a:p>
        </p:txBody>
      </p:sp>
      <p:sp>
        <p:nvSpPr>
          <p:cNvPr id="3" name="Content Placeholder 2"/>
          <p:cNvSpPr>
            <a:spLocks noGrp="1"/>
          </p:cNvSpPr>
          <p:nvPr>
            <p:ph idx="1"/>
          </p:nvPr>
        </p:nvSpPr>
        <p:spPr>
          <a:xfrm>
            <a:off x="457200" y="1371600"/>
            <a:ext cx="8229600" cy="5029200"/>
          </a:xfrm>
        </p:spPr>
        <p:txBody>
          <a:bodyPr>
            <a:normAutofit fontScale="92500" lnSpcReduction="20000"/>
          </a:bodyPr>
          <a:lstStyle/>
          <a:p>
            <a:r>
              <a:rPr lang="en-US" dirty="0"/>
              <a:t>What is your diagnosis?</a:t>
            </a:r>
          </a:p>
          <a:p>
            <a:pPr marL="400050" lvl="1" indent="0">
              <a:buNone/>
            </a:pPr>
            <a:r>
              <a:rPr lang="en-US" dirty="0">
                <a:solidFill>
                  <a:srgbClr val="1F497D"/>
                </a:solidFill>
              </a:rPr>
              <a:t>Type I diabetes </a:t>
            </a:r>
          </a:p>
          <a:p>
            <a:pPr marL="400050" lvl="1" indent="0">
              <a:buNone/>
            </a:pPr>
            <a:r>
              <a:rPr lang="en-US" dirty="0">
                <a:solidFill>
                  <a:srgbClr val="1F497D"/>
                </a:solidFill>
              </a:rPr>
              <a:t>Diabetic ketoacidosis (DKA)</a:t>
            </a:r>
          </a:p>
          <a:p>
            <a:endParaRPr lang="en-US" dirty="0">
              <a:solidFill>
                <a:srgbClr val="1F497D"/>
              </a:solidFill>
            </a:endParaRPr>
          </a:p>
          <a:p>
            <a:r>
              <a:rPr lang="en-US" dirty="0"/>
              <a:t>Justify your choice</a:t>
            </a:r>
          </a:p>
          <a:p>
            <a:pPr marL="400050" lvl="1" indent="0">
              <a:buNone/>
            </a:pPr>
            <a:r>
              <a:rPr lang="en-US" dirty="0">
                <a:solidFill>
                  <a:srgbClr val="1F497D"/>
                </a:solidFill>
              </a:rPr>
              <a:t>DM: Polyuria, polydipsia, elevated glucose and HbA1c</a:t>
            </a:r>
          </a:p>
          <a:p>
            <a:pPr marL="400050" lvl="1" indent="0">
              <a:buNone/>
            </a:pPr>
            <a:r>
              <a:rPr lang="en-US" dirty="0">
                <a:solidFill>
                  <a:schemeClr val="tx2"/>
                </a:solidFill>
              </a:rPr>
              <a:t>Type I: weight loss, normal BMI </a:t>
            </a:r>
          </a:p>
          <a:p>
            <a:pPr marL="400050" lvl="1" indent="0">
              <a:buNone/>
            </a:pPr>
            <a:r>
              <a:rPr lang="en-US" dirty="0">
                <a:solidFill>
                  <a:schemeClr val="tx2"/>
                </a:solidFill>
              </a:rPr>
              <a:t>DKA: metabolic acidosis, ketones </a:t>
            </a:r>
          </a:p>
          <a:p>
            <a:endParaRPr lang="en-US" u="sng" dirty="0"/>
          </a:p>
          <a:p>
            <a:r>
              <a:rPr lang="en-US" dirty="0"/>
              <a:t>How can you confirm your diagnosis?</a:t>
            </a:r>
          </a:p>
          <a:p>
            <a:pPr marL="400050" lvl="1" indent="0">
              <a:buNone/>
            </a:pPr>
            <a:r>
              <a:rPr lang="en-US" dirty="0">
                <a:solidFill>
                  <a:srgbClr val="1F497D"/>
                </a:solidFill>
              </a:rPr>
              <a:t>Check GAD antibodies </a:t>
            </a:r>
          </a:p>
        </p:txBody>
      </p:sp>
    </p:spTree>
    <p:extLst>
      <p:ext uri="{BB962C8B-B14F-4D97-AF65-F5344CB8AC3E}">
        <p14:creationId xmlns:p14="http://schemas.microsoft.com/office/powerpoint/2010/main" val="307345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657600" y="2422525"/>
            <a:ext cx="175101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sz="2400" b="1" dirty="0">
                <a:solidFill>
                  <a:srgbClr val="FF0000"/>
                </a:solidFill>
                <a:latin typeface="Arial" charset="0"/>
              </a:rPr>
              <a:t>GLUCOSE</a:t>
            </a:r>
          </a:p>
        </p:txBody>
      </p:sp>
      <p:sp>
        <p:nvSpPr>
          <p:cNvPr id="12293" name="Line 5"/>
          <p:cNvSpPr>
            <a:spLocks noChangeShapeType="1"/>
          </p:cNvSpPr>
          <p:nvPr/>
        </p:nvSpPr>
        <p:spPr bwMode="auto">
          <a:xfrm flipV="1">
            <a:off x="5564188" y="1906588"/>
            <a:ext cx="836612" cy="531812"/>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1" name="Rectangle 30"/>
          <p:cNvSpPr>
            <a:spLocks noChangeArrowheads="1"/>
          </p:cNvSpPr>
          <p:nvPr/>
        </p:nvSpPr>
        <p:spPr bwMode="auto">
          <a:xfrm>
            <a:off x="2346325" y="1827213"/>
            <a:ext cx="438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3600" b="1">
                <a:solidFill>
                  <a:schemeClr val="tx2"/>
                </a:solidFill>
                <a:latin typeface="Arial" charset="0"/>
              </a:rPr>
              <a:t>_</a:t>
            </a:r>
          </a:p>
        </p:txBody>
      </p:sp>
      <p:sp>
        <p:nvSpPr>
          <p:cNvPr id="12302" name="Line 31"/>
          <p:cNvSpPr>
            <a:spLocks noChangeShapeType="1"/>
          </p:cNvSpPr>
          <p:nvPr/>
        </p:nvSpPr>
        <p:spPr bwMode="auto">
          <a:xfrm>
            <a:off x="1959769" y="2678341"/>
            <a:ext cx="1674812" cy="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8" name="Rectangle 37"/>
          <p:cNvSpPr>
            <a:spLocks noChangeArrowheads="1"/>
          </p:cNvSpPr>
          <p:nvPr/>
        </p:nvSpPr>
        <p:spPr bwMode="auto">
          <a:xfrm>
            <a:off x="5148263" y="3368146"/>
            <a:ext cx="450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3600" b="1" dirty="0">
                <a:solidFill>
                  <a:schemeClr val="tx2"/>
                </a:solidFill>
                <a:latin typeface="Arial" charset="0"/>
              </a:rPr>
              <a:t>+</a:t>
            </a:r>
          </a:p>
        </p:txBody>
      </p:sp>
      <p:sp>
        <p:nvSpPr>
          <p:cNvPr id="12309" name="Line 38"/>
          <p:cNvSpPr>
            <a:spLocks noChangeShapeType="1"/>
          </p:cNvSpPr>
          <p:nvPr/>
        </p:nvSpPr>
        <p:spPr bwMode="auto">
          <a:xfrm>
            <a:off x="4762501" y="3080015"/>
            <a:ext cx="836612" cy="1217612"/>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7" name="Rectangle 46"/>
          <p:cNvSpPr>
            <a:spLocks noChangeArrowheads="1"/>
          </p:cNvSpPr>
          <p:nvPr/>
        </p:nvSpPr>
        <p:spPr bwMode="auto">
          <a:xfrm>
            <a:off x="635000" y="485775"/>
            <a:ext cx="346248"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2" tIns="46038" rIns="93662" bIns="46038">
            <a:spAutoFit/>
          </a:bodyPr>
          <a:lstStyle/>
          <a:p>
            <a:pPr defTabSz="922338" eaLnBrk="0" hangingPunct="0"/>
            <a:r>
              <a:rPr lang="en-US" sz="2200" b="1" dirty="0">
                <a:solidFill>
                  <a:schemeClr val="tx2"/>
                </a:solidFill>
                <a:latin typeface="Arial" charset="0"/>
              </a:rPr>
              <a:t> </a:t>
            </a:r>
            <a:r>
              <a:rPr lang="en-US" sz="2200" b="1" dirty="0">
                <a:latin typeface="Arial" charset="0"/>
              </a:rPr>
              <a:t> </a:t>
            </a:r>
          </a:p>
        </p:txBody>
      </p:sp>
      <p:pic>
        <p:nvPicPr>
          <p:cNvPr id="1026" name="Picture 2" descr="http://t2.gstatic.com/images?q=tbn:ANd9GcQJ0L2gP0EA8XYUmyeYDznw9PRSt3QBhW29hvOrpYxWNLhNF_XgiB3Z3yU">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1371600"/>
            <a:ext cx="10477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18" y="2243137"/>
            <a:ext cx="1644968"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Rectangle 52"/>
          <p:cNvSpPr>
            <a:spLocks noChangeArrowheads="1"/>
          </p:cNvSpPr>
          <p:nvPr/>
        </p:nvSpPr>
        <p:spPr bwMode="auto">
          <a:xfrm>
            <a:off x="7848600" y="3663069"/>
            <a:ext cx="119757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b="1" dirty="0">
                <a:solidFill>
                  <a:schemeClr val="tx2"/>
                </a:solidFill>
                <a:latin typeface="+mj-lt"/>
              </a:rPr>
              <a:t>Fatty acids</a:t>
            </a:r>
          </a:p>
        </p:txBody>
      </p:sp>
      <p:sp>
        <p:nvSpPr>
          <p:cNvPr id="56" name="Rectangle 60"/>
          <p:cNvSpPr>
            <a:spLocks noChangeArrowheads="1"/>
          </p:cNvSpPr>
          <p:nvPr/>
        </p:nvSpPr>
        <p:spPr bwMode="auto">
          <a:xfrm>
            <a:off x="7832724" y="5053944"/>
            <a:ext cx="1349728"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b="1" dirty="0">
                <a:solidFill>
                  <a:schemeClr val="tx2"/>
                </a:solidFill>
              </a:rPr>
              <a:t>Amino acids</a:t>
            </a:r>
          </a:p>
        </p:txBody>
      </p:sp>
      <p:sp>
        <p:nvSpPr>
          <p:cNvPr id="57" name="Line 51"/>
          <p:cNvSpPr>
            <a:spLocks noChangeShapeType="1"/>
          </p:cNvSpPr>
          <p:nvPr/>
        </p:nvSpPr>
        <p:spPr bwMode="auto">
          <a:xfrm flipV="1">
            <a:off x="7207779" y="4198807"/>
            <a:ext cx="608012" cy="45561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54"/>
          <p:cNvSpPr>
            <a:spLocks noChangeShapeType="1"/>
          </p:cNvSpPr>
          <p:nvPr/>
        </p:nvSpPr>
        <p:spPr bwMode="auto">
          <a:xfrm flipH="1">
            <a:off x="7099299" y="3842015"/>
            <a:ext cx="608013" cy="45561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54"/>
          <p:cNvSpPr>
            <a:spLocks noChangeShapeType="1"/>
          </p:cNvSpPr>
          <p:nvPr/>
        </p:nvSpPr>
        <p:spPr bwMode="auto">
          <a:xfrm flipH="1">
            <a:off x="7145867" y="5104806"/>
            <a:ext cx="608013" cy="45561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51"/>
          <p:cNvSpPr>
            <a:spLocks noChangeShapeType="1"/>
          </p:cNvSpPr>
          <p:nvPr/>
        </p:nvSpPr>
        <p:spPr bwMode="auto">
          <a:xfrm flipV="1">
            <a:off x="7276307" y="5513652"/>
            <a:ext cx="608012" cy="45561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Rectangle 55"/>
          <p:cNvSpPr>
            <a:spLocks noChangeArrowheads="1"/>
          </p:cNvSpPr>
          <p:nvPr/>
        </p:nvSpPr>
        <p:spPr bwMode="auto">
          <a:xfrm>
            <a:off x="7148513" y="3620515"/>
            <a:ext cx="477837" cy="575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2550" tIns="41275" rIns="82550" bIns="41275">
            <a:spAutoFit/>
          </a:bodyPr>
          <a:lstStyle/>
          <a:p>
            <a:pPr defTabSz="822325" eaLnBrk="0" hangingPunct="0"/>
            <a:r>
              <a:rPr lang="en-US" sz="3200" b="1" dirty="0">
                <a:solidFill>
                  <a:schemeClr val="tx2"/>
                </a:solidFill>
                <a:latin typeface="Arial" charset="0"/>
              </a:rPr>
              <a:t>+</a:t>
            </a:r>
          </a:p>
        </p:txBody>
      </p:sp>
      <p:sp>
        <p:nvSpPr>
          <p:cNvPr id="62" name="Rectangle 55"/>
          <p:cNvSpPr>
            <a:spLocks noChangeArrowheads="1"/>
          </p:cNvSpPr>
          <p:nvPr/>
        </p:nvSpPr>
        <p:spPr bwMode="auto">
          <a:xfrm>
            <a:off x="7248260" y="4857842"/>
            <a:ext cx="403225"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defTabSz="822325" eaLnBrk="0" hangingPunct="0"/>
            <a:r>
              <a:rPr lang="en-US" sz="3200" b="1" dirty="0">
                <a:solidFill>
                  <a:schemeClr val="tx2"/>
                </a:solidFill>
                <a:latin typeface="Arial" charset="0"/>
              </a:rPr>
              <a:t>+</a:t>
            </a:r>
          </a:p>
        </p:txBody>
      </p:sp>
      <p:sp>
        <p:nvSpPr>
          <p:cNvPr id="63" name="Rectangle 53"/>
          <p:cNvSpPr>
            <a:spLocks noChangeArrowheads="1"/>
          </p:cNvSpPr>
          <p:nvPr/>
        </p:nvSpPr>
        <p:spPr bwMode="auto">
          <a:xfrm>
            <a:off x="7344834" y="4176096"/>
            <a:ext cx="390525"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defTabSz="822325" eaLnBrk="0" hangingPunct="0"/>
            <a:r>
              <a:rPr lang="en-US" sz="3200" b="1" dirty="0">
                <a:solidFill>
                  <a:schemeClr val="tx2"/>
                </a:solidFill>
                <a:latin typeface="Arial" charset="0"/>
              </a:rPr>
              <a:t>_</a:t>
            </a:r>
          </a:p>
        </p:txBody>
      </p:sp>
      <p:sp>
        <p:nvSpPr>
          <p:cNvPr id="64" name="Rectangle 53"/>
          <p:cNvSpPr>
            <a:spLocks noChangeArrowheads="1"/>
          </p:cNvSpPr>
          <p:nvPr/>
        </p:nvSpPr>
        <p:spPr bwMode="auto">
          <a:xfrm>
            <a:off x="7382139" y="5425016"/>
            <a:ext cx="390525"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defTabSz="822325" eaLnBrk="0" hangingPunct="0"/>
            <a:r>
              <a:rPr lang="en-US" sz="3200" b="1" dirty="0">
                <a:solidFill>
                  <a:schemeClr val="tx2"/>
                </a:solidFill>
                <a:latin typeface="Arial" charset="0"/>
              </a:rPr>
              <a:t>_</a:t>
            </a:r>
          </a:p>
        </p:txBody>
      </p:sp>
      <p:pic>
        <p:nvPicPr>
          <p:cNvPr id="1035"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8311" y="4344194"/>
            <a:ext cx="1440180" cy="239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94190" y="2786063"/>
            <a:ext cx="1219200" cy="369332"/>
          </a:xfrm>
          <a:prstGeom prst="rect">
            <a:avLst/>
          </a:prstGeom>
          <a:noFill/>
        </p:spPr>
        <p:txBody>
          <a:bodyPr wrap="square" rtlCol="0">
            <a:spAutoFit/>
          </a:bodyPr>
          <a:lstStyle/>
          <a:p>
            <a:r>
              <a:rPr lang="en-US" b="1" dirty="0"/>
              <a:t>GLUCOSE</a:t>
            </a:r>
          </a:p>
        </p:txBody>
      </p:sp>
      <p:sp>
        <p:nvSpPr>
          <p:cNvPr id="41" name="TextBox 40"/>
          <p:cNvSpPr txBox="1"/>
          <p:nvPr/>
        </p:nvSpPr>
        <p:spPr>
          <a:xfrm>
            <a:off x="711201" y="2556947"/>
            <a:ext cx="1235868" cy="369332"/>
          </a:xfrm>
          <a:prstGeom prst="rect">
            <a:avLst/>
          </a:prstGeom>
          <a:noFill/>
        </p:spPr>
        <p:txBody>
          <a:bodyPr wrap="square" rtlCol="0">
            <a:spAutoFit/>
          </a:bodyPr>
          <a:lstStyle/>
          <a:p>
            <a:r>
              <a:rPr lang="en-US" b="1" dirty="0"/>
              <a:t>KETONES</a:t>
            </a:r>
          </a:p>
        </p:txBody>
      </p:sp>
      <p:sp>
        <p:nvSpPr>
          <p:cNvPr id="73" name="Rectangle 15"/>
          <p:cNvSpPr>
            <a:spLocks noChangeArrowheads="1"/>
          </p:cNvSpPr>
          <p:nvPr/>
        </p:nvSpPr>
        <p:spPr bwMode="auto">
          <a:xfrm>
            <a:off x="2395000" y="4545633"/>
            <a:ext cx="151240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b="1" dirty="0">
                <a:latin typeface="+mj-lt"/>
              </a:rPr>
              <a:t>FATTY ACIDS</a:t>
            </a:r>
          </a:p>
        </p:txBody>
      </p:sp>
      <p:sp>
        <p:nvSpPr>
          <p:cNvPr id="74" name="Rectangle 16"/>
          <p:cNvSpPr>
            <a:spLocks noChangeArrowheads="1"/>
          </p:cNvSpPr>
          <p:nvPr/>
        </p:nvSpPr>
        <p:spPr bwMode="auto">
          <a:xfrm>
            <a:off x="2331521" y="5297579"/>
            <a:ext cx="1675330"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b="1" dirty="0">
                <a:latin typeface="+mj-lt"/>
              </a:rPr>
              <a:t>AMINO ACIDS</a:t>
            </a:r>
          </a:p>
        </p:txBody>
      </p:sp>
      <p:cxnSp>
        <p:nvCxnSpPr>
          <p:cNvPr id="46" name="Straight Arrow Connector 45"/>
          <p:cNvCxnSpPr/>
          <p:nvPr/>
        </p:nvCxnSpPr>
        <p:spPr>
          <a:xfrm flipV="1">
            <a:off x="436563" y="3143253"/>
            <a:ext cx="0" cy="25667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30212" y="5698331"/>
            <a:ext cx="4978401" cy="464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1219200" y="3004622"/>
            <a:ext cx="0" cy="194176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219200" y="4946385"/>
            <a:ext cx="4189413" cy="2249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41" idx="2"/>
          </p:cNvCxnSpPr>
          <p:nvPr/>
        </p:nvCxnSpPr>
        <p:spPr>
          <a:xfrm rot="16200000" flipH="1">
            <a:off x="1379718" y="2875695"/>
            <a:ext cx="964698" cy="1065865"/>
          </a:xfrm>
          <a:prstGeom prst="curvedConnector2">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32"/>
          <p:cNvSpPr>
            <a:spLocks noChangeArrowheads="1"/>
          </p:cNvSpPr>
          <p:nvPr/>
        </p:nvSpPr>
        <p:spPr bwMode="auto">
          <a:xfrm>
            <a:off x="4813036" y="3080015"/>
            <a:ext cx="59055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4800" b="1" dirty="0">
                <a:solidFill>
                  <a:srgbClr val="FF0000"/>
                </a:solidFill>
                <a:latin typeface="Arial" charset="0"/>
              </a:rPr>
              <a:t>X</a:t>
            </a:r>
          </a:p>
        </p:txBody>
      </p:sp>
      <p:sp>
        <p:nvSpPr>
          <p:cNvPr id="72" name="TextBox 71"/>
          <p:cNvSpPr txBox="1"/>
          <p:nvPr/>
        </p:nvSpPr>
        <p:spPr>
          <a:xfrm>
            <a:off x="2428081" y="3603158"/>
            <a:ext cx="1771650" cy="584775"/>
          </a:xfrm>
          <a:prstGeom prst="rect">
            <a:avLst/>
          </a:prstGeom>
          <a:noFill/>
        </p:spPr>
        <p:txBody>
          <a:bodyPr wrap="square" rtlCol="0">
            <a:spAutoFit/>
          </a:bodyPr>
          <a:lstStyle/>
          <a:p>
            <a:r>
              <a:rPr lang="en-US" sz="3200" b="1" dirty="0">
                <a:solidFill>
                  <a:srgbClr val="FF0000"/>
                </a:solidFill>
              </a:rPr>
              <a:t>KETONES</a:t>
            </a:r>
          </a:p>
        </p:txBody>
      </p:sp>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4188" y="4345981"/>
            <a:ext cx="7715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TextBox 75"/>
          <p:cNvSpPr txBox="1"/>
          <p:nvPr/>
        </p:nvSpPr>
        <p:spPr>
          <a:xfrm>
            <a:off x="5408613" y="4746009"/>
            <a:ext cx="992187" cy="369332"/>
          </a:xfrm>
          <a:prstGeom prst="rect">
            <a:avLst/>
          </a:prstGeom>
          <a:noFill/>
        </p:spPr>
        <p:txBody>
          <a:bodyPr wrap="square" rtlCol="0">
            <a:spAutoFit/>
          </a:bodyPr>
          <a:lstStyle/>
          <a:p>
            <a:pPr algn="ctr"/>
            <a:r>
              <a:rPr lang="en-US" b="1" dirty="0"/>
              <a:t>FAT</a:t>
            </a:r>
          </a:p>
        </p:txBody>
      </p:sp>
      <p:sp>
        <p:nvSpPr>
          <p:cNvPr id="77" name="TextBox 76"/>
          <p:cNvSpPr txBox="1"/>
          <p:nvPr/>
        </p:nvSpPr>
        <p:spPr>
          <a:xfrm>
            <a:off x="5507805" y="5560418"/>
            <a:ext cx="1120008" cy="369332"/>
          </a:xfrm>
          <a:prstGeom prst="rect">
            <a:avLst/>
          </a:prstGeom>
          <a:noFill/>
        </p:spPr>
        <p:txBody>
          <a:bodyPr wrap="square" rtlCol="0">
            <a:spAutoFit/>
          </a:bodyPr>
          <a:lstStyle/>
          <a:p>
            <a:r>
              <a:rPr lang="en-US" b="1" dirty="0"/>
              <a:t>MUSCLE</a:t>
            </a:r>
            <a:endParaRPr lang="en-US" dirty="0"/>
          </a:p>
        </p:txBody>
      </p:sp>
      <p:sp>
        <p:nvSpPr>
          <p:cNvPr id="78" name="TextBox 77"/>
          <p:cNvSpPr txBox="1"/>
          <p:nvPr/>
        </p:nvSpPr>
        <p:spPr>
          <a:xfrm>
            <a:off x="3693055" y="2385954"/>
            <a:ext cx="1871133" cy="584775"/>
          </a:xfrm>
          <a:prstGeom prst="rect">
            <a:avLst/>
          </a:prstGeom>
          <a:noFill/>
        </p:spPr>
        <p:txBody>
          <a:bodyPr wrap="square" rtlCol="0">
            <a:spAutoFit/>
          </a:bodyPr>
          <a:lstStyle/>
          <a:p>
            <a:r>
              <a:rPr lang="en-US" sz="3200" b="1" dirty="0">
                <a:solidFill>
                  <a:srgbClr val="FF0000"/>
                </a:solidFill>
              </a:rPr>
              <a:t>GLUCOSE</a:t>
            </a:r>
          </a:p>
        </p:txBody>
      </p:sp>
      <p:sp>
        <p:nvSpPr>
          <p:cNvPr id="102" name="Rectangle 32"/>
          <p:cNvSpPr>
            <a:spLocks noChangeArrowheads="1"/>
          </p:cNvSpPr>
          <p:nvPr/>
        </p:nvSpPr>
        <p:spPr bwMode="auto">
          <a:xfrm>
            <a:off x="7104593" y="3654602"/>
            <a:ext cx="590550" cy="617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4800" b="1" dirty="0">
                <a:solidFill>
                  <a:srgbClr val="FF0000"/>
                </a:solidFill>
                <a:latin typeface="Arial" charset="0"/>
              </a:rPr>
              <a:t>X</a:t>
            </a:r>
          </a:p>
        </p:txBody>
      </p:sp>
      <p:sp>
        <p:nvSpPr>
          <p:cNvPr id="103" name="Rectangle 32"/>
          <p:cNvSpPr>
            <a:spLocks noChangeArrowheads="1"/>
          </p:cNvSpPr>
          <p:nvPr/>
        </p:nvSpPr>
        <p:spPr bwMode="auto">
          <a:xfrm>
            <a:off x="7145867" y="4880021"/>
            <a:ext cx="590550" cy="617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4800" b="1" dirty="0">
                <a:solidFill>
                  <a:srgbClr val="FF0000"/>
                </a:solidFill>
                <a:latin typeface="Arial" charset="0"/>
              </a:rPr>
              <a:t>X</a:t>
            </a:r>
          </a:p>
        </p:txBody>
      </p:sp>
      <p:sp>
        <p:nvSpPr>
          <p:cNvPr id="80" name="TextBox 79"/>
          <p:cNvSpPr txBox="1"/>
          <p:nvPr/>
        </p:nvSpPr>
        <p:spPr>
          <a:xfrm>
            <a:off x="221354" y="301109"/>
            <a:ext cx="8458200" cy="1138773"/>
          </a:xfrm>
          <a:prstGeom prst="rect">
            <a:avLst/>
          </a:prstGeom>
          <a:noFill/>
        </p:spPr>
        <p:txBody>
          <a:bodyPr wrap="square" rtlCol="0">
            <a:spAutoFit/>
          </a:bodyPr>
          <a:lstStyle/>
          <a:p>
            <a:pPr algn="ctr"/>
            <a:r>
              <a:rPr lang="en-US" sz="3600" dirty="0">
                <a:solidFill>
                  <a:srgbClr val="1F497D"/>
                </a:solidFill>
              </a:rPr>
              <a:t>So, what is DKA? </a:t>
            </a:r>
          </a:p>
          <a:p>
            <a:pPr algn="ctr"/>
            <a:r>
              <a:rPr lang="en-US" sz="3200" dirty="0">
                <a:solidFill>
                  <a:schemeClr val="accent1">
                    <a:lumMod val="75000"/>
                  </a:schemeClr>
                </a:solidFill>
              </a:rPr>
              <a:t>In the absence of insulin </a:t>
            </a:r>
          </a:p>
        </p:txBody>
      </p:sp>
      <p:cxnSp>
        <p:nvCxnSpPr>
          <p:cNvPr id="42" name="Straight Arrow Connector 41"/>
          <p:cNvCxnSpPr/>
          <p:nvPr/>
        </p:nvCxnSpPr>
        <p:spPr>
          <a:xfrm flipV="1">
            <a:off x="436563" y="2926279"/>
            <a:ext cx="688447" cy="278369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38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035"/>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1229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40" grpId="0"/>
      <p:bldP spid="41" grpId="0"/>
      <p:bldP spid="73" grpId="0"/>
      <p:bldP spid="74" grpId="0"/>
      <p:bldP spid="92" grpId="0"/>
      <p:bldP spid="72" grpId="0"/>
      <p:bldP spid="78" grpId="0"/>
      <p:bldP spid="102" grpId="0"/>
      <p:bldP spid="10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37067"/>
            <a:ext cx="8382000" cy="990600"/>
          </a:xfrm>
          <a:noFill/>
        </p:spPr>
        <p:txBody>
          <a:bodyPr>
            <a:normAutofit/>
          </a:bodyPr>
          <a:lstStyle/>
          <a:p>
            <a:pPr eaLnBrk="1" hangingPunct="1"/>
            <a:r>
              <a:rPr lang="en-US" sz="3600" dirty="0">
                <a:solidFill>
                  <a:schemeClr val="tx2"/>
                </a:solidFill>
              </a:rPr>
              <a:t>Why does DKA happen? </a:t>
            </a:r>
          </a:p>
        </p:txBody>
      </p:sp>
      <p:sp>
        <p:nvSpPr>
          <p:cNvPr id="27651" name="Rectangle 3"/>
          <p:cNvSpPr>
            <a:spLocks noChangeArrowheads="1"/>
          </p:cNvSpPr>
          <p:nvPr/>
        </p:nvSpPr>
        <p:spPr bwMode="auto">
          <a:xfrm>
            <a:off x="457200" y="1447800"/>
            <a:ext cx="7940675" cy="3909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457200" indent="-457200" eaLnBrk="0" hangingPunct="0">
              <a:buFont typeface="Arial" panose="020B0604020202020204" pitchFamily="34" charset="0"/>
              <a:buChar char="•"/>
            </a:pPr>
            <a:r>
              <a:rPr lang="en-US" sz="2800" dirty="0">
                <a:latin typeface="+mj-lt"/>
              </a:rPr>
              <a:t>Absolute insulin deficiency:</a:t>
            </a:r>
          </a:p>
          <a:p>
            <a:pPr eaLnBrk="0" hangingPunct="0"/>
            <a:r>
              <a:rPr lang="en-US" sz="2800" dirty="0">
                <a:latin typeface="+mj-lt"/>
              </a:rPr>
              <a:t>	Newly diagnosed diabetes (chronic- wasting)</a:t>
            </a:r>
          </a:p>
          <a:p>
            <a:pPr eaLnBrk="0" hangingPunct="0"/>
            <a:r>
              <a:rPr lang="en-US" sz="2800" dirty="0">
                <a:latin typeface="+mj-lt"/>
              </a:rPr>
              <a:t>	</a:t>
            </a:r>
            <a:r>
              <a:rPr lang="en-US" sz="2800" dirty="0">
                <a:solidFill>
                  <a:schemeClr val="tx2"/>
                </a:solidFill>
                <a:latin typeface="+mj-lt"/>
              </a:rPr>
              <a:t>I</a:t>
            </a:r>
            <a:r>
              <a:rPr lang="en-US" sz="2800" dirty="0">
                <a:latin typeface="+mj-lt"/>
              </a:rPr>
              <a:t>nsulin therapy stopped </a:t>
            </a:r>
          </a:p>
          <a:p>
            <a:pPr eaLnBrk="0" hangingPunct="0"/>
            <a:r>
              <a:rPr lang="en-US" sz="2800" dirty="0">
                <a:latin typeface="+mj-lt"/>
              </a:rPr>
              <a:t>	</a:t>
            </a:r>
          </a:p>
          <a:p>
            <a:pPr marL="457200" indent="-457200" eaLnBrk="0" hangingPunct="0">
              <a:buFont typeface="Arial" panose="020B0604020202020204" pitchFamily="34" charset="0"/>
              <a:buChar char="•"/>
            </a:pPr>
            <a:r>
              <a:rPr lang="en-US" sz="2800" dirty="0">
                <a:latin typeface="+mj-lt"/>
              </a:rPr>
              <a:t>Relative insulin deficiency- </a:t>
            </a:r>
            <a:r>
              <a:rPr lang="en-US" sz="2800" u="sng" dirty="0">
                <a:latin typeface="+mj-lt"/>
              </a:rPr>
              <a:t>Acute stress: </a:t>
            </a:r>
          </a:p>
          <a:p>
            <a:pPr eaLnBrk="0" hangingPunct="0"/>
            <a:r>
              <a:rPr lang="en-US" sz="2800" dirty="0">
                <a:latin typeface="+mj-lt"/>
              </a:rPr>
              <a:t>	</a:t>
            </a:r>
            <a:r>
              <a:rPr lang="en-US" sz="2800" dirty="0">
                <a:solidFill>
                  <a:schemeClr val="tx2"/>
                </a:solidFill>
                <a:latin typeface="+mj-lt"/>
              </a:rPr>
              <a:t>I</a:t>
            </a:r>
            <a:r>
              <a:rPr lang="en-US" sz="2800" dirty="0">
                <a:latin typeface="+mj-lt"/>
              </a:rPr>
              <a:t>nfection</a:t>
            </a:r>
          </a:p>
          <a:p>
            <a:pPr eaLnBrk="0" hangingPunct="0"/>
            <a:r>
              <a:rPr lang="en-US" sz="2800" dirty="0">
                <a:latin typeface="+mj-lt"/>
              </a:rPr>
              <a:t>	</a:t>
            </a:r>
            <a:r>
              <a:rPr lang="en-US" sz="2800" dirty="0">
                <a:solidFill>
                  <a:schemeClr val="tx2"/>
                </a:solidFill>
                <a:latin typeface="+mj-lt"/>
              </a:rPr>
              <a:t>I</a:t>
            </a:r>
            <a:r>
              <a:rPr lang="en-US" sz="2800" dirty="0">
                <a:latin typeface="+mj-lt"/>
              </a:rPr>
              <a:t>nflammation</a:t>
            </a:r>
          </a:p>
          <a:p>
            <a:pPr eaLnBrk="0" hangingPunct="0"/>
            <a:r>
              <a:rPr lang="en-US" sz="2800" dirty="0">
                <a:latin typeface="+mj-lt"/>
              </a:rPr>
              <a:t>	</a:t>
            </a:r>
            <a:r>
              <a:rPr lang="en-US" sz="2800" dirty="0">
                <a:solidFill>
                  <a:schemeClr val="tx2"/>
                </a:solidFill>
                <a:latin typeface="+mj-lt"/>
              </a:rPr>
              <a:t>I</a:t>
            </a:r>
            <a:r>
              <a:rPr lang="en-US" sz="2800" dirty="0">
                <a:latin typeface="+mj-lt"/>
              </a:rPr>
              <a:t>nfarction</a:t>
            </a:r>
          </a:p>
          <a:p>
            <a:pPr eaLnBrk="0" hangingPunct="0">
              <a:buFontTx/>
              <a:buChar char="•"/>
            </a:pPr>
            <a:endParaRPr lang="en-US" sz="2400" dirty="0">
              <a:latin typeface="Arial" charset="0"/>
            </a:endParaRPr>
          </a:p>
        </p:txBody>
      </p:sp>
      <p:sp>
        <p:nvSpPr>
          <p:cNvPr id="3" name="TextBox 2"/>
          <p:cNvSpPr txBox="1"/>
          <p:nvPr/>
        </p:nvSpPr>
        <p:spPr>
          <a:xfrm>
            <a:off x="533400" y="5562600"/>
            <a:ext cx="8153400" cy="954107"/>
          </a:xfrm>
          <a:prstGeom prst="rect">
            <a:avLst/>
          </a:prstGeom>
          <a:noFill/>
        </p:spPr>
        <p:txBody>
          <a:bodyPr wrap="square" rtlCol="0">
            <a:spAutoFit/>
          </a:bodyPr>
          <a:lstStyle/>
          <a:p>
            <a:pPr algn="ctr"/>
            <a:r>
              <a:rPr lang="en-US" sz="2800" dirty="0">
                <a:solidFill>
                  <a:schemeClr val="accent1">
                    <a:lumMod val="75000"/>
                  </a:schemeClr>
                </a:solidFill>
              </a:rPr>
              <a:t>Remember the 4 I’s: insulin, infection, inflammation and infarction </a:t>
            </a:r>
          </a:p>
        </p:txBody>
      </p:sp>
    </p:spTree>
    <p:extLst>
      <p:ext uri="{BB962C8B-B14F-4D97-AF65-F5344CB8AC3E}">
        <p14:creationId xmlns:p14="http://schemas.microsoft.com/office/powerpoint/2010/main" val="265355996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90500" y="1695721"/>
            <a:ext cx="2171700" cy="67310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dirty="0">
                <a:solidFill>
                  <a:schemeClr val="tx2"/>
                </a:solidFill>
                <a:latin typeface="+mj-lt"/>
              </a:rPr>
              <a:t>↓ glucose uptake by </a:t>
            </a:r>
          </a:p>
          <a:p>
            <a:pPr algn="ctr" eaLnBrk="0" hangingPunct="0"/>
            <a:r>
              <a:rPr lang="en-US" b="1" dirty="0">
                <a:solidFill>
                  <a:schemeClr val="tx2"/>
                </a:solidFill>
                <a:latin typeface="+mj-lt"/>
              </a:rPr>
              <a:t>muscle and fat</a:t>
            </a:r>
          </a:p>
        </p:txBody>
      </p:sp>
      <p:sp>
        <p:nvSpPr>
          <p:cNvPr id="19460" name="Rectangle 4"/>
          <p:cNvSpPr>
            <a:spLocks noChangeArrowheads="1"/>
          </p:cNvSpPr>
          <p:nvPr/>
        </p:nvSpPr>
        <p:spPr bwMode="auto">
          <a:xfrm>
            <a:off x="2590800" y="1695721"/>
            <a:ext cx="2438400" cy="66040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dirty="0">
                <a:solidFill>
                  <a:schemeClr val="tx2"/>
                </a:solidFill>
                <a:latin typeface="+mj-lt"/>
              </a:rPr>
              <a:t>↑gluconeogenesis &amp; </a:t>
            </a:r>
          </a:p>
          <a:p>
            <a:pPr algn="ctr" eaLnBrk="0" hangingPunct="0"/>
            <a:r>
              <a:rPr lang="en-US" b="1" dirty="0" err="1">
                <a:solidFill>
                  <a:schemeClr val="tx2"/>
                </a:solidFill>
                <a:latin typeface="+mj-lt"/>
              </a:rPr>
              <a:t>glycogenolysis</a:t>
            </a:r>
            <a:r>
              <a:rPr lang="en-US" b="1" dirty="0">
                <a:solidFill>
                  <a:schemeClr val="tx2"/>
                </a:solidFill>
                <a:latin typeface="+mj-lt"/>
              </a:rPr>
              <a:t> in liver</a:t>
            </a:r>
          </a:p>
        </p:txBody>
      </p:sp>
      <p:sp>
        <p:nvSpPr>
          <p:cNvPr id="19462" name="Rectangle 6"/>
          <p:cNvSpPr>
            <a:spLocks noChangeArrowheads="1"/>
          </p:cNvSpPr>
          <p:nvPr/>
        </p:nvSpPr>
        <p:spPr bwMode="auto">
          <a:xfrm>
            <a:off x="5426075" y="1695721"/>
            <a:ext cx="1828800" cy="67310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dirty="0">
                <a:solidFill>
                  <a:schemeClr val="tx2"/>
                </a:solidFill>
                <a:latin typeface="+mj-lt"/>
              </a:rPr>
              <a:t>AA loss (muscle)</a:t>
            </a:r>
          </a:p>
        </p:txBody>
      </p:sp>
      <p:sp>
        <p:nvSpPr>
          <p:cNvPr id="19464" name="Rectangle 8"/>
          <p:cNvSpPr>
            <a:spLocks noChangeArrowheads="1"/>
          </p:cNvSpPr>
          <p:nvPr/>
        </p:nvSpPr>
        <p:spPr bwMode="auto">
          <a:xfrm>
            <a:off x="7395632" y="1699954"/>
            <a:ext cx="1497012" cy="66040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dirty="0">
                <a:solidFill>
                  <a:schemeClr val="tx2"/>
                </a:solidFill>
              </a:rPr>
              <a:t>Lipolysis (fat)</a:t>
            </a:r>
          </a:p>
        </p:txBody>
      </p:sp>
      <p:sp>
        <p:nvSpPr>
          <p:cNvPr id="19469" name="Line 13"/>
          <p:cNvSpPr>
            <a:spLocks noChangeShapeType="1"/>
          </p:cNvSpPr>
          <p:nvPr/>
        </p:nvSpPr>
        <p:spPr bwMode="auto">
          <a:xfrm>
            <a:off x="1276350" y="2362200"/>
            <a:ext cx="0" cy="11430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0" name="Line 14"/>
          <p:cNvSpPr>
            <a:spLocks noChangeShapeType="1"/>
          </p:cNvSpPr>
          <p:nvPr/>
        </p:nvSpPr>
        <p:spPr bwMode="auto">
          <a:xfrm>
            <a:off x="3810000" y="2349500"/>
            <a:ext cx="0" cy="11430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1" name="Line 15"/>
          <p:cNvSpPr>
            <a:spLocks noChangeShapeType="1"/>
          </p:cNvSpPr>
          <p:nvPr/>
        </p:nvSpPr>
        <p:spPr bwMode="auto">
          <a:xfrm flipV="1">
            <a:off x="1276350" y="3492500"/>
            <a:ext cx="2533650" cy="127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3" name="Rectangle 17"/>
          <p:cNvSpPr>
            <a:spLocks noChangeArrowheads="1"/>
          </p:cNvSpPr>
          <p:nvPr/>
        </p:nvSpPr>
        <p:spPr bwMode="auto">
          <a:xfrm>
            <a:off x="1276350" y="3926404"/>
            <a:ext cx="2533650" cy="461962"/>
          </a:xfrm>
          <a:prstGeom prst="rect">
            <a:avLst/>
          </a:prstGeom>
          <a:noFill/>
          <a:ln w="25400">
            <a:solidFill>
              <a:schemeClr val="tx1"/>
            </a:solidFill>
            <a:miter lim="800000"/>
            <a:headEnd/>
            <a:tailEnd/>
          </a:ln>
          <a:effectLst/>
        </p:spPr>
        <p:txBody>
          <a:bodyPr wrap="none" anchor="ctr"/>
          <a:lstStyle/>
          <a:p>
            <a:pPr eaLnBrk="0" hangingPunct="0"/>
            <a:endParaRPr lang="en-US" b="1" dirty="0">
              <a:solidFill>
                <a:schemeClr val="tx2"/>
              </a:solidFill>
              <a:latin typeface="Arial" charset="0"/>
            </a:endParaRPr>
          </a:p>
          <a:p>
            <a:pPr eaLnBrk="0" hangingPunct="0"/>
            <a:endParaRPr lang="en-US" b="1" dirty="0">
              <a:solidFill>
                <a:schemeClr val="tx2"/>
              </a:solidFill>
              <a:latin typeface="Arial" charset="0"/>
            </a:endParaRPr>
          </a:p>
          <a:p>
            <a:pPr algn="ctr" eaLnBrk="0" hangingPunct="0"/>
            <a:r>
              <a:rPr lang="en-US" sz="2000" b="1" dirty="0">
                <a:solidFill>
                  <a:srgbClr val="FF0000"/>
                </a:solidFill>
                <a:latin typeface="+mj-lt"/>
              </a:rPr>
              <a:t>HYPERGLYCEMIA</a:t>
            </a:r>
          </a:p>
          <a:p>
            <a:pPr eaLnBrk="0" hangingPunct="0"/>
            <a:endParaRPr lang="en-US" b="1" dirty="0">
              <a:solidFill>
                <a:schemeClr val="tx2"/>
              </a:solidFill>
              <a:latin typeface="Arial" charset="0"/>
            </a:endParaRPr>
          </a:p>
          <a:p>
            <a:pPr eaLnBrk="0" hangingPunct="0"/>
            <a:endParaRPr lang="en-US" b="1" dirty="0">
              <a:solidFill>
                <a:schemeClr val="tx2"/>
              </a:solidFill>
              <a:latin typeface="Arial" charset="0"/>
            </a:endParaRPr>
          </a:p>
        </p:txBody>
      </p:sp>
      <p:sp>
        <p:nvSpPr>
          <p:cNvPr id="19480" name="Line 24"/>
          <p:cNvSpPr>
            <a:spLocks noChangeShapeType="1"/>
          </p:cNvSpPr>
          <p:nvPr/>
        </p:nvSpPr>
        <p:spPr bwMode="auto">
          <a:xfrm flipH="1">
            <a:off x="1276350" y="990600"/>
            <a:ext cx="146685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Line 25"/>
          <p:cNvSpPr>
            <a:spLocks noChangeShapeType="1"/>
          </p:cNvSpPr>
          <p:nvPr/>
        </p:nvSpPr>
        <p:spPr bwMode="auto">
          <a:xfrm>
            <a:off x="5715000" y="990600"/>
            <a:ext cx="2438400" cy="0"/>
          </a:xfrm>
          <a:prstGeom prst="line">
            <a:avLst/>
          </a:prstGeom>
          <a:noFill/>
          <a:ln w="254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1" name="Rectangle 35"/>
          <p:cNvSpPr>
            <a:spLocks noChangeArrowheads="1"/>
          </p:cNvSpPr>
          <p:nvPr/>
        </p:nvSpPr>
        <p:spPr bwMode="auto">
          <a:xfrm>
            <a:off x="2749551" y="437879"/>
            <a:ext cx="3111500" cy="690575"/>
          </a:xfrm>
          <a:prstGeom prst="rect">
            <a:avLst/>
          </a:prstGeom>
          <a:noFill/>
          <a:ln w="25400">
            <a:solidFill>
              <a:schemeClr val="tx1"/>
            </a:solidFill>
          </a:ln>
          <a:effectLst/>
        </p:spPr>
        <p:txBody>
          <a:bodyPr wrap="square" lIns="104775" tIns="52388" rIns="104775" bIns="52388">
            <a:spAutoFit/>
          </a:bodyPr>
          <a:lstStyle/>
          <a:p>
            <a:pPr algn="ctr" defTabSz="1039813" eaLnBrk="0" hangingPunct="0"/>
            <a:r>
              <a:rPr lang="en-US" sz="2000" b="1" dirty="0">
                <a:solidFill>
                  <a:schemeClr val="tx2"/>
                </a:solidFill>
                <a:latin typeface="+mj-lt"/>
              </a:rPr>
              <a:t>INSULIN DEFICIENCY</a:t>
            </a:r>
          </a:p>
          <a:p>
            <a:pPr algn="ctr" defTabSz="1039813" eaLnBrk="0" hangingPunct="0"/>
            <a:r>
              <a:rPr lang="en-US" b="1" dirty="0">
                <a:solidFill>
                  <a:schemeClr val="tx2"/>
                </a:solidFill>
                <a:latin typeface="+mj-lt"/>
              </a:rPr>
              <a:t>Absolute or relative</a:t>
            </a:r>
          </a:p>
        </p:txBody>
      </p:sp>
      <p:sp>
        <p:nvSpPr>
          <p:cNvPr id="36" name="Line 24"/>
          <p:cNvSpPr>
            <a:spLocks noChangeShapeType="1"/>
          </p:cNvSpPr>
          <p:nvPr/>
        </p:nvSpPr>
        <p:spPr bwMode="auto">
          <a:xfrm flipH="1">
            <a:off x="5861048" y="990600"/>
            <a:ext cx="2300021" cy="1693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 name="Straight Arrow Connector 2"/>
          <p:cNvCxnSpPr>
            <a:cxnSpLocks/>
            <a:stCxn id="19462" idx="1"/>
          </p:cNvCxnSpPr>
          <p:nvPr/>
        </p:nvCxnSpPr>
        <p:spPr>
          <a:xfrm flipH="1" flipV="1">
            <a:off x="5045075" y="2025921"/>
            <a:ext cx="381000" cy="63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47724" y="4756666"/>
            <a:ext cx="3390901" cy="400110"/>
          </a:xfrm>
          <a:prstGeom prst="rect">
            <a:avLst/>
          </a:prstGeom>
          <a:noFill/>
          <a:ln w="25400">
            <a:solidFill>
              <a:schemeClr val="tx1"/>
            </a:solidFill>
          </a:ln>
        </p:spPr>
        <p:txBody>
          <a:bodyPr wrap="square" rtlCol="0">
            <a:spAutoFit/>
          </a:bodyPr>
          <a:lstStyle/>
          <a:p>
            <a:pPr algn="ctr"/>
            <a:r>
              <a:rPr lang="en-US" sz="2000" b="1" dirty="0">
                <a:solidFill>
                  <a:schemeClr val="tx2"/>
                </a:solidFill>
                <a:latin typeface="+mj-lt"/>
                <a:cs typeface="Arial" pitchFamily="34" charset="0"/>
              </a:rPr>
              <a:t>Glycosuria/ Osmotic diuresis</a:t>
            </a:r>
          </a:p>
        </p:txBody>
      </p:sp>
      <p:cxnSp>
        <p:nvCxnSpPr>
          <p:cNvPr id="12" name="Straight Arrow Connector 11"/>
          <p:cNvCxnSpPr>
            <a:stCxn id="19473" idx="2"/>
            <a:endCxn id="10" idx="0"/>
          </p:cNvCxnSpPr>
          <p:nvPr/>
        </p:nvCxnSpPr>
        <p:spPr>
          <a:xfrm>
            <a:off x="2543175" y="4388366"/>
            <a:ext cx="0" cy="3683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155700" y="5608638"/>
            <a:ext cx="2870200" cy="1015663"/>
          </a:xfrm>
          <a:prstGeom prst="rect">
            <a:avLst/>
          </a:prstGeom>
          <a:noFill/>
          <a:ln w="25400">
            <a:solidFill>
              <a:schemeClr val="tx1"/>
            </a:solidFill>
          </a:ln>
        </p:spPr>
        <p:txBody>
          <a:bodyPr wrap="square" rtlCol="0">
            <a:spAutoFit/>
          </a:bodyPr>
          <a:lstStyle/>
          <a:p>
            <a:pPr algn="ctr"/>
            <a:r>
              <a:rPr lang="en-US" sz="2000" b="1" dirty="0">
                <a:solidFill>
                  <a:srgbClr val="FF0000"/>
                </a:solidFill>
                <a:latin typeface="+mj-lt"/>
                <a:cs typeface="Arial" pitchFamily="34" charset="0"/>
              </a:rPr>
              <a:t>FLUID DEPLETION</a:t>
            </a:r>
          </a:p>
          <a:p>
            <a:pPr algn="ctr"/>
            <a:r>
              <a:rPr lang="en-US" sz="2000" b="1" dirty="0">
                <a:solidFill>
                  <a:srgbClr val="FF0000"/>
                </a:solidFill>
                <a:latin typeface="+mj-lt"/>
                <a:cs typeface="Arial" pitchFamily="34" charset="0"/>
              </a:rPr>
              <a:t>ELECTROLYTE LOSS (</a:t>
            </a:r>
            <a:r>
              <a:rPr lang="en-US" sz="2000" b="1" dirty="0" err="1">
                <a:solidFill>
                  <a:srgbClr val="FF0000"/>
                </a:solidFill>
                <a:latin typeface="+mj-lt"/>
                <a:cs typeface="Arial" pitchFamily="34" charset="0"/>
              </a:rPr>
              <a:t>esp</a:t>
            </a:r>
            <a:r>
              <a:rPr lang="en-US" sz="2000" b="1" dirty="0">
                <a:solidFill>
                  <a:srgbClr val="FF0000"/>
                </a:solidFill>
                <a:latin typeface="+mj-lt"/>
                <a:cs typeface="Arial" pitchFamily="34" charset="0"/>
              </a:rPr>
              <a:t> potassium)</a:t>
            </a:r>
          </a:p>
        </p:txBody>
      </p:sp>
      <p:cxnSp>
        <p:nvCxnSpPr>
          <p:cNvPr id="14" name="Straight Arrow Connector 13"/>
          <p:cNvCxnSpPr>
            <a:stCxn id="10" idx="2"/>
          </p:cNvCxnSpPr>
          <p:nvPr/>
        </p:nvCxnSpPr>
        <p:spPr>
          <a:xfrm flipH="1">
            <a:off x="2538276" y="5156776"/>
            <a:ext cx="4899" cy="4518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284771" y="2933700"/>
            <a:ext cx="1752600" cy="646331"/>
          </a:xfrm>
          <a:prstGeom prst="rect">
            <a:avLst/>
          </a:prstGeom>
          <a:noFill/>
          <a:ln w="25400">
            <a:solidFill>
              <a:schemeClr val="tx1"/>
            </a:solidFill>
          </a:ln>
        </p:spPr>
        <p:txBody>
          <a:bodyPr wrap="square" rtlCol="0">
            <a:spAutoFit/>
          </a:bodyPr>
          <a:lstStyle/>
          <a:p>
            <a:pPr algn="ctr" eaLnBrk="0" hangingPunct="0"/>
            <a:r>
              <a:rPr lang="en-US" b="1" dirty="0">
                <a:solidFill>
                  <a:schemeClr val="tx2"/>
                </a:solidFill>
                <a:latin typeface="+mj-lt"/>
              </a:rPr>
              <a:t>Free fatty acid</a:t>
            </a:r>
          </a:p>
          <a:p>
            <a:pPr algn="ctr" eaLnBrk="0" hangingPunct="0"/>
            <a:r>
              <a:rPr lang="en-US" b="1" dirty="0">
                <a:solidFill>
                  <a:schemeClr val="tx2"/>
                </a:solidFill>
                <a:latin typeface="+mj-lt"/>
              </a:rPr>
              <a:t>delivery to liver</a:t>
            </a:r>
          </a:p>
        </p:txBody>
      </p:sp>
      <p:sp>
        <p:nvSpPr>
          <p:cNvPr id="16" name="TextBox 15"/>
          <p:cNvSpPr txBox="1"/>
          <p:nvPr/>
        </p:nvSpPr>
        <p:spPr>
          <a:xfrm>
            <a:off x="7356737" y="4357900"/>
            <a:ext cx="1624012" cy="400110"/>
          </a:xfrm>
          <a:prstGeom prst="rect">
            <a:avLst/>
          </a:prstGeom>
          <a:noFill/>
          <a:ln w="25400">
            <a:solidFill>
              <a:schemeClr val="tx1"/>
            </a:solidFill>
          </a:ln>
        </p:spPr>
        <p:txBody>
          <a:bodyPr wrap="square" rtlCol="0">
            <a:spAutoFit/>
          </a:bodyPr>
          <a:lstStyle/>
          <a:p>
            <a:pPr algn="ctr" eaLnBrk="0" hangingPunct="0"/>
            <a:r>
              <a:rPr lang="en-US" sz="2000" b="1" dirty="0" err="1">
                <a:solidFill>
                  <a:schemeClr val="tx2"/>
                </a:solidFill>
              </a:rPr>
              <a:t>Ketogenesis</a:t>
            </a:r>
            <a:endParaRPr lang="en-US" sz="2000" b="1" dirty="0">
              <a:solidFill>
                <a:schemeClr val="tx2"/>
              </a:solidFill>
            </a:endParaRPr>
          </a:p>
        </p:txBody>
      </p:sp>
      <p:sp>
        <p:nvSpPr>
          <p:cNvPr id="17" name="TextBox 16"/>
          <p:cNvSpPr txBox="1"/>
          <p:nvPr/>
        </p:nvSpPr>
        <p:spPr>
          <a:xfrm>
            <a:off x="7461776" y="5747137"/>
            <a:ext cx="1447801" cy="400110"/>
          </a:xfrm>
          <a:prstGeom prst="rect">
            <a:avLst/>
          </a:prstGeom>
          <a:noFill/>
          <a:ln w="25400">
            <a:solidFill>
              <a:schemeClr val="tx1"/>
            </a:solidFill>
          </a:ln>
        </p:spPr>
        <p:txBody>
          <a:bodyPr wrap="square" rtlCol="0">
            <a:spAutoFit/>
          </a:bodyPr>
          <a:lstStyle/>
          <a:p>
            <a:pPr algn="ctr"/>
            <a:r>
              <a:rPr lang="en-US" sz="2000" b="1" dirty="0">
                <a:solidFill>
                  <a:srgbClr val="FF0000"/>
                </a:solidFill>
                <a:latin typeface="+mj-lt"/>
                <a:cs typeface="Arial" pitchFamily="34" charset="0"/>
              </a:rPr>
              <a:t>ACIDOSIS</a:t>
            </a:r>
          </a:p>
        </p:txBody>
      </p:sp>
      <p:cxnSp>
        <p:nvCxnSpPr>
          <p:cNvPr id="19" name="Straight Arrow Connector 18"/>
          <p:cNvCxnSpPr>
            <a:stCxn id="16" idx="2"/>
            <a:endCxn id="17" idx="0"/>
          </p:cNvCxnSpPr>
          <p:nvPr/>
        </p:nvCxnSpPr>
        <p:spPr>
          <a:xfrm>
            <a:off x="8168743" y="4758010"/>
            <a:ext cx="16934" cy="9891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480" idx="1"/>
            <a:endCxn id="19458" idx="0"/>
          </p:cNvCxnSpPr>
          <p:nvPr/>
        </p:nvCxnSpPr>
        <p:spPr>
          <a:xfrm>
            <a:off x="1276350" y="990601"/>
            <a:ext cx="0" cy="70512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38276" y="3505200"/>
            <a:ext cx="0" cy="4212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801533" y="1128454"/>
            <a:ext cx="0" cy="5606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494" name="Straight Arrow Connector 19493"/>
          <p:cNvCxnSpPr>
            <a:cxnSpLocks/>
            <a:endCxn id="19462" idx="0"/>
          </p:cNvCxnSpPr>
          <p:nvPr/>
        </p:nvCxnSpPr>
        <p:spPr>
          <a:xfrm>
            <a:off x="6340475" y="1007533"/>
            <a:ext cx="0" cy="6881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496" name="Straight Arrow Connector 19495"/>
          <p:cNvCxnSpPr>
            <a:endCxn id="19464" idx="0"/>
          </p:cNvCxnSpPr>
          <p:nvPr/>
        </p:nvCxnSpPr>
        <p:spPr>
          <a:xfrm flipH="1">
            <a:off x="8144138" y="990600"/>
            <a:ext cx="16931" cy="70935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499" name="Straight Arrow Connector 19498"/>
          <p:cNvCxnSpPr>
            <a:stCxn id="19464" idx="2"/>
            <a:endCxn id="15" idx="0"/>
          </p:cNvCxnSpPr>
          <p:nvPr/>
        </p:nvCxnSpPr>
        <p:spPr>
          <a:xfrm>
            <a:off x="8144138" y="2360354"/>
            <a:ext cx="16933" cy="5733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501" name="Straight Arrow Connector 19500"/>
          <p:cNvCxnSpPr>
            <a:stCxn id="15" idx="2"/>
            <a:endCxn id="16" idx="0"/>
          </p:cNvCxnSpPr>
          <p:nvPr/>
        </p:nvCxnSpPr>
        <p:spPr>
          <a:xfrm>
            <a:off x="8161071" y="3580031"/>
            <a:ext cx="7672" cy="77786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508" name="Straight Arrow Connector 19507"/>
          <p:cNvCxnSpPr>
            <a:stCxn id="17" idx="1"/>
            <a:endCxn id="44" idx="3"/>
          </p:cNvCxnSpPr>
          <p:nvPr/>
        </p:nvCxnSpPr>
        <p:spPr>
          <a:xfrm flipH="1">
            <a:off x="4025900" y="5947192"/>
            <a:ext cx="3435876" cy="1692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513" name="TextBox 19512"/>
          <p:cNvSpPr txBox="1"/>
          <p:nvPr/>
        </p:nvSpPr>
        <p:spPr>
          <a:xfrm>
            <a:off x="5045075" y="5562600"/>
            <a:ext cx="1889125" cy="369332"/>
          </a:xfrm>
          <a:prstGeom prst="rect">
            <a:avLst/>
          </a:prstGeom>
          <a:noFill/>
        </p:spPr>
        <p:txBody>
          <a:bodyPr wrap="square" rtlCol="0">
            <a:spAutoFit/>
          </a:bodyPr>
          <a:lstStyle/>
          <a:p>
            <a:r>
              <a:rPr lang="en-US" dirty="0">
                <a:solidFill>
                  <a:schemeClr val="tx2"/>
                </a:solidFill>
              </a:rPr>
              <a:t>Nausea/vomiting</a:t>
            </a:r>
          </a:p>
        </p:txBody>
      </p:sp>
      <p:cxnSp>
        <p:nvCxnSpPr>
          <p:cNvPr id="34" name="Straight Arrow Connector 33">
            <a:extLst>
              <a:ext uri="{FF2B5EF4-FFF2-40B4-BE49-F238E27FC236}">
                <a16:creationId xmlns:a16="http://schemas.microsoft.com/office/drawing/2014/main" id="{4E191AD7-5622-484D-B5F0-4D5D9E47C64F}"/>
              </a:ext>
            </a:extLst>
          </p:cNvPr>
          <p:cNvCxnSpPr>
            <a:cxnSpLocks/>
            <a:endCxn id="16" idx="1"/>
          </p:cNvCxnSpPr>
          <p:nvPr/>
        </p:nvCxnSpPr>
        <p:spPr>
          <a:xfrm>
            <a:off x="6340475" y="2368821"/>
            <a:ext cx="1016262" cy="21891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21657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1279</TotalTime>
  <Words>1430</Words>
  <Application>Microsoft Office PowerPoint</Application>
  <PresentationFormat>On-screen Show (4:3)</PresentationFormat>
  <Paragraphs>312</Paragraphs>
  <Slides>26</Slides>
  <Notes>17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Arial</vt:lpstr>
      <vt:lpstr>Arial Narrow</vt:lpstr>
      <vt:lpstr>Calibri</vt:lpstr>
      <vt:lpstr>Times New Roman</vt:lpstr>
      <vt:lpstr>Office Theme</vt:lpstr>
      <vt:lpstr>Chart</vt:lpstr>
      <vt:lpstr>Diabetes and hyperlipidemia case discussions</vt:lpstr>
      <vt:lpstr>Disclosure</vt:lpstr>
      <vt:lpstr>Objectives </vt:lpstr>
      <vt:lpstr>Meet your first patient </vt:lpstr>
      <vt:lpstr>Lab results </vt:lpstr>
      <vt:lpstr>Questions</vt:lpstr>
      <vt:lpstr>PowerPoint Presentation</vt:lpstr>
      <vt:lpstr>Why does DKA happen? </vt:lpstr>
      <vt:lpstr>PowerPoint Presentation</vt:lpstr>
      <vt:lpstr>DKA- Laboratory findings</vt:lpstr>
      <vt:lpstr>DKA- Symptoms</vt:lpstr>
      <vt:lpstr>DKA- Signs</vt:lpstr>
      <vt:lpstr>Question </vt:lpstr>
      <vt:lpstr>Question </vt:lpstr>
      <vt:lpstr>Let’s review principles of insulin  therapy </vt:lpstr>
      <vt:lpstr>The way our pancreas works</vt:lpstr>
      <vt:lpstr>The way our pancreas works</vt:lpstr>
      <vt:lpstr>Let’s put it together </vt:lpstr>
      <vt:lpstr>Replacing insulin </vt:lpstr>
      <vt:lpstr>PowerPoint Presentation</vt:lpstr>
      <vt:lpstr>PowerPoint Presentation</vt:lpstr>
      <vt:lpstr>Multiple-Dose Daily Injections</vt:lpstr>
      <vt:lpstr>How to dose insulin? </vt:lpstr>
      <vt:lpstr>Back to the patient </vt:lpstr>
      <vt:lpstr>Goals of therapy Microvascular risk reduction</vt:lpstr>
      <vt:lpstr>Take home points  Type I diabetes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case discussions</dc:title>
  <dc:creator>Rahhal, Amal</dc:creator>
  <cp:lastModifiedBy>Hatfield, Samual J</cp:lastModifiedBy>
  <cp:revision>81</cp:revision>
  <dcterms:created xsi:type="dcterms:W3CDTF">2006-08-16T00:00:00Z</dcterms:created>
  <dcterms:modified xsi:type="dcterms:W3CDTF">2023-10-20T20:38:31Z</dcterms:modified>
</cp:coreProperties>
</file>