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67" r:id="rId6"/>
    <p:sldId id="262" r:id="rId7"/>
    <p:sldId id="263" r:id="rId8"/>
    <p:sldId id="266" r:id="rId9"/>
    <p:sldId id="264" r:id="rId10"/>
    <p:sldId id="260" r:id="rId11"/>
    <p:sldId id="25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4/8/2021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dirty="0"/>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9820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4/8/2021</a:t>
            </a:fld>
            <a:endParaRPr lang="en-US" dirty="0"/>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3662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4/8/2021</a:t>
            </a:fld>
            <a:endParaRPr lang="en-US" dirty="0"/>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38118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4/8/2021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24661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4/8/2021</a:t>
            </a:fld>
            <a:endParaRPr lang="en-US" dirty="0"/>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85140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4/8/2021</a:t>
            </a:fld>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06838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4/8/2021</a:t>
            </a:fld>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8615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4/8/2021</a:t>
            </a:fld>
            <a:endParaRPr lang="en-US" dirty="0"/>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9324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4/8/2021</a:t>
            </a:fld>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9721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4/8/2021</a:t>
            </a:fld>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7516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4/8/2021</a:t>
            </a:fld>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0412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4/8/2021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1452034"/>
      </p:ext>
    </p:extLst>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4" r:id="rId8"/>
    <p:sldLayoutId id="2147483691" r:id="rId9"/>
    <p:sldLayoutId id="2147483692" r:id="rId10"/>
    <p:sldLayoutId id="214748369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Blurred motion traffic">
            <a:extLst>
              <a:ext uri="{FF2B5EF4-FFF2-40B4-BE49-F238E27FC236}">
                <a16:creationId xmlns:a16="http://schemas.microsoft.com/office/drawing/2014/main" id="{98412E61-0B0D-4631-B2CD-DD85E4B9B5D2}"/>
              </a:ext>
            </a:extLst>
          </p:cNvPr>
          <p:cNvPicPr>
            <a:picLocks noChangeAspect="1"/>
          </p:cNvPicPr>
          <p:nvPr/>
        </p:nvPicPr>
        <p:blipFill rotWithShape="1">
          <a:blip r:embed="rId3">
            <a:alphaModFix amt="70000"/>
          </a:blip>
          <a:srcRect t="7453" r="-1" b="8272"/>
          <a:stretch/>
        </p:blipFill>
        <p:spPr>
          <a:xfrm>
            <a:off x="20" y="10"/>
            <a:ext cx="12188932" cy="6856614"/>
          </a:xfrm>
          <a:prstGeom prst="rect">
            <a:avLst/>
          </a:prstGeom>
        </p:spPr>
      </p:pic>
      <p:sp>
        <p:nvSpPr>
          <p:cNvPr id="2" name="Title 1">
            <a:extLst>
              <a:ext uri="{FF2B5EF4-FFF2-40B4-BE49-F238E27FC236}">
                <a16:creationId xmlns:a16="http://schemas.microsoft.com/office/drawing/2014/main" id="{727951ED-EA7D-4E45-B4F2-4167B1E69337}"/>
              </a:ext>
            </a:extLst>
          </p:cNvPr>
          <p:cNvSpPr>
            <a:spLocks noGrp="1"/>
          </p:cNvSpPr>
          <p:nvPr>
            <p:ph type="ctrTitle"/>
          </p:nvPr>
        </p:nvSpPr>
        <p:spPr>
          <a:xfrm>
            <a:off x="484885" y="2400692"/>
            <a:ext cx="11222229" cy="1826752"/>
          </a:xfrm>
        </p:spPr>
        <p:txBody>
          <a:bodyPr anchor="b">
            <a:normAutofit/>
          </a:bodyPr>
          <a:lstStyle/>
          <a:p>
            <a:pPr algn="l"/>
            <a:r>
              <a:rPr lang="en-IN" sz="4800" dirty="0"/>
              <a:t>SMART VEHICLE MONITORING SYSTEM USING OPENCV</a:t>
            </a:r>
            <a:endParaRPr lang="en-IN" sz="8800" dirty="0">
              <a:solidFill>
                <a:srgbClr val="FFFFFF"/>
              </a:solidFill>
            </a:endParaRPr>
          </a:p>
        </p:txBody>
      </p:sp>
      <p:sp>
        <p:nvSpPr>
          <p:cNvPr id="3" name="Subtitle 2">
            <a:extLst>
              <a:ext uri="{FF2B5EF4-FFF2-40B4-BE49-F238E27FC236}">
                <a16:creationId xmlns:a16="http://schemas.microsoft.com/office/drawing/2014/main" id="{2987D4F8-D769-43C2-94E9-528CD4637B44}"/>
              </a:ext>
            </a:extLst>
          </p:cNvPr>
          <p:cNvSpPr>
            <a:spLocks noGrp="1"/>
          </p:cNvSpPr>
          <p:nvPr>
            <p:ph type="subTitle" idx="1"/>
          </p:nvPr>
        </p:nvSpPr>
        <p:spPr>
          <a:xfrm>
            <a:off x="583096" y="5822171"/>
            <a:ext cx="9847096" cy="751479"/>
          </a:xfrm>
        </p:spPr>
        <p:txBody>
          <a:bodyPr anchor="t">
            <a:normAutofit/>
          </a:bodyPr>
          <a:lstStyle/>
          <a:p>
            <a:pPr algn="l"/>
            <a:r>
              <a:rPr lang="en-IN" sz="2800" dirty="0">
                <a:solidFill>
                  <a:srgbClr val="FFFFFF"/>
                </a:solidFill>
              </a:rPr>
              <a:t>SAMUDRA NAYAK – 1911115 COMPS B3</a:t>
            </a:r>
          </a:p>
          <a:p>
            <a:endParaRPr lang="en-IN" sz="2200" dirty="0">
              <a:solidFill>
                <a:srgbClr val="FFFFFF"/>
              </a:solidFill>
              <a:latin typeface="Baskerville Old Face" panose="02020602080505020303" pitchFamily="18" charset="0"/>
            </a:endParaRPr>
          </a:p>
        </p:txBody>
      </p:sp>
      <p:sp>
        <p:nvSpPr>
          <p:cNvPr id="5" name="TextBox 4">
            <a:extLst>
              <a:ext uri="{FF2B5EF4-FFF2-40B4-BE49-F238E27FC236}">
                <a16:creationId xmlns:a16="http://schemas.microsoft.com/office/drawing/2014/main" id="{AF688EDE-A737-4F10-95BE-6BCF98E967DC}"/>
              </a:ext>
            </a:extLst>
          </p:cNvPr>
          <p:cNvSpPr txBox="1"/>
          <p:nvPr/>
        </p:nvSpPr>
        <p:spPr>
          <a:xfrm>
            <a:off x="583096" y="4412974"/>
            <a:ext cx="6652592" cy="646331"/>
          </a:xfrm>
          <a:prstGeom prst="rect">
            <a:avLst/>
          </a:prstGeom>
          <a:noFill/>
        </p:spPr>
        <p:txBody>
          <a:bodyPr wrap="square" rtlCol="0">
            <a:spAutoFit/>
          </a:bodyPr>
          <a:lstStyle/>
          <a:p>
            <a:r>
              <a:rPr lang="en-IN" dirty="0">
                <a:solidFill>
                  <a:schemeClr val="bg1"/>
                </a:solidFill>
              </a:rPr>
              <a:t>K.Shunmuga Sundaram, R.Siva Sornaram, A.G.Naveen Kumar, M.Ranjith King Jimson, B.Venkatasamy</a:t>
            </a:r>
          </a:p>
        </p:txBody>
      </p:sp>
    </p:spTree>
    <p:extLst>
      <p:ext uri="{BB962C8B-B14F-4D97-AF65-F5344CB8AC3E}">
        <p14:creationId xmlns:p14="http://schemas.microsoft.com/office/powerpoint/2010/main" val="82340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FDB3-CAC8-4194-A093-8C694D07C783}"/>
              </a:ext>
            </a:extLst>
          </p:cNvPr>
          <p:cNvSpPr>
            <a:spLocks noGrp="1"/>
          </p:cNvSpPr>
          <p:nvPr>
            <p:ph type="title"/>
          </p:nvPr>
        </p:nvSpPr>
        <p:spPr>
          <a:xfrm>
            <a:off x="838200" y="365760"/>
            <a:ext cx="10515600" cy="1211249"/>
          </a:xfrm>
        </p:spPr>
        <p:txBody>
          <a:bodyPr/>
          <a:lstStyle/>
          <a:p>
            <a:r>
              <a:rPr lang="en-IN" dirty="0"/>
              <a:t>CONCLUSION</a:t>
            </a:r>
          </a:p>
        </p:txBody>
      </p:sp>
      <p:sp>
        <p:nvSpPr>
          <p:cNvPr id="3" name="Content Placeholder 2">
            <a:extLst>
              <a:ext uri="{FF2B5EF4-FFF2-40B4-BE49-F238E27FC236}">
                <a16:creationId xmlns:a16="http://schemas.microsoft.com/office/drawing/2014/main" id="{3708112C-C80B-412B-A9D4-D5E63212669E}"/>
              </a:ext>
            </a:extLst>
          </p:cNvPr>
          <p:cNvSpPr>
            <a:spLocks noGrp="1"/>
          </p:cNvSpPr>
          <p:nvPr>
            <p:ph idx="1"/>
          </p:nvPr>
        </p:nvSpPr>
        <p:spPr>
          <a:xfrm>
            <a:off x="838200" y="1987826"/>
            <a:ext cx="10863470" cy="4504413"/>
          </a:xfrm>
        </p:spPr>
        <p:txBody>
          <a:bodyPr>
            <a:normAutofit/>
          </a:bodyPr>
          <a:lstStyle/>
          <a:p>
            <a:r>
              <a:rPr lang="en-US" dirty="0"/>
              <a:t>An ANPR system encourages a smoother parking process and an easier way to manage site security for employees and guests.</a:t>
            </a:r>
          </a:p>
          <a:p>
            <a:r>
              <a:rPr lang="en-US" dirty="0"/>
              <a:t>The aim is to monitor vehicles without any human intervention and send the details to the person in charge of the place at the time of vehicle entry.</a:t>
            </a:r>
          </a:p>
          <a:p>
            <a:r>
              <a:rPr lang="en-US" dirty="0"/>
              <a:t>This can potentially improve staffing, develop better procedures, provide better service, and reduce the organization's liability.</a:t>
            </a:r>
            <a:endParaRPr lang="en-IN" dirty="0"/>
          </a:p>
        </p:txBody>
      </p:sp>
    </p:spTree>
    <p:extLst>
      <p:ext uri="{BB962C8B-B14F-4D97-AF65-F5344CB8AC3E}">
        <p14:creationId xmlns:p14="http://schemas.microsoft.com/office/powerpoint/2010/main" val="381390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F8E9-11F5-4ECB-BEBC-D6973B9038B7}"/>
              </a:ext>
            </a:extLst>
          </p:cNvPr>
          <p:cNvSpPr>
            <a:spLocks noGrp="1"/>
          </p:cNvSpPr>
          <p:nvPr>
            <p:ph type="title"/>
          </p:nvPr>
        </p:nvSpPr>
        <p:spPr>
          <a:xfrm>
            <a:off x="838200" y="185530"/>
            <a:ext cx="10515600" cy="954158"/>
          </a:xfrm>
        </p:spPr>
        <p:txBody>
          <a:bodyPr/>
          <a:lstStyle/>
          <a:p>
            <a:r>
              <a:rPr lang="en-IN" dirty="0"/>
              <a:t>BIBLIOGRAPHY</a:t>
            </a:r>
          </a:p>
        </p:txBody>
      </p:sp>
      <p:sp>
        <p:nvSpPr>
          <p:cNvPr id="3" name="Content Placeholder 2">
            <a:extLst>
              <a:ext uri="{FF2B5EF4-FFF2-40B4-BE49-F238E27FC236}">
                <a16:creationId xmlns:a16="http://schemas.microsoft.com/office/drawing/2014/main" id="{7FE69889-925D-4775-8652-27AB2226DC60}"/>
              </a:ext>
            </a:extLst>
          </p:cNvPr>
          <p:cNvSpPr>
            <a:spLocks noGrp="1"/>
          </p:cNvSpPr>
          <p:nvPr>
            <p:ph idx="1"/>
          </p:nvPr>
        </p:nvSpPr>
        <p:spPr>
          <a:xfrm>
            <a:off x="838200" y="1139688"/>
            <a:ext cx="11062252" cy="5718312"/>
          </a:xfrm>
        </p:spPr>
        <p:txBody>
          <a:bodyPr>
            <a:normAutofit fontScale="92500" lnSpcReduction="20000"/>
          </a:bodyPr>
          <a:lstStyle/>
          <a:p>
            <a:pPr marL="0" indent="0">
              <a:buNone/>
            </a:pPr>
            <a:r>
              <a:rPr lang="en-IN" sz="1600" dirty="0"/>
              <a:t>[1] Oz and F. Ercal, ―A practical license plate recognition system for real-time environments,‖ in Proc. IWANN, vol. 3512. Berlin, Germany: Springer-Verlag, pp. 881–888, 2005.</a:t>
            </a:r>
          </a:p>
          <a:p>
            <a:pPr marL="0" indent="0">
              <a:buNone/>
            </a:pPr>
            <a:r>
              <a:rPr lang="en-IN" sz="1600" dirty="0"/>
              <a:t> [2] A.Rahman, W. Badawy, and A. Radmanesh, ―A realtime vehicle‟s license plate recognition system,‖ in Proc. IEEE Conf. Advanced Video Signal Based Surveillance, pp. 163–166, 2004.</a:t>
            </a:r>
          </a:p>
          <a:p>
            <a:pPr marL="0" indent="0">
              <a:buNone/>
            </a:pPr>
            <a:r>
              <a:rPr lang="en-IN" sz="1600" dirty="0"/>
              <a:t>[3] F. Yang and Z. Ma, ―Vehicle license plate location based on histogramming and mathematical morphology,‖ in Proc. 4th IEEE Workshop Autom. Identification Advanced Technol., pp. 89–94, 2005.</a:t>
            </a:r>
          </a:p>
          <a:p>
            <a:pPr marL="0" indent="0">
              <a:buNone/>
            </a:pPr>
            <a:r>
              <a:rPr lang="en-IN" sz="1600" dirty="0"/>
              <a:t>[4] Prof. D.D.Pukale,Palak Chauhan,Adhikari Siddhi Satish,Preeti Nawal, Newha Kumari, ―Density Based Traffic Control System Using Video Processing,‖ Imperial Journal of Interdisciplinary Research (IJIR),Vol-2,Issue-6, 2016.</a:t>
            </a:r>
          </a:p>
          <a:p>
            <a:pPr marL="0" indent="0">
              <a:buNone/>
            </a:pPr>
            <a:r>
              <a:rPr lang="en-IN" sz="1600" dirty="0"/>
              <a:t>[5] Mr. Avinash Gadekar, Mr. Paresh Joshi, Mr. Ravindra Ardhapure, Mr. Shankar Waghmare, Prof. Namarata Jadhao. ”Review : Smart Traffic signal Management system using Image Processing”. Volume :4 issue 10/ Oct-2017.</a:t>
            </a:r>
          </a:p>
          <a:p>
            <a:pPr marL="0" indent="0">
              <a:buNone/>
            </a:pPr>
            <a:r>
              <a:rPr lang="en-IN" sz="1600" dirty="0"/>
              <a:t>[6] B. Hari Kumar, Syeda Fathima Tehseen, Vehicle Monitoring and Tracking System using GPS and GSM Technologies, International Research Journal of Engineering and Technology (IRJET), Volume: 03 Issue: 04 | Apr-2016</a:t>
            </a:r>
          </a:p>
          <a:p>
            <a:pPr marL="0" indent="0">
              <a:buNone/>
            </a:pPr>
            <a:r>
              <a:rPr lang="en-IN" sz="1600" dirty="0"/>
              <a:t>[7] Singhal, Sarishma, and R. Tomar, "Intelligent accident management system using IoT and cloud computing," 2016 2nd International Conference on Next Generation Computing Technologies (NGCT), Dehradun, 2016, pp. 89-92.</a:t>
            </a:r>
          </a:p>
          <a:p>
            <a:pPr marL="0" indent="0">
              <a:buNone/>
            </a:pPr>
            <a:r>
              <a:rPr lang="en-IN" sz="1600" dirty="0"/>
              <a:t>[8] Prashant A. Shinde, Y.B. Mane ―Advanced vehicle monitoring and tracking system based on Raspberry Pi,‖ IEEE 9th International Conference on Intelligent Systems and Control (ISCO), 2015 </a:t>
            </a:r>
          </a:p>
          <a:p>
            <a:pPr marL="0" indent="0">
              <a:buNone/>
            </a:pPr>
            <a:r>
              <a:rPr lang="en-IN" sz="1600" dirty="0"/>
              <a:t>[9] Mithileysh Sathiyanarayanan, Santosh Mahendra, Rajesh Babu Vasu, ―Smart Security System for Vehicles using Internet of Things (IoT),‖ Published in Second International Conference on Green Computing and Internet of Things (ICGCIoT),2018. </a:t>
            </a:r>
          </a:p>
          <a:p>
            <a:pPr marL="0" indent="0">
              <a:buNone/>
            </a:pPr>
            <a:r>
              <a:rPr lang="en-IN" sz="1600" dirty="0"/>
              <a:t>[10] Shabbir Bhusari, Sumit Patil, Mandar Kalbhor. ―Traffic Control System using raspberry-pi,‖ International Journal Of Advanced Engineering Technologies</a:t>
            </a:r>
          </a:p>
        </p:txBody>
      </p:sp>
    </p:spTree>
    <p:extLst>
      <p:ext uri="{BB962C8B-B14F-4D97-AF65-F5344CB8AC3E}">
        <p14:creationId xmlns:p14="http://schemas.microsoft.com/office/powerpoint/2010/main" val="35878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5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9EEC-9A23-4DF0-9B21-97FAB097393D}"/>
              </a:ext>
            </a:extLst>
          </p:cNvPr>
          <p:cNvSpPr>
            <a:spLocks noGrp="1"/>
          </p:cNvSpPr>
          <p:nvPr>
            <p:ph type="title"/>
          </p:nvPr>
        </p:nvSpPr>
        <p:spPr>
          <a:xfrm>
            <a:off x="838201" y="325644"/>
            <a:ext cx="10515600" cy="1073426"/>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C760A91B-62D6-4D86-945E-C0D03DFCB66C}"/>
              </a:ext>
            </a:extLst>
          </p:cNvPr>
          <p:cNvSpPr>
            <a:spLocks noGrp="1"/>
          </p:cNvSpPr>
          <p:nvPr>
            <p:ph idx="1"/>
          </p:nvPr>
        </p:nvSpPr>
        <p:spPr>
          <a:xfrm>
            <a:off x="838201" y="1591226"/>
            <a:ext cx="11022495" cy="5266774"/>
          </a:xfrm>
        </p:spPr>
        <p:txBody>
          <a:bodyPr/>
          <a:lstStyle/>
          <a:p>
            <a:r>
              <a:rPr lang="en-US" dirty="0"/>
              <a:t>Overcrowding in parking areas due to the increasing number of vehicles, calls for a monitoring system for vehicles from unknown parking and security reasons. </a:t>
            </a:r>
          </a:p>
          <a:p>
            <a:r>
              <a:rPr lang="en-US" dirty="0"/>
              <a:t>The </a:t>
            </a:r>
            <a:r>
              <a:rPr lang="en-US" b="1" dirty="0"/>
              <a:t>Automatic Number Plate Recognition System</a:t>
            </a:r>
            <a:r>
              <a:rPr lang="en-US" dirty="0"/>
              <a:t> plays a significant role in addressing issues from parking admission, to monitoring vehicle traffic and tracking theft of automobiles.</a:t>
            </a:r>
          </a:p>
          <a:p>
            <a:r>
              <a:rPr lang="en-US" dirty="0"/>
              <a:t>The proposed system in this paper offers a novel method to detect vehicle monitoring in real-time without any human supervision or any prior knowledge.</a:t>
            </a:r>
            <a:endParaRPr lang="en-IN" dirty="0"/>
          </a:p>
        </p:txBody>
      </p:sp>
    </p:spTree>
    <p:extLst>
      <p:ext uri="{BB962C8B-B14F-4D97-AF65-F5344CB8AC3E}">
        <p14:creationId xmlns:p14="http://schemas.microsoft.com/office/powerpoint/2010/main" val="141743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73DE5-59BD-48C4-8D21-BBCBC7B0820E}"/>
              </a:ext>
            </a:extLst>
          </p:cNvPr>
          <p:cNvSpPr>
            <a:spLocks noGrp="1"/>
          </p:cNvSpPr>
          <p:nvPr>
            <p:ph idx="1"/>
          </p:nvPr>
        </p:nvSpPr>
        <p:spPr>
          <a:xfrm>
            <a:off x="795130" y="1457738"/>
            <a:ext cx="11039061" cy="5194853"/>
          </a:xfrm>
        </p:spPr>
        <p:txBody>
          <a:bodyPr/>
          <a:lstStyle/>
          <a:p>
            <a:r>
              <a:rPr lang="en-US" dirty="0"/>
              <a:t>The Automatic number plate recognition (ANPR) system will scan the plate. The IoT enabled smart appliance verifies the credentials (once approved), permit them in. The operator receives a video of the vehicle credentials. This smart monitoring system makes use of a microprocessor connected with a Camera and local database to provide high tech monitoring at a low cost.</a:t>
            </a:r>
          </a:p>
          <a:p>
            <a:r>
              <a:rPr lang="en-US" dirty="0"/>
              <a:t>This proposed product will alert the owner at the time of vehicle entry and takes video of the place at that instant via camera and recognizes the number plate details and owner credentials. It then stores it in an app via the cloud server.</a:t>
            </a:r>
            <a:endParaRPr lang="en-IN" dirty="0"/>
          </a:p>
        </p:txBody>
      </p:sp>
    </p:spTree>
    <p:extLst>
      <p:ext uri="{BB962C8B-B14F-4D97-AF65-F5344CB8AC3E}">
        <p14:creationId xmlns:p14="http://schemas.microsoft.com/office/powerpoint/2010/main" val="111411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47D0-A8E8-4AF4-A643-12AA04ED0BDD}"/>
              </a:ext>
            </a:extLst>
          </p:cNvPr>
          <p:cNvSpPr>
            <a:spLocks noGrp="1"/>
          </p:cNvSpPr>
          <p:nvPr>
            <p:ph type="title"/>
          </p:nvPr>
        </p:nvSpPr>
        <p:spPr>
          <a:xfrm>
            <a:off x="838200" y="172279"/>
            <a:ext cx="10515600" cy="1179444"/>
          </a:xfrm>
        </p:spPr>
        <p:txBody>
          <a:bodyPr/>
          <a:lstStyle/>
          <a:p>
            <a:r>
              <a:rPr lang="en-IN" dirty="0"/>
              <a:t>THE PROPOSED PRODUCT</a:t>
            </a:r>
          </a:p>
        </p:txBody>
      </p:sp>
      <p:sp>
        <p:nvSpPr>
          <p:cNvPr id="3" name="Content Placeholder 2">
            <a:extLst>
              <a:ext uri="{FF2B5EF4-FFF2-40B4-BE49-F238E27FC236}">
                <a16:creationId xmlns:a16="http://schemas.microsoft.com/office/drawing/2014/main" id="{7CBAF218-0F7C-4AF1-B586-EE08485FE501}"/>
              </a:ext>
            </a:extLst>
          </p:cNvPr>
          <p:cNvSpPr>
            <a:spLocks noGrp="1"/>
          </p:cNvSpPr>
          <p:nvPr>
            <p:ph idx="1"/>
          </p:nvPr>
        </p:nvSpPr>
        <p:spPr>
          <a:xfrm>
            <a:off x="838200" y="1351723"/>
            <a:ext cx="11009243" cy="5333998"/>
          </a:xfrm>
        </p:spPr>
        <p:txBody>
          <a:bodyPr>
            <a:normAutofit lnSpcReduction="10000"/>
          </a:bodyPr>
          <a:lstStyle/>
          <a:p>
            <a:r>
              <a:rPr lang="en-US" dirty="0"/>
              <a:t>When the vehicle enters the place, </a:t>
            </a:r>
          </a:p>
          <a:p>
            <a:pPr marL="0" indent="0">
              <a:buNone/>
            </a:pPr>
            <a:r>
              <a:rPr lang="en-US" dirty="0"/>
              <a:t>  1. Number Plate Detection: The image of the vehicle is captured using a camera and fed to the processing system. The Contour option in OpenCV is used to detect rectangular objects. </a:t>
            </a:r>
          </a:p>
          <a:p>
            <a:pPr marL="0" indent="0">
              <a:buNone/>
            </a:pPr>
            <a:r>
              <a:rPr lang="en-US" dirty="0"/>
              <a:t>  2. Character Segmentation: Once the Number Plate is detected, it is cropped out and saved as a new image. </a:t>
            </a:r>
          </a:p>
          <a:p>
            <a:pPr marL="0" indent="0">
              <a:buNone/>
            </a:pPr>
            <a:r>
              <a:rPr lang="en-US" dirty="0"/>
              <a:t>  3. Character Recognition: The image is then used to detect the number and characters in the Number plate. </a:t>
            </a:r>
          </a:p>
          <a:p>
            <a:pPr marL="0" indent="0">
              <a:buNone/>
            </a:pPr>
            <a:r>
              <a:rPr lang="en-US" dirty="0"/>
              <a:t>  4. Data Acquisition &amp; Transmission: The vehicle number is used to collect the details of the detected vehicle and then is sent to the app via the cloud. </a:t>
            </a:r>
            <a:endParaRPr lang="en-IN" dirty="0"/>
          </a:p>
        </p:txBody>
      </p:sp>
    </p:spTree>
    <p:extLst>
      <p:ext uri="{BB962C8B-B14F-4D97-AF65-F5344CB8AC3E}">
        <p14:creationId xmlns:p14="http://schemas.microsoft.com/office/powerpoint/2010/main" val="404481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B6771-2D43-4881-B0BA-F31BB8CEBC7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927652" y="1"/>
            <a:ext cx="10306760" cy="6877976"/>
          </a:xfrm>
          <a:prstGeom prst="rect">
            <a:avLst/>
          </a:prstGeom>
        </p:spPr>
      </p:pic>
    </p:spTree>
    <p:extLst>
      <p:ext uri="{BB962C8B-B14F-4D97-AF65-F5344CB8AC3E}">
        <p14:creationId xmlns:p14="http://schemas.microsoft.com/office/powerpoint/2010/main" val="246336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6327-1F99-4487-8634-6FE650C760B9}"/>
              </a:ext>
            </a:extLst>
          </p:cNvPr>
          <p:cNvSpPr>
            <a:spLocks noGrp="1"/>
          </p:cNvSpPr>
          <p:nvPr>
            <p:ph type="title"/>
          </p:nvPr>
        </p:nvSpPr>
        <p:spPr>
          <a:xfrm>
            <a:off x="838200" y="153726"/>
            <a:ext cx="10515600" cy="1131734"/>
          </a:xfrm>
        </p:spPr>
        <p:txBody>
          <a:bodyPr/>
          <a:lstStyle/>
          <a:p>
            <a:r>
              <a:rPr lang="en-IN" dirty="0"/>
              <a:t>COMPONENTS</a:t>
            </a:r>
          </a:p>
        </p:txBody>
      </p:sp>
      <p:sp>
        <p:nvSpPr>
          <p:cNvPr id="3" name="Content Placeholder 2">
            <a:extLst>
              <a:ext uri="{FF2B5EF4-FFF2-40B4-BE49-F238E27FC236}">
                <a16:creationId xmlns:a16="http://schemas.microsoft.com/office/drawing/2014/main" id="{29135647-9D92-4019-992D-0DD0ECAB265E}"/>
              </a:ext>
            </a:extLst>
          </p:cNvPr>
          <p:cNvSpPr>
            <a:spLocks noGrp="1"/>
          </p:cNvSpPr>
          <p:nvPr>
            <p:ph idx="1"/>
          </p:nvPr>
        </p:nvSpPr>
        <p:spPr>
          <a:xfrm>
            <a:off x="954156" y="1378226"/>
            <a:ext cx="10628243" cy="5326048"/>
          </a:xfrm>
        </p:spPr>
        <p:txBody>
          <a:bodyPr/>
          <a:lstStyle/>
          <a:p>
            <a:pPr marL="0" indent="0">
              <a:buNone/>
            </a:pPr>
            <a:r>
              <a:rPr lang="en-IN" sz="2600" dirty="0"/>
              <a:t>HARDWARE:</a:t>
            </a:r>
          </a:p>
          <a:p>
            <a:r>
              <a:rPr lang="en-US" sz="2400" dirty="0"/>
              <a:t>Raspberry Pi: The Raspberry Pi is a mini-computer that runs Linux, but it also provides a set of GPIO pins that allow you to control electronic components for physical computing and explore the Internet of Things.</a:t>
            </a:r>
          </a:p>
          <a:p>
            <a:pPr marL="0" indent="0">
              <a:buNone/>
            </a:pPr>
            <a:r>
              <a:rPr lang="en-US" sz="2600" dirty="0"/>
              <a:t>SOFTWARE:</a:t>
            </a:r>
          </a:p>
          <a:p>
            <a:r>
              <a:rPr lang="en-US" sz="2400" dirty="0"/>
              <a:t>MySQL is the language that is used to create, modify the database.</a:t>
            </a:r>
          </a:p>
          <a:p>
            <a:r>
              <a:rPr lang="en-US" sz="2400" dirty="0"/>
              <a:t>Netbeans is an Integrated Development Environment that is used to write and debug code.</a:t>
            </a:r>
          </a:p>
          <a:p>
            <a:r>
              <a:rPr lang="en-US" sz="2400" dirty="0"/>
              <a:t>Xammp is a GUI tool that is used to create and manage the database in a user-friendly environment. </a:t>
            </a:r>
            <a:endParaRPr lang="en-IN" sz="3600" dirty="0"/>
          </a:p>
        </p:txBody>
      </p:sp>
    </p:spTree>
    <p:extLst>
      <p:ext uri="{BB962C8B-B14F-4D97-AF65-F5344CB8AC3E}">
        <p14:creationId xmlns:p14="http://schemas.microsoft.com/office/powerpoint/2010/main" val="175939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ED34-116E-4D96-BA93-95A70E2B82D5}"/>
              </a:ext>
            </a:extLst>
          </p:cNvPr>
          <p:cNvSpPr>
            <a:spLocks noGrp="1"/>
          </p:cNvSpPr>
          <p:nvPr>
            <p:ph type="title"/>
          </p:nvPr>
        </p:nvSpPr>
        <p:spPr>
          <a:xfrm>
            <a:off x="838199" y="291547"/>
            <a:ext cx="10515600" cy="887896"/>
          </a:xfrm>
        </p:spPr>
        <p:txBody>
          <a:bodyPr>
            <a:normAutofit fontScale="90000"/>
          </a:bodyPr>
          <a:lstStyle/>
          <a:p>
            <a:br>
              <a:rPr lang="en-IN" sz="4900" dirty="0"/>
            </a:br>
            <a:r>
              <a:rPr lang="en-IN" sz="4900" dirty="0"/>
              <a:t>IMPLEMENTATION</a:t>
            </a:r>
            <a:br>
              <a:rPr lang="en-IN" dirty="0"/>
            </a:br>
            <a:endParaRPr lang="en-IN" sz="2900" dirty="0"/>
          </a:p>
        </p:txBody>
      </p:sp>
      <p:sp>
        <p:nvSpPr>
          <p:cNvPr id="3" name="Content Placeholder 2">
            <a:extLst>
              <a:ext uri="{FF2B5EF4-FFF2-40B4-BE49-F238E27FC236}">
                <a16:creationId xmlns:a16="http://schemas.microsoft.com/office/drawing/2014/main" id="{4BD403C9-FBB0-41A4-8466-553ED4E40120}"/>
              </a:ext>
            </a:extLst>
          </p:cNvPr>
          <p:cNvSpPr>
            <a:spLocks noGrp="1"/>
          </p:cNvSpPr>
          <p:nvPr>
            <p:ph idx="1"/>
          </p:nvPr>
        </p:nvSpPr>
        <p:spPr>
          <a:xfrm>
            <a:off x="838199" y="1523999"/>
            <a:ext cx="10956235" cy="5140518"/>
          </a:xfrm>
        </p:spPr>
        <p:txBody>
          <a:bodyPr>
            <a:normAutofit lnSpcReduction="10000"/>
          </a:bodyPr>
          <a:lstStyle/>
          <a:p>
            <a:pPr marL="514350" indent="-514350">
              <a:buAutoNum type="arabicPeriod"/>
            </a:pPr>
            <a:r>
              <a:rPr lang="en-IN" dirty="0"/>
              <a:t>Number Plate Detection</a:t>
            </a:r>
          </a:p>
          <a:p>
            <a:pPr lvl="1"/>
            <a:r>
              <a:rPr lang="en-US" sz="2700" dirty="0"/>
              <a:t>First, the image is resized to the required size, and then it is greyscaled. </a:t>
            </a:r>
          </a:p>
          <a:p>
            <a:pPr lvl="1"/>
            <a:r>
              <a:rPr lang="en-US" sz="2700" dirty="0"/>
              <a:t>The Number plate is useful data, and other information is considered as mere useless. Usually, a bilateral filter (Blurring) is used to remove the unnecessary details from the image.</a:t>
            </a:r>
          </a:p>
          <a:p>
            <a:pPr lvl="1"/>
            <a:r>
              <a:rPr lang="en-US" sz="2700" dirty="0"/>
              <a:t>Then the Canny Edge method is used to perform edge detection in the image. </a:t>
            </a:r>
          </a:p>
          <a:p>
            <a:pPr lvl="1"/>
            <a:r>
              <a:rPr lang="en-US" sz="2700" dirty="0"/>
              <a:t>As the location of the number plate is determined, the remaining useless information is masked. Now the entire picture except the number plate is masked.</a:t>
            </a:r>
          </a:p>
        </p:txBody>
      </p:sp>
    </p:spTree>
    <p:extLst>
      <p:ext uri="{BB962C8B-B14F-4D97-AF65-F5344CB8AC3E}">
        <p14:creationId xmlns:p14="http://schemas.microsoft.com/office/powerpoint/2010/main" val="78963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8889D9-B384-4D90-8365-24F009780A5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047171" y="0"/>
            <a:ext cx="6097657" cy="6858000"/>
          </a:xfrm>
          <a:prstGeom prst="rect">
            <a:avLst/>
          </a:prstGeom>
        </p:spPr>
      </p:pic>
    </p:spTree>
    <p:extLst>
      <p:ext uri="{BB962C8B-B14F-4D97-AF65-F5344CB8AC3E}">
        <p14:creationId xmlns:p14="http://schemas.microsoft.com/office/powerpoint/2010/main" val="60244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63A0F-316A-4E49-9722-46FB98BB7BC9}"/>
              </a:ext>
            </a:extLst>
          </p:cNvPr>
          <p:cNvSpPr>
            <a:spLocks noGrp="1"/>
          </p:cNvSpPr>
          <p:nvPr>
            <p:ph idx="1"/>
          </p:nvPr>
        </p:nvSpPr>
        <p:spPr>
          <a:xfrm>
            <a:off x="838199" y="848138"/>
            <a:ext cx="10876723" cy="5698435"/>
          </a:xfrm>
        </p:spPr>
        <p:txBody>
          <a:bodyPr>
            <a:normAutofit/>
          </a:bodyPr>
          <a:lstStyle/>
          <a:p>
            <a:pPr marL="514350" indent="-514350">
              <a:buAutoNum type="arabicPeriod" startAt="2"/>
            </a:pPr>
            <a:r>
              <a:rPr lang="en-IN" dirty="0"/>
              <a:t>Character Segmentation</a:t>
            </a:r>
          </a:p>
          <a:p>
            <a:pPr lvl="1"/>
            <a:r>
              <a:rPr lang="en-US" sz="2600" dirty="0"/>
              <a:t>The license plate is segmented out of the image, and it is cropped and saved as a new image using ANPR in Raspberry Pi. </a:t>
            </a:r>
            <a:endParaRPr lang="en-IN" sz="2600" dirty="0"/>
          </a:p>
          <a:p>
            <a:pPr marL="514350" indent="-514350">
              <a:buAutoNum type="arabicPeriod" startAt="3"/>
            </a:pPr>
            <a:r>
              <a:rPr lang="en-IN" dirty="0"/>
              <a:t>Character Recognition</a:t>
            </a:r>
          </a:p>
          <a:p>
            <a:pPr lvl="1"/>
            <a:r>
              <a:rPr lang="en-US" sz="2600" dirty="0"/>
              <a:t>The last step in this ANPR using Raspberry Pi is to read the number plate information from the segmented image. Tesseract package in Open CV is used to read characters from the image.</a:t>
            </a:r>
            <a:r>
              <a:rPr lang="en-IN" sz="2600" dirty="0"/>
              <a:t>       </a:t>
            </a:r>
          </a:p>
          <a:p>
            <a:pPr marL="514350" indent="-514350">
              <a:buAutoNum type="arabicPeriod" startAt="4"/>
            </a:pPr>
            <a:r>
              <a:rPr lang="en-US" dirty="0"/>
              <a:t>Data Acquisition &amp; Transmission</a:t>
            </a:r>
          </a:p>
          <a:p>
            <a:pPr lvl="1"/>
            <a:r>
              <a:rPr lang="en-US" sz="2600" dirty="0"/>
              <a:t>The details are collected from the database using Python Mysql connector and sent to the app developed using android studio.     </a:t>
            </a:r>
            <a:endParaRPr lang="en-IN" sz="2600" dirty="0"/>
          </a:p>
        </p:txBody>
      </p:sp>
    </p:spTree>
    <p:extLst>
      <p:ext uri="{BB962C8B-B14F-4D97-AF65-F5344CB8AC3E}">
        <p14:creationId xmlns:p14="http://schemas.microsoft.com/office/powerpoint/2010/main" val="4021336753"/>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203039"/>
      </a:dk2>
      <a:lt2>
        <a:srgbClr val="E2E7E8"/>
      </a:lt2>
      <a:accent1>
        <a:srgbClr val="B14B3B"/>
      </a:accent1>
      <a:accent2>
        <a:srgbClr val="C34D6E"/>
      </a:accent2>
      <a:accent3>
        <a:srgbClr val="C38E4D"/>
      </a:accent3>
      <a:accent4>
        <a:srgbClr val="3BB1AA"/>
      </a:accent4>
      <a:accent5>
        <a:srgbClr val="4D99C3"/>
      </a:accent5>
      <a:accent6>
        <a:srgbClr val="3B56B1"/>
      </a:accent6>
      <a:hlink>
        <a:srgbClr val="348F9D"/>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2428</TotalTime>
  <Words>1122</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AvenirNext LT Pro Medium</vt:lpstr>
      <vt:lpstr>Baskerville Old Face</vt:lpstr>
      <vt:lpstr>BlockprintVTI</vt:lpstr>
      <vt:lpstr>SMART VEHICLE MONITORING SYSTEM USING OPENCV</vt:lpstr>
      <vt:lpstr>INTRODUCTION</vt:lpstr>
      <vt:lpstr>PowerPoint Presentation</vt:lpstr>
      <vt:lpstr>THE PROPOSED PRODUCT</vt:lpstr>
      <vt:lpstr>PowerPoint Presentation</vt:lpstr>
      <vt:lpstr>COMPONENTS</vt:lpstr>
      <vt:lpstr> IMPLEMENTATION </vt:lpstr>
      <vt:lpstr>PowerPoint Presentation</vt:lpstr>
      <vt:lpstr>PowerPoint Presentation</vt:lpstr>
      <vt:lpstr>CONCLUSION</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 Nayak</dc:creator>
  <cp:lastModifiedBy> </cp:lastModifiedBy>
  <cp:revision>47</cp:revision>
  <dcterms:created xsi:type="dcterms:W3CDTF">2021-03-24T18:19:18Z</dcterms:created>
  <dcterms:modified xsi:type="dcterms:W3CDTF">2021-04-08T17:37:37Z</dcterms:modified>
</cp:coreProperties>
</file>