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70" r:id="rId7"/>
    <p:sldId id="272" r:id="rId8"/>
    <p:sldId id="262" r:id="rId9"/>
    <p:sldId id="265" r:id="rId10"/>
    <p:sldId id="273" r:id="rId11"/>
    <p:sldId id="274" r:id="rId12"/>
    <p:sldId id="275" r:id="rId13"/>
    <p:sldId id="276" r:id="rId14"/>
    <p:sldId id="271" r:id="rId15"/>
    <p:sldId id="277" r:id="rId16"/>
    <p:sldId id="280" r:id="rId17"/>
    <p:sldId id="278" r:id="rId18"/>
    <p:sldId id="279" r:id="rId19"/>
    <p:sldId id="281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Finishing the final product with all implementations.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PROBLEM Identification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 lead-acid battery charger to charge the battery in both modes constant current and constant voltage.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FINAL SIMULATION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The final simulation is done after designing it using the </a:t>
          </a:r>
          <a:r>
            <a:rPr lang="en-US" sz="1400" spc="50" baseline="0" dirty="0" err="1">
              <a:latin typeface="+mn-lt"/>
            </a:rPr>
            <a:t>LTSpice</a:t>
          </a:r>
          <a:r>
            <a:rPr lang="en-US" sz="1400" spc="50" baseline="0" dirty="0">
              <a:latin typeface="+mn-lt"/>
            </a:rPr>
            <a:t> software.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IMPLEMENTATION and Schematic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After finalizing the circuit diagrams with the aid of final simulation results, the breadboard implementation is done.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Designing and printing the enclosure using the software ‘SOLIDWORKS’ and finalize the PCB using ‘ALTIUM designer’.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SOLIDWORKS Design and PCB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504260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PROBLEM Identification</a:t>
          </a:r>
        </a:p>
      </dsp:txBody>
      <dsp:txXfrm>
        <a:off x="13760" y="504260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107675"/>
          <a:ext cx="2011384" cy="2132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 lead-acid battery charger to charge the battery in both modes constant current and constant voltage.</a:t>
          </a:r>
        </a:p>
      </dsp:txBody>
      <dsp:txXfrm>
        <a:off x="13760" y="1107675"/>
        <a:ext cx="2011384" cy="2132977"/>
      </dsp:txXfrm>
    </dsp:sp>
    <dsp:sp modelId="{C4F84DEA-2002-4D32-8E80-70EEE05E345A}">
      <dsp:nvSpPr>
        <dsp:cNvPr id="0" name=""/>
        <dsp:cNvSpPr/>
      </dsp:nvSpPr>
      <dsp:spPr>
        <a:xfrm>
          <a:off x="2132933" y="504260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FINAL SIMULATION</a:t>
          </a:r>
        </a:p>
      </dsp:txBody>
      <dsp:txXfrm>
        <a:off x="2132933" y="504260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107675"/>
          <a:ext cx="2011384" cy="2132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The final simulation is done after designing it using the </a:t>
          </a:r>
          <a:r>
            <a:rPr lang="en-US" sz="1400" kern="1200" spc="50" baseline="0" dirty="0" err="1">
              <a:latin typeface="+mn-lt"/>
            </a:rPr>
            <a:t>LTSpice</a:t>
          </a:r>
          <a:r>
            <a:rPr lang="en-US" sz="1400" kern="1200" spc="50" baseline="0" dirty="0">
              <a:latin typeface="+mn-lt"/>
            </a:rPr>
            <a:t> software.</a:t>
          </a:r>
        </a:p>
      </dsp:txBody>
      <dsp:txXfrm>
        <a:off x="2132933" y="1107675"/>
        <a:ext cx="2011384" cy="2132977"/>
      </dsp:txXfrm>
    </dsp:sp>
    <dsp:sp modelId="{49B7F8FA-D256-41EF-9327-52A3551D9A60}">
      <dsp:nvSpPr>
        <dsp:cNvPr id="0" name=""/>
        <dsp:cNvSpPr/>
      </dsp:nvSpPr>
      <dsp:spPr>
        <a:xfrm>
          <a:off x="4252107" y="504260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IMPLEMENTATION and Schematic</a:t>
          </a:r>
        </a:p>
      </dsp:txBody>
      <dsp:txXfrm>
        <a:off x="4252107" y="504260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107675"/>
          <a:ext cx="2011384" cy="2132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After finalizing the circuit diagrams with the aid of final simulation results, the breadboard implementation is done.</a:t>
          </a:r>
        </a:p>
      </dsp:txBody>
      <dsp:txXfrm>
        <a:off x="4252107" y="1107675"/>
        <a:ext cx="2011384" cy="2132977"/>
      </dsp:txXfrm>
    </dsp:sp>
    <dsp:sp modelId="{4132ECB1-6BEF-4935-AFA3-B2EAA48FDE7E}">
      <dsp:nvSpPr>
        <dsp:cNvPr id="0" name=""/>
        <dsp:cNvSpPr/>
      </dsp:nvSpPr>
      <dsp:spPr>
        <a:xfrm>
          <a:off x="6371281" y="504260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SOLIDWORKS Design and PCB</a:t>
          </a:r>
        </a:p>
      </dsp:txBody>
      <dsp:txXfrm>
        <a:off x="6371281" y="504260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107675"/>
          <a:ext cx="2011384" cy="2132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Designing and printing the enclosure using the software ‘SOLIDWORKS’ and finalize the PCB using ‘ALTIUM designer’.</a:t>
          </a:r>
        </a:p>
      </dsp:txBody>
      <dsp:txXfrm>
        <a:off x="6371281" y="1107675"/>
        <a:ext cx="2011384" cy="2132977"/>
      </dsp:txXfrm>
    </dsp:sp>
    <dsp:sp modelId="{59606EB9-9F10-4D12-A33F-A242FDCC0D0F}">
      <dsp:nvSpPr>
        <dsp:cNvPr id="0" name=""/>
        <dsp:cNvSpPr/>
      </dsp:nvSpPr>
      <dsp:spPr>
        <a:xfrm>
          <a:off x="8490455" y="504260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LAUNCH</a:t>
          </a:r>
        </a:p>
      </dsp:txBody>
      <dsp:txXfrm>
        <a:off x="8490455" y="504260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107675"/>
          <a:ext cx="2011384" cy="2132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Finishing the final product with all implementations.</a:t>
          </a:r>
        </a:p>
      </dsp:txBody>
      <dsp:txXfrm>
        <a:off x="8490455" y="1107675"/>
        <a:ext cx="2011384" cy="2132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456" y="4203551"/>
            <a:ext cx="6901544" cy="606489"/>
          </a:xfrm>
        </p:spPr>
        <p:txBody>
          <a:bodyPr anchor="t"/>
          <a:lstStyle/>
          <a:p>
            <a:r>
              <a:rPr lang="en-US" b="1" dirty="0"/>
              <a:t>LEAD-ACID battery charger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812" y="3806891"/>
            <a:ext cx="2111174" cy="396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Group 08 - TEAM </a:t>
            </a:r>
            <a:r>
              <a:rPr lang="en-US" dirty="0" err="1"/>
              <a:t>MetraWave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61C662-9D17-575E-1960-0D57E17FA441}"/>
              </a:ext>
            </a:extLst>
          </p:cNvPr>
          <p:cNvSpPr txBox="1">
            <a:spLocks/>
          </p:cNvSpPr>
          <p:nvPr/>
        </p:nvSpPr>
        <p:spPr>
          <a:xfrm>
            <a:off x="5309116" y="4810040"/>
            <a:ext cx="1978092" cy="15883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Meemanage</a:t>
            </a:r>
            <a:r>
              <a:rPr lang="en-US" dirty="0"/>
              <a:t> M. A.</a:t>
            </a:r>
          </a:p>
          <a:p>
            <a:r>
              <a:rPr lang="en-US" dirty="0" err="1"/>
              <a:t>Anjula</a:t>
            </a:r>
            <a:r>
              <a:rPr lang="en-US" dirty="0"/>
              <a:t> M. K. </a:t>
            </a:r>
          </a:p>
          <a:p>
            <a:r>
              <a:rPr lang="en-US" dirty="0"/>
              <a:t>Perera L.C.S.</a:t>
            </a:r>
          </a:p>
          <a:p>
            <a:r>
              <a:rPr lang="en-US" dirty="0"/>
              <a:t>Uduwaka S.S.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A7A651-5538-D1B1-2EA6-CB150B401783}"/>
              </a:ext>
            </a:extLst>
          </p:cNvPr>
          <p:cNvSpPr txBox="1">
            <a:spLocks/>
          </p:cNvSpPr>
          <p:nvPr/>
        </p:nvSpPr>
        <p:spPr>
          <a:xfrm>
            <a:off x="9168224" y="3433555"/>
            <a:ext cx="2870721" cy="3966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 : Mr. </a:t>
            </a:r>
            <a:r>
              <a:rPr lang="en-US" dirty="0" err="1"/>
              <a:t>Yasiru</a:t>
            </a:r>
            <a:r>
              <a:rPr lang="en-US" dirty="0"/>
              <a:t> Senarath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8" y="257824"/>
            <a:ext cx="6696075" cy="525948"/>
          </a:xfrm>
        </p:spPr>
        <p:txBody>
          <a:bodyPr anchor="t"/>
          <a:lstStyle/>
          <a:p>
            <a:r>
              <a:rPr lang="en-US" dirty="0"/>
              <a:t>Buck converter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6438C-45FD-4964-71F0-9FD5D006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1337057"/>
            <a:ext cx="11688147" cy="43723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3A185E-5FBC-23CF-ECB5-4A3F073A5738}"/>
              </a:ext>
            </a:extLst>
          </p:cNvPr>
          <p:cNvSpPr/>
          <p:nvPr/>
        </p:nvSpPr>
        <p:spPr>
          <a:xfrm>
            <a:off x="1278517" y="5637560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Switching circuit</a:t>
            </a:r>
          </a:p>
        </p:txBody>
      </p:sp>
    </p:spTree>
    <p:extLst>
      <p:ext uri="{BB962C8B-B14F-4D97-AF65-F5344CB8AC3E}">
        <p14:creationId xmlns:p14="http://schemas.microsoft.com/office/powerpoint/2010/main" val="12352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6F1375-77EB-8576-B59B-1E333231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0" y="725909"/>
            <a:ext cx="8888983" cy="599556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D3B7E8-F225-7392-E159-A0CBD81A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78C0-91ED-8A90-3728-D4DA726A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2A3F-965D-CF6A-B8B9-83E235B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4FAC31-DEE9-B377-8D48-2C6887FD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/>
              <a:t>PCB </a:t>
            </a:r>
            <a:r>
              <a:rPr lang="en-US" sz="3200" dirty="0" err="1"/>
              <a:t>DEsign</a:t>
            </a:r>
            <a:endParaRPr lang="en-US" sz="3200" dirty="0"/>
          </a:p>
        </p:txBody>
      </p:sp>
      <p:pic>
        <p:nvPicPr>
          <p:cNvPr id="2" name="Picture 1" descr="A blue circuit board with red lines and numbers&#10;&#10;Description automatically generated">
            <a:extLst>
              <a:ext uri="{FF2B5EF4-FFF2-40B4-BE49-F238E27FC236}">
                <a16:creationId xmlns:a16="http://schemas.microsoft.com/office/drawing/2014/main" id="{2D349183-11E3-AF74-3EF1-8FD5CF4F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9" y="858002"/>
            <a:ext cx="3652990" cy="314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circuit board with red lines and numbers&#10;&#10;Description automatically generated">
            <a:extLst>
              <a:ext uri="{FF2B5EF4-FFF2-40B4-BE49-F238E27FC236}">
                <a16:creationId xmlns:a16="http://schemas.microsoft.com/office/drawing/2014/main" id="{3A3DBEA2-7F90-0FB4-60FC-40E77642D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34" y="136525"/>
            <a:ext cx="6117590" cy="222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red circuit board with blue and red lines and dots&#10;&#10;Description automatically generated">
            <a:extLst>
              <a:ext uri="{FF2B5EF4-FFF2-40B4-BE49-F238E27FC236}">
                <a16:creationId xmlns:a16="http://schemas.microsoft.com/office/drawing/2014/main" id="{962B3B16-C0C9-2897-5098-8A25262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34" y="2883535"/>
            <a:ext cx="6117590" cy="3472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2B2B11-ED9A-FBBB-C088-2FA1333DCB8B}"/>
              </a:ext>
            </a:extLst>
          </p:cNvPr>
          <p:cNvSpPr txBox="1"/>
          <p:nvPr/>
        </p:nvSpPr>
        <p:spPr>
          <a:xfrm>
            <a:off x="1977772" y="3981183"/>
            <a:ext cx="2435539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Supply circuit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9AD24-9F8F-3CEF-D574-D55A23F256EA}"/>
              </a:ext>
            </a:extLst>
          </p:cNvPr>
          <p:cNvSpPr txBox="1"/>
          <p:nvPr/>
        </p:nvSpPr>
        <p:spPr>
          <a:xfrm>
            <a:off x="6410132" y="2330634"/>
            <a:ext cx="358091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PWM and Buck Convertor circuit</a:t>
            </a:r>
            <a:endParaRPr lang="en-US" sz="18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D6FAB-DCBA-E405-208C-EDF1FA713B71}"/>
              </a:ext>
            </a:extLst>
          </p:cNvPr>
          <p:cNvSpPr txBox="1"/>
          <p:nvPr/>
        </p:nvSpPr>
        <p:spPr>
          <a:xfrm>
            <a:off x="5768297" y="6310871"/>
            <a:ext cx="580312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Switching, Constant current and Constant Voltage circuit</a:t>
            </a:r>
            <a:endParaRPr lang="en-US" sz="18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3BEA-D973-FBF2-3C6C-EF822F80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52E557-C137-0E23-40C6-2F1DC792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/>
              <a:t>Soldered </a:t>
            </a:r>
            <a:r>
              <a:rPr lang="en-US" sz="3200" dirty="0" err="1"/>
              <a:t>pcbs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2EB7C-B4C1-4299-FCF4-7B012AFB32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9" y="3380636"/>
            <a:ext cx="5007483" cy="2467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9C65C-A3A3-DBDB-8CCF-872AB930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43" y="795062"/>
            <a:ext cx="4392089" cy="207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2F216-DFFD-4C6A-A925-4A5EF0F78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21" y="2032539"/>
            <a:ext cx="5247663" cy="2565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56DEF0-E400-9CC1-750C-2A758CAB63E4}"/>
              </a:ext>
            </a:extLst>
          </p:cNvPr>
          <p:cNvSpPr txBox="1"/>
          <p:nvPr/>
        </p:nvSpPr>
        <p:spPr>
          <a:xfrm>
            <a:off x="3127062" y="2902374"/>
            <a:ext cx="2435539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Supply circuit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E9BB8-73FB-BDD6-0819-3F57EEFA8515}"/>
              </a:ext>
            </a:extLst>
          </p:cNvPr>
          <p:cNvSpPr txBox="1"/>
          <p:nvPr/>
        </p:nvSpPr>
        <p:spPr>
          <a:xfrm>
            <a:off x="7528529" y="4609322"/>
            <a:ext cx="358091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PWM and Buck Convertor circuit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0F29B-2721-2238-D410-0916B1DEBEC1}"/>
              </a:ext>
            </a:extLst>
          </p:cNvPr>
          <p:cNvSpPr txBox="1"/>
          <p:nvPr/>
        </p:nvSpPr>
        <p:spPr>
          <a:xfrm>
            <a:off x="981837" y="5914543"/>
            <a:ext cx="580312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Switching, Constant current and Constant Voltage circuit</a:t>
            </a:r>
            <a:endParaRPr lang="en-US" sz="18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3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8B9D-9A2B-3FFC-D699-D04177A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5FD5-D305-9A19-23C2-BCDA6BF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1475-C4BE-489E-3045-19D8B80F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D6DEBE-E8D6-5EC5-B2C5-EEEE0F3B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 err="1"/>
              <a:t>ENCLosure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B7E51-8C1B-7D1A-9A99-22E167AC4972}"/>
              </a:ext>
            </a:extLst>
          </p:cNvPr>
          <p:cNvSpPr txBox="1"/>
          <p:nvPr/>
        </p:nvSpPr>
        <p:spPr>
          <a:xfrm>
            <a:off x="7165909" y="430439"/>
            <a:ext cx="4648977" cy="348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enclosure for the Lead-Acid battery charger is a simple hollow cuboidal structure designed using SOLIDWORKS designing software. With calculations done, initial sketches were drawn using the online version of AutoCAD software.</a:t>
            </a:r>
            <a:endParaRPr lang="en-US" sz="12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ijaya" panose="02020604020202020204" pitchFamily="18" charset="0"/>
            </a:endParaRP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outer dimension of the enclosure is 24.3cm X 14.2cm X 16.2cm, while a thickness of 3mm was also kept for the box.</a:t>
            </a:r>
          </a:p>
          <a:p>
            <a:pPr marL="0" marR="0" algn="just"/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Separate faces of the box has designed uniquely for separate tasks.</a:t>
            </a:r>
            <a:endParaRPr lang="en-US" sz="14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Bottom face – Transformer </a:t>
            </a: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Top face – connected with lid</a:t>
            </a: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Front face – Fan and switch</a:t>
            </a: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Back face – power supply</a:t>
            </a: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Right face – two PCBs including buck converter</a:t>
            </a:r>
          </a:p>
          <a:p>
            <a:pPr marL="0" marR="0" algn="just"/>
            <a:r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Left face - Vents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13DCE-C159-FB52-0B57-73A8CF54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93" y="800739"/>
            <a:ext cx="2786113" cy="2901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4AC114-2DE7-F29E-7BF2-445F6E26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450" y="990757"/>
            <a:ext cx="4319384" cy="56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1A64-5DD2-7650-A21D-4C257F5F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7909-342D-6C7F-716E-7A79AD2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8320-4A77-4F45-2760-62B81DC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7567F-D60A-CC56-1A18-2118477B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/>
              <a:t>END product</a:t>
            </a:r>
          </a:p>
        </p:txBody>
      </p:sp>
      <p:pic>
        <p:nvPicPr>
          <p:cNvPr id="9" name="Picture 8" descr="A black box with wires and wires&#10;&#10;Description automatically generated">
            <a:extLst>
              <a:ext uri="{FF2B5EF4-FFF2-40B4-BE49-F238E27FC236}">
                <a16:creationId xmlns:a16="http://schemas.microsoft.com/office/drawing/2014/main" id="{ECBE429E-18E1-4DA3-3C23-1E9B1E922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7" b="20066"/>
          <a:stretch/>
        </p:blipFill>
        <p:spPr>
          <a:xfrm>
            <a:off x="8123498" y="2687216"/>
            <a:ext cx="3402233" cy="2658178"/>
          </a:xfrm>
          <a:prstGeom prst="rect">
            <a:avLst/>
          </a:prstGeom>
        </p:spPr>
      </p:pic>
      <p:pic>
        <p:nvPicPr>
          <p:cNvPr id="11" name="Picture 10" descr="A black box with wires and wires&#10;&#10;Description automatically generated">
            <a:extLst>
              <a:ext uri="{FF2B5EF4-FFF2-40B4-BE49-F238E27FC236}">
                <a16:creationId xmlns:a16="http://schemas.microsoft.com/office/drawing/2014/main" id="{809CD987-55B7-CA71-A83C-0681861A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8"/>
          <a:stretch/>
        </p:blipFill>
        <p:spPr>
          <a:xfrm>
            <a:off x="818151" y="2183362"/>
            <a:ext cx="2988739" cy="3741577"/>
          </a:xfrm>
          <a:prstGeom prst="rect">
            <a:avLst/>
          </a:prstGeom>
        </p:spPr>
      </p:pic>
      <p:pic>
        <p:nvPicPr>
          <p:cNvPr id="13" name="Picture 12" descr="A black box with wires&#10;&#10;Description automatically generated">
            <a:extLst>
              <a:ext uri="{FF2B5EF4-FFF2-40B4-BE49-F238E27FC236}">
                <a16:creationId xmlns:a16="http://schemas.microsoft.com/office/drawing/2014/main" id="{FF75495D-46B1-4D0C-12C0-B3B087C8B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6" t="29982" r="9306" b="9306"/>
          <a:stretch/>
        </p:blipFill>
        <p:spPr>
          <a:xfrm>
            <a:off x="3508132" y="689652"/>
            <a:ext cx="4914124" cy="4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1A64-5DD2-7650-A21D-4C257F5F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7909-342D-6C7F-716E-7A79AD2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8320-4A77-4F45-2760-62B81DC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7567F-D60A-CC56-1A18-2118477B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9" y="136525"/>
            <a:ext cx="5206483" cy="587829"/>
          </a:xfrm>
        </p:spPr>
        <p:txBody>
          <a:bodyPr anchor="t"/>
          <a:lstStyle/>
          <a:p>
            <a:r>
              <a:rPr lang="en-US" sz="3200" dirty="0"/>
              <a:t>Task allocation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F5C77-964E-4E82-856F-23E777CA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9" y="1368652"/>
            <a:ext cx="1111750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68" y="2105874"/>
            <a:ext cx="9577983" cy="548711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 err="1"/>
              <a:t>Meemanage</a:t>
            </a:r>
            <a:r>
              <a:rPr lang="en-US" dirty="0"/>
              <a:t> M. A.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660747"/>
          </a:xfrm>
        </p:spPr>
        <p:txBody>
          <a:bodyPr/>
          <a:lstStyle/>
          <a:p>
            <a:r>
              <a:rPr lang="en-US" dirty="0"/>
              <a:t>210385U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 err="1"/>
              <a:t>Anjula</a:t>
            </a:r>
            <a:r>
              <a:rPr lang="en-US" dirty="0"/>
              <a:t> M. K.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660747"/>
          </a:xfrm>
        </p:spPr>
        <p:txBody>
          <a:bodyPr/>
          <a:lstStyle/>
          <a:p>
            <a:r>
              <a:rPr lang="en-US" dirty="0"/>
              <a:t>210368V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Uduwaka S. 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660747"/>
          </a:xfrm>
        </p:spPr>
        <p:txBody>
          <a:bodyPr>
            <a:normAutofit/>
          </a:bodyPr>
          <a:lstStyle/>
          <a:p>
            <a:r>
              <a:rPr lang="en-US" dirty="0"/>
              <a:t>210663V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Perera L. C. 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660747"/>
          </a:xfrm>
        </p:spPr>
        <p:txBody>
          <a:bodyPr/>
          <a:lstStyle/>
          <a:p>
            <a:r>
              <a:rPr lang="en-US" dirty="0"/>
              <a:t>210463H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Placeholder 14" descr="A person smiling at camera&#10;&#10;Description automatically generated">
            <a:extLst>
              <a:ext uri="{FF2B5EF4-FFF2-40B4-BE49-F238E27FC236}">
                <a16:creationId xmlns:a16="http://schemas.microsoft.com/office/drawing/2014/main" id="{4D66158C-C632-E22E-E336-074AC09735A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3" r="43"/>
          <a:stretch>
            <a:fillRect/>
          </a:stretch>
        </p:blipFill>
        <p:spPr/>
      </p:pic>
      <p:pic>
        <p:nvPicPr>
          <p:cNvPr id="16" name="Picture Placeholder 15" descr="A person in a suit&#10;&#10;Description automatically generated">
            <a:extLst>
              <a:ext uri="{FF2B5EF4-FFF2-40B4-BE49-F238E27FC236}">
                <a16:creationId xmlns:a16="http://schemas.microsoft.com/office/drawing/2014/main" id="{DAFB17D7-C25A-7615-2F30-7887D031CF0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6832" t="-1" r="21744" b="46710"/>
          <a:stretch/>
        </p:blipFill>
        <p:spPr>
          <a:xfrm>
            <a:off x="3912023" y="2886074"/>
            <a:ext cx="1780839" cy="1845511"/>
          </a:xfrm>
        </p:spPr>
      </p:pic>
      <p:pic>
        <p:nvPicPr>
          <p:cNvPr id="27" name="Picture Placeholder 26" descr="A person with glasses and beard&#10;&#10;Description automatically generated">
            <a:extLst>
              <a:ext uri="{FF2B5EF4-FFF2-40B4-BE49-F238E27FC236}">
                <a16:creationId xmlns:a16="http://schemas.microsoft.com/office/drawing/2014/main" id="{E7836F07-63FD-2B2E-9A3E-9EC864176D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116" r="1116"/>
          <a:stretch>
            <a:fillRect/>
          </a:stretch>
        </p:blipFill>
        <p:spPr/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67DDFD0-96E4-4AEC-089E-ECA9F62A7991}"/>
              </a:ext>
            </a:extLst>
          </p:cNvPr>
          <p:cNvSpPr txBox="1">
            <a:spLocks/>
          </p:cNvSpPr>
          <p:nvPr/>
        </p:nvSpPr>
        <p:spPr>
          <a:xfrm>
            <a:off x="233265" y="342193"/>
            <a:ext cx="3825418" cy="5487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7064521-317C-8060-AAF3-F39947336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0364" t="3886" r="10765" b="10164"/>
          <a:stretch/>
        </p:blipFill>
        <p:spPr>
          <a:xfrm>
            <a:off x="8752420" y="2886075"/>
            <a:ext cx="1641883" cy="1789232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3284570" cy="711998"/>
          </a:xfrm>
        </p:spPr>
        <p:txBody>
          <a:bodyPr anchor="ctr"/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943" y="1665514"/>
            <a:ext cx="8276254" cy="3526971"/>
          </a:xfrm>
        </p:spPr>
        <p:txBody>
          <a:bodyPr>
            <a:normAutofit/>
          </a:bodyPr>
          <a:lstStyle/>
          <a:p>
            <a:r>
              <a:rPr lang="en-US" sz="2000" dirty="0"/>
              <a:t>Each battery has their own charging profile. In order to maintain a healthy battery, this charging profile should be followed correctly. Normally, this charging profile is comprised of constant current charging followed by a constant voltage stage. In this project we have to design a power source which can operate in both conditions.</a:t>
            </a:r>
          </a:p>
          <a:p>
            <a:r>
              <a:rPr lang="en-US" sz="2000" dirty="0"/>
              <a:t>The project introduction here is to design a constant current source to charge a 12v Lead acid battery, with a maximum charging current of 1A while getting the input voltage to the whole implementation as 230V (50Hz) AC source.</a:t>
            </a:r>
          </a:p>
          <a:p>
            <a:r>
              <a:rPr lang="en-US" sz="2000" dirty="0"/>
              <a:t>The whole analogy is based on the PWM technique.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Lead Acid Battery charger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5949D-6083-64F2-E5D9-13B254CD0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3447"/>
          <a:stretch/>
        </p:blipFill>
        <p:spPr>
          <a:xfrm>
            <a:off x="8771490" y="3554962"/>
            <a:ext cx="3423993" cy="3069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68AD5-F4A8-30D0-1327-47DED668A9D4}"/>
              </a:ext>
            </a:extLst>
          </p:cNvPr>
          <p:cNvSpPr txBox="1"/>
          <p:nvPr/>
        </p:nvSpPr>
        <p:spPr>
          <a:xfrm>
            <a:off x="9834466" y="2908631"/>
            <a:ext cx="22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Charging profile of a </a:t>
            </a:r>
          </a:p>
          <a:p>
            <a:r>
              <a:rPr lang="en-US" dirty="0"/>
              <a:t>lead-acid battery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PLAN FOR PRODUCT LAUNCH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89799737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E6EB1-259C-51C4-2934-E9D7A2DE4C6C}"/>
              </a:ext>
            </a:extLst>
          </p:cNvPr>
          <p:cNvSpPr/>
          <p:nvPr/>
        </p:nvSpPr>
        <p:spPr>
          <a:xfrm>
            <a:off x="423828" y="1096423"/>
            <a:ext cx="5205055" cy="122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D38B-AAC4-1042-2726-CE2ADBE1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35" y="151225"/>
            <a:ext cx="6303736" cy="764807"/>
          </a:xfrm>
        </p:spPr>
        <p:txBody>
          <a:bodyPr anchor="ctr"/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5B73-3D7C-B5AE-4D43-224A222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A329-03DD-4924-A350-8A05DCF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30CD-F62A-4235-2E5A-26F1F90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45E11-1AB5-ED47-81CE-4D3992DE3E31}"/>
              </a:ext>
            </a:extLst>
          </p:cNvPr>
          <p:cNvSpPr/>
          <p:nvPr/>
        </p:nvSpPr>
        <p:spPr>
          <a:xfrm>
            <a:off x="529736" y="1500448"/>
            <a:ext cx="1775279" cy="625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230V AC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0B9F5-004F-9EBE-2155-6F3F4A0B6974}"/>
              </a:ext>
            </a:extLst>
          </p:cNvPr>
          <p:cNvSpPr/>
          <p:nvPr/>
        </p:nvSpPr>
        <p:spPr>
          <a:xfrm>
            <a:off x="2562733" y="3267535"/>
            <a:ext cx="1978608" cy="783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Buck Converter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B40B2-7274-2DE2-CC37-A468F1AD53C2}"/>
              </a:ext>
            </a:extLst>
          </p:cNvPr>
          <p:cNvSpPr/>
          <p:nvPr/>
        </p:nvSpPr>
        <p:spPr>
          <a:xfrm>
            <a:off x="467706" y="5103582"/>
            <a:ext cx="11286090" cy="114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5776-B5B7-3872-DD3E-1E16F4B33DFA}"/>
              </a:ext>
            </a:extLst>
          </p:cNvPr>
          <p:cNvSpPr/>
          <p:nvPr/>
        </p:nvSpPr>
        <p:spPr>
          <a:xfrm>
            <a:off x="697687" y="5324382"/>
            <a:ext cx="2502241" cy="734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Constant Current - CC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6A5FE-B555-97A9-15EE-120A4CB41B65}"/>
              </a:ext>
            </a:extLst>
          </p:cNvPr>
          <p:cNvSpPr/>
          <p:nvPr/>
        </p:nvSpPr>
        <p:spPr>
          <a:xfrm>
            <a:off x="8992074" y="5324382"/>
            <a:ext cx="2502241" cy="734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Constant Voltage - 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475FB-687F-FB87-D3EF-FF3C11444D1E}"/>
              </a:ext>
            </a:extLst>
          </p:cNvPr>
          <p:cNvSpPr/>
          <p:nvPr/>
        </p:nvSpPr>
        <p:spPr>
          <a:xfrm>
            <a:off x="6124832" y="2491273"/>
            <a:ext cx="2575249" cy="2298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PWM Generator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29F7B-B661-6E7D-2463-55E26F47DEC3}"/>
              </a:ext>
            </a:extLst>
          </p:cNvPr>
          <p:cNvSpPr/>
          <p:nvPr/>
        </p:nvSpPr>
        <p:spPr>
          <a:xfrm>
            <a:off x="2734676" y="1500448"/>
            <a:ext cx="2762119" cy="625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Stepdown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Smoothing and rectifying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85F64-A854-12F8-2DB4-7B6D85C9EC35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305015" y="1813024"/>
            <a:ext cx="429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C660FC-DD77-668D-FD84-67A3694FBB18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7412457" y="1813023"/>
            <a:ext cx="1" cy="678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062CC1-154E-B478-E872-C886F50A0CBD}"/>
              </a:ext>
            </a:extLst>
          </p:cNvPr>
          <p:cNvSpPr/>
          <p:nvPr/>
        </p:nvSpPr>
        <p:spPr>
          <a:xfrm>
            <a:off x="6520670" y="1096423"/>
            <a:ext cx="1783575" cy="71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supply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59961F-A9B5-F094-5C90-AEF97E5285B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28883" y="1454723"/>
            <a:ext cx="8917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DAD87E-9557-77E0-C6DD-7AA4867DD5E8}"/>
              </a:ext>
            </a:extLst>
          </p:cNvPr>
          <p:cNvSpPr/>
          <p:nvPr/>
        </p:nvSpPr>
        <p:spPr>
          <a:xfrm>
            <a:off x="6233850" y="2928617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Astable Multivibrator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3224C0-DD17-43CE-82CE-F49F7612E55F}"/>
              </a:ext>
            </a:extLst>
          </p:cNvPr>
          <p:cNvSpPr/>
          <p:nvPr/>
        </p:nvSpPr>
        <p:spPr>
          <a:xfrm>
            <a:off x="6233850" y="3928511"/>
            <a:ext cx="2376750" cy="625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56EBD819-B683-17D9-69F1-861CCC164BF2}"/>
              </a:ext>
            </a:extLst>
          </p:cNvPr>
          <p:cNvSpPr/>
          <p:nvPr/>
        </p:nvSpPr>
        <p:spPr>
          <a:xfrm>
            <a:off x="4704603" y="5207448"/>
            <a:ext cx="2840457" cy="93705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Switching circuit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2BA07A-1180-1624-220D-44F8652E976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422225" y="3572297"/>
            <a:ext cx="0" cy="356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66DC3-5190-B50E-9662-E551A788BB24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7545060" y="5675977"/>
            <a:ext cx="1447014" cy="15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98DD1A-B7BB-1418-7893-79048B48E7DB}"/>
              </a:ext>
            </a:extLst>
          </p:cNvPr>
          <p:cNvCxnSpPr>
            <a:cxnSpLocks/>
            <a:stCxn id="42" idx="1"/>
            <a:endCxn id="10" idx="3"/>
          </p:cNvCxnSpPr>
          <p:nvPr/>
        </p:nvCxnSpPr>
        <p:spPr>
          <a:xfrm flipH="1">
            <a:off x="3199928" y="5675977"/>
            <a:ext cx="1504675" cy="15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0CD7E1-9762-A58D-056C-E2334649A7DB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4541341" y="3640760"/>
            <a:ext cx="1583491" cy="18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EB9DA5-F8BF-618A-4ECF-3730DD65488B}"/>
              </a:ext>
            </a:extLst>
          </p:cNvPr>
          <p:cNvCxnSpPr>
            <a:stCxn id="9" idx="2"/>
          </p:cNvCxnSpPr>
          <p:nvPr/>
        </p:nvCxnSpPr>
        <p:spPr>
          <a:xfrm>
            <a:off x="3552037" y="4051306"/>
            <a:ext cx="0" cy="10522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771" y="438538"/>
            <a:ext cx="6151051" cy="587829"/>
          </a:xfrm>
        </p:spPr>
        <p:txBody>
          <a:bodyPr anchor="t"/>
          <a:lstStyle/>
          <a:p>
            <a:r>
              <a:rPr lang="en-US" dirty="0"/>
              <a:t>Main components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511" y="1142005"/>
            <a:ext cx="4179570" cy="4913562"/>
          </a:xfrm>
        </p:spPr>
        <p:txBody>
          <a:bodyPr/>
          <a:lstStyle/>
          <a:p>
            <a:r>
              <a:rPr lang="en-US" dirty="0"/>
              <a:t>741UA OPAMP IC</a:t>
            </a:r>
          </a:p>
          <a:p>
            <a:r>
              <a:rPr lang="en-US" dirty="0"/>
              <a:t>NE555P timer IC</a:t>
            </a:r>
          </a:p>
          <a:p>
            <a:r>
              <a:rPr lang="en-US" dirty="0"/>
              <a:t>TL084 IC</a:t>
            </a:r>
          </a:p>
          <a:p>
            <a:r>
              <a:rPr lang="en-US" dirty="0"/>
              <a:t>LM393P Comparator OPAMP IC</a:t>
            </a:r>
          </a:p>
          <a:p>
            <a:r>
              <a:rPr lang="en-US" dirty="0"/>
              <a:t>Inductor</a:t>
            </a:r>
          </a:p>
          <a:p>
            <a:r>
              <a:rPr lang="en-US" dirty="0"/>
              <a:t>Capacitors</a:t>
            </a:r>
          </a:p>
          <a:p>
            <a:r>
              <a:rPr lang="en-US" dirty="0"/>
              <a:t>Resistors </a:t>
            </a:r>
          </a:p>
          <a:p>
            <a:r>
              <a:rPr lang="en-US" dirty="0" err="1"/>
              <a:t>Mosfet</a:t>
            </a:r>
            <a:r>
              <a:rPr lang="en-US" dirty="0"/>
              <a:t> (IRFZ44N) – high drain current and fast switching speed</a:t>
            </a:r>
          </a:p>
          <a:p>
            <a:r>
              <a:rPr lang="en-US" dirty="0" err="1"/>
              <a:t>Zenar</a:t>
            </a:r>
            <a:r>
              <a:rPr lang="en-US" dirty="0"/>
              <a:t> regulators (15v)</a:t>
            </a:r>
          </a:p>
          <a:p>
            <a:r>
              <a:rPr lang="en-US" dirty="0"/>
              <a:t>Transistors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92" y="136525"/>
            <a:ext cx="6696075" cy="525948"/>
          </a:xfrm>
        </p:spPr>
        <p:txBody>
          <a:bodyPr anchor="t"/>
          <a:lstStyle/>
          <a:p>
            <a:r>
              <a:rPr lang="en-US" dirty="0"/>
              <a:t>Constant voltage - CV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3A655-A112-CF53-F4FE-777170D4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3" y="1240718"/>
            <a:ext cx="6696075" cy="4849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2A639-EE57-1CAE-CDE7-48B55E4FAF20}"/>
              </a:ext>
            </a:extLst>
          </p:cNvPr>
          <p:cNvSpPr/>
          <p:nvPr/>
        </p:nvSpPr>
        <p:spPr>
          <a:xfrm>
            <a:off x="6606295" y="928143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Unity gain amplifier of the buck converter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1DDA2-3628-8E02-2AF1-9034A83228E9}"/>
              </a:ext>
            </a:extLst>
          </p:cNvPr>
          <p:cNvSpPr/>
          <p:nvPr/>
        </p:nvSpPr>
        <p:spPr>
          <a:xfrm>
            <a:off x="10506075" y="3429000"/>
            <a:ext cx="130648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Astable </a:t>
            </a:r>
            <a:r>
              <a:rPr lang="en-US" b="1" dirty="0" err="1">
                <a:solidFill>
                  <a:schemeClr val="tx1"/>
                </a:solidFill>
              </a:rPr>
              <a:t>multibibrator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8" y="257824"/>
            <a:ext cx="6696075" cy="525948"/>
          </a:xfrm>
        </p:spPr>
        <p:txBody>
          <a:bodyPr anchor="t"/>
          <a:lstStyle/>
          <a:p>
            <a:r>
              <a:rPr lang="en-US" dirty="0"/>
              <a:t>Constant Current - 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BA79C-FE34-57E9-9240-4E192E7F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91158" y="288509"/>
            <a:ext cx="4666730" cy="65631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F6F15-50E8-ED0E-E499-5B3C205E7C84}"/>
              </a:ext>
            </a:extLst>
          </p:cNvPr>
          <p:cNvSpPr/>
          <p:nvPr/>
        </p:nvSpPr>
        <p:spPr>
          <a:xfrm>
            <a:off x="1685925" y="2803849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Astable multivibrator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8" y="257824"/>
            <a:ext cx="6696075" cy="525948"/>
          </a:xfrm>
        </p:spPr>
        <p:txBody>
          <a:bodyPr anchor="t"/>
          <a:lstStyle/>
          <a:p>
            <a:r>
              <a:rPr lang="en-US" dirty="0"/>
              <a:t>PWM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8A3AC-AC75-CABF-C03D-804303B9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75" y="979714"/>
            <a:ext cx="4690397" cy="35483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1C2330-A108-B69D-C4FD-068E9D36E302}"/>
              </a:ext>
            </a:extLst>
          </p:cNvPr>
          <p:cNvSpPr/>
          <p:nvPr/>
        </p:nvSpPr>
        <p:spPr>
          <a:xfrm>
            <a:off x="4366949" y="4118271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Astable Multivibrator with Integrator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AF0E9-9639-E328-506A-C5209AD3D8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1147" y="2504847"/>
            <a:ext cx="2168172" cy="1058675"/>
          </a:xfrm>
          <a:prstGeom prst="bentConnector3">
            <a:avLst>
              <a:gd name="adj1" fmla="val 999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8" y="257824"/>
            <a:ext cx="6696075" cy="525948"/>
          </a:xfrm>
        </p:spPr>
        <p:txBody>
          <a:bodyPr anchor="t"/>
          <a:lstStyle/>
          <a:p>
            <a:r>
              <a:rPr lang="en-US" dirty="0"/>
              <a:t>Switching circuit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42F73-E76C-DACA-35A1-FDB6FA72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8" y="929880"/>
            <a:ext cx="9057417" cy="54597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4B12E3-C40B-EC30-30F9-EE3C5583CA27}"/>
              </a:ext>
            </a:extLst>
          </p:cNvPr>
          <p:cNvSpPr/>
          <p:nvPr/>
        </p:nvSpPr>
        <p:spPr>
          <a:xfrm>
            <a:off x="1773038" y="783772"/>
            <a:ext cx="2376750" cy="625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1487917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sharepoint/v3"/>
    <ds:schemaRef ds:uri="http://purl.org/dc/elements/1.1/"/>
    <ds:schemaRef ds:uri="71af3243-3dd4-4a8d-8c0d-dd76da1f02a5"/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{60AEB756-A31D-4582-9259-E3B1F3066E73}tf67328976_win32</Template>
  <TotalTime>1848</TotalTime>
  <Words>596</Words>
  <Application>Microsoft Office PowerPoint</Application>
  <PresentationFormat>Widescreen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Tenorite</vt:lpstr>
      <vt:lpstr>Times New Roman</vt:lpstr>
      <vt:lpstr>Custom</vt:lpstr>
      <vt:lpstr>LEAD-ACID battery charger</vt:lpstr>
      <vt:lpstr>INTRODUCTION</vt:lpstr>
      <vt:lpstr>PLAN FOR PRODUCT LAUNCH</vt:lpstr>
      <vt:lpstr>Functional block diagram</vt:lpstr>
      <vt:lpstr>Main components used</vt:lpstr>
      <vt:lpstr>Constant voltage - CV</vt:lpstr>
      <vt:lpstr>Constant Current - CC</vt:lpstr>
      <vt:lpstr>PWM Generator</vt:lpstr>
      <vt:lpstr>Switching circuit</vt:lpstr>
      <vt:lpstr>Buck converter</vt:lpstr>
      <vt:lpstr>SCHEMATIC DIAGRAM</vt:lpstr>
      <vt:lpstr>PCB DEsign</vt:lpstr>
      <vt:lpstr>Soldered pcbs</vt:lpstr>
      <vt:lpstr>ENCLosure</vt:lpstr>
      <vt:lpstr>END product</vt:lpstr>
      <vt:lpstr>Task allocation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LEAD-ACID battery charger</dc:title>
  <dc:creator>Samudra Uduwaka</dc:creator>
  <cp:lastModifiedBy>Samudra Uduwaka</cp:lastModifiedBy>
  <cp:revision>9</cp:revision>
  <dcterms:created xsi:type="dcterms:W3CDTF">2023-10-16T12:53:13Z</dcterms:created>
  <dcterms:modified xsi:type="dcterms:W3CDTF">2023-12-06T05:57:03Z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