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2"/>
    <p:sldId id="27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6" r:id="rId12"/>
    <p:sldId id="267" r:id="rId13"/>
    <p:sldId id="273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7E45A-4545-4405-B450-D3666015EBB3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B0731-05A9-4BC0-82B5-8B1B0AF1D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B0731-05A9-4BC0-82B5-8B1B0AF1DF0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B0731-05A9-4BC0-82B5-8B1B0AF1DF0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468F43D1-C3EC-46F0-9A4E-420CB1369CB3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937AE197-A92C-4101-8739-3C9EDD778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3D1-C3EC-46F0-9A4E-420CB1369CB3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468F43D1-C3EC-46F0-9A4E-420CB1369CB3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7AE197-A92C-4101-8739-3C9EDD778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3D1-C3EC-46F0-9A4E-420CB1369CB3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3D1-C3EC-46F0-9A4E-420CB1369CB3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8F43D1-C3EC-46F0-9A4E-420CB1369CB3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937AE197-A92C-4101-8739-3C9EDD778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3D1-C3EC-46F0-9A4E-420CB1369CB3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3D1-C3EC-46F0-9A4E-420CB1369CB3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3D1-C3EC-46F0-9A4E-420CB1369CB3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8F43D1-C3EC-46F0-9A4E-420CB1369CB3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3D1-C3EC-46F0-9A4E-420CB1369CB3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3D1-C3EC-46F0-9A4E-420CB1369CB3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4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468F43D1-C3EC-46F0-9A4E-420CB1369CB3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937AE197-A92C-4101-8739-3C9EDD778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335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825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 panose="05000000000000000000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 panose="05000000000000000000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1930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225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215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anose="05000000000000000000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 txBox="1"/>
          <p:nvPr/>
        </p:nvSpPr>
        <p:spPr>
          <a:xfrm>
            <a:off x="685800" y="1905000"/>
            <a:ext cx="7772400" cy="24803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charset="0"/>
                <a:ea typeface="+mj-ea"/>
                <a:cs typeface="Times New Roman" panose="02020603050405020304" charset="0"/>
              </a:rPr>
              <a:t>Recognition of crop disease with deep learning based on leaf images</a:t>
            </a:r>
          </a:p>
        </p:txBody>
      </p:sp>
      <p:sp>
        <p:nvSpPr>
          <p:cNvPr id="5" name="Subtitle 2"/>
          <p:cNvSpPr txBox="1"/>
          <p:nvPr/>
        </p:nvSpPr>
        <p:spPr>
          <a:xfrm>
            <a:off x="3657600" y="4572000"/>
            <a:ext cx="4419600" cy="1676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682094"/>
            <a:ext cx="7543800" cy="466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This preprocessing method includes geometric space transformations and pixel color transformations 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 smtClean="0">
                <a:latin typeface="Times New Roman" panose="02020603050405020304" charset="0"/>
                <a:cs typeface="Times New Roman" panose="02020603050405020304" charset="0"/>
              </a:rPr>
              <a:t>Training Strategy:</a:t>
            </a: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 Adopts the Inception-ResNet-v2 model for transfer learning, loading pre-trained parameters, modifying the model for the target task, and fine-tuning. Parameters, learning rate, batch size, dropout, loss function, and optimizer are set for efficient training.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Achieves a final accuracy of 86.1%, outperforming other common deep learning models. The system effectively identifies crop diseases and pests, providing valuable information and guidance for farmers.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452880"/>
            <a:ext cx="3886200" cy="4947920"/>
          </a:xfrm>
          <a:prstGeom prst="rect">
            <a:avLst/>
          </a:prstGeom>
        </p:spPr>
      </p:pic>
      <p:pic>
        <p:nvPicPr>
          <p:cNvPr id="4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456690"/>
            <a:ext cx="3782060" cy="49441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00400" y="457200"/>
            <a:ext cx="1110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38580"/>
            <a:ext cx="3810000" cy="4909820"/>
          </a:xfrm>
          <a:prstGeom prst="rect">
            <a:avLst/>
          </a:prstGeom>
        </p:spPr>
      </p:pic>
      <p:pic>
        <p:nvPicPr>
          <p:cNvPr id="3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338580"/>
            <a:ext cx="3733800" cy="49098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29000" y="457200"/>
            <a:ext cx="1110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95" y="1710055"/>
            <a:ext cx="6347460" cy="395351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558290" y="648970"/>
            <a:ext cx="4148455" cy="7461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2800" b="1">
                <a:solidFill>
                  <a:schemeClr val="tx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Accuracy and loss Grap</a:t>
            </a:r>
            <a:r>
              <a:rPr lang="en-IN" altLang="en-US" sz="28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400" y="457200"/>
            <a:ext cx="16780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533400" y="1891755"/>
            <a:ext cx="7391400" cy="28917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[1]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 J.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Schmidhuber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, ‘‘Deep learning in neural networks: An overview,’’ Neural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Netw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., vol. 61, pp. 85–117, Jan. 2015.</a:t>
            </a:r>
          </a:p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[2] A.-R. Mohamed, G. E. Dahl, and G. Hinton, ‘‘Acoustic modeling using deep belief networks,’’ IEEE Trans. Audio, Speech, Lang. Process., vol. 20, no. 1, pp. 14–22, Jan. 2012.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[3] Y.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Bengio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 and O.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Delalleau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, ‘‘On the expressive power of deep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architectures,’’ in Proc. 14th Int. Conf. Discovery Sci. Berlin, Germany, 2011, no. 1, pp. 18–36.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595630" y="1657985"/>
            <a:ext cx="6131560" cy="29597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IN" altLang="en-GB" sz="2800" b="1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Group Members Information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lang="en-GB" sz="2000" b="1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20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SAMUDRALA BINDU</a:t>
            </a:r>
            <a:r>
              <a:rPr lang="en-IN" altLang="en-GB" sz="20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</a:t>
            </a:r>
            <a:r>
              <a:rPr lang="en-GB" sz="20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-  </a:t>
            </a:r>
            <a:r>
              <a:rPr lang="en-IN" altLang="en-GB" sz="20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GB" sz="20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700744928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kumimoji="0" lang="en-GB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sz="20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SHANMUKHA LAXMI PASUMARTHI </a:t>
            </a: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  700756736</a:t>
            </a:r>
          </a:p>
          <a:p>
            <a:pPr algn="just"/>
            <a:endParaRPr lang="en-US" sz="20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sz="2000" b="1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DEEKSHITH ATHMAKUR                     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- </a:t>
            </a: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700743388</a:t>
            </a:r>
          </a:p>
          <a:p>
            <a:pPr algn="just"/>
            <a:endParaRPr lang="en-US" sz="20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sz="2000" b="1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KARUNAKAR REDDY CHITTEPU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</a:t>
            </a: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  700734065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lang="en-IN" sz="20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828800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1. SAMUDRALA BINDU</a:t>
            </a:r>
          </a:p>
          <a:p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Worked on dataset, algorithm</a:t>
            </a:r>
          </a:p>
          <a:p>
            <a:endParaRPr lang="en-GB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en-IN" sz="2000" dirty="0" smtClean="0"/>
              <a:t> </a:t>
            </a:r>
            <a:r>
              <a:rPr lang="en-IN" sz="2000" dirty="0" err="1" smtClean="0"/>
              <a:t>Shanmukha</a:t>
            </a:r>
            <a:r>
              <a:rPr lang="en-IN" sz="2000" dirty="0" smtClean="0"/>
              <a:t> Laxmi Pasumarthi</a:t>
            </a:r>
            <a:endParaRPr lang="en-GB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Worked on dataset, algorithm</a:t>
            </a:r>
          </a:p>
          <a:p>
            <a:endParaRPr lang="en-GB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IN" sz="2000" dirty="0" err="1" smtClean="0"/>
              <a:t>Deekshith</a:t>
            </a:r>
            <a:r>
              <a:rPr lang="en-IN" sz="2000" dirty="0" smtClean="0"/>
              <a:t> Athmakur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Worked on algorithm and Report</a:t>
            </a:r>
          </a:p>
          <a:p>
            <a:endParaRPr lang="en-GB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4.</a:t>
            </a:r>
            <a:r>
              <a:rPr lang="en-IN" sz="2000" dirty="0" smtClean="0"/>
              <a:t> </a:t>
            </a:r>
            <a:r>
              <a:rPr lang="en-IN" sz="2000" dirty="0" err="1" smtClean="0"/>
              <a:t>Karunakar</a:t>
            </a:r>
            <a:r>
              <a:rPr lang="en-IN" sz="2000" dirty="0" smtClean="0"/>
              <a:t> Reddy Chittepu </a:t>
            </a:r>
            <a:endParaRPr lang="en-GB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Worked on algorithm and Report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914400"/>
            <a:ext cx="6083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Roles/Responsibilities and Contribution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219200"/>
            <a:ext cx="7126224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Agriculture faces challenges from unpredictable weather patterns and the increasing prevalence of crop diseases and pests, necessitating advanced technological solutions</a:t>
            </a:r>
            <a:r>
              <a:rPr lang="en-GB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GB" dirty="0" smtClean="0">
                <a:latin typeface="Times New Roman" panose="02020603050405020304" charset="0"/>
                <a:cs typeface="Times New Roman" panose="02020603050405020304" charset="0"/>
              </a:rPr>
              <a:t>Motivation </a:t>
            </a: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for Change: The need for more accurate, efficient, and proactive systems drives the exploration of advanced technologies in this research.</a:t>
            </a:r>
          </a:p>
          <a:p>
            <a:pPr algn="just">
              <a:lnSpc>
                <a:spcPct val="150000"/>
              </a:lnSpc>
            </a:pP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533400"/>
            <a:ext cx="18415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</p:txBody>
      </p:sp>
      <p:pic>
        <p:nvPicPr>
          <p:cNvPr id="6" name="Picture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1868" b="21868"/>
          <a:stretch>
            <a:fillRect/>
          </a:stretch>
        </p:blipFill>
        <p:spPr>
          <a:xfrm>
            <a:off x="0" y="4343400"/>
            <a:ext cx="8150225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1828800"/>
            <a:ext cx="1672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5" name="Content Placeholder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403479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12285" y="1731645"/>
            <a:ext cx="3688715" cy="41865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GB" dirty="0" smtClean="0">
                <a:latin typeface="Times New Roman" panose="02020603050405020304" charset="0"/>
                <a:cs typeface="Times New Roman" panose="02020603050405020304" charset="0"/>
              </a:rPr>
              <a:t>Develop and deploy a deep learning framework to revolutionize crop management, focusing on accurate identification of diseases and pests in harsh environments, with the aim of enhancing agricultural resilience and sustainability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6800" y="685800"/>
            <a:ext cx="1603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05000" y="1524000"/>
            <a:ext cx="6096000" cy="466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Current agricultural research employs sensor networks and automated systems for crop disease identification, including real-time weather-based detection and wireless image sensors for pest traps. </a:t>
            </a:r>
            <a:endParaRPr lang="en-US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Machine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learning, specifically neural networks, proves effective in diagnosing plant diseases by analyzing color, shape, and texture features</a:t>
            </a: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Image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processing methods enhance disease detection, demonstrated in successful applications </a:t>
            </a: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like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identifying scab disease in potatoes.</a:t>
            </a:r>
          </a:p>
          <a:p>
            <a:pPr algn="just">
              <a:lnSpc>
                <a:spcPct val="150000"/>
              </a:lnSpc>
            </a:pPr>
            <a:endParaRPr lang="en-GB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9000" y="762000"/>
            <a:ext cx="22063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Related Work</a:t>
            </a:r>
          </a:p>
        </p:txBody>
      </p:sp>
      <p:pic>
        <p:nvPicPr>
          <p:cNvPr id="6" name="Picture 6" descr="Onion seed crop OE - IYSV - diamond lesion close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763" r="21584" b="8539"/>
          <a:stretch>
            <a:fillRect/>
          </a:stretch>
        </p:blipFill>
        <p:spPr bwMode="auto">
          <a:xfrm>
            <a:off x="0" y="0"/>
            <a:ext cx="1905000" cy="6858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362200"/>
            <a:ext cx="7239000" cy="3830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The current methods for crop disease and pest detection suffer from inefficiency, error proneness, and inadequate early detection capabilities, resulting in potential agricultural losses. </a:t>
            </a:r>
            <a:endParaRPr lang="en-GB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>
                <a:latin typeface="Times New Roman" panose="02020603050405020304" charset="0"/>
                <a:cs typeface="Times New Roman" panose="02020603050405020304" charset="0"/>
              </a:rPr>
              <a:t>Additionally</a:t>
            </a: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, challenges such as extreme weather conditions, limited data availability, soil variations, and a technology gap further hinder effective detection. </a:t>
            </a:r>
            <a:endParaRPr lang="en-GB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reliance on time-consuming manual methods introduces human error and may not offer timely identification, exacerbating the agricultural risks.</a:t>
            </a:r>
            <a:endParaRPr lang="en-GB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4600" y="1371600"/>
            <a:ext cx="30816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153400" cy="1186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143000"/>
            <a:ext cx="7620000" cy="466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Input Layer: Receives raw data, often images.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Convolutional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Operation: Applies filters to capture local patterns.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Activation Function (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ReLU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): Introduces non-linearity to enhance learning.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Pooling: Reduces dimensionality through down-sampling.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Flattening: Converts processed data into a one-dimensional vector.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Fully Connected Layers: Integrates information for global predictions.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Output Layer: Produces final network predictions.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Loss Function: Measures the difference between predictions and labels.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Back propagation: Updates weights based on calculated gradients.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Training and Iteration: Repeats forward and backward passes iteratively for learning hierarchical representations.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0" y="381000"/>
            <a:ext cx="4452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Convolution Neural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381000"/>
            <a:ext cx="289115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en-GB" sz="2800" b="1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Proposed Solution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143000"/>
            <a:ext cx="7620000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Model: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Inception-ResNet-v2 network with added residual units for crop disease recognition. Cross-layer direct edges and multi-way convolution layers enhance accuracy and solve gradient issues</a:t>
            </a: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Data Set: Crop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Disease Recognition Competition dataset from the 2018 AI Challenger Competition. It includes 47,363 images of 27 diseases across 10 crops, divided into training (70%), validation (10%), and test sets (20</a:t>
            </a: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%).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 smtClean="0">
                <a:latin typeface="Times New Roman" panose="02020603050405020304" charset="0"/>
                <a:cs typeface="Times New Roman" panose="02020603050405020304" charset="0"/>
              </a:rPr>
              <a:t>Image Pre-processing:</a:t>
            </a: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Applies light transformation and random clipping to enhance feature information and address data set distribution issues. </a:t>
            </a:r>
            <a:endParaRPr lang="en-US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Custom 9">
      <a:dk1>
        <a:sysClr val="windowText" lastClr="000000"/>
      </a:dk1>
      <a:lt1>
        <a:sysClr val="window" lastClr="FFFFFF"/>
      </a:lt1>
      <a:dk2>
        <a:srgbClr val="92D050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732</Words>
  <Application>WPS Presentation</Application>
  <PresentationFormat>On-screen Show (4:3)</PresentationFormat>
  <Paragraphs>71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Opulent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20</cp:revision>
  <dcterms:created xsi:type="dcterms:W3CDTF">2023-11-29T06:44:00Z</dcterms:created>
  <dcterms:modified xsi:type="dcterms:W3CDTF">2023-11-30T03:23:50Z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35174E45F76440D6813A7D8232F537F2_12</vt:lpwstr>
  </property>
  <property fmtid="{D5CDD505-2E9C-101B-9397-08002B2CF9AE}" pid="3" name="KSOProductBuildVer">
    <vt:lpwstr>1033-12.2.0.13306</vt:lpwstr>
  </property>
</Properties>
</file>