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9B9C7-2322-7D43-0F48-3E68F3661902}" v="4" dt="2025-02-12T19:25:15.851"/>
    <p1510:client id="{64C30150-BA1A-511D-57E6-640A2D636057}" v="126" dt="2025-02-12T19:40:50.282"/>
    <p1510:client id="{67872E72-B579-303F-5850-AE4204AEE4DD}" v="37" dt="2025-02-14T18:16:13.877"/>
    <p1510:client id="{AA1E14CF-0DDF-631E-F7A4-A3C999F924C9}" v="114" dt="2025-02-12T19:42:16.304"/>
    <p1510:client id="{C6BF3D7A-1FA0-DB46-E45A-3DC5908F90C3}" v="3" dt="2025-02-14T18:12:44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1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2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2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E64F68D2-56E5-758E-AC31-A80C26A9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77" name="Rectangle 5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s-ES" sz="5000">
                <a:solidFill>
                  <a:srgbClr val="FFFFFF"/>
                </a:solidFill>
              </a:rPr>
              <a:t>Reconocimiento de Entidades Nombradas (NER)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4892948" cy="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endParaRPr lang="es-ES" sz="170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s-ES" sz="1700" b="0">
                <a:solidFill>
                  <a:srgbClr val="FFFFFF"/>
                </a:solidFill>
              </a:rPr>
              <a:t>Samuel y lucas</a:t>
            </a:r>
          </a:p>
        </p:txBody>
      </p:sp>
      <p:cxnSp>
        <p:nvCxnSpPr>
          <p:cNvPr id="78" name="Straight Connector 6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E64F68D2-56E5-758E-AC31-A80C26A9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35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8308" y="1883281"/>
            <a:ext cx="10721514" cy="3852518"/>
          </a:xfrm>
        </p:spPr>
        <p:txBody>
          <a:bodyPr anchor="t">
            <a:normAutofit/>
          </a:bodyPr>
          <a:lstStyle/>
          <a:p>
            <a:r>
              <a:rPr lang="es-ES" sz="2400" b="0">
                <a:ea typeface="+mj-lt"/>
                <a:cs typeface="+mj-lt"/>
              </a:rPr>
              <a:t>El Reconocimiento de Entidades Nombradas (NER, por sus siglas en inglés) es una tarea fundamental del Procesamiento del Lenguaje Natural (PLN) que consiste en identificar y clasificar entidades en un texto. Estas entidades pueden ser nombres de personas, organizaciones, ubicaciones, fechas, cantidades, entre otras.</a:t>
            </a:r>
            <a:br>
              <a:rPr lang="es-ES" sz="2400" b="0">
                <a:ea typeface="+mj-lt"/>
                <a:cs typeface="+mj-lt"/>
              </a:rPr>
            </a:br>
            <a:endParaRPr lang="es-ES" sz="2400"/>
          </a:p>
          <a:p>
            <a:r>
              <a:rPr lang="es-ES" sz="2400"/>
              <a:t>Importancia en PLN:</a:t>
            </a:r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Facilita la extracción de información relevante.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Es crucial para sistemas de respuesta a preguntas y </a:t>
            </a:r>
            <a:r>
              <a:rPr lang="es-ES" sz="2400" b="0" err="1">
                <a:ea typeface="+mj-lt"/>
                <a:cs typeface="+mj-lt"/>
              </a:rPr>
              <a:t>chatbots</a:t>
            </a:r>
            <a:r>
              <a:rPr lang="es-ES" sz="2400" b="0">
                <a:ea typeface="+mj-lt"/>
                <a:cs typeface="+mj-lt"/>
              </a:rPr>
              <a:t>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Mejora el análisis de sentimientos y la minería de textos.</a:t>
            </a:r>
            <a:endParaRPr lang="es-ES" sz="2400"/>
          </a:p>
          <a:p>
            <a:endParaRPr lang="es-ES" sz="16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BEAAAF8-1482-47F6-E4E7-48217902A994}"/>
              </a:ext>
            </a:extLst>
          </p:cNvPr>
          <p:cNvSpPr txBox="1">
            <a:spLocks/>
          </p:cNvSpPr>
          <p:nvPr/>
        </p:nvSpPr>
        <p:spPr>
          <a:xfrm>
            <a:off x="995165" y="456747"/>
            <a:ext cx="9375918" cy="926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/>
              <a:t>¿QUÉ ÉS?</a:t>
            </a:r>
          </a:p>
        </p:txBody>
      </p:sp>
    </p:spTree>
    <p:extLst>
      <p:ext uri="{BB962C8B-B14F-4D97-AF65-F5344CB8AC3E}">
        <p14:creationId xmlns:p14="http://schemas.microsoft.com/office/powerpoint/2010/main" val="7007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0A08F-ED74-52A5-BAEA-0792D0DA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BFE413A6-4DC2-0046-3C41-5C78823B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35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09FC17-BA76-65E7-8A96-C4DC1123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51" y="1842459"/>
            <a:ext cx="10707907" cy="41246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b="0">
                <a:ea typeface="+mj-lt"/>
                <a:cs typeface="+mj-lt"/>
              </a:rPr>
              <a:t>Las entidades reconocidas generalmente se dividen en las siguientes categorías:</a:t>
            </a:r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Personas</a:t>
            </a:r>
            <a:r>
              <a:rPr lang="es-ES" sz="2400" b="0">
                <a:ea typeface="+mj-lt"/>
                <a:cs typeface="+mj-lt"/>
              </a:rPr>
              <a:t>: Nombres propios (ej. Albert Einstein, Lionel Messi).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Organizaciones</a:t>
            </a:r>
            <a:r>
              <a:rPr lang="es-ES" sz="2400" b="0">
                <a:ea typeface="+mj-lt"/>
                <a:cs typeface="+mj-lt"/>
              </a:rPr>
              <a:t>: Empresas, instituciones (ej. Google, ONU).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Ubicaciones</a:t>
            </a:r>
            <a:r>
              <a:rPr lang="es-ES" sz="2400" b="0">
                <a:ea typeface="+mj-lt"/>
                <a:cs typeface="+mj-lt"/>
              </a:rPr>
              <a:t>: Ciudades, países, lugares geográficos (ej. Madrid, Monte Everest).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Fechas y Tiempos</a:t>
            </a:r>
            <a:r>
              <a:rPr lang="es-ES" sz="2400" b="0">
                <a:ea typeface="+mj-lt"/>
                <a:cs typeface="+mj-lt"/>
              </a:rPr>
              <a:t>: Años, días, horas (ej. 12 de febrero de 2025, 15:30 PM).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Cantidades y Valores</a:t>
            </a:r>
            <a:r>
              <a:rPr lang="es-ES" sz="2400" b="0">
                <a:ea typeface="+mj-lt"/>
                <a:cs typeface="+mj-lt"/>
              </a:rPr>
              <a:t>: Números, monedas, medidas (ej. 100 euros, 5 kg).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Eventos</a:t>
            </a:r>
            <a:r>
              <a:rPr lang="es-ES" sz="2400" b="0">
                <a:ea typeface="+mj-lt"/>
                <a:cs typeface="+mj-lt"/>
              </a:rPr>
              <a:t>: Conferencias, guerras, competiciones (ej. Copa del Mundo, Segunda Guerra Mundial).</a:t>
            </a:r>
            <a:endParaRPr lang="es-ES" sz="2400"/>
          </a:p>
          <a:p>
            <a:endParaRPr lang="es-ES" sz="1600" b="0">
              <a:ea typeface="+mj-lt"/>
              <a:cs typeface="+mj-lt"/>
            </a:endParaRPr>
          </a:p>
          <a:p>
            <a:endParaRPr lang="es-ES" sz="16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113A997-CEC2-D0CC-E6F4-476CB4438142}"/>
              </a:ext>
            </a:extLst>
          </p:cNvPr>
          <p:cNvSpPr txBox="1">
            <a:spLocks/>
          </p:cNvSpPr>
          <p:nvPr/>
        </p:nvSpPr>
        <p:spPr>
          <a:xfrm>
            <a:off x="995165" y="456747"/>
            <a:ext cx="9375918" cy="926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Categorías de Entidades</a:t>
            </a:r>
          </a:p>
          <a:p>
            <a:pPr algn="ctr"/>
            <a:endParaRPr lang="es-ES" sz="4800"/>
          </a:p>
        </p:txBody>
      </p:sp>
    </p:spTree>
    <p:extLst>
      <p:ext uri="{BB962C8B-B14F-4D97-AF65-F5344CB8AC3E}">
        <p14:creationId xmlns:p14="http://schemas.microsoft.com/office/powerpoint/2010/main" val="322782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56E7-3D6C-4F3E-C211-E917EC2D6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EDCCA80A-4630-188B-EE45-63201AD9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35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3F7E67-39B2-5C90-E304-EE4E41C6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30" y="1719995"/>
            <a:ext cx="10803157" cy="45736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/>
              <a:t>Basados en Reglas y Diccionarios</a:t>
            </a:r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Uso de listas predefinidas y patrones lingüísticos.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Eficiente en dominios específicos, pero limitado para textos abiertos.</a:t>
            </a:r>
            <a:endParaRPr lang="es-ES" sz="2400"/>
          </a:p>
          <a:p>
            <a:r>
              <a:rPr lang="es-ES" sz="2400"/>
              <a:t>Modelos de Aprendizaje Automático</a:t>
            </a:r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Algoritmos como </a:t>
            </a:r>
            <a:r>
              <a:rPr lang="es-ES" sz="2400" err="1">
                <a:ea typeface="+mj-lt"/>
                <a:cs typeface="+mj-lt"/>
              </a:rPr>
              <a:t>Support</a:t>
            </a:r>
            <a:r>
              <a:rPr lang="es-ES" sz="2400">
                <a:ea typeface="+mj-lt"/>
                <a:cs typeface="+mj-lt"/>
              </a:rPr>
              <a:t> Vector Machines (SVM)</a:t>
            </a:r>
            <a:r>
              <a:rPr lang="es-ES" sz="2400" b="0">
                <a:ea typeface="+mj-lt"/>
                <a:cs typeface="+mj-lt"/>
              </a:rPr>
              <a:t> y </a:t>
            </a:r>
            <a:r>
              <a:rPr lang="es-ES" sz="2400" err="1">
                <a:ea typeface="+mj-lt"/>
                <a:cs typeface="+mj-lt"/>
              </a:rPr>
              <a:t>Conditional</a:t>
            </a:r>
            <a:r>
              <a:rPr lang="es-ES" sz="2400">
                <a:ea typeface="+mj-lt"/>
                <a:cs typeface="+mj-lt"/>
              </a:rPr>
              <a:t> </a:t>
            </a:r>
            <a:r>
              <a:rPr lang="es-ES" sz="2400" err="1">
                <a:ea typeface="+mj-lt"/>
                <a:cs typeface="+mj-lt"/>
              </a:rPr>
              <a:t>Random</a:t>
            </a:r>
            <a:r>
              <a:rPr lang="es-ES" sz="2400">
                <a:ea typeface="+mj-lt"/>
                <a:cs typeface="+mj-lt"/>
              </a:rPr>
              <a:t> </a:t>
            </a:r>
            <a:r>
              <a:rPr lang="es-ES" sz="2400" err="1">
                <a:ea typeface="+mj-lt"/>
                <a:cs typeface="+mj-lt"/>
              </a:rPr>
              <a:t>Fields</a:t>
            </a:r>
            <a:r>
              <a:rPr lang="es-ES" sz="2400">
                <a:ea typeface="+mj-lt"/>
                <a:cs typeface="+mj-lt"/>
              </a:rPr>
              <a:t> (CRF)</a:t>
            </a:r>
            <a:r>
              <a:rPr lang="es-ES" sz="2400" b="0">
                <a:ea typeface="+mj-lt"/>
                <a:cs typeface="+mj-lt"/>
              </a:rPr>
              <a:t>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Requieren entrenamiento con datos anotados.</a:t>
            </a:r>
            <a:endParaRPr lang="es-ES" sz="2400"/>
          </a:p>
          <a:p>
            <a:r>
              <a:rPr lang="es-ES" sz="2400"/>
              <a:t>Modelos de Aprendizaje Profundo</a:t>
            </a:r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Uso de redes neuronales y </a:t>
            </a:r>
            <a:r>
              <a:rPr lang="es-ES" sz="2400" b="0" err="1">
                <a:ea typeface="+mj-lt"/>
                <a:cs typeface="+mj-lt"/>
              </a:rPr>
              <a:t>embeddings</a:t>
            </a:r>
            <a:r>
              <a:rPr lang="es-ES" sz="2400" b="0">
                <a:ea typeface="+mj-lt"/>
                <a:cs typeface="+mj-lt"/>
              </a:rPr>
              <a:t> de palabras (Word2Vec, </a:t>
            </a:r>
            <a:r>
              <a:rPr lang="es-ES" sz="2400" b="0" err="1">
                <a:ea typeface="+mj-lt"/>
                <a:cs typeface="+mj-lt"/>
              </a:rPr>
              <a:t>FastText</a:t>
            </a:r>
            <a:r>
              <a:rPr lang="es-ES" sz="2400" b="0">
                <a:ea typeface="+mj-lt"/>
                <a:cs typeface="+mj-lt"/>
              </a:rPr>
              <a:t>, BERT).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b="0">
                <a:ea typeface="+mj-lt"/>
                <a:cs typeface="+mj-lt"/>
              </a:rPr>
              <a:t>Herramientas populares: </a:t>
            </a:r>
            <a:r>
              <a:rPr lang="es-ES" sz="2400" err="1">
                <a:ea typeface="+mj-lt"/>
                <a:cs typeface="+mj-lt"/>
              </a:rPr>
              <a:t>spaCy</a:t>
            </a:r>
            <a:r>
              <a:rPr lang="es-ES" sz="2400">
                <a:ea typeface="+mj-lt"/>
                <a:cs typeface="+mj-lt"/>
              </a:rPr>
              <a:t>, NLTK, Stanford NER, </a:t>
            </a:r>
            <a:r>
              <a:rPr lang="es-ES" sz="2400" err="1">
                <a:ea typeface="+mj-lt"/>
                <a:cs typeface="+mj-lt"/>
              </a:rPr>
              <a:t>Flair</a:t>
            </a:r>
            <a:r>
              <a:rPr lang="es-ES" sz="2400">
                <a:ea typeface="+mj-lt"/>
                <a:cs typeface="+mj-lt"/>
              </a:rPr>
              <a:t>, </a:t>
            </a:r>
            <a:r>
              <a:rPr lang="es-ES" sz="2400" err="1">
                <a:ea typeface="+mj-lt"/>
                <a:cs typeface="+mj-lt"/>
              </a:rPr>
              <a:t>Transformer</a:t>
            </a:r>
            <a:r>
              <a:rPr lang="es-ES" sz="2400">
                <a:ea typeface="+mj-lt"/>
                <a:cs typeface="+mj-lt"/>
              </a:rPr>
              <a:t>.</a:t>
            </a:r>
            <a:endParaRPr lang="es-ES" sz="2400" b="0"/>
          </a:p>
          <a:p>
            <a:endParaRPr lang="es-ES" sz="2400" b="0"/>
          </a:p>
          <a:p>
            <a:endParaRPr lang="es-ES" sz="1600" b="0">
              <a:ea typeface="+mj-lt"/>
              <a:cs typeface="+mj-lt"/>
            </a:endParaRPr>
          </a:p>
          <a:p>
            <a:endParaRPr lang="es-ES" sz="16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32D960-F489-1804-1AC0-9B10FFCB2BC3}"/>
              </a:ext>
            </a:extLst>
          </p:cNvPr>
          <p:cNvSpPr txBox="1">
            <a:spLocks/>
          </p:cNvSpPr>
          <p:nvPr/>
        </p:nvSpPr>
        <p:spPr>
          <a:xfrm>
            <a:off x="995165" y="456747"/>
            <a:ext cx="9375918" cy="926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Métodos para el NER</a:t>
            </a:r>
          </a:p>
          <a:p>
            <a:pPr algn="ctr"/>
            <a:endParaRPr lang="es-ES"/>
          </a:p>
          <a:p>
            <a:pPr algn="ctr"/>
            <a:endParaRPr lang="es-ES" sz="4800"/>
          </a:p>
        </p:txBody>
      </p:sp>
    </p:spTree>
    <p:extLst>
      <p:ext uri="{BB962C8B-B14F-4D97-AF65-F5344CB8AC3E}">
        <p14:creationId xmlns:p14="http://schemas.microsoft.com/office/powerpoint/2010/main" val="305480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1423-9586-0E4E-6057-67FD91C9D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0E295073-3CEB-5C71-53F0-52D8C86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35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EEE0A9-7BD7-5BD6-1326-1AB576A5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987" y="2305102"/>
            <a:ext cx="10095586" cy="3212983"/>
          </a:xfrm>
        </p:spPr>
        <p:txBody>
          <a:bodyPr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Extracción de información en noticias y redes sociales</a:t>
            </a:r>
            <a:r>
              <a:rPr lang="es-ES" sz="2400" b="0">
                <a:ea typeface="+mj-lt"/>
                <a:cs typeface="+mj-lt"/>
              </a:rPr>
              <a:t> (ej. identificar tendencias en Twitter).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Asistentes virtuales y </a:t>
            </a:r>
            <a:r>
              <a:rPr lang="es-ES" sz="2400" err="1">
                <a:ea typeface="+mj-lt"/>
                <a:cs typeface="+mj-lt"/>
              </a:rPr>
              <a:t>chatbots</a:t>
            </a:r>
            <a:r>
              <a:rPr lang="es-ES" sz="2400" b="0">
                <a:ea typeface="+mj-lt"/>
                <a:cs typeface="+mj-lt"/>
              </a:rPr>
              <a:t> (ej. Siri, Google </a:t>
            </a:r>
            <a:r>
              <a:rPr lang="es-ES" sz="2400" b="0" err="1">
                <a:ea typeface="+mj-lt"/>
                <a:cs typeface="+mj-lt"/>
              </a:rPr>
              <a:t>Assistant</a:t>
            </a:r>
            <a:r>
              <a:rPr lang="es-ES" sz="2400" b="0">
                <a:ea typeface="+mj-lt"/>
                <a:cs typeface="+mj-lt"/>
              </a:rPr>
              <a:t>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Análisis de sentimientos y minería de datos</a:t>
            </a:r>
            <a:r>
              <a:rPr lang="es-ES" sz="2400" b="0">
                <a:ea typeface="+mj-lt"/>
                <a:cs typeface="+mj-lt"/>
              </a:rPr>
              <a:t> (ej. clasificación de comentarios de clientes).</a:t>
            </a: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>
                <a:ea typeface="+mj-lt"/>
                <a:cs typeface="+mj-lt"/>
              </a:rPr>
              <a:t>Bioinformática y documentación médica</a:t>
            </a:r>
            <a:r>
              <a:rPr lang="es-ES" sz="2400" b="0">
                <a:ea typeface="+mj-lt"/>
                <a:cs typeface="+mj-lt"/>
              </a:rPr>
              <a:t> (ej. identificar nombres de medicamentos y síntomas en informes clínicos).</a:t>
            </a:r>
            <a:endParaRPr lang="es-ES" sz="2400"/>
          </a:p>
          <a:p>
            <a:endParaRPr lang="es-ES" sz="2000"/>
          </a:p>
          <a:p>
            <a:endParaRPr lang="es-ES" sz="1600" b="0"/>
          </a:p>
          <a:p>
            <a:endParaRPr lang="es-ES" sz="1600" b="0">
              <a:ea typeface="+mj-lt"/>
              <a:cs typeface="+mj-lt"/>
            </a:endParaRPr>
          </a:p>
          <a:p>
            <a:endParaRPr lang="es-ES" sz="160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CE727C6-B85B-923B-AC93-1386BCD7FA6C}"/>
              </a:ext>
            </a:extLst>
          </p:cNvPr>
          <p:cNvSpPr txBox="1">
            <a:spLocks/>
          </p:cNvSpPr>
          <p:nvPr/>
        </p:nvSpPr>
        <p:spPr>
          <a:xfrm>
            <a:off x="995165" y="456747"/>
            <a:ext cx="9375918" cy="926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Aplicaciones del NER</a:t>
            </a:r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 sz="4800"/>
          </a:p>
        </p:txBody>
      </p:sp>
    </p:spTree>
    <p:extLst>
      <p:ext uri="{BB962C8B-B14F-4D97-AF65-F5344CB8AC3E}">
        <p14:creationId xmlns:p14="http://schemas.microsoft.com/office/powerpoint/2010/main" val="86945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83103-A4EB-E2A6-BB62-0906B34B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DFC8DEEB-30F8-5512-518E-6C566244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35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DBAC24F-1187-1584-D077-2EE0134DF565}"/>
              </a:ext>
            </a:extLst>
          </p:cNvPr>
          <p:cNvSpPr txBox="1">
            <a:spLocks/>
          </p:cNvSpPr>
          <p:nvPr/>
        </p:nvSpPr>
        <p:spPr>
          <a:xfrm>
            <a:off x="995165" y="456747"/>
            <a:ext cx="9375918" cy="926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/>
              <a:t>Ejemplo Práctico</a:t>
            </a:r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 sz="4800"/>
          </a:p>
        </p:txBody>
      </p:sp>
    </p:spTree>
    <p:extLst>
      <p:ext uri="{BB962C8B-B14F-4D97-AF65-F5344CB8AC3E}">
        <p14:creationId xmlns:p14="http://schemas.microsoft.com/office/powerpoint/2010/main" val="284959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F85D-9BF7-EF0A-1B51-A7BC86B6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Fondo con red tecnológica">
            <a:extLst>
              <a:ext uri="{FF2B5EF4-FFF2-40B4-BE49-F238E27FC236}">
                <a16:creationId xmlns:a16="http://schemas.microsoft.com/office/drawing/2014/main" id="{66DACF40-8E82-C5F1-C3CF-54035FD8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335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A036BD9-F3B4-D7D0-A371-698DF8D949FB}"/>
              </a:ext>
            </a:extLst>
          </p:cNvPr>
          <p:cNvSpPr txBox="1">
            <a:spLocks/>
          </p:cNvSpPr>
          <p:nvPr/>
        </p:nvSpPr>
        <p:spPr>
          <a:xfrm>
            <a:off x="1403379" y="2960461"/>
            <a:ext cx="9375918" cy="1416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000"/>
              <a:t>¡Gracias!</a:t>
            </a:r>
            <a:endParaRPr lang="en-US" sz="7000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 sz="4800"/>
          </a:p>
        </p:txBody>
      </p:sp>
    </p:spTree>
    <p:extLst>
      <p:ext uri="{BB962C8B-B14F-4D97-AF65-F5344CB8AC3E}">
        <p14:creationId xmlns:p14="http://schemas.microsoft.com/office/powerpoint/2010/main" val="3758473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D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BC7"/>
      </a:accent6>
      <a:hlink>
        <a:srgbClr val="3F5E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Reconocimiento de Entidades Nombradas (NER)</vt:lpstr>
      <vt:lpstr>El Reconocimiento de Entidades Nombradas (NER, por sus siglas en inglés) es una tarea fundamental del Procesamiento del Lenguaje Natural (PLN) que consiste en identificar y clasificar entidades en un texto. Estas entidades pueden ser nombres de personas, organizaciones, ubicaciones, fechas, cantidades, entre otras.  Importancia en PLN: Facilita la extracción de información relevante. Es crucial para sistemas de respuesta a preguntas y chatbots. Mejora el análisis de sentimientos y la minería de textos. </vt:lpstr>
      <vt:lpstr>Las entidades reconocidas generalmente se dividen en las siguientes categorías: Personas: Nombres propios (ej. Albert Einstein, Lionel Messi). Organizaciones: Empresas, instituciones (ej. Google, ONU). Ubicaciones: Ciudades, países, lugares geográficos (ej. Madrid, Monte Everest). Fechas y Tiempos: Años, días, horas (ej. 12 de febrero de 2025, 15:30 PM). Cantidades y Valores: Números, monedas, medidas (ej. 100 euros, 5 kg). Eventos: Conferencias, guerras, competiciones (ej. Copa del Mundo, Segunda Guerra Mundial).  </vt:lpstr>
      <vt:lpstr>Basados en Reglas y Diccionarios Uso de listas predefinidas y patrones lingüísticos. Eficiente en dominios específicos, pero limitado para textos abiertos. Modelos de Aprendizaje Automático Algoritmos como Support Vector Machines (SVM) y Conditional Random Fields (CRF). Requieren entrenamiento con datos anotados. Modelos de Aprendizaje Profundo Uso de redes neuronales y embeddings de palabras (Word2Vec, FastText, BERT). Herramientas populares: spaCy, NLTK, Stanford NER, Flair, Transformer.   </vt:lpstr>
      <vt:lpstr>Extracción de información en noticias y redes sociales (ej. identificar tendencias en Twitter). Asistentes virtuales y chatbots (ej. Siri, Google Assistant). Análisis de sentimientos y minería de datos (ej. clasificación de comentarios de clientes). Bioinformática y documentación médica (ej. identificar nombres de medicamentos y síntomas en informes clínicos).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2025-02-12T19:20:42Z</dcterms:created>
  <dcterms:modified xsi:type="dcterms:W3CDTF">2025-02-20T18:09:08Z</dcterms:modified>
</cp:coreProperties>
</file>