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76" r:id="rId2"/>
    <p:sldId id="277" r:id="rId3"/>
    <p:sldId id="257" r:id="rId4"/>
    <p:sldId id="258" r:id="rId5"/>
    <p:sldId id="259" r:id="rId6"/>
    <p:sldId id="260" r:id="rId7"/>
    <p:sldId id="278" r:id="rId8"/>
    <p:sldId id="263" r:id="rId9"/>
    <p:sldId id="279" r:id="rId10"/>
    <p:sldId id="264" r:id="rId11"/>
    <p:sldId id="265" r:id="rId12"/>
    <p:sldId id="266" r:id="rId13"/>
    <p:sldId id="267" r:id="rId14"/>
    <p:sldId id="268" r:id="rId15"/>
    <p:sldId id="269" r:id="rId16"/>
    <p:sldId id="271" r:id="rId17"/>
    <p:sldId id="280" r:id="rId18"/>
    <p:sldId id="282" r:id="rId19"/>
    <p:sldId id="274" r:id="rId20"/>
    <p:sldId id="284"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77DDE5-0C06-498C-BA4D-EAFCE40F468B}" type="datetimeFigureOut">
              <a:rPr lang="en-US" smtClean="0"/>
              <a:t>7/20/2017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E9D1B-A975-4B78-8DB1-6D0C53B9DC1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E9D1B-A975-4B78-8DB1-6D0C53B9DC1E}"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04A12A-6002-4CA4-AE6B-BAC921F602C5}" type="datetimeFigureOut">
              <a:rPr lang="en-US" smtClean="0"/>
              <a:pPr/>
              <a:t>7/20/2017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A12A-6002-4CA4-AE6B-BAC921F602C5}" type="datetimeFigureOut">
              <a:rPr lang="en-US" smtClean="0"/>
              <a:pPr/>
              <a:t>7/20/2017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A12A-6002-4CA4-AE6B-BAC921F602C5}" type="datetimeFigureOut">
              <a:rPr lang="en-US" smtClean="0"/>
              <a:pPr/>
              <a:t>7/20/2017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A12A-6002-4CA4-AE6B-BAC921F602C5}" type="datetimeFigureOut">
              <a:rPr lang="en-US" smtClean="0"/>
              <a:pPr/>
              <a:t>7/20/2017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4A12A-6002-4CA4-AE6B-BAC921F602C5}" type="datetimeFigureOut">
              <a:rPr lang="en-US" smtClean="0"/>
              <a:pPr/>
              <a:t>7/20/2017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04A12A-6002-4CA4-AE6B-BAC921F602C5}" type="datetimeFigureOut">
              <a:rPr lang="en-US" smtClean="0"/>
              <a:pPr/>
              <a:t>7/20/2017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04A12A-6002-4CA4-AE6B-BAC921F602C5}" type="datetimeFigureOut">
              <a:rPr lang="en-US" smtClean="0"/>
              <a:pPr/>
              <a:t>7/20/2017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04A12A-6002-4CA4-AE6B-BAC921F602C5}" type="datetimeFigureOut">
              <a:rPr lang="en-US" smtClean="0"/>
              <a:pPr/>
              <a:t>7/20/2017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4A12A-6002-4CA4-AE6B-BAC921F602C5}" type="datetimeFigureOut">
              <a:rPr lang="en-US" smtClean="0"/>
              <a:pPr/>
              <a:t>7/20/2017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4A12A-6002-4CA4-AE6B-BAC921F602C5}" type="datetimeFigureOut">
              <a:rPr lang="en-US" smtClean="0"/>
              <a:pPr/>
              <a:t>7/20/2017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4A12A-6002-4CA4-AE6B-BAC921F602C5}" type="datetimeFigureOut">
              <a:rPr lang="en-US" smtClean="0"/>
              <a:pPr/>
              <a:t>7/20/2017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092B1B-51E8-4ECF-8969-B73C62CDA48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4A12A-6002-4CA4-AE6B-BAC921F602C5}" type="datetimeFigureOut">
              <a:rPr lang="en-US" smtClean="0"/>
              <a:pPr/>
              <a:t>7/20/2017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92B1B-51E8-4ECF-8969-B73C62CDA48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webgate.ec.europa.eu/fpfis/cms/farnet/fr/ec-world-bank-exchange-workshop-community-led-local-development-november-20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PROF%20TORIMIRO\Desktop\MICRO-VEG%20PROJECT\Inspiration%20-%20A%20boy%20holding%20chicken%20feeds.mp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PROF%20TORIMIRO\Desktop\MICRO-VEG%20PROJECT\Inspiration%20-%20Dog%20defending%20a%20child.mp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PROF%20TORIMIRO\Desktop\MICRO-VEG%20PROJECT\Inspiration%20-%20Lessons%20from%20animals%20in%20group.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2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PROF%20TORIMIRO\Desktop\MICRO-VEG%20PROJECT\Church%20-%20Life%20Cycle%20and%20Ephemeral.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72816"/>
            <a:ext cx="8229600" cy="1728192"/>
          </a:xfrm>
        </p:spPr>
        <p:txBody>
          <a:bodyPr>
            <a:normAutofit fontScale="90000"/>
          </a:bodyPr>
          <a:lstStyle/>
          <a:p>
            <a:r>
              <a:rPr lang="yo-NG" dirty="0" smtClean="0"/>
              <a:t>STEPDOWN TRAINING </a:t>
            </a:r>
            <a:r>
              <a:rPr lang="yo-NG" dirty="0" smtClean="0"/>
              <a:t>ON</a:t>
            </a:r>
            <a:r>
              <a:rPr lang="en-US" dirty="0" smtClean="0"/>
              <a:t/>
            </a:r>
            <a:br>
              <a:rPr lang="en-US" dirty="0" smtClean="0"/>
            </a:br>
            <a:r>
              <a:rPr lang="en-US" dirty="0" smtClean="0"/>
              <a:t>GROUP DYNAMICS</a:t>
            </a:r>
            <a:br>
              <a:rPr lang="en-US" dirty="0" smtClean="0"/>
            </a:br>
            <a:r>
              <a:rPr lang="en-US" dirty="0" err="1" smtClean="0"/>
              <a:t>Organised</a:t>
            </a:r>
            <a:r>
              <a:rPr lang="en-US" dirty="0" smtClean="0"/>
              <a:t> by </a:t>
            </a:r>
            <a:r>
              <a:rPr lang="en-US" dirty="0" err="1" smtClean="0"/>
              <a:t>Osun</a:t>
            </a:r>
            <a:r>
              <a:rPr lang="en-US" dirty="0" smtClean="0"/>
              <a:t> SFCO</a:t>
            </a:r>
            <a:endParaRPr lang="en-GB" dirty="0"/>
          </a:p>
        </p:txBody>
      </p:sp>
      <p:pic>
        <p:nvPicPr>
          <p:cNvPr id="4" name="Picture 8" descr="osun logo 2"/>
          <p:cNvPicPr>
            <a:picLocks noChangeAspect="1" noChangeArrowheads="1"/>
          </p:cNvPicPr>
          <p:nvPr/>
        </p:nvPicPr>
        <p:blipFill>
          <a:blip r:embed="rId2" cstate="print"/>
          <a:srcRect/>
          <a:stretch>
            <a:fillRect/>
          </a:stretch>
        </p:blipFill>
        <p:spPr bwMode="auto">
          <a:xfrm>
            <a:off x="467544" y="332656"/>
            <a:ext cx="1533525" cy="1019175"/>
          </a:xfrm>
          <a:prstGeom prst="rect">
            <a:avLst/>
          </a:prstGeom>
          <a:noFill/>
          <a:ln w="9525">
            <a:noFill/>
            <a:miter lim="800000"/>
            <a:headEnd/>
            <a:tailEnd/>
          </a:ln>
        </p:spPr>
      </p:pic>
      <p:pic>
        <p:nvPicPr>
          <p:cNvPr id="5" name="Picture 9" descr="osun logo for BATN"/>
          <p:cNvPicPr>
            <a:picLocks noChangeAspect="1" noChangeArrowheads="1"/>
          </p:cNvPicPr>
          <p:nvPr/>
        </p:nvPicPr>
        <p:blipFill>
          <a:blip r:embed="rId3" cstate="print"/>
          <a:srcRect/>
          <a:stretch>
            <a:fillRect/>
          </a:stretch>
        </p:blipFill>
        <p:spPr bwMode="auto">
          <a:xfrm>
            <a:off x="3779912" y="0"/>
            <a:ext cx="1352550" cy="1276350"/>
          </a:xfrm>
          <a:prstGeom prst="rect">
            <a:avLst/>
          </a:prstGeom>
          <a:noFill/>
          <a:ln w="9525">
            <a:noFill/>
            <a:miter lim="800000"/>
            <a:headEnd/>
            <a:tailEnd/>
          </a:ln>
        </p:spPr>
      </p:pic>
      <p:pic>
        <p:nvPicPr>
          <p:cNvPr id="6" name="Picture 21" descr="https://encrypted-tbn1.gstatic.com/images?q=tbn:ANd9GcT_wxWSWcyNzN5Y0JxqRGoMDAOehvwdinC1tjYhVLBpFNjL8pp2wg">
            <a:hlinkClick r:id="rId4"/>
          </p:cNvPr>
          <p:cNvPicPr>
            <a:picLocks noChangeAspect="1" noChangeArrowheads="1"/>
          </p:cNvPicPr>
          <p:nvPr/>
        </p:nvPicPr>
        <p:blipFill>
          <a:blip r:embed="rId5" cstate="print"/>
          <a:srcRect/>
          <a:stretch>
            <a:fillRect/>
          </a:stretch>
        </p:blipFill>
        <p:spPr bwMode="auto">
          <a:xfrm>
            <a:off x="6876256" y="260648"/>
            <a:ext cx="1500197" cy="990600"/>
          </a:xfrm>
          <a:prstGeom prst="rect">
            <a:avLst/>
          </a:prstGeom>
          <a:noFill/>
          <a:ln w="9525">
            <a:noFill/>
            <a:miter lim="800000"/>
            <a:headEnd/>
            <a:tailEnd/>
          </a:ln>
        </p:spPr>
      </p:pic>
      <p:pic>
        <p:nvPicPr>
          <p:cNvPr id="7" name="Picture 2" descr="C:\Users\ayoola\Downloads\ayoola result_files\oaulogo.png"/>
          <p:cNvPicPr>
            <a:picLocks noChangeAspect="1" noChangeArrowheads="1"/>
          </p:cNvPicPr>
          <p:nvPr/>
        </p:nvPicPr>
        <p:blipFill>
          <a:blip r:embed="rId6" cstate="print"/>
          <a:srcRect/>
          <a:stretch>
            <a:fillRect/>
          </a:stretch>
        </p:blipFill>
        <p:spPr bwMode="auto">
          <a:xfrm>
            <a:off x="7596336" y="5085184"/>
            <a:ext cx="1143000" cy="1065213"/>
          </a:xfrm>
          <a:prstGeom prst="rect">
            <a:avLst/>
          </a:prstGeom>
          <a:noFill/>
          <a:ln w="9525">
            <a:noFill/>
            <a:miter lim="800000"/>
            <a:headEnd/>
            <a:tailEnd/>
          </a:ln>
        </p:spPr>
      </p:pic>
      <p:sp>
        <p:nvSpPr>
          <p:cNvPr id="9" name="Rectangle 8"/>
          <p:cNvSpPr/>
          <p:nvPr/>
        </p:nvSpPr>
        <p:spPr>
          <a:xfrm>
            <a:off x="2123728" y="5229200"/>
            <a:ext cx="5472608" cy="954107"/>
          </a:xfrm>
          <a:prstGeom prst="rect">
            <a:avLst/>
          </a:prstGeom>
        </p:spPr>
        <p:txBody>
          <a:bodyPr wrap="square">
            <a:spAutoFit/>
          </a:bodyPr>
          <a:lstStyle/>
          <a:p>
            <a:pPr algn="ctr">
              <a:defRPr/>
            </a:pPr>
            <a:r>
              <a:rPr lang="en-US" sz="2400" b="1" dirty="0">
                <a:latin typeface="MingLiU" pitchFamily="49" charset="-120"/>
                <a:ea typeface="MingLiU" pitchFamily="49" charset="-120"/>
              </a:rPr>
              <a:t>Prof. Dixon </a:t>
            </a:r>
            <a:r>
              <a:rPr lang="en-US" sz="2400" b="1" dirty="0" err="1">
                <a:latin typeface="MingLiU" pitchFamily="49" charset="-120"/>
                <a:ea typeface="MingLiU" pitchFamily="49" charset="-120"/>
              </a:rPr>
              <a:t>Olu</a:t>
            </a:r>
            <a:r>
              <a:rPr lang="en-US" sz="2400" b="1" dirty="0">
                <a:latin typeface="MingLiU" pitchFamily="49" charset="-120"/>
                <a:ea typeface="MingLiU" pitchFamily="49" charset="-120"/>
              </a:rPr>
              <a:t>. </a:t>
            </a:r>
            <a:r>
              <a:rPr lang="en-US" sz="2400" b="1" dirty="0" err="1">
                <a:latin typeface="MingLiU" pitchFamily="49" charset="-120"/>
                <a:ea typeface="MingLiU" pitchFamily="49" charset="-120"/>
              </a:rPr>
              <a:t>Torimiro</a:t>
            </a:r>
            <a:r>
              <a:rPr lang="en-US" sz="2400" b="1" dirty="0" smtClean="0">
                <a:latin typeface="MingLiU" pitchFamily="49" charset="-120"/>
                <a:ea typeface="MingLiU" pitchFamily="49" charset="-120"/>
              </a:rPr>
              <a:t>,</a:t>
            </a:r>
          </a:p>
          <a:p>
            <a:pPr algn="ctr">
              <a:defRPr/>
            </a:pPr>
            <a:r>
              <a:rPr lang="en-US" sz="1600" b="1" dirty="0" smtClean="0">
                <a:latin typeface="MingLiU" pitchFamily="49" charset="-120"/>
                <a:ea typeface="MingLiU" pitchFamily="49" charset="-120"/>
              </a:rPr>
              <a:t>Department of Agric. Extension &amp; Rural Development, </a:t>
            </a:r>
          </a:p>
          <a:p>
            <a:pPr algn="ctr">
              <a:defRPr/>
            </a:pPr>
            <a:r>
              <a:rPr lang="en-US" sz="1600" b="1" dirty="0" err="1" smtClean="0">
                <a:latin typeface="MingLiU" pitchFamily="49" charset="-120"/>
                <a:ea typeface="MingLiU" pitchFamily="49" charset="-120"/>
              </a:rPr>
              <a:t>Obafemi</a:t>
            </a:r>
            <a:r>
              <a:rPr lang="en-US" sz="1600" b="1" dirty="0" smtClean="0">
                <a:latin typeface="MingLiU" pitchFamily="49" charset="-120"/>
                <a:ea typeface="MingLiU" pitchFamily="49" charset="-120"/>
              </a:rPr>
              <a:t> </a:t>
            </a:r>
            <a:r>
              <a:rPr lang="en-US" sz="1600" b="1" dirty="0" err="1" smtClean="0">
                <a:latin typeface="MingLiU" pitchFamily="49" charset="-120"/>
                <a:ea typeface="MingLiU" pitchFamily="49" charset="-120"/>
              </a:rPr>
              <a:t>Awolowo</a:t>
            </a:r>
            <a:r>
              <a:rPr lang="en-US" sz="1600" b="1" dirty="0" smtClean="0">
                <a:latin typeface="MingLiU" pitchFamily="49" charset="-120"/>
                <a:ea typeface="MingLiU" pitchFamily="49" charset="-120"/>
              </a:rPr>
              <a:t> University, Ile-Ife. </a:t>
            </a:r>
            <a:endParaRPr lang="en-US" sz="1600" b="1" dirty="0">
              <a:latin typeface="MingLiU" pitchFamily="49" charset="-120"/>
              <a:ea typeface="MingLiU" pitchFamily="49" charset="-120"/>
            </a:endParaRPr>
          </a:p>
        </p:txBody>
      </p:sp>
      <p:pic>
        <p:nvPicPr>
          <p:cNvPr id="10" name="Picture 9" descr="C:\Documents and Settings\Dr Torimiro\Desktop\TORIMIRO INAUGURAL LECTURE\Torimiro Inagural Pix\DSC_32s13.jpg"/>
          <p:cNvPicPr>
            <a:picLocks noChangeAspect="1" noChangeArrowheads="1"/>
          </p:cNvPicPr>
          <p:nvPr/>
        </p:nvPicPr>
        <p:blipFill>
          <a:blip r:embed="rId7" cstate="print"/>
          <a:srcRect/>
          <a:stretch>
            <a:fillRect/>
          </a:stretch>
        </p:blipFill>
        <p:spPr bwMode="auto">
          <a:xfrm>
            <a:off x="323528" y="4149080"/>
            <a:ext cx="1711468" cy="250552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yo-NG" b="1" i="1" dirty="0" smtClean="0"/>
              <a:t/>
            </a:r>
            <a:br>
              <a:rPr lang="yo-NG" b="1" i="1" dirty="0" smtClean="0"/>
            </a:br>
            <a:r>
              <a:rPr lang="yo-NG" b="1" i="1" dirty="0" smtClean="0"/>
              <a:t>Group Norming</a:t>
            </a:r>
            <a:r>
              <a:rPr lang="yo-NG" b="1" dirty="0" smtClean="0"/>
              <a:t> </a:t>
            </a:r>
            <a:r>
              <a:rPr lang="en-GB" dirty="0"/>
              <a:t/>
            </a:r>
            <a:br>
              <a:rPr lang="en-GB" dirty="0"/>
            </a:br>
            <a:endParaRPr lang="en-GB" dirty="0"/>
          </a:p>
        </p:txBody>
      </p:sp>
      <p:sp>
        <p:nvSpPr>
          <p:cNvPr id="4" name="Oval 3"/>
          <p:cNvSpPr/>
          <p:nvPr/>
        </p:nvSpPr>
        <p:spPr>
          <a:xfrm>
            <a:off x="5292080" y="764704"/>
            <a:ext cx="3456384" cy="3168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dirty="0" smtClean="0"/>
              <a:t>Norming is the 3rd stage of group development where people begin to focus on the purpose of the group and start to work together as a team.</a:t>
            </a:r>
            <a:endParaRPr lang="en-GB" dirty="0" smtClean="0"/>
          </a:p>
          <a:p>
            <a:pPr algn="ctr"/>
            <a:endParaRPr lang="en-US" dirty="0"/>
          </a:p>
        </p:txBody>
      </p:sp>
      <p:sp>
        <p:nvSpPr>
          <p:cNvPr id="5" name="Oval 4"/>
          <p:cNvSpPr/>
          <p:nvPr/>
        </p:nvSpPr>
        <p:spPr>
          <a:xfrm>
            <a:off x="3851920" y="2204864"/>
            <a:ext cx="3384376" cy="338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dirty="0" smtClean="0"/>
              <a:t>This is the point at which the group really begins to come together as a coordinated unit.</a:t>
            </a:r>
            <a:endParaRPr lang="en-GB" dirty="0" smtClean="0"/>
          </a:p>
          <a:p>
            <a:pPr algn="ctr"/>
            <a:endParaRPr lang="en-US" dirty="0"/>
          </a:p>
        </p:txBody>
      </p:sp>
      <p:sp>
        <p:nvSpPr>
          <p:cNvPr id="6" name="Oval 5"/>
          <p:cNvSpPr/>
          <p:nvPr/>
        </p:nvSpPr>
        <p:spPr>
          <a:xfrm>
            <a:off x="1547664" y="2564904"/>
            <a:ext cx="3312368" cy="3168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dirty="0" smtClean="0"/>
              <a:t>Holding the group together may become more important to some members than successfully working on the group’s projects.</a:t>
            </a:r>
            <a:endParaRPr lang="en-GB" dirty="0" smtClean="0"/>
          </a:p>
          <a:p>
            <a:pPr algn="ctr"/>
            <a:endParaRPr lang="en-US" dirty="0"/>
          </a:p>
        </p:txBody>
      </p:sp>
      <p:sp>
        <p:nvSpPr>
          <p:cNvPr id="7" name="Oval 6"/>
          <p:cNvSpPr/>
          <p:nvPr/>
        </p:nvSpPr>
        <p:spPr>
          <a:xfrm>
            <a:off x="0" y="764704"/>
            <a:ext cx="3312368" cy="3168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dirty="0" smtClean="0"/>
              <a:t>A premature sense of accomplishment at this point needs to be carefully examined as a step to the next higher level of group development</a:t>
            </a:r>
            <a:endParaRPr lang="en-GB"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yo-NG" i="1" dirty="0" smtClean="0"/>
              <a:t>Observations during Norming</a:t>
            </a:r>
            <a:endParaRPr lang="en-GB" i="1" dirty="0"/>
          </a:p>
        </p:txBody>
      </p:sp>
      <p:sp>
        <p:nvSpPr>
          <p:cNvPr id="3" name="Content Placeholder 2"/>
          <p:cNvSpPr>
            <a:spLocks noGrp="1"/>
          </p:cNvSpPr>
          <p:nvPr>
            <p:ph idx="1"/>
          </p:nvPr>
        </p:nvSpPr>
        <p:spPr>
          <a:xfrm>
            <a:off x="457200" y="1000108"/>
            <a:ext cx="8229600" cy="5643602"/>
          </a:xfrm>
        </p:spPr>
        <p:txBody>
          <a:bodyPr>
            <a:normAutofit fontScale="85000" lnSpcReduction="20000"/>
          </a:bodyPr>
          <a:lstStyle/>
          <a:p>
            <a:pPr lvl="0"/>
            <a:r>
              <a:rPr lang="yo-NG" dirty="0"/>
              <a:t>Sharing of information.</a:t>
            </a:r>
            <a:endParaRPr lang="en-GB" dirty="0"/>
          </a:p>
          <a:p>
            <a:pPr lvl="0"/>
            <a:r>
              <a:rPr lang="yo-NG" dirty="0"/>
              <a:t>Acceptance of different opinion.</a:t>
            </a:r>
            <a:endParaRPr lang="en-GB" dirty="0"/>
          </a:p>
          <a:p>
            <a:pPr lvl="0"/>
            <a:r>
              <a:rPr lang="yo-NG" dirty="0"/>
              <a:t>Positive attempts to reach mutually agreeable or compromise decisions.</a:t>
            </a:r>
            <a:endParaRPr lang="en-GB" dirty="0"/>
          </a:p>
          <a:p>
            <a:pPr lvl="0"/>
            <a:r>
              <a:rPr lang="yo-NG" dirty="0"/>
              <a:t>Cooperation overrides competition.</a:t>
            </a:r>
            <a:endParaRPr lang="en-GB" dirty="0"/>
          </a:p>
          <a:p>
            <a:pPr lvl="0"/>
            <a:r>
              <a:rPr lang="yo-NG" dirty="0"/>
              <a:t>Group norms or behavioural codes develop.</a:t>
            </a:r>
            <a:endParaRPr lang="en-GB" dirty="0"/>
          </a:p>
          <a:p>
            <a:pPr lvl="0"/>
            <a:r>
              <a:rPr lang="yo-NG" dirty="0"/>
              <a:t>Acceptable behaviours.</a:t>
            </a:r>
            <a:endParaRPr lang="en-GB" dirty="0"/>
          </a:p>
          <a:p>
            <a:pPr lvl="0"/>
            <a:r>
              <a:rPr lang="yo-NG" dirty="0"/>
              <a:t>Roles are emergent i.e. one now begins to see the different roles for which individual members are best suited.</a:t>
            </a:r>
            <a:endParaRPr lang="en-GB" dirty="0"/>
          </a:p>
          <a:p>
            <a:pPr lvl="0"/>
            <a:r>
              <a:rPr lang="yo-NG" dirty="0"/>
              <a:t>Norms represent ‘rules’ about acceptable behaviour.</a:t>
            </a:r>
            <a:endParaRPr lang="en-GB" dirty="0"/>
          </a:p>
          <a:p>
            <a:pPr lvl="0"/>
            <a:r>
              <a:rPr lang="yo-NG" dirty="0"/>
              <a:t>Norms develop about the task.</a:t>
            </a:r>
            <a:endParaRPr lang="en-GB" dirty="0"/>
          </a:p>
          <a:p>
            <a:r>
              <a:rPr lang="yo-NG" dirty="0"/>
              <a:t>Norms develop about internal regulation within the group</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yo-NG" b="1" dirty="0" smtClean="0"/>
              <a:t/>
            </a:r>
            <a:br>
              <a:rPr lang="yo-NG" b="1" dirty="0" smtClean="0"/>
            </a:br>
            <a:r>
              <a:rPr lang="yo-NG" b="1" i="1" dirty="0" smtClean="0"/>
              <a:t>Group </a:t>
            </a:r>
            <a:r>
              <a:rPr lang="yo-NG" b="1" i="1" dirty="0"/>
              <a:t>performance</a:t>
            </a:r>
            <a:r>
              <a:rPr lang="en-GB" i="1" dirty="0"/>
              <a:t/>
            </a:r>
            <a:br>
              <a:rPr lang="en-GB" i="1" dirty="0"/>
            </a:br>
            <a:endParaRPr lang="en-GB" i="1" dirty="0"/>
          </a:p>
        </p:txBody>
      </p:sp>
      <p:pic>
        <p:nvPicPr>
          <p:cNvPr id="4" name="Picture 3" descr="Image result for cooperative society"/>
          <p:cNvPicPr>
            <a:picLocks noChangeAspect="1" noChangeArrowheads="1"/>
          </p:cNvPicPr>
          <p:nvPr/>
        </p:nvPicPr>
        <p:blipFill>
          <a:blip r:embed="rId2" cstate="print"/>
          <a:srcRect/>
          <a:stretch>
            <a:fillRect/>
          </a:stretch>
        </p:blipFill>
        <p:spPr bwMode="auto">
          <a:xfrm>
            <a:off x="6228184" y="1916832"/>
            <a:ext cx="2438400" cy="3520918"/>
          </a:xfrm>
          <a:prstGeom prst="rect">
            <a:avLst/>
          </a:prstGeom>
          <a:noFill/>
        </p:spPr>
      </p:pic>
      <p:sp>
        <p:nvSpPr>
          <p:cNvPr id="5" name="Rounded Rectangle 4"/>
          <p:cNvSpPr/>
          <p:nvPr/>
        </p:nvSpPr>
        <p:spPr>
          <a:xfrm>
            <a:off x="251520" y="1052736"/>
            <a:ext cx="5256584"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sz="2800" dirty="0" smtClean="0"/>
              <a:t>Performing is the 4th stage of group development when the group is most productive and begins to experience results.</a:t>
            </a:r>
            <a:endParaRPr lang="en-GB" sz="2800" dirty="0" smtClean="0"/>
          </a:p>
          <a:p>
            <a:pPr algn="ctr"/>
            <a:endParaRPr lang="en-US" dirty="0"/>
          </a:p>
        </p:txBody>
      </p:sp>
      <p:sp>
        <p:nvSpPr>
          <p:cNvPr id="6" name="Rounded Rectangle 5"/>
          <p:cNvSpPr/>
          <p:nvPr/>
        </p:nvSpPr>
        <p:spPr>
          <a:xfrm>
            <a:off x="251520" y="3140968"/>
            <a:ext cx="5328592"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800" dirty="0" smtClean="0"/>
              <a:t>This marks the emergence of a mature, organized, and well-functioning group.</a:t>
            </a:r>
            <a:endParaRPr lang="en-GB" sz="2800" dirty="0" smtClean="0"/>
          </a:p>
          <a:p>
            <a:pPr algn="ctr"/>
            <a:endParaRPr lang="en-US" dirty="0"/>
          </a:p>
        </p:txBody>
      </p:sp>
      <p:sp>
        <p:nvSpPr>
          <p:cNvPr id="7" name="Rounded Rectangle 6"/>
          <p:cNvSpPr/>
          <p:nvPr/>
        </p:nvSpPr>
        <p:spPr>
          <a:xfrm>
            <a:off x="179512" y="4797152"/>
            <a:ext cx="540060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sz="2800" dirty="0" smtClean="0"/>
              <a:t>The group is now able to deal with complex tasks and handle internal disagreements in creative ways</a:t>
            </a:r>
            <a:endParaRPr lang="en-GB" sz="2800"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12968" cy="908720"/>
          </a:xfrm>
        </p:spPr>
        <p:txBody>
          <a:bodyPr>
            <a:noAutofit/>
          </a:bodyPr>
          <a:lstStyle/>
          <a:p>
            <a:r>
              <a:rPr lang="yo-NG" b="1" dirty="0" smtClean="0"/>
              <a:t/>
            </a:r>
            <a:br>
              <a:rPr lang="yo-NG" b="1" dirty="0" smtClean="0"/>
            </a:br>
            <a:r>
              <a:rPr lang="yo-NG" sz="4000" b="1" dirty="0" smtClean="0"/>
              <a:t>Observations during group performance</a:t>
            </a:r>
            <a:r>
              <a:rPr lang="en-GB" dirty="0"/>
              <a:t/>
            </a:r>
            <a:br>
              <a:rPr lang="en-GB" dirty="0"/>
            </a:br>
            <a:endParaRPr lang="en-GB" dirty="0"/>
          </a:p>
        </p:txBody>
      </p:sp>
      <p:sp>
        <p:nvSpPr>
          <p:cNvPr id="3" name="Content Placeholder 2"/>
          <p:cNvSpPr>
            <a:spLocks noGrp="1"/>
          </p:cNvSpPr>
          <p:nvPr>
            <p:ph idx="1"/>
          </p:nvPr>
        </p:nvSpPr>
        <p:spPr>
          <a:xfrm>
            <a:off x="214282" y="1142984"/>
            <a:ext cx="8715436" cy="5500726"/>
          </a:xfrm>
        </p:spPr>
        <p:txBody>
          <a:bodyPr>
            <a:normAutofit fontScale="92500" lnSpcReduction="20000"/>
          </a:bodyPr>
          <a:lstStyle/>
          <a:p>
            <a:pPr lvl="0"/>
            <a:r>
              <a:rPr lang="yo-NG" dirty="0"/>
              <a:t>Sharing of honest communication.</a:t>
            </a:r>
            <a:endParaRPr lang="en-GB" dirty="0"/>
          </a:p>
          <a:p>
            <a:pPr lvl="0"/>
            <a:r>
              <a:rPr lang="yo-NG" dirty="0"/>
              <a:t>Development of a degree of trust among members.</a:t>
            </a:r>
            <a:endParaRPr lang="en-GB" dirty="0"/>
          </a:p>
          <a:p>
            <a:pPr lvl="0"/>
            <a:r>
              <a:rPr lang="yo-NG" dirty="0"/>
              <a:t>Personal animosities are minimal.</a:t>
            </a:r>
            <a:endParaRPr lang="en-GB" dirty="0"/>
          </a:p>
          <a:p>
            <a:pPr lvl="0"/>
            <a:r>
              <a:rPr lang="yo-NG" dirty="0"/>
              <a:t>Balance has occured within roles in the team. Everyone tries to do what he/she is best suited to in ensuring group success.</a:t>
            </a:r>
            <a:endParaRPr lang="en-GB" dirty="0"/>
          </a:p>
          <a:p>
            <a:pPr lvl="0"/>
            <a:r>
              <a:rPr lang="yo-NG" dirty="0"/>
              <a:t>Role allocations are accepted by role performers.</a:t>
            </a:r>
            <a:endParaRPr lang="en-GB" dirty="0"/>
          </a:p>
          <a:p>
            <a:pPr lvl="0"/>
            <a:r>
              <a:rPr lang="yo-NG" dirty="0"/>
              <a:t>Group is enabled to tackle the task because of the cooperative attitudes of members.</a:t>
            </a:r>
            <a:endParaRPr lang="en-GB" dirty="0"/>
          </a:p>
          <a:p>
            <a:pPr lvl="0"/>
            <a:r>
              <a:rPr lang="yo-NG" dirty="0"/>
              <a:t>Arguments are minimal because members are aware of the merits of group decision making.</a:t>
            </a:r>
            <a:endParaRPr lang="en-GB" dirty="0"/>
          </a:p>
          <a:p>
            <a:r>
              <a:rPr lang="yo-NG" dirty="0"/>
              <a:t>An effective work group is in operation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rmAutofit fontScale="90000"/>
          </a:bodyPr>
          <a:lstStyle/>
          <a:p>
            <a:r>
              <a:rPr lang="yo-NG" i="1" dirty="0" smtClean="0"/>
              <a:t>Skills required in a group</a:t>
            </a:r>
            <a:endParaRPr lang="en-GB" i="1" dirty="0"/>
          </a:p>
        </p:txBody>
      </p:sp>
      <p:sp>
        <p:nvSpPr>
          <p:cNvPr id="3" name="Content Placeholder 2"/>
          <p:cNvSpPr>
            <a:spLocks noGrp="1"/>
          </p:cNvSpPr>
          <p:nvPr>
            <p:ph idx="1"/>
          </p:nvPr>
        </p:nvSpPr>
        <p:spPr>
          <a:xfrm>
            <a:off x="0" y="5445224"/>
            <a:ext cx="9144000" cy="1224136"/>
          </a:xfrm>
        </p:spPr>
        <p:txBody>
          <a:bodyPr>
            <a:normAutofit/>
          </a:bodyPr>
          <a:lstStyle/>
          <a:p>
            <a:pPr>
              <a:buNone/>
            </a:pPr>
            <a:r>
              <a:rPr lang="yo-NG" dirty="0" smtClean="0"/>
              <a:t>	</a:t>
            </a:r>
            <a:r>
              <a:rPr lang="yo-NG" i="1" dirty="0" smtClean="0"/>
              <a:t>Without </a:t>
            </a:r>
            <a:r>
              <a:rPr lang="yo-NG" i="1" dirty="0"/>
              <a:t>these skills as a starting point, conflict may quickly develop and remain out of control</a:t>
            </a:r>
            <a:r>
              <a:rPr lang="yo-NG" dirty="0"/>
              <a:t>.</a:t>
            </a:r>
            <a:endParaRPr lang="en-GB" dirty="0"/>
          </a:p>
          <a:p>
            <a:endParaRPr lang="en-GB" dirty="0"/>
          </a:p>
        </p:txBody>
      </p:sp>
      <p:sp>
        <p:nvSpPr>
          <p:cNvPr id="8" name="Rectangle 7"/>
          <p:cNvSpPr/>
          <p:nvPr/>
        </p:nvSpPr>
        <p:spPr>
          <a:xfrm>
            <a:off x="4788024" y="1772816"/>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4000" dirty="0" smtClean="0"/>
              <a:t>Preparation skills.</a:t>
            </a:r>
            <a:endParaRPr lang="en-GB" sz="4000" dirty="0" smtClean="0"/>
          </a:p>
          <a:p>
            <a:pPr algn="ctr"/>
            <a:endParaRPr lang="en-US" sz="4000" dirty="0"/>
          </a:p>
        </p:txBody>
      </p:sp>
      <p:sp>
        <p:nvSpPr>
          <p:cNvPr id="9" name="Rectangle 8"/>
          <p:cNvSpPr/>
          <p:nvPr/>
        </p:nvSpPr>
        <p:spPr>
          <a:xfrm>
            <a:off x="179512" y="1772816"/>
            <a:ext cx="453650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3600" dirty="0" smtClean="0"/>
              <a:t>Communication skills.</a:t>
            </a:r>
            <a:endParaRPr lang="en-GB" sz="3600" dirty="0" smtClean="0"/>
          </a:p>
          <a:p>
            <a:pPr algn="ctr"/>
            <a:endParaRPr lang="en-US" sz="3600" dirty="0"/>
          </a:p>
        </p:txBody>
      </p:sp>
      <p:sp>
        <p:nvSpPr>
          <p:cNvPr id="10" name="Rectangle 9"/>
          <p:cNvSpPr/>
          <p:nvPr/>
        </p:nvSpPr>
        <p:spPr>
          <a:xfrm>
            <a:off x="179512" y="836712"/>
            <a:ext cx="86409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p>
          <a:p>
            <a:pPr algn="ctr"/>
            <a:r>
              <a:rPr lang="yo-NG" sz="2800" dirty="0" smtClean="0"/>
              <a:t>Group </a:t>
            </a:r>
            <a:r>
              <a:rPr lang="yo-NG" sz="2800" dirty="0" smtClean="0"/>
              <a:t>requires that members work in a mutual patnership  hence should possess certain skills such as:</a:t>
            </a:r>
          </a:p>
          <a:p>
            <a:pPr algn="ctr"/>
            <a:endParaRPr lang="en-US" sz="2800" dirty="0"/>
          </a:p>
        </p:txBody>
      </p:sp>
      <p:sp>
        <p:nvSpPr>
          <p:cNvPr id="5" name="Rectangle 4"/>
          <p:cNvSpPr/>
          <p:nvPr/>
        </p:nvSpPr>
        <p:spPr>
          <a:xfrm>
            <a:off x="179512" y="2492896"/>
            <a:ext cx="46440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sz="3200" dirty="0" smtClean="0"/>
              <a:t>Post meeting follow-up </a:t>
            </a:r>
            <a:endParaRPr lang="en-US" sz="3200" dirty="0" smtClean="0"/>
          </a:p>
          <a:p>
            <a:pPr algn="ctr"/>
            <a:r>
              <a:rPr lang="yo-NG" sz="3200" dirty="0" smtClean="0"/>
              <a:t>skills</a:t>
            </a:r>
            <a:endParaRPr lang="yo-NG" sz="3200" dirty="0" smtClean="0"/>
          </a:p>
          <a:p>
            <a:pPr algn="ctr"/>
            <a:endParaRPr lang="en-US" sz="3200" dirty="0"/>
          </a:p>
        </p:txBody>
      </p:sp>
      <p:sp>
        <p:nvSpPr>
          <p:cNvPr id="7" name="Rectangle 6"/>
          <p:cNvSpPr/>
          <p:nvPr/>
        </p:nvSpPr>
        <p:spPr>
          <a:xfrm>
            <a:off x="4644008" y="2492896"/>
            <a:ext cx="42484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800" dirty="0" smtClean="0"/>
              <a:t>Meeting management and facilitation skills.</a:t>
            </a:r>
            <a:endParaRPr lang="en-GB" sz="2800" dirty="0" smtClean="0"/>
          </a:p>
          <a:p>
            <a:pPr algn="ctr"/>
            <a:endParaRPr lang="en-US" sz="2800" dirty="0"/>
          </a:p>
        </p:txBody>
      </p:sp>
      <p:pic>
        <p:nvPicPr>
          <p:cNvPr id="4" name="Picture 2" descr="C:\Users\dtorimiro\Desktop\TORIMIRO-BOOK RESOURCES\ANIMATIONS\p471pz120h.jpg"/>
          <p:cNvPicPr>
            <a:picLocks noChangeAspect="1" noChangeArrowheads="1"/>
          </p:cNvPicPr>
          <p:nvPr/>
        </p:nvPicPr>
        <p:blipFill>
          <a:blip r:embed="rId2" cstate="print"/>
          <a:srcRect/>
          <a:stretch>
            <a:fillRect/>
          </a:stretch>
        </p:blipFill>
        <p:spPr bwMode="auto">
          <a:xfrm>
            <a:off x="2843808" y="3356992"/>
            <a:ext cx="3690938"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diamond(in)">
                                      <p:cBhvr>
                                        <p:cTn id="3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yo-NG" dirty="0" smtClean="0"/>
              <a:t>What is Conflict?</a:t>
            </a:r>
            <a:endParaRPr lang="en-GB" dirty="0"/>
          </a:p>
        </p:txBody>
      </p:sp>
      <p:sp>
        <p:nvSpPr>
          <p:cNvPr id="3" name="Content Placeholder 2"/>
          <p:cNvSpPr>
            <a:spLocks noGrp="1"/>
          </p:cNvSpPr>
          <p:nvPr>
            <p:ph idx="1"/>
          </p:nvPr>
        </p:nvSpPr>
        <p:spPr>
          <a:xfrm>
            <a:off x="0" y="1142984"/>
            <a:ext cx="4716016" cy="5715016"/>
          </a:xfrm>
        </p:spPr>
        <p:txBody>
          <a:bodyPr>
            <a:normAutofit/>
          </a:bodyPr>
          <a:lstStyle/>
          <a:p>
            <a:endParaRPr lang="en-GB" dirty="0" smtClean="0"/>
          </a:p>
          <a:p>
            <a:endParaRPr lang="en-GB" dirty="0"/>
          </a:p>
        </p:txBody>
      </p:sp>
      <p:pic>
        <p:nvPicPr>
          <p:cNvPr id="4" name="Picture 6" descr="C:\Documents and Settings\Dr Torimiro\Desktop\image1.jpg"/>
          <p:cNvPicPr>
            <a:picLocks noChangeAspect="1" noChangeArrowheads="1"/>
          </p:cNvPicPr>
          <p:nvPr/>
        </p:nvPicPr>
        <p:blipFill>
          <a:blip r:embed="rId2" cstate="print"/>
          <a:srcRect/>
          <a:stretch>
            <a:fillRect/>
          </a:stretch>
        </p:blipFill>
        <p:spPr bwMode="auto">
          <a:xfrm>
            <a:off x="4610100" y="836712"/>
            <a:ext cx="4533900" cy="4111352"/>
          </a:xfrm>
          <a:prstGeom prst="ellipse">
            <a:avLst/>
          </a:prstGeom>
          <a:ln>
            <a:noFill/>
          </a:ln>
          <a:effectLst>
            <a:softEdge rad="112500"/>
          </a:effectLst>
        </p:spPr>
      </p:pic>
      <p:sp>
        <p:nvSpPr>
          <p:cNvPr id="7" name="Oval 6"/>
          <p:cNvSpPr/>
          <p:nvPr/>
        </p:nvSpPr>
        <p:spPr>
          <a:xfrm>
            <a:off x="179512" y="764704"/>
            <a:ext cx="4481264" cy="3517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dirty="0" smtClean="0"/>
              <a:t>A disagreement among</a:t>
            </a:r>
            <a:r>
              <a:rPr lang="en-US" dirty="0" smtClean="0"/>
              <a:t> </a:t>
            </a:r>
            <a:r>
              <a:rPr lang="yo-NG" dirty="0" smtClean="0"/>
              <a:t>members of a farmer group over resource sharing e.g. fertilizers, grazing land, use of equipment or machinery, use of fadama resources, sharing of executive members positions/officers of the group, etc.</a:t>
            </a:r>
            <a:endParaRPr lang="en-GB" dirty="0" smtClean="0"/>
          </a:p>
          <a:p>
            <a:pPr algn="ctr"/>
            <a:endParaRPr lang="en-US" dirty="0"/>
          </a:p>
        </p:txBody>
      </p:sp>
      <p:sp>
        <p:nvSpPr>
          <p:cNvPr id="6" name="Oval 5"/>
          <p:cNvSpPr/>
          <p:nvPr/>
        </p:nvSpPr>
        <p:spPr>
          <a:xfrm>
            <a:off x="0" y="2537520"/>
            <a:ext cx="4544888" cy="4320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dirty="0" smtClean="0"/>
              <a:t>While no single definition of conflict exists, most definitions seems to involve the following factors: that there are at least two independent persons/group, the groups/persons perceive some incompability between themselves, and the groups/persons interact with each other in some way.</a:t>
            </a:r>
          </a:p>
          <a:p>
            <a:pPr algn="ctr"/>
            <a:endParaRPr lang="en-US" dirty="0"/>
          </a:p>
        </p:txBody>
      </p:sp>
      <p:sp>
        <p:nvSpPr>
          <p:cNvPr id="5" name="Oval 4"/>
          <p:cNvSpPr/>
          <p:nvPr/>
        </p:nvSpPr>
        <p:spPr>
          <a:xfrm>
            <a:off x="3239344" y="4869160"/>
            <a:ext cx="5904656" cy="1988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dirty="0" smtClean="0"/>
              <a:t>So</a:t>
            </a:r>
            <a:r>
              <a:rPr lang="en-US" dirty="0" smtClean="0"/>
              <a:t>,</a:t>
            </a:r>
            <a:r>
              <a:rPr lang="yo-NG" dirty="0" smtClean="0"/>
              <a:t> </a:t>
            </a:r>
            <a:r>
              <a:rPr lang="en-US" dirty="0" smtClean="0"/>
              <a:t>c</a:t>
            </a:r>
            <a:r>
              <a:rPr lang="yo-NG" dirty="0" smtClean="0"/>
              <a:t>onlict is a situation in which one party perceives that its interest are being opposed or negatively affected by another party.</a:t>
            </a:r>
            <a:endParaRPr lang="en-GB"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yo-NG" dirty="0" smtClean="0"/>
              <a:t>Types of Conflict</a:t>
            </a:r>
            <a:endParaRPr lang="en-GB" dirty="0"/>
          </a:p>
        </p:txBody>
      </p:sp>
      <p:sp>
        <p:nvSpPr>
          <p:cNvPr id="3" name="Content Placeholder 2"/>
          <p:cNvSpPr>
            <a:spLocks noGrp="1"/>
          </p:cNvSpPr>
          <p:nvPr>
            <p:ph idx="1"/>
          </p:nvPr>
        </p:nvSpPr>
        <p:spPr>
          <a:xfrm>
            <a:off x="285720" y="785794"/>
            <a:ext cx="8643998" cy="6072206"/>
          </a:xfrm>
        </p:spPr>
        <p:txBody>
          <a:bodyPr>
            <a:normAutofit fontScale="85000" lnSpcReduction="10000"/>
          </a:bodyPr>
          <a:lstStyle/>
          <a:p>
            <a:pPr lvl="0" algn="just"/>
            <a:r>
              <a:rPr lang="yo-NG" dirty="0" smtClean="0"/>
              <a:t>Substantive conflict deals with disagreements among group members about the content of the task being performed as a result choices of solutions to a task/ problem, including differences in viewpoints, ideas, and opinions.</a:t>
            </a:r>
          </a:p>
          <a:p>
            <a:pPr lvl="0" algn="just"/>
            <a:r>
              <a:rPr lang="yo-NG" dirty="0" smtClean="0"/>
              <a:t>Affective conflict deals with interpersonal relationships or incompatibilities. It is generated from emotions and frustration and has a detrimental impact on group or outcomes .It causes members to be negative, irritable, suspicious, and resentful. </a:t>
            </a:r>
          </a:p>
          <a:p>
            <a:pPr lvl="0" algn="just"/>
            <a:r>
              <a:rPr lang="yo-NG" dirty="0" smtClean="0"/>
              <a:t>substantive conflicts occur when group members argue over alternatives related to the group’s task, whereas affective conflicts result over interpersonal clashes not directly related to achieving the group’s function.</a:t>
            </a:r>
          </a:p>
          <a:p>
            <a:r>
              <a:rPr lang="yo-NG" dirty="0" smtClean="0"/>
              <a:t>Substantive conflict is positive while </a:t>
            </a:r>
            <a:r>
              <a:rPr lang="en-US" dirty="0" smtClean="0"/>
              <a:t>a</a:t>
            </a:r>
            <a:r>
              <a:rPr lang="yo-NG" dirty="0" smtClean="0"/>
              <a:t>ffective </a:t>
            </a:r>
            <a:r>
              <a:rPr lang="yo-NG" dirty="0" smtClean="0"/>
              <a:t>is negative.</a:t>
            </a:r>
            <a:endParaRPr lang="en-GB" dirty="0" smtClean="0"/>
          </a:p>
          <a:p>
            <a:pPr lvl="0"/>
            <a:endParaRPr lang="en-GB"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06090"/>
          </a:xfrm>
        </p:spPr>
        <p:txBody>
          <a:bodyPr>
            <a:normAutofit fontScale="90000"/>
          </a:bodyPr>
          <a:lstStyle/>
          <a:p>
            <a:r>
              <a:rPr lang="yo-NG" b="1" dirty="0" smtClean="0"/>
              <a:t>Conflict resolution</a:t>
            </a:r>
            <a:endParaRPr lang="en-GB" dirty="0"/>
          </a:p>
        </p:txBody>
      </p:sp>
      <p:pic>
        <p:nvPicPr>
          <p:cNvPr id="4" name="Inspiration - A boy holding chicken feeds.mp4">
            <a:hlinkClick r:id="" action="ppaction://media"/>
          </p:cNvPr>
          <p:cNvPicPr>
            <a:picLocks noGrp="1" noRot="1" noChangeAspect="1"/>
          </p:cNvPicPr>
          <p:nvPr>
            <p:ph idx="1"/>
            <a:videoFile r:link="rId1"/>
          </p:nvPr>
        </p:nvPicPr>
        <p:blipFill>
          <a:blip r:embed="rId3" cstate="print"/>
          <a:stretch>
            <a:fillRect/>
          </a:stretch>
        </p:blipFill>
        <p:spPr>
          <a:xfrm>
            <a:off x="3203848" y="2132856"/>
            <a:ext cx="5340424" cy="4005318"/>
          </a:xfrm>
          <a:prstGeom prst="rect">
            <a:avLst/>
          </a:prstGeom>
        </p:spPr>
      </p:pic>
      <p:sp>
        <p:nvSpPr>
          <p:cNvPr id="6" name="Content Placeholder 2"/>
          <p:cNvSpPr txBox="1">
            <a:spLocks/>
          </p:cNvSpPr>
          <p:nvPr/>
        </p:nvSpPr>
        <p:spPr>
          <a:xfrm>
            <a:off x="285720" y="1052736"/>
            <a:ext cx="8390736" cy="1152128"/>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800" b="0" i="0" u="none" strike="noStrike" kern="1200" cap="none" spc="0" normalizeH="0" baseline="0" noProof="0" dirty="0" smtClean="0">
                <a:ln>
                  <a:noFill/>
                </a:ln>
                <a:solidFill>
                  <a:schemeClr val="tx1"/>
                </a:solidFill>
                <a:effectLst/>
                <a:uLnTx/>
                <a:uFillTx/>
                <a:latin typeface="+mn-lt"/>
                <a:ea typeface="+mn-ea"/>
                <a:cs typeface="+mn-cs"/>
              </a:rPr>
              <a:t>Conflict resolution involves the reduction, elimination, or termination of all forms and types of conflict.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323528" y="2492896"/>
            <a:ext cx="3384376" cy="3834896"/>
          </a:xfrm>
          <a:prstGeom prst="rect">
            <a:avLst/>
          </a:prstGeom>
        </p:spPr>
        <p:txBody>
          <a:bodyPr wrap="square">
            <a:spAutoFit/>
          </a:bodyPr>
          <a:lstStyle/>
          <a:p>
            <a:pPr marL="342900" lvl="0" indent="-342900">
              <a:spcBef>
                <a:spcPct val="20000"/>
              </a:spcBef>
              <a:buFont typeface="Arial" pitchFamily="34" charset="0"/>
              <a:buChar char="•"/>
              <a:defRPr/>
            </a:pPr>
            <a:r>
              <a:rPr lang="yo-NG" sz="3200" dirty="0" smtClean="0"/>
              <a:t>Conflict resolution involves :</a:t>
            </a:r>
          </a:p>
          <a:p>
            <a:pPr marL="342900" lvl="0" indent="-342900">
              <a:spcBef>
                <a:spcPct val="20000"/>
              </a:spcBef>
              <a:buFont typeface="Arial" pitchFamily="34" charset="0"/>
              <a:buChar char="•"/>
              <a:defRPr/>
            </a:pPr>
            <a:r>
              <a:rPr lang="yo-NG" sz="3200" dirty="0" smtClean="0"/>
              <a:t>Negotiation</a:t>
            </a:r>
          </a:p>
          <a:p>
            <a:pPr marL="342900" lvl="0" indent="-342900">
              <a:spcBef>
                <a:spcPct val="20000"/>
              </a:spcBef>
              <a:buFont typeface="Arial" pitchFamily="34" charset="0"/>
              <a:buChar char="•"/>
              <a:defRPr/>
            </a:pPr>
            <a:r>
              <a:rPr lang="yo-NG" sz="3200" dirty="0" smtClean="0"/>
              <a:t> bargaining</a:t>
            </a:r>
          </a:p>
          <a:p>
            <a:pPr marL="342900" lvl="0" indent="-342900">
              <a:spcBef>
                <a:spcPct val="20000"/>
              </a:spcBef>
              <a:buFont typeface="Arial" pitchFamily="34" charset="0"/>
              <a:buChar char="•"/>
              <a:defRPr/>
            </a:pPr>
            <a:r>
              <a:rPr lang="yo-NG" sz="3200" dirty="0" smtClean="0"/>
              <a:t> mediation/ or arbitration.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yo-NG" dirty="0" smtClean="0"/>
              <a:t>Steps to managing conflict</a:t>
            </a:r>
            <a:endParaRPr lang="en-GB" dirty="0"/>
          </a:p>
        </p:txBody>
      </p:sp>
      <p:pic>
        <p:nvPicPr>
          <p:cNvPr id="4" name="Inspiration - Dog defending a child.mp4">
            <a:hlinkClick r:id="" action="ppaction://media"/>
          </p:cNvPr>
          <p:cNvPicPr>
            <a:picLocks noGrp="1" noRot="1" noChangeAspect="1"/>
          </p:cNvPicPr>
          <p:nvPr>
            <p:ph idx="1"/>
            <a:videoFile r:link="rId1"/>
          </p:nvPr>
        </p:nvPicPr>
        <p:blipFill>
          <a:blip r:embed="rId3" cstate="print"/>
          <a:stretch>
            <a:fillRect/>
          </a:stretch>
        </p:blipFill>
        <p:spPr>
          <a:xfrm>
            <a:off x="4403725" y="2095500"/>
            <a:ext cx="4511675" cy="3384550"/>
          </a:xfrm>
          <a:prstGeom prst="rect">
            <a:avLst/>
          </a:prstGeom>
        </p:spPr>
      </p:pic>
      <p:sp>
        <p:nvSpPr>
          <p:cNvPr id="6" name="Content Placeholder 2"/>
          <p:cNvSpPr txBox="1">
            <a:spLocks/>
          </p:cNvSpPr>
          <p:nvPr/>
        </p:nvSpPr>
        <p:spPr>
          <a:xfrm>
            <a:off x="539552" y="1340768"/>
            <a:ext cx="3672408" cy="507146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000" b="0" i="0" u="none" strike="noStrike" kern="1200" cap="none" spc="0" normalizeH="0" baseline="0" noProof="0" dirty="0" smtClean="0">
                <a:ln>
                  <a:noFill/>
                </a:ln>
                <a:solidFill>
                  <a:schemeClr val="tx1"/>
                </a:solidFill>
                <a:effectLst/>
                <a:uLnTx/>
                <a:uFillTx/>
                <a:latin typeface="+mn-lt"/>
                <a:ea typeface="+mn-ea"/>
                <a:cs typeface="+mn-cs"/>
              </a:rPr>
              <a:t>Anticipate- take time to obtain information that can lead to conflict.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000" b="0" i="0" u="none" strike="noStrike" kern="1200" cap="none" spc="0" normalizeH="0" baseline="0" noProof="0" dirty="0" smtClean="0">
                <a:ln>
                  <a:noFill/>
                </a:ln>
                <a:solidFill>
                  <a:schemeClr val="tx1"/>
                </a:solidFill>
                <a:effectLst/>
                <a:uLnTx/>
                <a:uFillTx/>
                <a:latin typeface="+mn-lt"/>
                <a:ea typeface="+mn-ea"/>
                <a:cs typeface="+mn-cs"/>
              </a:rPr>
              <a:t>Prevent- develop strategies before the conflict occurs.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000" b="0" i="0" u="none" strike="noStrike" kern="1200" cap="none" spc="0" normalizeH="0" baseline="0" noProof="0" dirty="0" smtClean="0">
                <a:ln>
                  <a:noFill/>
                </a:ln>
                <a:solidFill>
                  <a:schemeClr val="tx1"/>
                </a:solidFill>
                <a:effectLst/>
                <a:uLnTx/>
                <a:uFillTx/>
                <a:latin typeface="+mn-lt"/>
                <a:ea typeface="+mn-ea"/>
                <a:cs typeface="+mn-cs"/>
              </a:rPr>
              <a:t>Identify – if it is interpersonal or procedural, move to quickly manage it.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000" b="0" i="0" u="none" strike="noStrike" kern="1200" cap="none" spc="0" normalizeH="0" baseline="0" noProof="0" dirty="0" smtClean="0">
                <a:ln>
                  <a:noFill/>
                </a:ln>
                <a:solidFill>
                  <a:schemeClr val="tx1"/>
                </a:solidFill>
                <a:effectLst/>
                <a:uLnTx/>
                <a:uFillTx/>
                <a:latin typeface="+mn-lt"/>
                <a:ea typeface="+mn-ea"/>
                <a:cs typeface="+mn-cs"/>
              </a:rPr>
              <a:t>Manage – remember that conflict is emotional.</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yo-NG" sz="2000" b="0" i="0" u="none" strike="noStrike" kern="1200" cap="none" spc="0" normalizeH="0" baseline="0" noProof="0" dirty="0" smtClean="0">
                <a:ln>
                  <a:noFill/>
                </a:ln>
                <a:solidFill>
                  <a:schemeClr val="tx1"/>
                </a:solidFill>
                <a:effectLst/>
                <a:uLnTx/>
                <a:uFillTx/>
                <a:latin typeface="+mn-lt"/>
                <a:ea typeface="+mn-ea"/>
                <a:cs typeface="+mn-cs"/>
              </a:rPr>
              <a:t>Resolve – react, without blame, and you will learn through dialogue.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yo-NG" b="1" dirty="0" smtClean="0"/>
              <a:t>Conclusion</a:t>
            </a:r>
            <a:r>
              <a:rPr lang="en-GB" dirty="0" smtClean="0"/>
              <a:t/>
            </a:r>
            <a:br>
              <a:rPr lang="en-GB" dirty="0" smtClean="0"/>
            </a:br>
            <a:endParaRPr lang="en-GB" dirty="0"/>
          </a:p>
        </p:txBody>
      </p:sp>
      <p:sp>
        <p:nvSpPr>
          <p:cNvPr id="3" name="Content Placeholder 2"/>
          <p:cNvSpPr>
            <a:spLocks noGrp="1"/>
          </p:cNvSpPr>
          <p:nvPr>
            <p:ph idx="1"/>
          </p:nvPr>
        </p:nvSpPr>
        <p:spPr>
          <a:xfrm>
            <a:off x="457200" y="1142984"/>
            <a:ext cx="8229600" cy="5286412"/>
          </a:xfrm>
        </p:spPr>
        <p:txBody>
          <a:bodyPr/>
          <a:lstStyle/>
          <a:p>
            <a:r>
              <a:rPr lang="yo-NG" dirty="0" smtClean="0"/>
              <a:t>Human beings exhibit some characteristic behaviour pattern in groups.</a:t>
            </a:r>
            <a:endParaRPr lang="en-GB" dirty="0" smtClean="0"/>
          </a:p>
          <a:p>
            <a:r>
              <a:rPr lang="yo-NG" dirty="0" smtClean="0"/>
              <a:t>People involed in managing groups and group members themselves can benefit from studying theories and doing practical exercises which help them to better understand people’s behaviour in groups and groups dynamics. </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Lessons From Animals</a:t>
            </a:r>
            <a:endParaRPr lang="en-US" dirty="0"/>
          </a:p>
        </p:txBody>
      </p:sp>
      <p:pic>
        <p:nvPicPr>
          <p:cNvPr id="4" name="Inspiration - Lessons from animals in group.mp4">
            <a:hlinkClick r:id="" action="ppaction://media"/>
          </p:cNvPr>
          <p:cNvPicPr>
            <a:picLocks noGrp="1" noRot="1" noChangeAspect="1"/>
          </p:cNvPicPr>
          <p:nvPr>
            <p:ph idx="1"/>
            <a:videoFile r:link="rId1"/>
          </p:nvPr>
        </p:nvPicPr>
        <p:blipFill>
          <a:blip r:embed="rId3" cstate="print"/>
          <a:stretch>
            <a:fillRect/>
          </a:stretch>
        </p:blipFill>
        <p:spPr>
          <a:xfrm>
            <a:off x="1547813" y="1484313"/>
            <a:ext cx="6194425" cy="46466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Grp="1" noChangeArrowheads="1"/>
          </p:cNvSpPr>
          <p:nvPr>
            <p:ph type="title"/>
          </p:nvPr>
        </p:nvSpPr>
        <p:spPr/>
        <p:txBody>
          <a:bodyPr>
            <a:normAutofit fontScale="90000"/>
          </a:bodyPr>
          <a:lstStyle/>
          <a:p>
            <a:r>
              <a:rPr lang="en-US" dirty="0" smtClean="0"/>
              <a:t/>
            </a:r>
            <a:br>
              <a:rPr lang="en-US" dirty="0" smtClean="0"/>
            </a:br>
            <a:r>
              <a:rPr lang="en-US" dirty="0" smtClean="0"/>
              <a:t> THANK YOU</a:t>
            </a:r>
            <a:endParaRPr lang="en-US" dirty="0"/>
          </a:p>
        </p:txBody>
      </p:sp>
      <p:sp>
        <p:nvSpPr>
          <p:cNvPr id="32771" name="Rectangle 3"/>
          <p:cNvSpPr>
            <a:spLocks noGrp="1" noChangeArrowheads="1"/>
          </p:cNvSpPr>
          <p:nvPr>
            <p:ph idx="1"/>
          </p:nvPr>
        </p:nvSpPr>
        <p:spPr/>
        <p:txBody>
          <a:bodyPr/>
          <a:lstStyle/>
          <a:p>
            <a:r>
              <a:rPr lang="en-US" altLang="en-US" smtClean="0"/>
              <a:t>LISTENING</a:t>
            </a:r>
            <a:endParaRPr lang="en-US" altLang="en-US" dirty="0" smtClean="0"/>
          </a:p>
        </p:txBody>
      </p:sp>
      <p:sp>
        <p:nvSpPr>
          <p:cNvPr id="32772" name="AutoShape 4"/>
          <p:cNvSpPr>
            <a:spLocks noChangeArrowheads="1"/>
          </p:cNvSpPr>
          <p:nvPr/>
        </p:nvSpPr>
        <p:spPr bwMode="auto">
          <a:xfrm>
            <a:off x="1295400" y="2819400"/>
            <a:ext cx="1219200" cy="1219200"/>
          </a:xfrm>
          <a:prstGeom prst="roundRect">
            <a:avLst>
              <a:gd name="adj" fmla="val 21667"/>
            </a:avLst>
          </a:prstGeom>
          <a:noFill/>
          <a:ln w="9525">
            <a:noFill/>
            <a:round/>
            <a:headEnd/>
            <a:tailEnd/>
          </a:ln>
        </p:spPr>
        <p:txBody>
          <a:bodyPr anchor="b"/>
          <a:lstStyle/>
          <a:p>
            <a:pPr>
              <a:lnSpc>
                <a:spcPct val="90000"/>
              </a:lnSpc>
            </a:pPr>
            <a:r>
              <a:rPr lang="en-US" altLang="en-US" sz="4400" b="1" dirty="0">
                <a:solidFill>
                  <a:srgbClr val="00B050"/>
                </a:solidFill>
              </a:rPr>
              <a:t>for</a:t>
            </a:r>
          </a:p>
        </p:txBody>
      </p:sp>
      <p:pic>
        <p:nvPicPr>
          <p:cNvPr id="24581" name="Picture 5" descr="hands19"/>
          <p:cNvPicPr>
            <a:picLocks noChangeAspect="1" noChangeArrowheads="1" noCrop="1"/>
          </p:cNvPicPr>
          <p:nvPr/>
        </p:nvPicPr>
        <p:blipFill>
          <a:blip r:embed="rId3" cstate="print"/>
          <a:srcRect/>
          <a:stretch>
            <a:fillRect/>
          </a:stretch>
        </p:blipFill>
        <p:spPr bwMode="auto">
          <a:xfrm rot="-747184">
            <a:off x="2895600" y="1981200"/>
            <a:ext cx="2681288" cy="2490788"/>
          </a:xfrm>
          <a:prstGeom prst="ellipse">
            <a:avLst/>
          </a:prstGeom>
          <a:ln>
            <a:noFill/>
          </a:ln>
          <a:effectLst>
            <a:softEdge rad="112500"/>
          </a:effectLst>
        </p:spPr>
      </p:pic>
      <p:pic>
        <p:nvPicPr>
          <p:cNvPr id="24583" name="Picture 7" descr="C:\Documents and Settings\Dr Torimiro\Desktop\TORIMIRO FLASH DISC CONTENT\CRAWFORD UNIVERSITY\ANIMATIONS\stickmen_17.gif"/>
          <p:cNvPicPr>
            <a:picLocks noChangeAspect="1" noChangeArrowheads="1" noCrop="1"/>
          </p:cNvPicPr>
          <p:nvPr/>
        </p:nvPicPr>
        <p:blipFill>
          <a:blip r:embed="rId4" cstate="print"/>
          <a:srcRect/>
          <a:stretch>
            <a:fillRect/>
          </a:stretch>
        </p:blipFill>
        <p:spPr bwMode="auto">
          <a:xfrm>
            <a:off x="5445642" y="228600"/>
            <a:ext cx="3164958" cy="2895600"/>
          </a:xfrm>
          <a:prstGeom prst="ellipse">
            <a:avLst/>
          </a:prstGeom>
          <a:ln>
            <a:noFill/>
          </a:ln>
          <a:effectLst>
            <a:softEdge rad="112500"/>
          </a:effectLst>
        </p:spPr>
      </p:pic>
    </p:spTree>
  </p:cSld>
  <p:clrMapOvr>
    <a:masterClrMapping/>
  </p:clrMapOvr>
  <p:transition spd="slow">
    <p:sndAc>
      <p:stSnd>
        <p:snd r:embed="rId2" name="applause.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orizontal Scroll 5"/>
          <p:cNvSpPr/>
          <p:nvPr/>
        </p:nvSpPr>
        <p:spPr>
          <a:xfrm>
            <a:off x="2384426" y="5040351"/>
            <a:ext cx="6596062" cy="1447800"/>
          </a:xfrm>
          <a:prstGeom prst="horizontalScroll">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200" b="1" dirty="0">
                <a:solidFill>
                  <a:schemeClr val="tx1"/>
                </a:solidFill>
              </a:rPr>
              <a:t>Breaking into </a:t>
            </a:r>
            <a:r>
              <a:rPr lang="en-US" sz="3200" b="1" dirty="0" smtClean="0">
                <a:solidFill>
                  <a:schemeClr val="tx1"/>
                </a:solidFill>
              </a:rPr>
              <a:t>Practical </a:t>
            </a:r>
            <a:r>
              <a:rPr lang="en-US" sz="3200" b="1" dirty="0">
                <a:solidFill>
                  <a:schemeClr val="tx1"/>
                </a:solidFill>
              </a:rPr>
              <a:t>Groups!</a:t>
            </a:r>
            <a:endParaRPr lang="en-US" sz="3200" b="1" dirty="0">
              <a:solidFill>
                <a:schemeClr val="tx1"/>
              </a:solidFill>
            </a:endParaRPr>
          </a:p>
        </p:txBody>
      </p:sp>
      <p:grpSp>
        <p:nvGrpSpPr>
          <p:cNvPr id="2" name="Group 10"/>
          <p:cNvGrpSpPr>
            <a:grpSpLocks/>
          </p:cNvGrpSpPr>
          <p:nvPr/>
        </p:nvGrpSpPr>
        <p:grpSpPr bwMode="auto">
          <a:xfrm>
            <a:off x="1143000" y="152400"/>
            <a:ext cx="7837488" cy="5399088"/>
            <a:chOff x="467543" y="620688"/>
            <a:chExt cx="7162801" cy="4267200"/>
          </a:xfrm>
        </p:grpSpPr>
        <p:sp>
          <p:nvSpPr>
            <p:cNvPr id="7" name="Rectangle 2"/>
            <p:cNvSpPr txBox="1">
              <a:spLocks noChangeArrowheads="1"/>
            </p:cNvSpPr>
            <p:nvPr/>
          </p:nvSpPr>
          <p:spPr bwMode="auto">
            <a:xfrm>
              <a:off x="467543" y="1012151"/>
              <a:ext cx="6628892" cy="1469242"/>
            </a:xfrm>
            <a:prstGeom prst="rect">
              <a:avLst/>
            </a:prstGeom>
            <a:solidFill>
              <a:srgbClr val="FFFF66"/>
            </a:solidFill>
            <a:ln w="9525">
              <a:solidFill>
                <a:schemeClr val="tx1"/>
              </a:solidFill>
              <a:miter lim="800000"/>
              <a:headEnd/>
              <a:tailEnd/>
            </a:ln>
            <a:effectLst/>
          </p:spPr>
          <p:txBody>
            <a:bodyPr anchor="ctr"/>
            <a:lstStyle/>
            <a:p>
              <a:pPr eaLnBrk="0" hangingPunct="0">
                <a:defRPr/>
              </a:pPr>
              <a:r>
                <a:rPr lang="en-US" sz="4400" kern="0">
                  <a:solidFill>
                    <a:schemeClr val="tx2"/>
                  </a:solidFill>
                  <a:effectLst>
                    <a:outerShdw blurRad="38100" dist="38100" dir="2700000" algn="tl">
                      <a:srgbClr val="000000"/>
                    </a:outerShdw>
                  </a:effectLst>
                  <a:latin typeface="+mj-lt"/>
                  <a:ea typeface="+mj-ea"/>
                  <a:cs typeface="+mj-cs"/>
                </a:rPr>
                <a:t>Questions?</a:t>
              </a:r>
              <a:endParaRPr lang="en-US" sz="4400" kern="0" dirty="0">
                <a:solidFill>
                  <a:schemeClr val="tx2"/>
                </a:solidFill>
                <a:effectLst>
                  <a:outerShdw blurRad="38100" dist="38100" dir="2700000" algn="tl">
                    <a:srgbClr val="000000"/>
                  </a:outerShdw>
                </a:effectLst>
                <a:latin typeface="+mj-lt"/>
                <a:ea typeface="+mj-ea"/>
                <a:cs typeface="+mj-cs"/>
              </a:endParaRPr>
            </a:p>
          </p:txBody>
        </p:sp>
        <p:sp>
          <p:nvSpPr>
            <p:cNvPr id="8" name="Rectangle 3"/>
            <p:cNvSpPr txBox="1">
              <a:spLocks noChangeArrowheads="1"/>
            </p:cNvSpPr>
            <p:nvPr/>
          </p:nvSpPr>
          <p:spPr bwMode="auto">
            <a:xfrm>
              <a:off x="1163947" y="3391043"/>
              <a:ext cx="4419261" cy="840642"/>
            </a:xfrm>
            <a:prstGeom prst="rect">
              <a:avLst/>
            </a:prstGeom>
            <a:solidFill>
              <a:srgbClr val="66FFFF"/>
            </a:solidFill>
            <a:ln w="9525">
              <a:solidFill>
                <a:schemeClr val="tx1"/>
              </a:solidFill>
              <a:miter lim="800000"/>
              <a:headEnd/>
              <a:tailEnd/>
            </a:ln>
            <a:effectLst/>
          </p:spPr>
          <p:txBody>
            <a:bodyPr/>
            <a:lstStyle/>
            <a:p>
              <a:pPr marL="342900" indent="-342900" eaLnBrk="0" hangingPunct="0">
                <a:spcBef>
                  <a:spcPct val="20000"/>
                </a:spcBef>
                <a:buClr>
                  <a:schemeClr val="hlink"/>
                </a:buClr>
                <a:buSzPct val="65000"/>
                <a:buFont typeface="Wingdings" pitchFamily="2" charset="2"/>
                <a:buChar char="n"/>
                <a:defRPr/>
              </a:pPr>
              <a:r>
                <a:rPr lang="en-US" sz="4000" kern="0" dirty="0">
                  <a:effectLst>
                    <a:outerShdw blurRad="38100" dist="38100" dir="2700000" algn="tl">
                      <a:srgbClr val="000000"/>
                    </a:outerShdw>
                  </a:effectLst>
                  <a:latin typeface="+mn-lt"/>
                </a:rPr>
                <a:t>Ideas!!!!</a:t>
              </a:r>
            </a:p>
          </p:txBody>
        </p:sp>
        <p:pic>
          <p:nvPicPr>
            <p:cNvPr id="21512" name="Picture 4" descr="j0089048[1]"/>
            <p:cNvPicPr>
              <a:picLocks noChangeAspect="1" noChangeArrowheads="1"/>
            </p:cNvPicPr>
            <p:nvPr/>
          </p:nvPicPr>
          <p:blipFill>
            <a:blip r:embed="rId2" cstate="print">
              <a:extLst>
                <a:ext uri="{28A0092B-C50C-407E-A947-70E740481C1C}"/>
              </a:extLst>
            </a:blip>
            <a:srcRect/>
            <a:stretch>
              <a:fillRect/>
            </a:stretch>
          </p:blipFill>
          <p:spPr bwMode="auto">
            <a:xfrm>
              <a:off x="5268144" y="620688"/>
              <a:ext cx="2362200" cy="4267200"/>
            </a:xfrm>
            <a:prstGeom prst="ellipse">
              <a:avLst/>
            </a:prstGeom>
            <a:ln>
              <a:noFill/>
            </a:ln>
            <a:effectLst>
              <a:softEdge rad="112500"/>
            </a:effectLst>
            <a:extLst>
              <a:ext uri="{909E8E84-426E-40DD-AFC4-6F175D3DCCD1}"/>
              <a:ext uri="{91240B29-F687-4F45-9708-019B960494DF}"/>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26"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yo-NG" b="1" dirty="0" smtClean="0"/>
              <a:t>What is a group?</a:t>
            </a:r>
            <a:endParaRPr lang="en-GB" dirty="0"/>
          </a:p>
        </p:txBody>
      </p:sp>
      <p:sp>
        <p:nvSpPr>
          <p:cNvPr id="3" name="Content Placeholder 2"/>
          <p:cNvSpPr>
            <a:spLocks noGrp="1"/>
          </p:cNvSpPr>
          <p:nvPr>
            <p:ph idx="1"/>
          </p:nvPr>
        </p:nvSpPr>
        <p:spPr>
          <a:xfrm>
            <a:off x="251520" y="1600200"/>
            <a:ext cx="5184576" cy="4525963"/>
          </a:xfrm>
        </p:spPr>
        <p:txBody>
          <a:bodyPr>
            <a:normAutofit/>
          </a:bodyPr>
          <a:lstStyle/>
          <a:p>
            <a:r>
              <a:rPr lang="yo-NG" dirty="0" smtClean="0"/>
              <a:t>A </a:t>
            </a:r>
            <a:r>
              <a:rPr lang="yo-NG" dirty="0" smtClean="0"/>
              <a:t>group refers to a number of persons who live in the same or contiguous communities, share common aspirations and who work </a:t>
            </a:r>
            <a:r>
              <a:rPr lang="yo-NG" dirty="0" smtClean="0"/>
              <a:t>together</a:t>
            </a:r>
            <a:r>
              <a:rPr lang="en-US" dirty="0" smtClean="0"/>
              <a:t> </a:t>
            </a:r>
            <a:r>
              <a:rPr lang="yo-NG" dirty="0" smtClean="0"/>
              <a:t>to </a:t>
            </a:r>
            <a:r>
              <a:rPr lang="yo-NG" dirty="0" smtClean="0"/>
              <a:t>achieve their common </a:t>
            </a:r>
            <a:r>
              <a:rPr lang="yo-NG" dirty="0" smtClean="0"/>
              <a:t>objectives</a:t>
            </a:r>
            <a:r>
              <a:rPr lang="en-US" dirty="0" smtClean="0"/>
              <a:t> </a:t>
            </a:r>
            <a:r>
              <a:rPr lang="yo-NG" dirty="0" smtClean="0"/>
              <a:t>for </a:t>
            </a:r>
            <a:r>
              <a:rPr lang="yo-NG" dirty="0" smtClean="0"/>
              <a:t>the benefit of members.</a:t>
            </a:r>
          </a:p>
          <a:p>
            <a:endParaRPr lang="en-GB" dirty="0"/>
          </a:p>
        </p:txBody>
      </p:sp>
      <p:pic>
        <p:nvPicPr>
          <p:cNvPr id="4" name="Picture 4" descr="Image result for cooperative society"/>
          <p:cNvPicPr>
            <a:picLocks noChangeAspect="1" noChangeArrowheads="1"/>
          </p:cNvPicPr>
          <p:nvPr/>
        </p:nvPicPr>
        <p:blipFill>
          <a:blip r:embed="rId2" cstate="print"/>
          <a:srcRect/>
          <a:stretch>
            <a:fillRect/>
          </a:stretch>
        </p:blipFill>
        <p:spPr bwMode="auto">
          <a:xfrm>
            <a:off x="5292080" y="1916832"/>
            <a:ext cx="3466875" cy="363778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25470"/>
          </a:xfrm>
        </p:spPr>
        <p:txBody>
          <a:bodyPr>
            <a:normAutofit fontScale="90000"/>
          </a:bodyPr>
          <a:lstStyle/>
          <a:p>
            <a:r>
              <a:rPr lang="yo-NG" b="1" dirty="0" smtClean="0"/>
              <a:t/>
            </a:r>
            <a:br>
              <a:rPr lang="yo-NG" b="1" dirty="0" smtClean="0"/>
            </a:br>
            <a:r>
              <a:rPr lang="yo-NG" b="1" dirty="0" smtClean="0"/>
              <a:t>Criteria </a:t>
            </a:r>
            <a:r>
              <a:rPr lang="yo-NG" b="1" dirty="0"/>
              <a:t>for a group include:</a:t>
            </a:r>
            <a:r>
              <a:rPr lang="en-GB" dirty="0"/>
              <a:t/>
            </a:r>
            <a:br>
              <a:rPr lang="en-GB" dirty="0"/>
            </a:br>
            <a:endParaRPr lang="en-GB" dirty="0"/>
          </a:p>
        </p:txBody>
      </p:sp>
      <p:sp>
        <p:nvSpPr>
          <p:cNvPr id="3" name="Content Placeholder 2"/>
          <p:cNvSpPr>
            <a:spLocks noGrp="1"/>
          </p:cNvSpPr>
          <p:nvPr>
            <p:ph idx="1"/>
          </p:nvPr>
        </p:nvSpPr>
        <p:spPr>
          <a:xfrm>
            <a:off x="571472" y="1071546"/>
            <a:ext cx="5080648" cy="5429288"/>
          </a:xfrm>
        </p:spPr>
        <p:txBody>
          <a:bodyPr>
            <a:normAutofit fontScale="92500" lnSpcReduction="20000"/>
          </a:bodyPr>
          <a:lstStyle/>
          <a:p>
            <a:pPr lvl="0"/>
            <a:r>
              <a:rPr lang="yo-NG" dirty="0"/>
              <a:t>A social structure ( an arrangement of institutions in a society whereby human beings interact).</a:t>
            </a:r>
            <a:endParaRPr lang="en-GB" dirty="0"/>
          </a:p>
          <a:p>
            <a:pPr lvl="0"/>
            <a:r>
              <a:rPr lang="yo-NG" dirty="0"/>
              <a:t>Face-to-face interaction.</a:t>
            </a:r>
            <a:endParaRPr lang="en-GB" dirty="0"/>
          </a:p>
          <a:p>
            <a:pPr lvl="0"/>
            <a:r>
              <a:rPr lang="yo-NG" dirty="0"/>
              <a:t>Two (2) or more persons.</a:t>
            </a:r>
            <a:endParaRPr lang="en-GB" dirty="0"/>
          </a:p>
          <a:p>
            <a:pPr lvl="0"/>
            <a:r>
              <a:rPr lang="yo-NG" dirty="0"/>
              <a:t>Common fate.</a:t>
            </a:r>
            <a:endParaRPr lang="en-GB" dirty="0"/>
          </a:p>
          <a:p>
            <a:pPr lvl="0"/>
            <a:r>
              <a:rPr lang="yo-NG" dirty="0"/>
              <a:t>Common goals.</a:t>
            </a:r>
            <a:endParaRPr lang="en-GB" dirty="0"/>
          </a:p>
          <a:p>
            <a:pPr lvl="0"/>
            <a:r>
              <a:rPr lang="yo-NG" dirty="0"/>
              <a:t>Interdependence.</a:t>
            </a:r>
            <a:endParaRPr lang="en-GB" dirty="0"/>
          </a:p>
          <a:p>
            <a:pPr lvl="0"/>
            <a:r>
              <a:rPr lang="yo-NG" dirty="0"/>
              <a:t>Self-definition as group members.</a:t>
            </a:r>
            <a:endParaRPr lang="en-GB" dirty="0"/>
          </a:p>
          <a:p>
            <a:r>
              <a:rPr lang="yo-NG" dirty="0"/>
              <a:t>Recognition by others</a:t>
            </a:r>
            <a:endParaRPr lang="en-GB" dirty="0"/>
          </a:p>
        </p:txBody>
      </p:sp>
      <p:pic>
        <p:nvPicPr>
          <p:cNvPr id="1026" name="Picture 2" descr="G:\BCA OFFICE COMPUTER\TORIMIRO-BOOK RESOURCES\ANIMATIONS\talk5.gif"/>
          <p:cNvPicPr>
            <a:picLocks noChangeAspect="1" noChangeArrowheads="1" noCrop="1"/>
          </p:cNvPicPr>
          <p:nvPr/>
        </p:nvPicPr>
        <p:blipFill>
          <a:blip r:embed="rId2" cstate="print"/>
          <a:srcRect/>
          <a:stretch>
            <a:fillRect/>
          </a:stretch>
        </p:blipFill>
        <p:spPr bwMode="auto">
          <a:xfrm>
            <a:off x="5004048" y="2616750"/>
            <a:ext cx="3916127" cy="203638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634082"/>
          </a:xfrm>
        </p:spPr>
        <p:txBody>
          <a:bodyPr>
            <a:normAutofit fontScale="90000"/>
          </a:bodyPr>
          <a:lstStyle/>
          <a:p>
            <a:r>
              <a:rPr lang="yo-NG" b="1" dirty="0"/>
              <a:t>CHARACTERISTICS </a:t>
            </a:r>
            <a:r>
              <a:rPr lang="yo-NG" b="1" dirty="0" smtClean="0"/>
              <a:t>OF</a:t>
            </a:r>
            <a:r>
              <a:rPr lang="yo-NG" b="1" dirty="0" smtClean="0"/>
              <a:t>: </a:t>
            </a:r>
            <a:r>
              <a:rPr lang="yo-NG" b="1" dirty="0"/>
              <a:t>Self Help Groups </a:t>
            </a:r>
            <a:endParaRPr lang="en-GB" dirty="0"/>
          </a:p>
        </p:txBody>
      </p:sp>
      <p:sp>
        <p:nvSpPr>
          <p:cNvPr id="3" name="Content Placeholder 2"/>
          <p:cNvSpPr>
            <a:spLocks noGrp="1"/>
          </p:cNvSpPr>
          <p:nvPr>
            <p:ph idx="1"/>
          </p:nvPr>
        </p:nvSpPr>
        <p:spPr>
          <a:xfrm>
            <a:off x="3563888" y="1196752"/>
            <a:ext cx="5040560" cy="4392488"/>
          </a:xfrm>
        </p:spPr>
        <p:txBody>
          <a:bodyPr>
            <a:normAutofit fontScale="47500" lnSpcReduction="20000"/>
          </a:bodyPr>
          <a:lstStyle/>
          <a:p>
            <a:pPr lvl="0"/>
            <a:r>
              <a:rPr lang="yo-NG" sz="5100" dirty="0"/>
              <a:t>Most menbers are poor.</a:t>
            </a:r>
            <a:endParaRPr lang="en-GB" sz="5100" dirty="0"/>
          </a:p>
          <a:p>
            <a:pPr lvl="0"/>
            <a:r>
              <a:rPr lang="yo-NG" sz="5100" dirty="0"/>
              <a:t>They live in the same community or contiguous areas.</a:t>
            </a:r>
            <a:endParaRPr lang="en-GB" sz="5100" dirty="0"/>
          </a:p>
          <a:p>
            <a:pPr lvl="0"/>
            <a:r>
              <a:rPr lang="yo-NG" sz="5100" dirty="0"/>
              <a:t>Have common socio-economic objectives and needs.</a:t>
            </a:r>
            <a:endParaRPr lang="en-GB" sz="5100" dirty="0"/>
          </a:p>
          <a:p>
            <a:pPr lvl="0"/>
            <a:r>
              <a:rPr lang="yo-NG" sz="5100" dirty="0"/>
              <a:t>Willing to work together to improve their condition.</a:t>
            </a:r>
            <a:endParaRPr lang="en-GB" sz="5100" dirty="0"/>
          </a:p>
          <a:p>
            <a:pPr lvl="0"/>
            <a:r>
              <a:rPr lang="yo-NG" sz="5100" dirty="0"/>
              <a:t>Majority live in remote or marginal locations.</a:t>
            </a:r>
            <a:endParaRPr lang="en-GB" sz="5100" dirty="0"/>
          </a:p>
          <a:p>
            <a:pPr lvl="0"/>
            <a:r>
              <a:rPr lang="yo-NG" sz="5100" dirty="0"/>
              <a:t>Most of them suffer from ignorance, malnutrition, disease, poverty, etc.</a:t>
            </a:r>
            <a:endParaRPr lang="en-GB" sz="5100" dirty="0"/>
          </a:p>
          <a:p>
            <a:pPr lvl="0"/>
            <a:r>
              <a:rPr lang="yo-NG" sz="5100" dirty="0"/>
              <a:t>Work as self-help groups (SHG).</a:t>
            </a:r>
            <a:endParaRPr lang="en-GB" sz="5100" dirty="0"/>
          </a:p>
          <a:p>
            <a:endParaRPr lang="en-GB" dirty="0"/>
          </a:p>
        </p:txBody>
      </p:sp>
      <p:pic>
        <p:nvPicPr>
          <p:cNvPr id="4" name="Picture 2" descr="Image result for cooperative society"/>
          <p:cNvPicPr>
            <a:picLocks noChangeAspect="1" noChangeArrowheads="1"/>
          </p:cNvPicPr>
          <p:nvPr/>
        </p:nvPicPr>
        <p:blipFill>
          <a:blip r:embed="rId2" cstate="print"/>
          <a:srcRect/>
          <a:stretch>
            <a:fillRect/>
          </a:stretch>
        </p:blipFill>
        <p:spPr bwMode="auto">
          <a:xfrm>
            <a:off x="251520" y="1556792"/>
            <a:ext cx="3275856" cy="3267075"/>
          </a:xfrm>
          <a:prstGeom prst="rect">
            <a:avLst/>
          </a:prstGeom>
          <a:noFill/>
        </p:spPr>
      </p:pic>
      <p:sp>
        <p:nvSpPr>
          <p:cNvPr id="5" name="Rectangle 4"/>
          <p:cNvSpPr/>
          <p:nvPr/>
        </p:nvSpPr>
        <p:spPr>
          <a:xfrm>
            <a:off x="179512" y="5661248"/>
            <a:ext cx="8784976" cy="954107"/>
          </a:xfrm>
          <a:prstGeom prst="rect">
            <a:avLst/>
          </a:prstGeom>
        </p:spPr>
        <p:txBody>
          <a:bodyPr wrap="square">
            <a:spAutoFit/>
          </a:bodyPr>
          <a:lstStyle/>
          <a:p>
            <a:pPr>
              <a:buNone/>
            </a:pPr>
            <a:r>
              <a:rPr lang="yo-NG" sz="2800" b="1" dirty="0" smtClean="0"/>
              <a:t>Farmers share information, common resources and act</a:t>
            </a:r>
            <a:r>
              <a:rPr lang="en-US" sz="2800" b="1" dirty="0" smtClean="0"/>
              <a:t> </a:t>
            </a:r>
            <a:r>
              <a:rPr lang="yo-NG" sz="2800" b="1" dirty="0" smtClean="0"/>
              <a:t>like self help groups.</a:t>
            </a:r>
            <a:endParaRPr lang="en-GB"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964488" cy="634082"/>
          </a:xfrm>
        </p:spPr>
        <p:txBody>
          <a:bodyPr>
            <a:normAutofit fontScale="90000"/>
          </a:bodyPr>
          <a:lstStyle/>
          <a:p>
            <a:r>
              <a:rPr lang="yo-NG" b="1" dirty="0"/>
              <a:t>BASIC </a:t>
            </a:r>
            <a:r>
              <a:rPr lang="yo-NG" b="1" dirty="0" smtClean="0"/>
              <a:t>ASSUMPTIONS:   about </a:t>
            </a:r>
            <a:r>
              <a:rPr lang="yo-NG" b="1" dirty="0" smtClean="0"/>
              <a:t>Groups</a:t>
            </a:r>
            <a:endParaRPr lang="en-GB" dirty="0"/>
          </a:p>
        </p:txBody>
      </p:sp>
      <p:sp>
        <p:nvSpPr>
          <p:cNvPr id="4" name="Rectangle 3"/>
          <p:cNvSpPr/>
          <p:nvPr/>
        </p:nvSpPr>
        <p:spPr>
          <a:xfrm>
            <a:off x="251520" y="1052736"/>
            <a:ext cx="1944216"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000" b="1" dirty="0" smtClean="0"/>
              <a:t>Group members can improve their individual/group conditions e.g by joining cooperative societies, access to credit and savings mobilisation of farmers improve greatly.</a:t>
            </a:r>
            <a:endParaRPr lang="en-GB" sz="2000" b="1" dirty="0" smtClean="0"/>
          </a:p>
          <a:p>
            <a:endParaRPr lang="en-US" sz="2000" b="1" dirty="0"/>
          </a:p>
        </p:txBody>
      </p:sp>
      <p:sp>
        <p:nvSpPr>
          <p:cNvPr id="5" name="Rectangle 4"/>
          <p:cNvSpPr/>
          <p:nvPr/>
        </p:nvSpPr>
        <p:spPr>
          <a:xfrm>
            <a:off x="1115616" y="1052736"/>
            <a:ext cx="2016224"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000" b="1" dirty="0" smtClean="0"/>
          </a:p>
          <a:p>
            <a:pPr lvl="0" algn="ctr"/>
            <a:r>
              <a:rPr lang="yo-NG" sz="2000" b="1" dirty="0" smtClean="0"/>
              <a:t>The </a:t>
            </a:r>
            <a:r>
              <a:rPr lang="yo-NG" sz="2000" b="1" dirty="0" smtClean="0"/>
              <a:t>capacity of their groups can be built to help them e.g through training, extension services, introduction of improved varieties of crops, animals, inputs, credit/loans/grants, improved access to new technology, etc.</a:t>
            </a:r>
            <a:endParaRPr lang="en-GB" sz="2000" b="1" dirty="0" smtClean="0"/>
          </a:p>
          <a:p>
            <a:pPr algn="ctr"/>
            <a:endParaRPr lang="en-US" b="1" dirty="0"/>
          </a:p>
        </p:txBody>
      </p:sp>
      <p:sp>
        <p:nvSpPr>
          <p:cNvPr id="6" name="Rectangle 5"/>
          <p:cNvSpPr/>
          <p:nvPr/>
        </p:nvSpPr>
        <p:spPr>
          <a:xfrm>
            <a:off x="6444208" y="1052736"/>
            <a:ext cx="1944216"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The type of groups can be varied, from a group of cocoa farmers to cattle rearers, fruit gathers, vegetable growers, hunters, etc.</a:t>
            </a:r>
            <a:endParaRPr lang="en-GB" sz="2400" dirty="0" smtClean="0"/>
          </a:p>
          <a:p>
            <a:pPr algn="ctr"/>
            <a:endParaRPr lang="en-US" dirty="0"/>
          </a:p>
        </p:txBody>
      </p:sp>
      <p:sp>
        <p:nvSpPr>
          <p:cNvPr id="7" name="Rectangle 6"/>
          <p:cNvSpPr/>
          <p:nvPr/>
        </p:nvSpPr>
        <p:spPr>
          <a:xfrm>
            <a:off x="3707904" y="1052736"/>
            <a:ext cx="1960984" cy="498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Joint effort by members can bring about synergy e.g. information sharing, resource pooling by farmers, various other forms of collective action, etc.</a:t>
            </a:r>
            <a:endParaRPr lang="en-GB" sz="2400" dirty="0" smtClean="0"/>
          </a:p>
          <a:p>
            <a:pPr algn="ctr"/>
            <a:endParaRPr lang="en-US" dirty="0"/>
          </a:p>
        </p:txBody>
      </p:sp>
      <p:sp>
        <p:nvSpPr>
          <p:cNvPr id="8" name="Rectangle 7"/>
          <p:cNvSpPr/>
          <p:nvPr/>
        </p:nvSpPr>
        <p:spPr>
          <a:xfrm>
            <a:off x="7020272" y="1052736"/>
            <a:ext cx="1944216"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yo-NG" sz="2400" dirty="0" smtClean="0"/>
              <a:t>There is a natural tendency to communicate to others in the way an individual likes to communicate or the way that feels most comfortable</a:t>
            </a:r>
            <a:endParaRPr lang="en-GB" sz="2400" dirty="0" smtClean="0"/>
          </a:p>
          <a:p>
            <a:pPr algn="ctr"/>
            <a:endParaRPr lang="en-US" dirty="0"/>
          </a:p>
        </p:txBody>
      </p:sp>
      <p:sp>
        <p:nvSpPr>
          <p:cNvPr id="9" name="Rectangle 8"/>
          <p:cNvSpPr/>
          <p:nvPr/>
        </p:nvSpPr>
        <p:spPr>
          <a:xfrm>
            <a:off x="4499992" y="1052736"/>
            <a:ext cx="1944216"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000" b="1" dirty="0" smtClean="0"/>
              <a:t>Groups are never stable. Groups are always in constant flux. That is:</a:t>
            </a:r>
            <a:endParaRPr lang="en-GB" sz="2000" b="1" dirty="0" smtClean="0"/>
          </a:p>
          <a:p>
            <a:pPr lvl="0"/>
            <a:r>
              <a:rPr lang="yo-NG" sz="2000" b="1" dirty="0" smtClean="0"/>
              <a:t>Changing group membership.</a:t>
            </a:r>
            <a:endParaRPr lang="en-GB" sz="2000" b="1" dirty="0" smtClean="0"/>
          </a:p>
          <a:p>
            <a:pPr lvl="0"/>
            <a:r>
              <a:rPr lang="yo-NG" sz="2000" b="1" dirty="0" smtClean="0"/>
              <a:t>Changing executive members.</a:t>
            </a:r>
            <a:endParaRPr lang="en-GB" sz="2000" b="1" dirty="0" smtClean="0"/>
          </a:p>
          <a:p>
            <a:pPr lvl="0"/>
            <a:r>
              <a:rPr lang="yo-NG" sz="2000" b="1" dirty="0" smtClean="0"/>
              <a:t>Changing from informal group to a registered formal society or legal entity</a:t>
            </a:r>
            <a:r>
              <a:rPr lang="yo-NG" sz="2000" b="1" dirty="0" smtClean="0"/>
              <a:t>.</a:t>
            </a:r>
            <a:r>
              <a:rPr lang="en-US" sz="2000" b="1" dirty="0" smtClean="0"/>
              <a:t> </a:t>
            </a:r>
            <a:endParaRPr lang="en-GB" sz="2000" b="1" dirty="0"/>
          </a:p>
        </p:txBody>
      </p:sp>
      <p:sp>
        <p:nvSpPr>
          <p:cNvPr id="10" name="Rectangle 9"/>
          <p:cNvSpPr/>
          <p:nvPr/>
        </p:nvSpPr>
        <p:spPr>
          <a:xfrm>
            <a:off x="1763688" y="1052736"/>
            <a:ext cx="1944216"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yo-NG" sz="2000" b="1" dirty="0" smtClean="0"/>
              <a:t>Group members have equal right of use to a common pool of resources. </a:t>
            </a: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654032"/>
          </a:xfrm>
        </p:spPr>
        <p:txBody>
          <a:bodyPr>
            <a:normAutofit fontScale="90000"/>
          </a:bodyPr>
          <a:lstStyle/>
          <a:p>
            <a:r>
              <a:rPr lang="yo-NG" b="1" dirty="0" smtClean="0"/>
              <a:t/>
            </a:r>
            <a:br>
              <a:rPr lang="yo-NG" b="1" dirty="0" smtClean="0"/>
            </a:br>
            <a:r>
              <a:rPr lang="yo-NG" b="1" dirty="0" smtClean="0"/>
              <a:t>What </a:t>
            </a:r>
            <a:r>
              <a:rPr lang="yo-NG" b="1" dirty="0"/>
              <a:t>then is group dynamics?</a:t>
            </a:r>
            <a:r>
              <a:rPr lang="en-GB" dirty="0"/>
              <a:t/>
            </a:r>
            <a:br>
              <a:rPr lang="en-GB" dirty="0"/>
            </a:br>
            <a:endParaRPr lang="en-GB" dirty="0"/>
          </a:p>
        </p:txBody>
      </p:sp>
      <p:pic>
        <p:nvPicPr>
          <p:cNvPr id="4" name="Church - Life Cycle and Ephemeral.mp4">
            <a:hlinkClick r:id="" action="ppaction://media"/>
          </p:cNvPr>
          <p:cNvPicPr>
            <a:picLocks noGrp="1" noRot="1" noChangeAspect="1"/>
          </p:cNvPicPr>
          <p:nvPr>
            <p:ph idx="1"/>
            <a:videoFile r:link="rId1"/>
          </p:nvPr>
        </p:nvPicPr>
        <p:blipFill>
          <a:blip r:embed="rId3" cstate="print"/>
          <a:stretch>
            <a:fillRect/>
          </a:stretch>
        </p:blipFill>
        <p:spPr>
          <a:xfrm>
            <a:off x="4295775" y="1700213"/>
            <a:ext cx="4608513" cy="3455987"/>
          </a:xfrm>
          <a:prstGeom prst="rect">
            <a:avLst/>
          </a:prstGeom>
        </p:spPr>
      </p:pic>
      <p:sp>
        <p:nvSpPr>
          <p:cNvPr id="10" name="Oval 9"/>
          <p:cNvSpPr/>
          <p:nvPr/>
        </p:nvSpPr>
        <p:spPr>
          <a:xfrm>
            <a:off x="395536" y="1700808"/>
            <a:ext cx="3384376" cy="3312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400" dirty="0" smtClean="0"/>
              <a:t>Group dynamics looks at how people form groups and how these groups develop and interact</a:t>
            </a:r>
            <a:r>
              <a:rPr lang="yo-NG" dirty="0" smtClean="0"/>
              <a:t>.</a:t>
            </a:r>
            <a:endParaRPr lang="en-GB" dirty="0"/>
          </a:p>
        </p:txBody>
      </p:sp>
      <p:sp>
        <p:nvSpPr>
          <p:cNvPr id="9" name="Oval 8"/>
          <p:cNvSpPr/>
          <p:nvPr/>
        </p:nvSpPr>
        <p:spPr>
          <a:xfrm>
            <a:off x="539552" y="1052736"/>
            <a:ext cx="3024336" cy="3312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400" dirty="0" smtClean="0"/>
              <a:t>Group dynamics decsribes the way members of a group interact with each other.</a:t>
            </a:r>
            <a:endParaRPr lang="en-GB" sz="2400" dirty="0"/>
          </a:p>
        </p:txBody>
      </p:sp>
      <p:sp>
        <p:nvSpPr>
          <p:cNvPr id="8" name="Oval 7"/>
          <p:cNvSpPr/>
          <p:nvPr/>
        </p:nvSpPr>
        <p:spPr>
          <a:xfrm>
            <a:off x="323528" y="2132856"/>
            <a:ext cx="3528392"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400" dirty="0" smtClean="0"/>
              <a:t>It refers to the series of changes that a group experiences over time from its formation through to maturity.</a:t>
            </a:r>
            <a:endParaRPr lang="en-GB" sz="2400" dirty="0"/>
          </a:p>
        </p:txBody>
      </p:sp>
      <p:sp>
        <p:nvSpPr>
          <p:cNvPr id="11" name="Oval 10"/>
          <p:cNvSpPr/>
          <p:nvPr/>
        </p:nvSpPr>
        <p:spPr>
          <a:xfrm>
            <a:off x="0" y="1772816"/>
            <a:ext cx="4247456" cy="3312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yo-NG" sz="2400" dirty="0" smtClean="0"/>
              <a:t>Group dynamics concerns how people communicate as well as what roles they play in group activities and decision making.</a:t>
            </a:r>
            <a:endParaRPr lang="en-GB" sz="2400" dirty="0"/>
          </a:p>
        </p:txBody>
      </p:sp>
      <p:sp>
        <p:nvSpPr>
          <p:cNvPr id="7" name="Oval 6"/>
          <p:cNvSpPr/>
          <p:nvPr/>
        </p:nvSpPr>
        <p:spPr>
          <a:xfrm>
            <a:off x="395536" y="764704"/>
            <a:ext cx="3384376" cy="5184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yo-NG" sz="2400" dirty="0" smtClean="0"/>
              <a:t>Group dynamics is an important area of study because it can have value when looking at the way people work together, live together and play together</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37" fill="hold" display="0">
                  <p:stCondLst>
                    <p:cond delay="indefinite"/>
                  </p:stCondLst>
                  <p:endCondLst>
                    <p:cond evt="onNext" delay="0">
                      <p:tgtEl>
                        <p:sldTgt/>
                      </p:tgtEl>
                    </p:cond>
                    <p:cond evt="onPrev" delay="0">
                      <p:tgtEl>
                        <p:sldTgt/>
                      </p:tgtEl>
                    </p:cond>
                  </p:endCondLst>
                </p:cTn>
                <p:tgtEl>
                  <p:spTgt spid="4"/>
                </p:tgtEl>
              </p:cMediaNode>
            </p:video>
            <p:seq concurrent="1" nextAc="seek">
              <p:cTn id="38" restart="whenNotActive" fill="hold" evtFilter="cancelBubble" nodeType="interactiveSeq">
                <p:stCondLst>
                  <p:cond evt="onClick" delay="0">
                    <p:tgtEl>
                      <p:spTgt spid="4"/>
                    </p:tgtEl>
                  </p:cond>
                </p:stCondLst>
                <p:endSync evt="end" delay="0">
                  <p:rtn val="all"/>
                </p:endSync>
                <p:childTnLst>
                  <p:par>
                    <p:cTn id="39" fill="hold">
                      <p:stCondLst>
                        <p:cond delay="0"/>
                      </p:stCondLst>
                      <p:childTnLst>
                        <p:par>
                          <p:cTn id="40" fill="hold">
                            <p:stCondLst>
                              <p:cond delay="0"/>
                            </p:stCondLst>
                            <p:childTnLst>
                              <p:par>
                                <p:cTn id="41" presetID="2" presetClass="mediacall" presetSubtype="0" fill="hold" nodeType="clickEffect">
                                  <p:stCondLst>
                                    <p:cond delay="0"/>
                                  </p:stCondLst>
                                  <p:childTnLst>
                                    <p:cmd type="call" cmd="togglePause">
                                      <p:cBhvr>
                                        <p:cTn id="42" dur="1" fill="hold"/>
                                        <p:tgtEl>
                                          <p:spTgt spid="4"/>
                                        </p:tgtEl>
                                      </p:cBhvr>
                                    </p:cmd>
                                  </p:childTnLst>
                                </p:cTn>
                              </p:par>
                            </p:childTnLst>
                          </p:cTn>
                        </p:par>
                      </p:childTnLst>
                    </p:cTn>
                  </p:par>
                </p:childTnLst>
              </p:cTn>
              <p:nextCondLst>
                <p:cond evt="onClick" delay="0">
                  <p:tgtEl>
                    <p:spTgt spid="4"/>
                  </p:tgtEl>
                </p:cond>
              </p:nextCondLst>
            </p:seq>
          </p:childTnLst>
        </p:cTn>
      </p:par>
    </p:tnLst>
    <p:bldLst>
      <p:bldP spid="10" grpId="0" animBg="1"/>
      <p:bldP spid="9" grpId="0" animBg="1"/>
      <p:bldP spid="8" grpId="0" animBg="1"/>
      <p:bldP spid="11"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yo-NG" b="1" i="1" dirty="0"/>
              <a:t>Characteristics of groups dynamics</a:t>
            </a:r>
            <a:r>
              <a:rPr lang="yo-NG" b="1" dirty="0"/>
              <a:t> </a:t>
            </a:r>
            <a:endParaRPr lang="en-GB" dirty="0"/>
          </a:p>
        </p:txBody>
      </p:sp>
      <p:sp>
        <p:nvSpPr>
          <p:cNvPr id="5" name="Oval 4"/>
          <p:cNvSpPr/>
          <p:nvPr/>
        </p:nvSpPr>
        <p:spPr>
          <a:xfrm>
            <a:off x="251520" y="1844824"/>
            <a:ext cx="8064896" cy="2520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Diverse personal agenda: Aside from their common interests, each member also has his/her own, sometimes selfish, interests they pursue within and outside the group.</a:t>
            </a:r>
            <a:endParaRPr lang="en-GB" sz="2400" dirty="0" smtClean="0"/>
          </a:p>
          <a:p>
            <a:pPr algn="ctr"/>
            <a:endParaRPr lang="en-US" sz="2400" dirty="0"/>
          </a:p>
        </p:txBody>
      </p:sp>
      <p:sp>
        <p:nvSpPr>
          <p:cNvPr id="7" name="Oval 6"/>
          <p:cNvSpPr/>
          <p:nvPr/>
        </p:nvSpPr>
        <p:spPr>
          <a:xfrm>
            <a:off x="467544" y="3501008"/>
            <a:ext cx="7920880" cy="266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People come from diverse backgrounds: Not all farmers in the community are from the same family or speak the same language.</a:t>
            </a:r>
            <a:endParaRPr lang="en-GB" sz="2400" dirty="0" smtClean="0"/>
          </a:p>
          <a:p>
            <a:pPr algn="ctr"/>
            <a:endParaRPr lang="en-US" sz="2400" dirty="0"/>
          </a:p>
        </p:txBody>
      </p:sp>
      <p:sp>
        <p:nvSpPr>
          <p:cNvPr id="6" name="Oval 5"/>
          <p:cNvSpPr/>
          <p:nvPr/>
        </p:nvSpPr>
        <p:spPr>
          <a:xfrm>
            <a:off x="395536" y="2564904"/>
            <a:ext cx="7992888" cy="2897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Diverse opinions on any issue: All members are not likely to hold the same opinion on issues of commodity prices, resource pooling and sharing, contract agreements, etc.</a:t>
            </a:r>
            <a:endParaRPr lang="en-GB" sz="2400" dirty="0" smtClean="0"/>
          </a:p>
          <a:p>
            <a:pPr algn="ctr"/>
            <a:endParaRPr lang="en-US" sz="2400" dirty="0"/>
          </a:p>
        </p:txBody>
      </p:sp>
      <p:sp>
        <p:nvSpPr>
          <p:cNvPr id="4" name="Oval 3"/>
          <p:cNvSpPr/>
          <p:nvPr/>
        </p:nvSpPr>
        <p:spPr>
          <a:xfrm>
            <a:off x="323528" y="1196752"/>
            <a:ext cx="8064896" cy="230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yo-NG" sz="2400" dirty="0" smtClean="0"/>
              <a:t>Diverse talents, strengths &amp; weakness e.g. one may be good at record keeping while another may be good at mobilizing members of the group, etc.</a:t>
            </a:r>
            <a:endParaRPr lang="en-GB" sz="2400"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Group Development</a:t>
            </a:r>
            <a:endParaRPr lang="en-US" dirty="0"/>
          </a:p>
        </p:txBody>
      </p:sp>
      <p:sp>
        <p:nvSpPr>
          <p:cNvPr id="4" name="Rectangle 3"/>
          <p:cNvSpPr/>
          <p:nvPr/>
        </p:nvSpPr>
        <p:spPr>
          <a:xfrm>
            <a:off x="539552" y="4221088"/>
            <a:ext cx="648072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6000" dirty="0" smtClean="0"/>
              <a:t>forming</a:t>
            </a:r>
            <a:endParaRPr lang="en-US" sz="6000" dirty="0" smtClean="0"/>
          </a:p>
          <a:p>
            <a:pPr algn="ctr"/>
            <a:endParaRPr lang="en-US" dirty="0"/>
          </a:p>
        </p:txBody>
      </p:sp>
      <p:sp>
        <p:nvSpPr>
          <p:cNvPr id="5" name="Rectangle 4"/>
          <p:cNvSpPr/>
          <p:nvPr/>
        </p:nvSpPr>
        <p:spPr>
          <a:xfrm>
            <a:off x="1331640" y="3284984"/>
            <a:ext cx="56886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6000" dirty="0" smtClean="0"/>
              <a:t>storming</a:t>
            </a:r>
            <a:endParaRPr lang="en-US" sz="6000" dirty="0" smtClean="0"/>
          </a:p>
          <a:p>
            <a:pPr algn="ctr"/>
            <a:endParaRPr lang="en-US" dirty="0"/>
          </a:p>
        </p:txBody>
      </p:sp>
      <p:sp>
        <p:nvSpPr>
          <p:cNvPr id="6" name="Rectangle 5"/>
          <p:cNvSpPr/>
          <p:nvPr/>
        </p:nvSpPr>
        <p:spPr>
          <a:xfrm>
            <a:off x="2699792" y="2204864"/>
            <a:ext cx="432048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6000" dirty="0" err="1" smtClean="0"/>
              <a:t>norming</a:t>
            </a:r>
            <a:endParaRPr lang="en-US" sz="6000" dirty="0" smtClean="0"/>
          </a:p>
          <a:p>
            <a:pPr algn="ctr"/>
            <a:endParaRPr lang="en-US" dirty="0"/>
          </a:p>
        </p:txBody>
      </p:sp>
      <p:sp>
        <p:nvSpPr>
          <p:cNvPr id="7" name="Rectangle 6"/>
          <p:cNvSpPr/>
          <p:nvPr/>
        </p:nvSpPr>
        <p:spPr>
          <a:xfrm>
            <a:off x="3131840" y="1268760"/>
            <a:ext cx="38884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6000" dirty="0" smtClean="0"/>
              <a:t>performing</a:t>
            </a:r>
            <a:endParaRPr lang="en-US" sz="6000"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TotalTime>
  <Words>1343</Words>
  <Application>Microsoft Office PowerPoint</Application>
  <PresentationFormat>On-screen Show (4:3)</PresentationFormat>
  <Paragraphs>122</Paragraphs>
  <Slides>21</Slides>
  <Notes>1</Notes>
  <HiddenSlides>0</HiddenSlides>
  <MMClips>4</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STEPDOWN TRAINING ON GROUP DYNAMICS Organised by Osun SFCO</vt:lpstr>
      <vt:lpstr>Group: Lessons From Animals</vt:lpstr>
      <vt:lpstr>What is a group?</vt:lpstr>
      <vt:lpstr> Criteria for a group include: </vt:lpstr>
      <vt:lpstr>CHARACTERISTICS OF: Self Help Groups </vt:lpstr>
      <vt:lpstr>BASIC ASSUMPTIONS:   about Groups</vt:lpstr>
      <vt:lpstr> What then is group dynamics? </vt:lpstr>
      <vt:lpstr>Characteristics of groups dynamics </vt:lpstr>
      <vt:lpstr>Stages in Group Development</vt:lpstr>
      <vt:lpstr> Group Norming  </vt:lpstr>
      <vt:lpstr>Observations during Norming</vt:lpstr>
      <vt:lpstr> Group performance </vt:lpstr>
      <vt:lpstr> Observations during group performance </vt:lpstr>
      <vt:lpstr>Skills required in a group</vt:lpstr>
      <vt:lpstr>What is Conflict?</vt:lpstr>
      <vt:lpstr>Types of Conflict</vt:lpstr>
      <vt:lpstr>Conflict resolution</vt:lpstr>
      <vt:lpstr>Steps to managing conflict</vt:lpstr>
      <vt:lpstr>Conclusion </vt:lpstr>
      <vt:lpstr>  THANK YOU</vt:lpstr>
      <vt:lpstr>Slide 21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DYNAMICS</dc:title>
  <dc:creator>olaniyi</dc:creator>
  <cp:lastModifiedBy>PROF TORIMIRO</cp:lastModifiedBy>
  <cp:revision>69</cp:revision>
  <dcterms:created xsi:type="dcterms:W3CDTF">2016-10-09T15:09:06Z</dcterms:created>
  <dcterms:modified xsi:type="dcterms:W3CDTF">2017-07-20T21:13:24Z</dcterms:modified>
</cp:coreProperties>
</file>