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6"/>
  </p:notesMasterIdLst>
  <p:sldIdLst>
    <p:sldId id="256" r:id="rId2"/>
    <p:sldId id="259" r:id="rId3"/>
    <p:sldId id="257" r:id="rId4"/>
    <p:sldId id="258" r:id="rId5"/>
    <p:sldId id="260" r:id="rId6"/>
    <p:sldId id="261" r:id="rId7"/>
    <p:sldId id="263" r:id="rId8"/>
    <p:sldId id="264" r:id="rId9"/>
    <p:sldId id="265" r:id="rId10"/>
    <p:sldId id="266" r:id="rId11"/>
    <p:sldId id="268" r:id="rId12"/>
    <p:sldId id="269" r:id="rId13"/>
    <p:sldId id="270" r:id="rId14"/>
    <p:sldId id="271" r:id="rId15"/>
    <p:sldId id="272" r:id="rId16"/>
    <p:sldId id="274" r:id="rId17"/>
    <p:sldId id="275" r:id="rId18"/>
    <p:sldId id="278" r:id="rId19"/>
    <p:sldId id="276" r:id="rId20"/>
    <p:sldId id="277" r:id="rId21"/>
    <p:sldId id="279" r:id="rId22"/>
    <p:sldId id="280" r:id="rId23"/>
    <p:sldId id="262"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43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2847F3-0170-46B4-AF07-48AED0881868}" type="datetimeFigureOut">
              <a:rPr lang="en-US" smtClean="0"/>
              <a:t>6/25/2016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A7E064-86E0-47BD-96A4-95735415A2E1}" type="slidenum">
              <a:rPr lang="en-US" smtClean="0"/>
              <a:t>‹#›</a:t>
            </a:fld>
            <a:endParaRPr lang="en-US"/>
          </a:p>
        </p:txBody>
      </p:sp>
    </p:spTree>
    <p:extLst>
      <p:ext uri="{BB962C8B-B14F-4D97-AF65-F5344CB8AC3E}">
        <p14:creationId xmlns:p14="http://schemas.microsoft.com/office/powerpoint/2010/main" val="201309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7E064-86E0-47BD-96A4-95735415A2E1}" type="slidenum">
              <a:rPr lang="en-US" smtClean="0"/>
              <a:t>2</a:t>
            </a:fld>
            <a:endParaRPr lang="en-US"/>
          </a:p>
        </p:txBody>
      </p:sp>
    </p:spTree>
    <p:extLst>
      <p:ext uri="{BB962C8B-B14F-4D97-AF65-F5344CB8AC3E}">
        <p14:creationId xmlns:p14="http://schemas.microsoft.com/office/powerpoint/2010/main" val="418281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7E064-86E0-47BD-96A4-95735415A2E1}" type="slidenum">
              <a:rPr lang="en-US" smtClean="0"/>
              <a:t>17</a:t>
            </a:fld>
            <a:endParaRPr lang="en-US"/>
          </a:p>
        </p:txBody>
      </p:sp>
    </p:spTree>
    <p:extLst>
      <p:ext uri="{BB962C8B-B14F-4D97-AF65-F5344CB8AC3E}">
        <p14:creationId xmlns:p14="http://schemas.microsoft.com/office/powerpoint/2010/main" val="169729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782C3FD-86D5-4BA0-A3A8-9F294E701F42}" type="datetimeFigureOut">
              <a:rPr lang="en-US" smtClean="0"/>
              <a:t>6/25/2016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2C3FD-86D5-4BA0-A3A8-9F294E701F42}" type="datetimeFigureOut">
              <a:rPr lang="en-US" smtClean="0"/>
              <a:t>6/25/2016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2C3FD-86D5-4BA0-A3A8-9F294E701F42}" type="datetimeFigureOut">
              <a:rPr lang="en-US" smtClean="0"/>
              <a:t>6/25/2016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782C3FD-86D5-4BA0-A3A8-9F294E701F42}" type="datetimeFigureOut">
              <a:rPr lang="en-US" smtClean="0"/>
              <a:t>6/25/2016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782C3FD-86D5-4BA0-A3A8-9F294E701F42}" type="datetimeFigureOut">
              <a:rPr lang="en-US" smtClean="0"/>
              <a:t>6/25/2016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1C0F223-4F51-44C1-A32E-0AB3B5B16F63}"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782C3FD-86D5-4BA0-A3A8-9F294E701F42}" type="datetimeFigureOut">
              <a:rPr lang="en-US" smtClean="0"/>
              <a:t>6/25/2016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782C3FD-86D5-4BA0-A3A8-9F294E701F42}" type="datetimeFigureOut">
              <a:rPr lang="en-US" smtClean="0"/>
              <a:t>6/25/2016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1C0F223-4F51-44C1-A32E-0AB3B5B16F63}"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782C3FD-86D5-4BA0-A3A8-9F294E701F42}" type="datetimeFigureOut">
              <a:rPr lang="en-US" smtClean="0"/>
              <a:t>6/25/2016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82C3FD-86D5-4BA0-A3A8-9F294E701F42}" type="datetimeFigureOut">
              <a:rPr lang="en-US" smtClean="0"/>
              <a:t>6/25/2016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782C3FD-86D5-4BA0-A3A8-9F294E701F42}" type="datetimeFigureOut">
              <a:rPr lang="en-US" smtClean="0"/>
              <a:t>6/25/2016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0F223-4F51-44C1-A32E-0AB3B5B16F63}"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782C3FD-86D5-4BA0-A3A8-9F294E701F42}" type="datetimeFigureOut">
              <a:rPr lang="en-US" smtClean="0"/>
              <a:t>6/25/2016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1C0F223-4F51-44C1-A32E-0AB3B5B16F63}"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782C3FD-86D5-4BA0-A3A8-9F294E701F42}" type="datetimeFigureOut">
              <a:rPr lang="en-US" smtClean="0"/>
              <a:t>6/25/2016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1C0F223-4F51-44C1-A32E-0AB3B5B16F63}"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push dir="u"/>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25800"/>
            <a:ext cx="4648200" cy="1651000"/>
          </a:xfrm>
        </p:spPr>
        <p:txBody>
          <a:bodyPr>
            <a:normAutofit/>
          </a:bodyPr>
          <a:lstStyle/>
          <a:p>
            <a:r>
              <a:rPr lang="en-US" sz="3200" dirty="0" smtClean="0"/>
              <a:t>CONTEMPORARY ISSUES IN AGRICULTURAL EXTENSION</a:t>
            </a:r>
            <a:endParaRPr lang="en-US" sz="3200" dirty="0"/>
          </a:p>
        </p:txBody>
      </p:sp>
      <p:sp>
        <p:nvSpPr>
          <p:cNvPr id="3" name="Subtitle 2"/>
          <p:cNvSpPr>
            <a:spLocks noGrp="1"/>
          </p:cNvSpPr>
          <p:nvPr>
            <p:ph type="subTitle" idx="1"/>
          </p:nvPr>
        </p:nvSpPr>
        <p:spPr>
          <a:xfrm>
            <a:off x="419100" y="4800600"/>
            <a:ext cx="3962400" cy="571944"/>
          </a:xfrm>
        </p:spPr>
        <p:txBody>
          <a:bodyPr>
            <a:normAutofit/>
          </a:bodyPr>
          <a:lstStyle/>
          <a:p>
            <a:r>
              <a:rPr lang="en-US" sz="2000" b="1" dirty="0" smtClean="0">
                <a:solidFill>
                  <a:schemeClr val="tx1"/>
                </a:solidFill>
              </a:rPr>
              <a:t>Prof. Dixon </a:t>
            </a:r>
            <a:r>
              <a:rPr lang="en-US" sz="2000" b="1" dirty="0" err="1" smtClean="0">
                <a:solidFill>
                  <a:schemeClr val="tx1"/>
                </a:solidFill>
              </a:rPr>
              <a:t>Olutade</a:t>
            </a:r>
            <a:r>
              <a:rPr lang="en-US" sz="2000" b="1" dirty="0" smtClean="0">
                <a:solidFill>
                  <a:schemeClr val="tx1"/>
                </a:solidFill>
              </a:rPr>
              <a:t> </a:t>
            </a:r>
            <a:r>
              <a:rPr lang="en-US" sz="2000" b="1" dirty="0" err="1" smtClean="0">
                <a:solidFill>
                  <a:schemeClr val="tx1"/>
                </a:solidFill>
              </a:rPr>
              <a:t>Torimiro</a:t>
            </a:r>
            <a:endParaRPr lang="en-US" sz="2000" b="1" dirty="0" smtClean="0">
              <a:solidFill>
                <a:schemeClr val="tx1"/>
              </a:solidFill>
            </a:endParaRPr>
          </a:p>
        </p:txBody>
      </p:sp>
      <p:pic>
        <p:nvPicPr>
          <p:cNvPr id="1026" name="Picture 2" descr="C:\Users\ayoola\Downloads\ayoola result_files\oa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5644804"/>
            <a:ext cx="1143000" cy="1065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2016-06-17-15-39-41-108671768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549152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5532558"/>
            <a:ext cx="2449512"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AU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5582394"/>
            <a:ext cx="1143000" cy="113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H:\JDPMC Pics Two Andrea\SAM_491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8141" y="2865967"/>
            <a:ext cx="3581263" cy="26859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3" name="Picture 9" descr="H:\JDPMC Pics Two Andrea\SAM_497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62190" y="462458"/>
            <a:ext cx="3271044" cy="24532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4" name="Picture 10" descr="H:\JDPMC Pics Two Andrea\SAM_508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9633" y="88898"/>
            <a:ext cx="4267201" cy="32004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54353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smtClean="0"/>
              <a:t>RECENT CHANGES AND TRENDS IN EXTENSION</a:t>
            </a:r>
            <a:endParaRPr lang="en-US" sz="2800" dirty="0"/>
          </a:p>
        </p:txBody>
      </p:sp>
      <p:sp>
        <p:nvSpPr>
          <p:cNvPr id="3" name="Content Placeholder 2"/>
          <p:cNvSpPr>
            <a:spLocks noGrp="1"/>
          </p:cNvSpPr>
          <p:nvPr>
            <p:ph idx="1"/>
          </p:nvPr>
        </p:nvSpPr>
        <p:spPr>
          <a:xfrm>
            <a:off x="152400" y="914400"/>
            <a:ext cx="8839200" cy="5791200"/>
          </a:xfrm>
        </p:spPr>
        <p:txBody>
          <a:bodyPr>
            <a:normAutofit fontScale="92500" lnSpcReduction="20000"/>
          </a:bodyPr>
          <a:lstStyle/>
          <a:p>
            <a:pPr marL="0" indent="0" algn="just">
              <a:buNone/>
            </a:pPr>
            <a:endParaRPr lang="en-US" dirty="0" smtClean="0"/>
          </a:p>
          <a:p>
            <a:pPr marL="0" indent="0" algn="just">
              <a:buNone/>
            </a:pPr>
            <a:r>
              <a:rPr lang="en-US" sz="2800" b="1" i="1" dirty="0" smtClean="0"/>
              <a:t>1. Paternalistic views of those supported by agricultural extension services</a:t>
            </a:r>
          </a:p>
          <a:p>
            <a:pPr marL="0" indent="0" algn="just">
              <a:buNone/>
            </a:pPr>
            <a:r>
              <a:rPr lang="en-US" sz="2600" u="sng" dirty="0" smtClean="0">
                <a:solidFill>
                  <a:schemeClr val="tx1"/>
                </a:solidFill>
              </a:rPr>
              <a:t>Rationale</a:t>
            </a:r>
            <a:r>
              <a:rPr lang="en-US" sz="2600" b="1" i="1" dirty="0" smtClean="0">
                <a:solidFill>
                  <a:schemeClr val="tx1"/>
                </a:solidFill>
              </a:rPr>
              <a:t>: </a:t>
            </a:r>
            <a:r>
              <a:rPr lang="en-US" sz="2600" dirty="0" smtClean="0">
                <a:solidFill>
                  <a:schemeClr val="tx1"/>
                </a:solidFill>
              </a:rPr>
              <a:t>Realization that r</a:t>
            </a:r>
            <a:r>
              <a:rPr lang="en-US" sz="2800" dirty="0" smtClean="0">
                <a:solidFill>
                  <a:schemeClr val="tx1"/>
                </a:solidFill>
              </a:rPr>
              <a:t>ural </a:t>
            </a:r>
            <a:r>
              <a:rPr lang="en-US" sz="2800" dirty="0">
                <a:solidFill>
                  <a:schemeClr val="tx1"/>
                </a:solidFill>
              </a:rPr>
              <a:t>people are viewed as subjects who are dependent on external structures and are helpless and weak and unable to take their destiny into their own hands.</a:t>
            </a:r>
          </a:p>
          <a:p>
            <a:pPr algn="just">
              <a:buFont typeface="Wingdings" panose="05000000000000000000" pitchFamily="2" charset="2"/>
              <a:buChar char="Ø"/>
            </a:pPr>
            <a:r>
              <a:rPr lang="en-US" sz="2600" dirty="0" smtClean="0">
                <a:solidFill>
                  <a:schemeClr val="tx1"/>
                </a:solidFill>
              </a:rPr>
              <a:t>Target groups - people chosen for certain interventions planned by outsiders</a:t>
            </a:r>
          </a:p>
          <a:p>
            <a:pPr algn="just">
              <a:buFont typeface="Wingdings" panose="05000000000000000000" pitchFamily="2" charset="2"/>
              <a:buChar char="Ø"/>
            </a:pPr>
            <a:r>
              <a:rPr lang="en-US" sz="2600" dirty="0" smtClean="0">
                <a:solidFill>
                  <a:schemeClr val="tx1"/>
                </a:solidFill>
              </a:rPr>
              <a:t>Beneficiaries - people worked with who should benefit from certain actions</a:t>
            </a:r>
          </a:p>
          <a:p>
            <a:pPr algn="just">
              <a:buFont typeface="Wingdings" panose="05000000000000000000" pitchFamily="2" charset="2"/>
              <a:buChar char="Ø"/>
            </a:pPr>
            <a:r>
              <a:rPr lang="en-US" sz="2600" dirty="0" smtClean="0">
                <a:solidFill>
                  <a:schemeClr val="tx1"/>
                </a:solidFill>
              </a:rPr>
              <a:t>The poor -  the development targets of donors seeking to alleviate poverty.</a:t>
            </a:r>
          </a:p>
          <a:p>
            <a:pPr marL="0" indent="0" algn="just">
              <a:buNone/>
            </a:pPr>
            <a:r>
              <a:rPr lang="en-US" sz="2600" dirty="0" smtClean="0">
                <a:solidFill>
                  <a:schemeClr val="tx1"/>
                </a:solidFill>
              </a:rPr>
              <a:t>Extension users should not be treated as subjects but rather as </a:t>
            </a:r>
            <a:r>
              <a:rPr lang="en-US" sz="2600" b="1" dirty="0" smtClean="0">
                <a:solidFill>
                  <a:schemeClr val="tx1"/>
                </a:solidFill>
              </a:rPr>
              <a:t>actors - c</a:t>
            </a:r>
            <a:r>
              <a:rPr lang="en-US" sz="2600" dirty="0" smtClean="0">
                <a:solidFill>
                  <a:schemeClr val="tx1"/>
                </a:solidFill>
              </a:rPr>
              <a:t>lients, producers, sponsors, users and stakeholders, acknowledging their objectives and potentials. </a:t>
            </a:r>
            <a:endParaRPr lang="en-US" sz="2600" dirty="0">
              <a:solidFill>
                <a:schemeClr val="tx1"/>
              </a:solidFill>
            </a:endParaRPr>
          </a:p>
        </p:txBody>
      </p:sp>
    </p:spTree>
    <p:extLst>
      <p:ext uri="{BB962C8B-B14F-4D97-AF65-F5344CB8AC3E}">
        <p14:creationId xmlns:p14="http://schemas.microsoft.com/office/powerpoint/2010/main" val="75538193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dirty="0">
                <a:solidFill>
                  <a:prstClr val="black"/>
                </a:solidFill>
              </a:rPr>
              <a:t>RECENT CHANGES AND TRENDS IN EXTENSION CONT’D.</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marL="0" lvl="0" indent="0">
              <a:buNone/>
            </a:pPr>
            <a:r>
              <a:rPr lang="en-US" sz="2600" b="1" i="1" dirty="0" smtClean="0">
                <a:solidFill>
                  <a:prstClr val="black"/>
                </a:solidFill>
              </a:rPr>
              <a:t>2. </a:t>
            </a:r>
            <a:r>
              <a:rPr lang="en-US" sz="2600" b="1" i="1" dirty="0">
                <a:solidFill>
                  <a:prstClr val="black"/>
                </a:solidFill>
              </a:rPr>
              <a:t>Decentralization</a:t>
            </a:r>
          </a:p>
          <a:p>
            <a:pPr marL="0" lvl="0" indent="0" algn="just">
              <a:buNone/>
            </a:pPr>
            <a:r>
              <a:rPr lang="en-US" sz="2600" u="sng" dirty="0" smtClean="0">
                <a:solidFill>
                  <a:schemeClr val="tx1"/>
                </a:solidFill>
              </a:rPr>
              <a:t>Rationale</a:t>
            </a:r>
            <a:r>
              <a:rPr lang="en-US" sz="2600" dirty="0" smtClean="0">
                <a:solidFill>
                  <a:schemeClr val="tx1"/>
                </a:solidFill>
              </a:rPr>
              <a:t>: Realization of the development decisions can be best made by officials at the grass-root levels due to being physically close to the farming populations.</a:t>
            </a:r>
          </a:p>
          <a:p>
            <a:pPr marL="0" lvl="0" indent="0" algn="just">
              <a:buNone/>
            </a:pPr>
            <a:endParaRPr lang="en-US" sz="2600" dirty="0" smtClean="0">
              <a:solidFill>
                <a:schemeClr val="tx1"/>
              </a:solidFill>
            </a:endParaRPr>
          </a:p>
          <a:p>
            <a:pPr marL="0" lvl="0" indent="0" algn="just">
              <a:buNone/>
            </a:pPr>
            <a:r>
              <a:rPr lang="en-US" sz="2600" dirty="0" smtClean="0">
                <a:solidFill>
                  <a:schemeClr val="tx1"/>
                </a:solidFill>
              </a:rPr>
              <a:t>Decentralization of extension services requires a policy backed up by political commitment, which regulates  the transfer of authority and financial resources, determines local responsibilities, and establishes the mechanisms for public participation and social monitoring.</a:t>
            </a:r>
          </a:p>
        </p:txBody>
      </p:sp>
    </p:spTree>
    <p:extLst>
      <p:ext uri="{BB962C8B-B14F-4D97-AF65-F5344CB8AC3E}">
        <p14:creationId xmlns:p14="http://schemas.microsoft.com/office/powerpoint/2010/main" val="106209769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800" dirty="0">
                <a:solidFill>
                  <a:prstClr val="black"/>
                </a:solidFill>
              </a:rPr>
              <a:t>RECENT CHANGES AND TRENDS IN EXTENSION CONT’D.</a:t>
            </a:r>
            <a:endParaRPr lang="en-US" dirty="0"/>
          </a:p>
        </p:txBody>
      </p:sp>
      <p:sp>
        <p:nvSpPr>
          <p:cNvPr id="3" name="Content Placeholder 2"/>
          <p:cNvSpPr>
            <a:spLocks noGrp="1"/>
          </p:cNvSpPr>
          <p:nvPr>
            <p:ph idx="1"/>
          </p:nvPr>
        </p:nvSpPr>
        <p:spPr>
          <a:xfrm>
            <a:off x="228600" y="990600"/>
            <a:ext cx="8686800" cy="5638800"/>
          </a:xfrm>
        </p:spPr>
        <p:txBody>
          <a:bodyPr>
            <a:normAutofit/>
          </a:bodyPr>
          <a:lstStyle/>
          <a:p>
            <a:pPr marL="0" lvl="0" indent="0" algn="just">
              <a:buNone/>
            </a:pPr>
            <a:endParaRPr lang="en-US" sz="2600" b="1" i="1" dirty="0" smtClean="0">
              <a:solidFill>
                <a:prstClr val="black"/>
              </a:solidFill>
            </a:endParaRPr>
          </a:p>
          <a:p>
            <a:pPr marL="0" lvl="0" indent="0" algn="just">
              <a:buNone/>
            </a:pPr>
            <a:r>
              <a:rPr lang="en-US" sz="2600" b="1" i="1" dirty="0" smtClean="0">
                <a:solidFill>
                  <a:prstClr val="black"/>
                </a:solidFill>
              </a:rPr>
              <a:t>3. Pluralism</a:t>
            </a:r>
            <a:r>
              <a:rPr lang="en-US" sz="2600" b="1" i="1" baseline="30000" dirty="0" smtClean="0">
                <a:solidFill>
                  <a:prstClr val="black"/>
                </a:solidFill>
              </a:rPr>
              <a:t>9,10.</a:t>
            </a:r>
            <a:endParaRPr lang="en-US" sz="2600" b="1" i="1" dirty="0">
              <a:solidFill>
                <a:prstClr val="black"/>
              </a:solidFill>
            </a:endParaRPr>
          </a:p>
          <a:p>
            <a:pPr marL="0" lvl="0" indent="0" algn="just">
              <a:buNone/>
            </a:pPr>
            <a:r>
              <a:rPr lang="en-US" sz="2600" u="sng" dirty="0" smtClean="0">
                <a:solidFill>
                  <a:prstClr val="black"/>
                </a:solidFill>
              </a:rPr>
              <a:t>Rationale</a:t>
            </a:r>
            <a:r>
              <a:rPr lang="en-US" sz="2600" dirty="0" smtClean="0">
                <a:solidFill>
                  <a:prstClr val="black"/>
                </a:solidFill>
              </a:rPr>
              <a:t>: Realization of the governments’ inability to continue providing all the services previously offered due to rising cost, limited resources,  etc.</a:t>
            </a:r>
          </a:p>
          <a:p>
            <a:pPr marL="0" lvl="0" indent="0" algn="just">
              <a:buNone/>
            </a:pPr>
            <a:endParaRPr lang="en-US" sz="2600" dirty="0" smtClean="0">
              <a:solidFill>
                <a:prstClr val="black"/>
              </a:solidFill>
            </a:endParaRPr>
          </a:p>
          <a:p>
            <a:pPr algn="just"/>
            <a:r>
              <a:rPr lang="en-US" sz="2600" dirty="0" smtClean="0">
                <a:solidFill>
                  <a:prstClr val="black"/>
                </a:solidFill>
              </a:rPr>
              <a:t>A plurality of extension services is therefore required to support the producers and the rural poor by undertaking various extension activities. </a:t>
            </a:r>
          </a:p>
          <a:p>
            <a:pPr algn="just"/>
            <a:r>
              <a:rPr lang="en-US" sz="2600" dirty="0" smtClean="0">
                <a:solidFill>
                  <a:prstClr val="black"/>
                </a:solidFill>
              </a:rPr>
              <a:t>The role of public sector extension in pluralistic service systems must be that o assuring quality and enhancing the demand capacity of the client system.</a:t>
            </a:r>
            <a:endParaRPr lang="en-US" sz="2600" dirty="0">
              <a:solidFill>
                <a:prstClr val="black"/>
              </a:solidFill>
            </a:endParaRPr>
          </a:p>
        </p:txBody>
      </p:sp>
    </p:spTree>
    <p:extLst>
      <p:ext uri="{BB962C8B-B14F-4D97-AF65-F5344CB8AC3E}">
        <p14:creationId xmlns:p14="http://schemas.microsoft.com/office/powerpoint/2010/main" val="9360854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dirty="0">
                <a:solidFill>
                  <a:prstClr val="black"/>
                </a:solidFill>
              </a:rPr>
              <a:t>RECENT CHANGES AND TRENDS IN EXTENSION CONT’D.</a:t>
            </a:r>
            <a:endParaRPr lang="en-US" dirty="0"/>
          </a:p>
        </p:txBody>
      </p:sp>
      <p:sp>
        <p:nvSpPr>
          <p:cNvPr id="3" name="Content Placeholder 2"/>
          <p:cNvSpPr>
            <a:spLocks noGrp="1"/>
          </p:cNvSpPr>
          <p:nvPr>
            <p:ph idx="1"/>
          </p:nvPr>
        </p:nvSpPr>
        <p:spPr>
          <a:xfrm>
            <a:off x="228600" y="1066800"/>
            <a:ext cx="8686800" cy="5562600"/>
          </a:xfrm>
        </p:spPr>
        <p:txBody>
          <a:bodyPr>
            <a:normAutofit lnSpcReduction="10000"/>
          </a:bodyPr>
          <a:lstStyle/>
          <a:p>
            <a:pPr marL="0" lvl="0" indent="0" algn="just">
              <a:buNone/>
            </a:pPr>
            <a:endParaRPr lang="en-US" sz="2600" b="1" i="1" dirty="0" smtClean="0">
              <a:solidFill>
                <a:prstClr val="black"/>
              </a:solidFill>
            </a:endParaRPr>
          </a:p>
          <a:p>
            <a:pPr marL="0" lvl="0" indent="0" algn="just">
              <a:buNone/>
            </a:pPr>
            <a:r>
              <a:rPr lang="en-US" sz="2600" b="1" i="1" dirty="0" smtClean="0">
                <a:solidFill>
                  <a:prstClr val="black"/>
                </a:solidFill>
              </a:rPr>
              <a:t>4. Privatization</a:t>
            </a:r>
            <a:endParaRPr lang="en-US" sz="2600" b="1" i="1" dirty="0">
              <a:solidFill>
                <a:prstClr val="black"/>
              </a:solidFill>
            </a:endParaRPr>
          </a:p>
          <a:p>
            <a:pPr marL="0" lvl="0" indent="0" algn="just">
              <a:buNone/>
            </a:pPr>
            <a:r>
              <a:rPr lang="en-US" sz="2600" u="sng" dirty="0" smtClean="0">
                <a:solidFill>
                  <a:prstClr val="black"/>
                </a:solidFill>
              </a:rPr>
              <a:t>Rationale</a:t>
            </a:r>
            <a:r>
              <a:rPr lang="en-US" sz="2600" dirty="0" smtClean="0">
                <a:solidFill>
                  <a:prstClr val="black"/>
                </a:solidFill>
              </a:rPr>
              <a:t>: Realization of the inefficiency, reduced government funding and commodification of agricultural knowledge have created the drive towards privatization of public extension services.</a:t>
            </a:r>
          </a:p>
          <a:p>
            <a:pPr algn="just"/>
            <a:r>
              <a:rPr lang="en-US" sz="2600" dirty="0" smtClean="0">
                <a:solidFill>
                  <a:prstClr val="black"/>
                </a:solidFill>
              </a:rPr>
              <a:t>The institutional arrangements for privatization may involve a range of modalities  for financing  and delivering extension services, including outsourcing, cost recovery etc.</a:t>
            </a:r>
          </a:p>
          <a:p>
            <a:pPr algn="just"/>
            <a:r>
              <a:rPr lang="en-US" sz="2600" dirty="0" smtClean="0">
                <a:solidFill>
                  <a:prstClr val="black"/>
                </a:solidFill>
              </a:rPr>
              <a:t>Due to inherent weaknesses identified in private extension, public sector must work to strengthen the private sector in terms of capacity building, quality assurance etc.</a:t>
            </a:r>
            <a:endParaRPr lang="en-US" sz="2600" dirty="0">
              <a:solidFill>
                <a:prstClr val="black"/>
              </a:solidFill>
            </a:endParaRPr>
          </a:p>
        </p:txBody>
      </p:sp>
    </p:spTree>
    <p:extLst>
      <p:ext uri="{BB962C8B-B14F-4D97-AF65-F5344CB8AC3E}">
        <p14:creationId xmlns:p14="http://schemas.microsoft.com/office/powerpoint/2010/main" val="307044821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800" dirty="0">
                <a:solidFill>
                  <a:prstClr val="black"/>
                </a:solidFill>
              </a:rPr>
              <a:t>RECENT CHANGES AND TRENDS IN EXTENSION CONT’D.</a:t>
            </a:r>
            <a:endParaRPr lang="en-US" dirty="0"/>
          </a:p>
        </p:txBody>
      </p:sp>
      <p:sp>
        <p:nvSpPr>
          <p:cNvPr id="3" name="Content Placeholder 2"/>
          <p:cNvSpPr>
            <a:spLocks noGrp="1"/>
          </p:cNvSpPr>
          <p:nvPr>
            <p:ph idx="1"/>
          </p:nvPr>
        </p:nvSpPr>
        <p:spPr>
          <a:xfrm>
            <a:off x="152400" y="914400"/>
            <a:ext cx="8763000" cy="5791200"/>
          </a:xfrm>
        </p:spPr>
        <p:txBody>
          <a:bodyPr>
            <a:normAutofit fontScale="92500"/>
          </a:bodyPr>
          <a:lstStyle/>
          <a:p>
            <a:pPr marL="0" lvl="0" indent="0" algn="just">
              <a:buNone/>
            </a:pPr>
            <a:endParaRPr lang="en-US" sz="2600" b="1" i="1" dirty="0" smtClean="0">
              <a:solidFill>
                <a:prstClr val="black"/>
              </a:solidFill>
            </a:endParaRPr>
          </a:p>
          <a:p>
            <a:pPr marL="0" lvl="0" indent="0" algn="just">
              <a:buNone/>
            </a:pPr>
            <a:r>
              <a:rPr lang="en-US" sz="2600" b="1" i="1" dirty="0" smtClean="0">
                <a:solidFill>
                  <a:prstClr val="black"/>
                </a:solidFill>
              </a:rPr>
              <a:t>5. Widening perspectives</a:t>
            </a:r>
          </a:p>
          <a:p>
            <a:pPr marL="0" lvl="0" indent="0" algn="just">
              <a:buNone/>
            </a:pPr>
            <a:r>
              <a:rPr lang="en-US" sz="2600" u="sng" dirty="0" smtClean="0">
                <a:solidFill>
                  <a:prstClr val="black"/>
                </a:solidFill>
              </a:rPr>
              <a:t>Rationale</a:t>
            </a:r>
            <a:r>
              <a:rPr lang="en-US" sz="2600" dirty="0" smtClean="0">
                <a:solidFill>
                  <a:prstClr val="black"/>
                </a:solidFill>
              </a:rPr>
              <a:t>: Realization of the fact that extension is no longer an isolated activity because it operates within a larger knowledge system that includes research, education and support systems.</a:t>
            </a:r>
          </a:p>
          <a:p>
            <a:pPr algn="just"/>
            <a:r>
              <a:rPr lang="en-US" sz="2600" dirty="0" smtClean="0">
                <a:solidFill>
                  <a:prstClr val="black"/>
                </a:solidFill>
              </a:rPr>
              <a:t>Extension is embedded within a wider service context, including credit, input supply, processing, marketing, communication and information services.</a:t>
            </a:r>
          </a:p>
          <a:p>
            <a:pPr algn="just"/>
            <a:r>
              <a:rPr lang="en-US" sz="2600" dirty="0" smtClean="0">
                <a:solidFill>
                  <a:prstClr val="black"/>
                </a:solidFill>
              </a:rPr>
              <a:t>Now that the value chain approach is being used as a new strategy for agricultural and rural development, extension services can be offered along the value chain by various actors.</a:t>
            </a:r>
          </a:p>
          <a:p>
            <a:pPr algn="just"/>
            <a:r>
              <a:rPr lang="en-US" sz="2600" dirty="0" smtClean="0">
                <a:solidFill>
                  <a:prstClr val="black"/>
                </a:solidFill>
              </a:rPr>
              <a:t>Some relevant issues for consideration are HIV/AIDS, climate change, environmental education etc.</a:t>
            </a:r>
          </a:p>
          <a:p>
            <a:pPr marL="0" lvl="0" indent="0">
              <a:buNone/>
            </a:pPr>
            <a:endParaRPr lang="en-US" sz="2600" dirty="0">
              <a:solidFill>
                <a:prstClr val="black"/>
              </a:solidFill>
            </a:endParaRPr>
          </a:p>
          <a:p>
            <a:pPr marL="0" lvl="0" indent="0">
              <a:buNone/>
            </a:pPr>
            <a:endParaRPr lang="en-US" sz="2600" dirty="0">
              <a:solidFill>
                <a:prstClr val="black"/>
              </a:solidFill>
            </a:endParaRPr>
          </a:p>
        </p:txBody>
      </p:sp>
    </p:spTree>
    <p:extLst>
      <p:ext uri="{BB962C8B-B14F-4D97-AF65-F5344CB8AC3E}">
        <p14:creationId xmlns:p14="http://schemas.microsoft.com/office/powerpoint/2010/main" val="14964559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800" dirty="0">
                <a:solidFill>
                  <a:prstClr val="black"/>
                </a:solidFill>
              </a:rPr>
              <a:t>RECENT CHANGES AND TRENDS IN EXTENSION CONT’D.</a:t>
            </a:r>
            <a:endParaRPr lang="en-US" dirty="0"/>
          </a:p>
        </p:txBody>
      </p:sp>
      <p:sp>
        <p:nvSpPr>
          <p:cNvPr id="3" name="Content Placeholder 2"/>
          <p:cNvSpPr>
            <a:spLocks noGrp="1"/>
          </p:cNvSpPr>
          <p:nvPr>
            <p:ph idx="1"/>
          </p:nvPr>
        </p:nvSpPr>
        <p:spPr>
          <a:xfrm>
            <a:off x="228600" y="1066800"/>
            <a:ext cx="8686800" cy="5638800"/>
          </a:xfrm>
        </p:spPr>
        <p:txBody>
          <a:bodyPr>
            <a:normAutofit/>
          </a:bodyPr>
          <a:lstStyle/>
          <a:p>
            <a:pPr marL="0" lvl="0" indent="0" algn="just">
              <a:buNone/>
            </a:pPr>
            <a:endParaRPr lang="en-US" sz="2600" b="1" i="1" dirty="0" smtClean="0">
              <a:solidFill>
                <a:prstClr val="black"/>
              </a:solidFill>
            </a:endParaRPr>
          </a:p>
          <a:p>
            <a:pPr marL="0" lvl="0" indent="0" algn="just">
              <a:buNone/>
            </a:pPr>
            <a:r>
              <a:rPr lang="en-US" sz="2600" b="1" i="1" dirty="0" smtClean="0">
                <a:solidFill>
                  <a:prstClr val="black"/>
                </a:solidFill>
              </a:rPr>
              <a:t>6. Participation</a:t>
            </a:r>
          </a:p>
          <a:p>
            <a:pPr marL="0" lvl="0" indent="0" algn="just">
              <a:buNone/>
            </a:pPr>
            <a:r>
              <a:rPr lang="en-US" sz="2600" u="sng" dirty="0" smtClean="0">
                <a:solidFill>
                  <a:prstClr val="black"/>
                </a:solidFill>
              </a:rPr>
              <a:t>Rationale</a:t>
            </a:r>
            <a:r>
              <a:rPr lang="en-US" sz="2600" dirty="0" smtClean="0">
                <a:solidFill>
                  <a:prstClr val="black"/>
                </a:solidFill>
              </a:rPr>
              <a:t>:  Realization of the need for mechanism for public participation and social control in extension work for a better involvement and integration of all the stakeholders in adapting technologies to their conditions.</a:t>
            </a:r>
          </a:p>
          <a:p>
            <a:pPr algn="just"/>
            <a:r>
              <a:rPr lang="en-US" sz="2600" dirty="0" smtClean="0">
                <a:solidFill>
                  <a:prstClr val="black"/>
                </a:solidFill>
              </a:rPr>
              <a:t>In a top down governmental system or in a strongly hierarchical culture, genuine participation cannot be introduced.</a:t>
            </a:r>
          </a:p>
          <a:p>
            <a:pPr algn="just"/>
            <a:r>
              <a:rPr lang="en-US" sz="2600" dirty="0" smtClean="0">
                <a:solidFill>
                  <a:prstClr val="black"/>
                </a:solidFill>
              </a:rPr>
              <a:t>The farm families, that is, men, women and children must be involved in participatory research and extension activities using appropriate strategies. </a:t>
            </a:r>
            <a:endParaRPr lang="en-US" sz="2600" dirty="0">
              <a:solidFill>
                <a:prstClr val="black"/>
              </a:solidFill>
            </a:endParaRPr>
          </a:p>
        </p:txBody>
      </p:sp>
    </p:spTree>
    <p:extLst>
      <p:ext uri="{BB962C8B-B14F-4D97-AF65-F5344CB8AC3E}">
        <p14:creationId xmlns:p14="http://schemas.microsoft.com/office/powerpoint/2010/main" val="410142188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63562"/>
          </a:xfrm>
        </p:spPr>
        <p:txBody>
          <a:bodyPr>
            <a:noAutofit/>
          </a:bodyPr>
          <a:lstStyle/>
          <a:p>
            <a:r>
              <a:rPr lang="en-US" sz="2800" dirty="0" smtClean="0"/>
              <a:t>ISSUES IN RESEARCH EXTENSION LINKS</a:t>
            </a:r>
            <a:endParaRPr lang="en-US" sz="2800" dirty="0"/>
          </a:p>
        </p:txBody>
      </p:sp>
      <p:sp>
        <p:nvSpPr>
          <p:cNvPr id="3" name="Content Placeholder 2"/>
          <p:cNvSpPr>
            <a:spLocks noGrp="1"/>
          </p:cNvSpPr>
          <p:nvPr>
            <p:ph idx="1"/>
          </p:nvPr>
        </p:nvSpPr>
        <p:spPr>
          <a:xfrm>
            <a:off x="457200" y="990600"/>
            <a:ext cx="8229600" cy="5135563"/>
          </a:xfrm>
        </p:spPr>
        <p:txBody>
          <a:bodyPr/>
          <a:lstStyle/>
          <a:p>
            <a:pPr algn="just"/>
            <a:endParaRPr lang="en-US" sz="2800" dirty="0" smtClean="0"/>
          </a:p>
          <a:p>
            <a:pPr algn="just"/>
            <a:r>
              <a:rPr lang="en-US" sz="2800" dirty="0" smtClean="0"/>
              <a:t>Who defines the problems and the research topics?</a:t>
            </a:r>
          </a:p>
          <a:p>
            <a:pPr algn="just"/>
            <a:r>
              <a:rPr lang="en-US" sz="2800" dirty="0" smtClean="0"/>
              <a:t>Who benefits from the results?</a:t>
            </a:r>
          </a:p>
          <a:p>
            <a:pPr algn="just"/>
            <a:r>
              <a:rPr lang="en-US" sz="2800" dirty="0" smtClean="0"/>
              <a:t>How can research and extension be better linked?</a:t>
            </a:r>
          </a:p>
        </p:txBody>
      </p:sp>
    </p:spTree>
    <p:extLst>
      <p:ext uri="{BB962C8B-B14F-4D97-AF65-F5344CB8AC3E}">
        <p14:creationId xmlns:p14="http://schemas.microsoft.com/office/powerpoint/2010/main" val="358160023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8216824"/>
              </p:ext>
            </p:extLst>
          </p:nvPr>
        </p:nvGraphicFramePr>
        <p:xfrm>
          <a:off x="76200" y="628095"/>
          <a:ext cx="8915400" cy="6169152"/>
        </p:xfrm>
        <a:graphic>
          <a:graphicData uri="http://schemas.openxmlformats.org/drawingml/2006/table">
            <a:tbl>
              <a:tblPr firstRow="1" firstCol="1" bandRow="1">
                <a:tableStyleId>{5C22544A-7EE6-4342-B048-85BDC9FD1C3A}</a:tableStyleId>
              </a:tblPr>
              <a:tblGrid>
                <a:gridCol w="4457700"/>
                <a:gridCol w="4457700"/>
              </a:tblGrid>
              <a:tr h="199356">
                <a:tc>
                  <a:txBody>
                    <a:bodyPr/>
                    <a:lstStyle/>
                    <a:p>
                      <a:pPr marL="0" marR="0">
                        <a:lnSpc>
                          <a:spcPct val="115000"/>
                        </a:lnSpc>
                        <a:spcBef>
                          <a:spcPts val="0"/>
                        </a:spcBef>
                        <a:spcAft>
                          <a:spcPts val="0"/>
                        </a:spcAft>
                      </a:pPr>
                      <a:r>
                        <a:rPr lang="en-US" sz="1600" dirty="0">
                          <a:effectLst/>
                        </a:rPr>
                        <a:t>weakness</a:t>
                      </a:r>
                      <a:endParaRPr lang="en-US" sz="1600" dirty="0">
                        <a:effectLst/>
                        <a:latin typeface="Calibri"/>
                        <a:ea typeface="Calibri"/>
                        <a:cs typeface="Arial"/>
                      </a:endParaRPr>
                    </a:p>
                  </a:txBody>
                  <a:tcPr marL="40251" marR="40251" marT="0" marB="0"/>
                </a:tc>
                <a:tc>
                  <a:txBody>
                    <a:bodyPr/>
                    <a:lstStyle/>
                    <a:p>
                      <a:pPr marL="0" marR="0">
                        <a:lnSpc>
                          <a:spcPct val="115000"/>
                        </a:lnSpc>
                        <a:spcBef>
                          <a:spcPts val="0"/>
                        </a:spcBef>
                        <a:spcAft>
                          <a:spcPts val="0"/>
                        </a:spcAft>
                      </a:pPr>
                      <a:r>
                        <a:rPr lang="en-US" sz="1600">
                          <a:effectLst/>
                        </a:rPr>
                        <a:t>Possible remedies</a:t>
                      </a:r>
                      <a:endParaRPr lang="en-US" sz="1600">
                        <a:effectLst/>
                        <a:latin typeface="Calibri"/>
                        <a:ea typeface="Calibri"/>
                        <a:cs typeface="Arial"/>
                      </a:endParaRPr>
                    </a:p>
                  </a:txBody>
                  <a:tcPr marL="40251" marR="40251" marT="0" marB="0"/>
                </a:tc>
              </a:tr>
              <a:tr h="199356">
                <a:tc gridSpan="2">
                  <a:txBody>
                    <a:bodyPr/>
                    <a:lstStyle/>
                    <a:p>
                      <a:pPr marL="0" marR="0">
                        <a:lnSpc>
                          <a:spcPct val="115000"/>
                        </a:lnSpc>
                        <a:spcBef>
                          <a:spcPts val="0"/>
                        </a:spcBef>
                        <a:spcAft>
                          <a:spcPts val="0"/>
                        </a:spcAft>
                      </a:pPr>
                      <a:r>
                        <a:rPr lang="en-US" sz="1600" dirty="0">
                          <a:effectLst/>
                        </a:rPr>
                        <a:t>Faults in organization</a:t>
                      </a:r>
                      <a:endParaRPr lang="en-US" sz="1600" dirty="0">
                        <a:effectLst/>
                        <a:latin typeface="Calibri"/>
                        <a:ea typeface="Calibri"/>
                        <a:cs typeface="Arial"/>
                      </a:endParaRPr>
                    </a:p>
                  </a:txBody>
                  <a:tcPr marL="40251" marR="40251" marT="0" marB="0"/>
                </a:tc>
                <a:tc hMerge="1">
                  <a:txBody>
                    <a:bodyPr/>
                    <a:lstStyle/>
                    <a:p>
                      <a:endParaRPr lang="en-US"/>
                    </a:p>
                  </a:txBody>
                  <a:tcPr/>
                </a:tc>
              </a:tr>
              <a:tr h="1690762">
                <a:tc>
                  <a:txBody>
                    <a:bodyPr/>
                    <a:lstStyle/>
                    <a:p>
                      <a:pPr marL="342900" marR="0" lvl="0" indent="-342900" algn="just" rtl="0">
                        <a:lnSpc>
                          <a:spcPct val="115000"/>
                        </a:lnSpc>
                        <a:spcBef>
                          <a:spcPts val="0"/>
                        </a:spcBef>
                        <a:spcAft>
                          <a:spcPts val="0"/>
                        </a:spcAft>
                        <a:buFont typeface="Symbol"/>
                        <a:buChar char=""/>
                      </a:pPr>
                      <a:r>
                        <a:rPr lang="en-US" sz="1600" dirty="0">
                          <a:effectLst/>
                        </a:rPr>
                        <a:t>Multiplicity in institutions</a:t>
                      </a:r>
                    </a:p>
                    <a:p>
                      <a:pPr marL="342900" marR="0" lvl="0" indent="-342900" algn="just">
                        <a:lnSpc>
                          <a:spcPct val="115000"/>
                        </a:lnSpc>
                        <a:spcBef>
                          <a:spcPts val="0"/>
                        </a:spcBef>
                        <a:spcAft>
                          <a:spcPts val="0"/>
                        </a:spcAft>
                        <a:buFont typeface="Symbol"/>
                        <a:buChar char=""/>
                      </a:pPr>
                      <a:r>
                        <a:rPr lang="en-US" sz="1600" dirty="0">
                          <a:effectLst/>
                        </a:rPr>
                        <a:t>Rivalries and disputes concerning responsibilities</a:t>
                      </a:r>
                    </a:p>
                    <a:p>
                      <a:pPr marL="342900" marR="0" lvl="0" indent="-342900" algn="just">
                        <a:lnSpc>
                          <a:spcPct val="115000"/>
                        </a:lnSpc>
                        <a:spcBef>
                          <a:spcPts val="0"/>
                        </a:spcBef>
                        <a:spcAft>
                          <a:spcPts val="0"/>
                        </a:spcAft>
                        <a:buFont typeface="Symbol"/>
                        <a:buChar char=""/>
                      </a:pPr>
                      <a:r>
                        <a:rPr lang="en-US" sz="1600" dirty="0">
                          <a:effectLst/>
                        </a:rPr>
                        <a:t>No appropriate mix between budget and competitive funding</a:t>
                      </a:r>
                    </a:p>
                    <a:p>
                      <a:pPr marL="342900" marR="0" lvl="0" indent="-342900" algn="just">
                        <a:lnSpc>
                          <a:spcPct val="115000"/>
                        </a:lnSpc>
                        <a:spcBef>
                          <a:spcPts val="0"/>
                        </a:spcBef>
                        <a:spcAft>
                          <a:spcPts val="0"/>
                        </a:spcAft>
                        <a:buFont typeface="Symbol"/>
                        <a:buChar char=""/>
                      </a:pPr>
                      <a:r>
                        <a:rPr lang="en-US" sz="1600" dirty="0">
                          <a:effectLst/>
                        </a:rPr>
                        <a:t>Little exchange of ideas</a:t>
                      </a:r>
                    </a:p>
                    <a:p>
                      <a:pPr marL="342900" marR="0" lvl="0" indent="-342900" algn="just">
                        <a:lnSpc>
                          <a:spcPct val="115000"/>
                        </a:lnSpc>
                        <a:spcBef>
                          <a:spcPts val="0"/>
                        </a:spcBef>
                        <a:spcAft>
                          <a:spcPts val="0"/>
                        </a:spcAft>
                        <a:buFont typeface="Symbol"/>
                        <a:buChar char=""/>
                      </a:pPr>
                      <a:r>
                        <a:rPr lang="en-US" sz="1600" dirty="0">
                          <a:effectLst/>
                        </a:rPr>
                        <a:t>Inadequate planning and co-ordination</a:t>
                      </a:r>
                    </a:p>
                    <a:p>
                      <a:pPr marL="342900" marR="0" lvl="0" indent="-342900" algn="just">
                        <a:lnSpc>
                          <a:spcPct val="115000"/>
                        </a:lnSpc>
                        <a:spcBef>
                          <a:spcPts val="0"/>
                        </a:spcBef>
                        <a:spcAft>
                          <a:spcPts val="0"/>
                        </a:spcAft>
                        <a:buFont typeface="Symbol"/>
                        <a:buChar char=""/>
                      </a:pPr>
                      <a:r>
                        <a:rPr lang="en-US" sz="1600" dirty="0">
                          <a:effectLst/>
                        </a:rPr>
                        <a:t>Research programs depend on individuals</a:t>
                      </a:r>
                    </a:p>
                    <a:p>
                      <a:pPr marL="342900" marR="0" lvl="0" indent="-342900" algn="just">
                        <a:lnSpc>
                          <a:spcPct val="115000"/>
                        </a:lnSpc>
                        <a:spcBef>
                          <a:spcPts val="0"/>
                        </a:spcBef>
                        <a:spcAft>
                          <a:spcPts val="0"/>
                        </a:spcAft>
                        <a:buFont typeface="Symbol"/>
                        <a:buChar char=""/>
                      </a:pPr>
                      <a:r>
                        <a:rPr lang="en-US" sz="1600" dirty="0">
                          <a:effectLst/>
                        </a:rPr>
                        <a:t>Little continuity of research </a:t>
                      </a:r>
                    </a:p>
                    <a:p>
                      <a:pPr marL="342900" marR="0" lvl="0" indent="-342900" algn="just">
                        <a:lnSpc>
                          <a:spcPct val="115000"/>
                        </a:lnSpc>
                        <a:spcBef>
                          <a:spcPts val="0"/>
                        </a:spcBef>
                        <a:spcAft>
                          <a:spcPts val="0"/>
                        </a:spcAft>
                        <a:buFont typeface="Symbol"/>
                        <a:buChar char=""/>
                      </a:pPr>
                      <a:r>
                        <a:rPr lang="en-US" sz="1600" dirty="0">
                          <a:effectLst/>
                        </a:rPr>
                        <a:t>No organizational link with extension</a:t>
                      </a:r>
                      <a:endParaRPr lang="en-US" sz="1600" dirty="0">
                        <a:effectLst/>
                        <a:latin typeface="Calibri"/>
                        <a:ea typeface="Calibri"/>
                        <a:cs typeface="Arial"/>
                      </a:endParaRPr>
                    </a:p>
                  </a:txBody>
                  <a:tcPr marL="40251" marR="40251" marT="0" marB="0"/>
                </a:tc>
                <a:tc>
                  <a:txBody>
                    <a:bodyPr/>
                    <a:lstStyle/>
                    <a:p>
                      <a:pPr marL="342900" marR="0" lvl="0" indent="-342900" algn="just" rtl="0">
                        <a:lnSpc>
                          <a:spcPct val="115000"/>
                        </a:lnSpc>
                        <a:spcBef>
                          <a:spcPts val="0"/>
                        </a:spcBef>
                        <a:spcAft>
                          <a:spcPts val="0"/>
                        </a:spcAft>
                        <a:buFont typeface="Symbol"/>
                        <a:buChar char=""/>
                      </a:pPr>
                      <a:r>
                        <a:rPr lang="en-US" sz="1600" dirty="0">
                          <a:effectLst/>
                        </a:rPr>
                        <a:t>Drawing up master plans for research, optimizing the institutional set-up</a:t>
                      </a:r>
                    </a:p>
                    <a:p>
                      <a:pPr marL="342900" marR="0" lvl="0" indent="-342900" algn="just">
                        <a:lnSpc>
                          <a:spcPct val="115000"/>
                        </a:lnSpc>
                        <a:spcBef>
                          <a:spcPts val="0"/>
                        </a:spcBef>
                        <a:spcAft>
                          <a:spcPts val="0"/>
                        </a:spcAft>
                        <a:buFont typeface="Symbol"/>
                        <a:buChar char=""/>
                      </a:pPr>
                      <a:r>
                        <a:rPr lang="en-US" sz="1600" dirty="0">
                          <a:effectLst/>
                        </a:rPr>
                        <a:t>Establishing mid-term plans and annual updates</a:t>
                      </a:r>
                    </a:p>
                    <a:p>
                      <a:pPr marL="342900" marR="0" lvl="0" indent="-342900" algn="just">
                        <a:lnSpc>
                          <a:spcPct val="115000"/>
                        </a:lnSpc>
                        <a:spcBef>
                          <a:spcPts val="0"/>
                        </a:spcBef>
                        <a:spcAft>
                          <a:spcPts val="0"/>
                        </a:spcAft>
                        <a:buFont typeface="Symbol"/>
                        <a:buChar char=""/>
                      </a:pPr>
                      <a:r>
                        <a:rPr lang="en-US" sz="1600" dirty="0">
                          <a:effectLst/>
                        </a:rPr>
                        <a:t>Transparent allocation </a:t>
                      </a:r>
                      <a:r>
                        <a:rPr lang="en-US" sz="1600" dirty="0" smtClean="0">
                          <a:effectLst/>
                        </a:rPr>
                        <a:t>of </a:t>
                      </a:r>
                      <a:r>
                        <a:rPr lang="en-US" sz="1600" dirty="0">
                          <a:effectLst/>
                        </a:rPr>
                        <a:t>funds and encouragement  to apply for competitive funds</a:t>
                      </a:r>
                    </a:p>
                    <a:p>
                      <a:pPr marL="342900" marR="0" lvl="0" indent="-342900" algn="just">
                        <a:lnSpc>
                          <a:spcPct val="115000"/>
                        </a:lnSpc>
                        <a:spcBef>
                          <a:spcPts val="0"/>
                        </a:spcBef>
                        <a:spcAft>
                          <a:spcPts val="0"/>
                        </a:spcAft>
                        <a:buFont typeface="Symbol"/>
                        <a:buChar char=""/>
                      </a:pPr>
                      <a:r>
                        <a:rPr lang="en-US" sz="1600" dirty="0">
                          <a:effectLst/>
                        </a:rPr>
                        <a:t>Foster continuous exchange by seminars, workshops, excursions, conferences and joint publications</a:t>
                      </a:r>
                    </a:p>
                    <a:p>
                      <a:pPr marL="342900" marR="0" lvl="0" indent="-342900" algn="just">
                        <a:lnSpc>
                          <a:spcPct val="115000"/>
                        </a:lnSpc>
                        <a:spcBef>
                          <a:spcPts val="0"/>
                        </a:spcBef>
                        <a:spcAft>
                          <a:spcPts val="0"/>
                        </a:spcAft>
                        <a:buFont typeface="Symbol"/>
                        <a:buChar char=""/>
                      </a:pPr>
                      <a:r>
                        <a:rPr lang="en-US" sz="1600" dirty="0">
                          <a:effectLst/>
                        </a:rPr>
                        <a:t>Give researchers a career perspective and ensure continuity</a:t>
                      </a:r>
                      <a:endParaRPr lang="en-US" sz="1600" dirty="0">
                        <a:effectLst/>
                        <a:latin typeface="Calibri"/>
                        <a:ea typeface="Calibri"/>
                        <a:cs typeface="Arial"/>
                      </a:endParaRPr>
                    </a:p>
                  </a:txBody>
                  <a:tcPr marL="40251" marR="40251" marT="0" marB="0"/>
                </a:tc>
              </a:tr>
              <a:tr h="199356">
                <a:tc gridSpan="2">
                  <a:txBody>
                    <a:bodyPr/>
                    <a:lstStyle/>
                    <a:p>
                      <a:pPr marL="228600" marR="0" indent="-171450">
                        <a:lnSpc>
                          <a:spcPct val="115000"/>
                        </a:lnSpc>
                        <a:spcBef>
                          <a:spcPts val="0"/>
                        </a:spcBef>
                        <a:spcAft>
                          <a:spcPts val="0"/>
                        </a:spcAft>
                      </a:pPr>
                      <a:r>
                        <a:rPr lang="en-US" sz="1600">
                          <a:effectLst/>
                        </a:rPr>
                        <a:t>Remoteness from practical applications</a:t>
                      </a:r>
                      <a:endParaRPr lang="en-US" sz="1600">
                        <a:effectLst/>
                        <a:latin typeface="Calibri"/>
                        <a:ea typeface="Calibri"/>
                        <a:cs typeface="Arial"/>
                      </a:endParaRPr>
                    </a:p>
                  </a:txBody>
                  <a:tcPr marL="40251" marR="40251" marT="0" marB="0"/>
                </a:tc>
                <a:tc hMerge="1">
                  <a:txBody>
                    <a:bodyPr/>
                    <a:lstStyle/>
                    <a:p>
                      <a:endParaRPr lang="en-US"/>
                    </a:p>
                  </a:txBody>
                  <a:tcPr/>
                </a:tc>
              </a:tr>
              <a:tr h="1268073">
                <a:tc>
                  <a:txBody>
                    <a:bodyPr/>
                    <a:lstStyle/>
                    <a:p>
                      <a:pPr marL="342900" marR="0" lvl="0" indent="-342900" algn="just" rtl="0">
                        <a:lnSpc>
                          <a:spcPct val="115000"/>
                        </a:lnSpc>
                        <a:spcBef>
                          <a:spcPts val="0"/>
                        </a:spcBef>
                        <a:spcAft>
                          <a:spcPts val="0"/>
                        </a:spcAft>
                        <a:buFont typeface="Symbol"/>
                        <a:buChar char=""/>
                      </a:pPr>
                      <a:r>
                        <a:rPr lang="en-US" sz="1600" dirty="0">
                          <a:effectLst/>
                        </a:rPr>
                        <a:t>Scientists’ ambition and desire for promotion</a:t>
                      </a:r>
                    </a:p>
                    <a:p>
                      <a:pPr marL="342900" marR="0" lvl="0" indent="-342900" algn="just">
                        <a:lnSpc>
                          <a:spcPct val="115000"/>
                        </a:lnSpc>
                        <a:spcBef>
                          <a:spcPts val="0"/>
                        </a:spcBef>
                        <a:spcAft>
                          <a:spcPts val="0"/>
                        </a:spcAft>
                        <a:buFont typeface="Symbol"/>
                        <a:buChar char=""/>
                      </a:pPr>
                      <a:r>
                        <a:rPr lang="en-US" sz="1600" dirty="0">
                          <a:effectLst/>
                        </a:rPr>
                        <a:t>Presentation of results at conferences, congresses and in peer reviewed international journals</a:t>
                      </a:r>
                    </a:p>
                    <a:p>
                      <a:pPr marL="342900" marR="0" lvl="0" indent="-342900" algn="just">
                        <a:lnSpc>
                          <a:spcPct val="115000"/>
                        </a:lnSpc>
                        <a:spcBef>
                          <a:spcPts val="0"/>
                        </a:spcBef>
                        <a:spcAft>
                          <a:spcPts val="0"/>
                        </a:spcAft>
                        <a:buFont typeface="Symbol"/>
                        <a:buChar char=""/>
                      </a:pPr>
                      <a:r>
                        <a:rPr lang="en-US" sz="1600" dirty="0">
                          <a:effectLst/>
                        </a:rPr>
                        <a:t>Unwillingness to take unconventional action</a:t>
                      </a:r>
                      <a:endParaRPr lang="en-US" sz="1600" dirty="0">
                        <a:effectLst/>
                        <a:latin typeface="Calibri"/>
                        <a:ea typeface="Calibri"/>
                        <a:cs typeface="Arial"/>
                      </a:endParaRPr>
                    </a:p>
                  </a:txBody>
                  <a:tcPr marL="40251" marR="40251" marT="0" marB="0"/>
                </a:tc>
                <a:tc>
                  <a:txBody>
                    <a:bodyPr/>
                    <a:lstStyle/>
                    <a:p>
                      <a:pPr marL="342900" marR="0" lvl="0" indent="-342900" algn="just" rtl="0">
                        <a:lnSpc>
                          <a:spcPct val="115000"/>
                        </a:lnSpc>
                        <a:spcBef>
                          <a:spcPts val="0"/>
                        </a:spcBef>
                        <a:spcAft>
                          <a:spcPts val="0"/>
                        </a:spcAft>
                        <a:buFont typeface="Symbol"/>
                        <a:buChar char=""/>
                      </a:pPr>
                      <a:r>
                        <a:rPr lang="en-US" sz="1600" dirty="0">
                          <a:effectLst/>
                        </a:rPr>
                        <a:t>Decision in aims of research taken by both development institutions and client groups</a:t>
                      </a:r>
                    </a:p>
                    <a:p>
                      <a:pPr marL="342900" marR="0" lvl="0" indent="-342900" algn="just">
                        <a:lnSpc>
                          <a:spcPct val="115000"/>
                        </a:lnSpc>
                        <a:spcBef>
                          <a:spcPts val="0"/>
                        </a:spcBef>
                        <a:spcAft>
                          <a:spcPts val="0"/>
                        </a:spcAft>
                        <a:buFont typeface="Symbol"/>
                        <a:buChar char=""/>
                      </a:pPr>
                      <a:r>
                        <a:rPr lang="en-US" sz="1600" dirty="0">
                          <a:effectLst/>
                        </a:rPr>
                        <a:t>Involvement of scientists in the problem-solving process pf practitioner (field days, joint excursions, discussions)</a:t>
                      </a:r>
                    </a:p>
                    <a:p>
                      <a:pPr marL="342900" marR="0" lvl="0" indent="-342900" algn="just">
                        <a:lnSpc>
                          <a:spcPct val="115000"/>
                        </a:lnSpc>
                        <a:spcBef>
                          <a:spcPts val="0"/>
                        </a:spcBef>
                        <a:spcAft>
                          <a:spcPts val="0"/>
                        </a:spcAft>
                        <a:buFont typeface="Symbol"/>
                        <a:buChar char=""/>
                      </a:pPr>
                      <a:r>
                        <a:rPr lang="en-US" sz="1600" dirty="0">
                          <a:effectLst/>
                        </a:rPr>
                        <a:t>More action-research and alternative methods </a:t>
                      </a:r>
                    </a:p>
                    <a:p>
                      <a:pPr marL="342900" marR="0" lvl="0" indent="-342900" algn="just">
                        <a:lnSpc>
                          <a:spcPct val="115000"/>
                        </a:lnSpc>
                        <a:spcBef>
                          <a:spcPts val="0"/>
                        </a:spcBef>
                        <a:spcAft>
                          <a:spcPts val="0"/>
                        </a:spcAft>
                        <a:buFont typeface="Symbol"/>
                        <a:buChar char=""/>
                      </a:pPr>
                      <a:r>
                        <a:rPr lang="en-US" sz="1600" dirty="0">
                          <a:effectLst/>
                        </a:rPr>
                        <a:t>Considering practical application in criteria of promotion</a:t>
                      </a:r>
                      <a:endParaRPr lang="en-US" sz="1600" dirty="0">
                        <a:effectLst/>
                        <a:latin typeface="Calibri"/>
                        <a:ea typeface="Calibri"/>
                        <a:cs typeface="Arial"/>
                      </a:endParaRPr>
                    </a:p>
                  </a:txBody>
                  <a:tcPr marL="40251" marR="40251" marT="0" marB="0"/>
                </a:tc>
              </a:tr>
            </a:tbl>
          </a:graphicData>
        </a:graphic>
      </p:graphicFrame>
      <p:sp>
        <p:nvSpPr>
          <p:cNvPr id="6" name="Rectangle 5"/>
          <p:cNvSpPr/>
          <p:nvPr/>
        </p:nvSpPr>
        <p:spPr>
          <a:xfrm>
            <a:off x="112542" y="0"/>
            <a:ext cx="891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endParaRPr lang="en-US" sz="2400" cap="all" dirty="0" smtClean="0">
              <a:latin typeface="Calibri"/>
              <a:ea typeface="Calibri"/>
              <a:cs typeface="Arial"/>
            </a:endParaRPr>
          </a:p>
          <a:p>
            <a:pPr algn="just">
              <a:lnSpc>
                <a:spcPct val="115000"/>
              </a:lnSpc>
              <a:spcAft>
                <a:spcPts val="1000"/>
              </a:spcAft>
            </a:pPr>
            <a:r>
              <a:rPr lang="en-US" sz="2400" cap="all" dirty="0" smtClean="0">
                <a:latin typeface="Calibri"/>
                <a:ea typeface="Calibri"/>
                <a:cs typeface="Arial"/>
              </a:rPr>
              <a:t>Weakness </a:t>
            </a:r>
            <a:r>
              <a:rPr lang="en-US" sz="2400" cap="all" dirty="0">
                <a:latin typeface="Calibri"/>
                <a:ea typeface="Calibri"/>
                <a:cs typeface="Arial"/>
              </a:rPr>
              <a:t>in </a:t>
            </a:r>
            <a:r>
              <a:rPr lang="en-US" sz="2400" cap="all" dirty="0" smtClean="0">
                <a:latin typeface="Calibri"/>
                <a:ea typeface="Calibri"/>
                <a:cs typeface="Arial"/>
              </a:rPr>
              <a:t>extension research </a:t>
            </a:r>
            <a:r>
              <a:rPr lang="en-US" sz="2400" cap="all" dirty="0">
                <a:latin typeface="Calibri"/>
                <a:ea typeface="Calibri"/>
                <a:cs typeface="Arial"/>
              </a:rPr>
              <a:t>and possible </a:t>
            </a:r>
            <a:r>
              <a:rPr lang="en-US" sz="2400" cap="all" dirty="0" smtClean="0">
                <a:latin typeface="Calibri"/>
                <a:ea typeface="Calibri"/>
                <a:cs typeface="Arial"/>
              </a:rPr>
              <a:t>remedie</a:t>
            </a:r>
            <a:r>
              <a:rPr lang="en-US" sz="3200" dirty="0" smtClean="0">
                <a:latin typeface="Calibri"/>
                <a:ea typeface="Calibri"/>
                <a:cs typeface="Arial"/>
              </a:rPr>
              <a:t>s</a:t>
            </a:r>
            <a:r>
              <a:rPr lang="en-US" sz="3200" baseline="30000" dirty="0" smtClean="0">
                <a:latin typeface="Calibri"/>
                <a:ea typeface="Calibri"/>
                <a:cs typeface="Arial"/>
              </a:rPr>
              <a:t>11</a:t>
            </a:r>
            <a:endParaRPr lang="en-US" sz="3200" baseline="30000" dirty="0">
              <a:latin typeface="Calibri"/>
              <a:ea typeface="Calibri"/>
              <a:cs typeface="Arial"/>
            </a:endParaRPr>
          </a:p>
          <a:p>
            <a:pPr algn="ctr"/>
            <a:endParaRPr lang="en-US" sz="2000" dirty="0"/>
          </a:p>
        </p:txBody>
      </p:sp>
    </p:spTree>
    <p:extLst>
      <p:ext uri="{BB962C8B-B14F-4D97-AF65-F5344CB8AC3E}">
        <p14:creationId xmlns:p14="http://schemas.microsoft.com/office/powerpoint/2010/main" val="219772676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6716316"/>
              </p:ext>
            </p:extLst>
          </p:nvPr>
        </p:nvGraphicFramePr>
        <p:xfrm>
          <a:off x="22274" y="304800"/>
          <a:ext cx="9121726" cy="6324601"/>
        </p:xfrm>
        <a:graphic>
          <a:graphicData uri="http://schemas.openxmlformats.org/drawingml/2006/table">
            <a:tbl>
              <a:tblPr firstRow="1" firstCol="1" bandRow="1">
                <a:tableStyleId>{5C22544A-7EE6-4342-B048-85BDC9FD1C3A}</a:tableStyleId>
              </a:tblPr>
              <a:tblGrid>
                <a:gridCol w="4560863"/>
                <a:gridCol w="4560863"/>
              </a:tblGrid>
              <a:tr h="464911">
                <a:tc gridSpan="2">
                  <a:txBody>
                    <a:bodyPr/>
                    <a:lstStyle/>
                    <a:p>
                      <a:pPr marL="228600" marR="0" indent="-171450">
                        <a:lnSpc>
                          <a:spcPct val="115000"/>
                        </a:lnSpc>
                        <a:spcBef>
                          <a:spcPts val="0"/>
                        </a:spcBef>
                        <a:spcAft>
                          <a:spcPts val="0"/>
                        </a:spcAft>
                      </a:pPr>
                      <a:r>
                        <a:rPr lang="en-US" sz="1600" dirty="0">
                          <a:effectLst/>
                        </a:rPr>
                        <a:t>Lack of relation to the client group</a:t>
                      </a:r>
                      <a:endParaRPr lang="en-US" sz="1600" dirty="0">
                        <a:effectLst/>
                        <a:latin typeface="Calibri"/>
                        <a:ea typeface="Calibri"/>
                        <a:cs typeface="Arial"/>
                      </a:endParaRPr>
                    </a:p>
                  </a:txBody>
                  <a:tcPr marL="40251" marR="40251" marT="0" marB="0"/>
                </a:tc>
                <a:tc hMerge="1">
                  <a:txBody>
                    <a:bodyPr/>
                    <a:lstStyle/>
                    <a:p>
                      <a:endParaRPr lang="en-US"/>
                    </a:p>
                  </a:txBody>
                  <a:tcPr/>
                </a:tc>
              </a:tr>
              <a:tr h="3766943">
                <a:tc>
                  <a:txBody>
                    <a:bodyPr/>
                    <a:lstStyle/>
                    <a:p>
                      <a:pPr marL="342900" marR="0" lvl="0" indent="-342900" algn="just" rtl="0">
                        <a:lnSpc>
                          <a:spcPct val="115000"/>
                        </a:lnSpc>
                        <a:spcBef>
                          <a:spcPts val="0"/>
                        </a:spcBef>
                        <a:spcAft>
                          <a:spcPts val="0"/>
                        </a:spcAft>
                        <a:buFont typeface="Symbol"/>
                        <a:buChar char=""/>
                      </a:pPr>
                      <a:r>
                        <a:rPr lang="en-US" sz="1600" dirty="0">
                          <a:effectLst/>
                        </a:rPr>
                        <a:t>Failure to involve farmers in decisions on the content of research and in carrying out research </a:t>
                      </a:r>
                    </a:p>
                    <a:p>
                      <a:pPr marL="342900" marR="0" lvl="0" indent="-342900" algn="just">
                        <a:lnSpc>
                          <a:spcPct val="115000"/>
                        </a:lnSpc>
                        <a:spcBef>
                          <a:spcPts val="0"/>
                        </a:spcBef>
                        <a:spcAft>
                          <a:spcPts val="0"/>
                        </a:spcAft>
                        <a:buFont typeface="Symbol"/>
                        <a:buChar char=""/>
                      </a:pPr>
                      <a:r>
                        <a:rPr lang="en-US" sz="1600" dirty="0">
                          <a:effectLst/>
                        </a:rPr>
                        <a:t>Research results of no use to the mass of farmers</a:t>
                      </a:r>
                      <a:endParaRPr lang="en-US" sz="1600" dirty="0">
                        <a:effectLst/>
                        <a:latin typeface="Calibri"/>
                        <a:ea typeface="Calibri"/>
                        <a:cs typeface="Arial"/>
                      </a:endParaRPr>
                    </a:p>
                  </a:txBody>
                  <a:tcPr marL="40251" marR="40251" marT="0" marB="0"/>
                </a:tc>
                <a:tc>
                  <a:txBody>
                    <a:bodyPr/>
                    <a:lstStyle/>
                    <a:p>
                      <a:pPr marL="342900" marR="0" lvl="0" indent="-342900" algn="just" rtl="0">
                        <a:lnSpc>
                          <a:spcPct val="115000"/>
                        </a:lnSpc>
                        <a:spcBef>
                          <a:spcPts val="0"/>
                        </a:spcBef>
                        <a:spcAft>
                          <a:spcPts val="0"/>
                        </a:spcAft>
                        <a:buFont typeface="Symbol"/>
                        <a:buChar char=""/>
                      </a:pPr>
                      <a:r>
                        <a:rPr lang="en-US" sz="1600" dirty="0">
                          <a:effectLst/>
                        </a:rPr>
                        <a:t>Setting up research programs among the client groups and involving them in the implementation </a:t>
                      </a:r>
                    </a:p>
                    <a:p>
                      <a:pPr marL="342900" marR="0" lvl="0" indent="-342900" algn="just">
                        <a:lnSpc>
                          <a:spcPct val="115000"/>
                        </a:lnSpc>
                        <a:spcBef>
                          <a:spcPts val="0"/>
                        </a:spcBef>
                        <a:spcAft>
                          <a:spcPts val="0"/>
                        </a:spcAft>
                        <a:buFont typeface="Symbol"/>
                        <a:buChar char=""/>
                      </a:pPr>
                      <a:r>
                        <a:rPr lang="en-US" sz="1600" dirty="0">
                          <a:effectLst/>
                        </a:rPr>
                        <a:t>Translating research results to ensure that they are easily understood by advisers and client groups</a:t>
                      </a:r>
                    </a:p>
                    <a:p>
                      <a:pPr marL="342900" marR="0" lvl="0" indent="-342900" algn="just">
                        <a:lnSpc>
                          <a:spcPct val="115000"/>
                        </a:lnSpc>
                        <a:spcBef>
                          <a:spcPts val="0"/>
                        </a:spcBef>
                        <a:spcAft>
                          <a:spcPts val="0"/>
                        </a:spcAft>
                        <a:buFont typeface="Symbol"/>
                        <a:buChar char=""/>
                      </a:pPr>
                      <a:r>
                        <a:rPr lang="en-US" sz="1600" dirty="0">
                          <a:effectLst/>
                        </a:rPr>
                        <a:t>Producing regional farming handbooks that incorporate conclusions and recommendations from recent research </a:t>
                      </a:r>
                      <a:endParaRPr lang="en-US" sz="1600" dirty="0">
                        <a:effectLst/>
                        <a:latin typeface="Calibri"/>
                        <a:ea typeface="Calibri"/>
                        <a:cs typeface="Arial"/>
                      </a:endParaRPr>
                    </a:p>
                  </a:txBody>
                  <a:tcPr marL="40251" marR="40251" marT="0" marB="0"/>
                </a:tc>
              </a:tr>
              <a:tr h="418549">
                <a:tc gridSpan="2">
                  <a:txBody>
                    <a:bodyPr/>
                    <a:lstStyle/>
                    <a:p>
                      <a:pPr marL="228600" marR="0" indent="-171450">
                        <a:lnSpc>
                          <a:spcPct val="115000"/>
                        </a:lnSpc>
                        <a:spcBef>
                          <a:spcPts val="0"/>
                        </a:spcBef>
                        <a:spcAft>
                          <a:spcPts val="0"/>
                        </a:spcAft>
                      </a:pPr>
                      <a:r>
                        <a:rPr lang="en-US" sz="1600">
                          <a:effectLst/>
                        </a:rPr>
                        <a:t>One-sidedness</a:t>
                      </a:r>
                      <a:endParaRPr lang="en-US" sz="1600">
                        <a:effectLst/>
                        <a:latin typeface="Calibri"/>
                        <a:ea typeface="Calibri"/>
                        <a:cs typeface="Arial"/>
                      </a:endParaRPr>
                    </a:p>
                  </a:txBody>
                  <a:tcPr marL="40251" marR="40251" marT="0" marB="0"/>
                </a:tc>
                <a:tc hMerge="1">
                  <a:txBody>
                    <a:bodyPr/>
                    <a:lstStyle/>
                    <a:p>
                      <a:endParaRPr lang="en-US"/>
                    </a:p>
                  </a:txBody>
                  <a:tcPr/>
                </a:tc>
              </a:tr>
              <a:tr h="1674198">
                <a:tc>
                  <a:txBody>
                    <a:bodyPr/>
                    <a:lstStyle/>
                    <a:p>
                      <a:pPr marL="342900" marR="0" lvl="0" indent="-342900" algn="just" rtl="0">
                        <a:lnSpc>
                          <a:spcPct val="115000"/>
                        </a:lnSpc>
                        <a:spcBef>
                          <a:spcPts val="0"/>
                        </a:spcBef>
                        <a:spcAft>
                          <a:spcPts val="0"/>
                        </a:spcAft>
                        <a:buFont typeface="Symbol"/>
                        <a:buChar char=""/>
                      </a:pPr>
                      <a:r>
                        <a:rPr lang="en-US" sz="1600" dirty="0">
                          <a:effectLst/>
                        </a:rPr>
                        <a:t>Designed to achieve short-term success</a:t>
                      </a:r>
                    </a:p>
                    <a:p>
                      <a:pPr marL="342900" marR="0" lvl="0" indent="-342900" algn="just">
                        <a:lnSpc>
                          <a:spcPct val="115000"/>
                        </a:lnSpc>
                        <a:spcBef>
                          <a:spcPts val="0"/>
                        </a:spcBef>
                        <a:spcAft>
                          <a:spcPts val="0"/>
                        </a:spcAft>
                        <a:buFont typeface="Symbol"/>
                        <a:buChar char=""/>
                      </a:pPr>
                      <a:r>
                        <a:rPr lang="en-US" sz="1600" dirty="0">
                          <a:effectLst/>
                        </a:rPr>
                        <a:t>Neglecting side effect and undesired long-term effects</a:t>
                      </a:r>
                    </a:p>
                    <a:p>
                      <a:pPr marL="342900" marR="0" lvl="0" indent="-342900" algn="just">
                        <a:lnSpc>
                          <a:spcPct val="115000"/>
                        </a:lnSpc>
                        <a:spcBef>
                          <a:spcPts val="0"/>
                        </a:spcBef>
                        <a:spcAft>
                          <a:spcPts val="0"/>
                        </a:spcAft>
                        <a:buFont typeface="Symbol"/>
                        <a:buChar char=""/>
                      </a:pPr>
                      <a:r>
                        <a:rPr lang="en-US" sz="1600" dirty="0">
                          <a:effectLst/>
                        </a:rPr>
                        <a:t>Ignoring local knowledge and know-how</a:t>
                      </a:r>
                      <a:endParaRPr lang="en-US" sz="1600" dirty="0">
                        <a:effectLst/>
                        <a:latin typeface="Calibri"/>
                        <a:ea typeface="Calibri"/>
                        <a:cs typeface="Arial"/>
                      </a:endParaRPr>
                    </a:p>
                  </a:txBody>
                  <a:tcPr marL="40251" marR="40251" marT="0" marB="0"/>
                </a:tc>
                <a:tc>
                  <a:txBody>
                    <a:bodyPr/>
                    <a:lstStyle/>
                    <a:p>
                      <a:pPr marL="342900" marR="0" lvl="0" indent="-342900" algn="just" rtl="0">
                        <a:lnSpc>
                          <a:spcPct val="115000"/>
                        </a:lnSpc>
                        <a:spcBef>
                          <a:spcPts val="0"/>
                        </a:spcBef>
                        <a:spcAft>
                          <a:spcPts val="0"/>
                        </a:spcAft>
                        <a:buFont typeface="Symbol"/>
                        <a:buChar char=""/>
                      </a:pPr>
                      <a:r>
                        <a:rPr lang="en-US" sz="1600" dirty="0">
                          <a:effectLst/>
                        </a:rPr>
                        <a:t>Designing research over a longer time-scale and as an inter- and transdisciplinary program.</a:t>
                      </a:r>
                    </a:p>
                    <a:p>
                      <a:pPr marL="342900" marR="0" lvl="0" indent="-342900" algn="just">
                        <a:lnSpc>
                          <a:spcPct val="115000"/>
                        </a:lnSpc>
                        <a:spcBef>
                          <a:spcPts val="0"/>
                        </a:spcBef>
                        <a:spcAft>
                          <a:spcPts val="0"/>
                        </a:spcAft>
                        <a:buFont typeface="Symbol"/>
                        <a:buChar char=""/>
                      </a:pPr>
                      <a:r>
                        <a:rPr lang="en-US" sz="1600" dirty="0">
                          <a:effectLst/>
                        </a:rPr>
                        <a:t>Reinforcing long-term holistic ways of looking at problems, doing systems research</a:t>
                      </a:r>
                      <a:endParaRPr lang="en-US" sz="1600" dirty="0">
                        <a:effectLst/>
                        <a:latin typeface="Calibri"/>
                        <a:ea typeface="Calibri"/>
                        <a:cs typeface="Arial"/>
                      </a:endParaRPr>
                    </a:p>
                  </a:txBody>
                  <a:tcPr marL="40251" marR="40251" marT="0" marB="0"/>
                </a:tc>
              </a:tr>
            </a:tbl>
          </a:graphicData>
        </a:graphic>
      </p:graphicFrame>
    </p:spTree>
    <p:extLst>
      <p:ext uri="{BB962C8B-B14F-4D97-AF65-F5344CB8AC3E}">
        <p14:creationId xmlns:p14="http://schemas.microsoft.com/office/powerpoint/2010/main" val="158600024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914400"/>
          </a:xfrm>
        </p:spPr>
        <p:txBody>
          <a:bodyPr>
            <a:noAutofit/>
          </a:bodyPr>
          <a:lstStyle/>
          <a:p>
            <a:pPr marL="0" marR="0">
              <a:lnSpc>
                <a:spcPct val="115000"/>
              </a:lnSpc>
              <a:spcBef>
                <a:spcPts val="0"/>
              </a:spcBef>
              <a:spcAft>
                <a:spcPts val="1000"/>
              </a:spcAft>
            </a:pPr>
            <a:r>
              <a:rPr lang="en-US" sz="2000" b="1" dirty="0">
                <a:effectLst/>
                <a:latin typeface="Calibri"/>
                <a:ea typeface="Calibri"/>
                <a:cs typeface="Arial"/>
              </a:rPr>
              <a:t>FARMERS’ POTENTIAL CONTRIBUTION TO RESEARCH COMPARED WITH THAT </a:t>
            </a:r>
            <a:r>
              <a:rPr lang="en-US" sz="2000" b="1" dirty="0" smtClean="0">
                <a:effectLst/>
                <a:latin typeface="Calibri"/>
                <a:ea typeface="Calibri"/>
                <a:cs typeface="Arial"/>
              </a:rPr>
              <a:t>OF RESEARCHERS</a:t>
            </a:r>
            <a:r>
              <a:rPr lang="en-US" sz="2000" b="1" baseline="30000" dirty="0" smtClean="0">
                <a:effectLst/>
                <a:latin typeface="Calibri"/>
                <a:ea typeface="Calibri"/>
                <a:cs typeface="Arial"/>
              </a:rPr>
              <a:t>11</a:t>
            </a:r>
            <a:r>
              <a:rPr lang="en-US" sz="2000" b="1" dirty="0">
                <a:effectLst/>
                <a:latin typeface="Calibri"/>
                <a:ea typeface="Calibri"/>
                <a:cs typeface="Arial"/>
              </a:rPr>
              <a:t/>
            </a:r>
            <a:br>
              <a:rPr lang="en-US" sz="2000" b="1" dirty="0">
                <a:effectLst/>
                <a:latin typeface="Calibri"/>
                <a:ea typeface="Calibri"/>
                <a:cs typeface="Arial"/>
              </a:rPr>
            </a:br>
            <a:endParaRPr lang="en-US" sz="2000" b="1" dirty="0"/>
          </a:p>
        </p:txBody>
      </p:sp>
      <p:graphicFrame>
        <p:nvGraphicFramePr>
          <p:cNvPr id="6" name="Table 5"/>
          <p:cNvGraphicFramePr>
            <a:graphicFrameLocks noGrp="1"/>
          </p:cNvGraphicFramePr>
          <p:nvPr>
            <p:extLst>
              <p:ext uri="{D42A27DB-BD31-4B8C-83A1-F6EECF244321}">
                <p14:modId xmlns:p14="http://schemas.microsoft.com/office/powerpoint/2010/main" val="978194554"/>
              </p:ext>
            </p:extLst>
          </p:nvPr>
        </p:nvGraphicFramePr>
        <p:xfrm>
          <a:off x="76199" y="685801"/>
          <a:ext cx="9067800" cy="6219476"/>
        </p:xfrm>
        <a:graphic>
          <a:graphicData uri="http://schemas.openxmlformats.org/drawingml/2006/table">
            <a:tbl>
              <a:tblPr firstRow="1" firstCol="1" bandRow="1">
                <a:tableStyleId>{5C22544A-7EE6-4342-B048-85BDC9FD1C3A}</a:tableStyleId>
              </a:tblPr>
              <a:tblGrid>
                <a:gridCol w="4533900"/>
                <a:gridCol w="4533900"/>
              </a:tblGrid>
              <a:tr h="267377">
                <a:tc>
                  <a:txBody>
                    <a:bodyPr/>
                    <a:lstStyle/>
                    <a:p>
                      <a:pPr marL="0" marR="0">
                        <a:lnSpc>
                          <a:spcPct val="115000"/>
                        </a:lnSpc>
                        <a:spcBef>
                          <a:spcPts val="0"/>
                        </a:spcBef>
                        <a:spcAft>
                          <a:spcPts val="0"/>
                        </a:spcAft>
                      </a:pPr>
                      <a:r>
                        <a:rPr lang="en-US" sz="1600" dirty="0">
                          <a:effectLst/>
                        </a:rPr>
                        <a:t>Farmers</a:t>
                      </a:r>
                      <a:endParaRPr lang="en-US" sz="1600" dirty="0">
                        <a:effectLst/>
                        <a:latin typeface="Calibri"/>
                        <a:ea typeface="Calibri"/>
                        <a:cs typeface="Arial"/>
                      </a:endParaRPr>
                    </a:p>
                  </a:txBody>
                  <a:tcPr marL="59631" marR="59631" marT="0" marB="0"/>
                </a:tc>
                <a:tc>
                  <a:txBody>
                    <a:bodyPr/>
                    <a:lstStyle/>
                    <a:p>
                      <a:pPr marL="0" marR="0">
                        <a:lnSpc>
                          <a:spcPct val="115000"/>
                        </a:lnSpc>
                        <a:spcBef>
                          <a:spcPts val="0"/>
                        </a:spcBef>
                        <a:spcAft>
                          <a:spcPts val="0"/>
                        </a:spcAft>
                      </a:pPr>
                      <a:r>
                        <a:rPr lang="en-US" sz="1600">
                          <a:effectLst/>
                        </a:rPr>
                        <a:t>Researchers</a:t>
                      </a:r>
                      <a:endParaRPr lang="en-US" sz="1600">
                        <a:effectLst/>
                        <a:latin typeface="Calibri"/>
                        <a:ea typeface="Calibri"/>
                        <a:cs typeface="Arial"/>
                      </a:endParaRPr>
                    </a:p>
                  </a:txBody>
                  <a:tcPr marL="59631" marR="59631" marT="0" marB="0"/>
                </a:tc>
              </a:tr>
              <a:tr h="1587129">
                <a:tc>
                  <a:txBody>
                    <a:bodyPr/>
                    <a:lstStyle/>
                    <a:p>
                      <a:pPr marL="0" marR="0">
                        <a:lnSpc>
                          <a:spcPct val="115000"/>
                        </a:lnSpc>
                        <a:spcBef>
                          <a:spcPts val="0"/>
                        </a:spcBef>
                        <a:spcAft>
                          <a:spcPts val="0"/>
                        </a:spcAft>
                      </a:pPr>
                      <a:r>
                        <a:rPr lang="en-US" sz="1600" dirty="0">
                          <a:effectLst/>
                        </a:rPr>
                        <a:t>Are generalists</a:t>
                      </a:r>
                    </a:p>
                    <a:p>
                      <a:pPr marL="285750" marR="0" indent="-285750">
                        <a:lnSpc>
                          <a:spcPct val="115000"/>
                        </a:lnSpc>
                        <a:spcBef>
                          <a:spcPts val="0"/>
                        </a:spcBef>
                        <a:spcAft>
                          <a:spcPts val="0"/>
                        </a:spcAft>
                        <a:buFont typeface="Arial" panose="020B0604020202020204" pitchFamily="34" charset="0"/>
                        <a:buChar char="•"/>
                      </a:pPr>
                      <a:r>
                        <a:rPr lang="en-US" sz="1600" dirty="0">
                          <a:effectLst/>
                        </a:rPr>
                        <a:t>Are (soft) systems developers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Use </a:t>
                      </a:r>
                      <a:r>
                        <a:rPr lang="en-US" sz="1600" dirty="0">
                          <a:effectLst/>
                        </a:rPr>
                        <a:t>phenomenology</a:t>
                      </a:r>
                    </a:p>
                    <a:p>
                      <a:pPr marL="285750" marR="0" indent="-285750">
                        <a:lnSpc>
                          <a:spcPct val="115000"/>
                        </a:lnSpc>
                        <a:spcBef>
                          <a:spcPts val="0"/>
                        </a:spcBef>
                        <a:spcAft>
                          <a:spcPts val="0"/>
                        </a:spcAft>
                        <a:buFont typeface="Arial" panose="020B0604020202020204" pitchFamily="34" charset="0"/>
                        <a:buChar char="•"/>
                      </a:pPr>
                      <a:r>
                        <a:rPr lang="en-US" sz="1600" dirty="0">
                          <a:effectLst/>
                        </a:rPr>
                        <a:t>Deal with complexity, whole farm and family, natural and social environment…</a:t>
                      </a:r>
                      <a:endParaRPr lang="en-US" sz="1600" dirty="0">
                        <a:effectLst/>
                        <a:latin typeface="Calibri"/>
                        <a:ea typeface="Calibri"/>
                        <a:cs typeface="Arial"/>
                      </a:endParaRPr>
                    </a:p>
                  </a:txBody>
                  <a:tcPr marL="59631" marR="59631" marT="0" marB="0"/>
                </a:tc>
                <a:tc>
                  <a:txBody>
                    <a:bodyPr/>
                    <a:lstStyle/>
                    <a:p>
                      <a:pPr marL="0" marR="0">
                        <a:lnSpc>
                          <a:spcPct val="115000"/>
                        </a:lnSpc>
                        <a:spcBef>
                          <a:spcPts val="0"/>
                        </a:spcBef>
                        <a:spcAft>
                          <a:spcPts val="0"/>
                        </a:spcAft>
                      </a:pPr>
                      <a:r>
                        <a:rPr lang="en-US" sz="1600" dirty="0">
                          <a:effectLst/>
                        </a:rPr>
                        <a:t>Are specialists</a:t>
                      </a:r>
                    </a:p>
                    <a:p>
                      <a:pPr marL="285750" marR="0" indent="-285750">
                        <a:lnSpc>
                          <a:spcPct val="115000"/>
                        </a:lnSpc>
                        <a:spcBef>
                          <a:spcPts val="0"/>
                        </a:spcBef>
                        <a:spcAft>
                          <a:spcPts val="0"/>
                        </a:spcAft>
                        <a:buFont typeface="Arial" panose="020B0604020202020204" pitchFamily="34" charset="0"/>
                        <a:buChar char="•"/>
                      </a:pPr>
                      <a:r>
                        <a:rPr lang="en-US" sz="1600" dirty="0">
                          <a:effectLst/>
                        </a:rPr>
                        <a:t>Are (isolated, theoretical) hard systems knowledge generators</a:t>
                      </a:r>
                    </a:p>
                    <a:p>
                      <a:pPr marL="285750" marR="0" indent="-285750">
                        <a:lnSpc>
                          <a:spcPct val="115000"/>
                        </a:lnSpc>
                        <a:spcBef>
                          <a:spcPts val="0"/>
                        </a:spcBef>
                        <a:spcAft>
                          <a:spcPts val="0"/>
                        </a:spcAft>
                        <a:buFont typeface="Arial" panose="020B0604020202020204" pitchFamily="34" charset="0"/>
                        <a:buChar char="•"/>
                      </a:pPr>
                      <a:r>
                        <a:rPr lang="en-US" sz="1600" dirty="0">
                          <a:effectLst/>
                        </a:rPr>
                        <a:t>Use analytical (natural) science</a:t>
                      </a:r>
                    </a:p>
                    <a:p>
                      <a:pPr marL="285750" marR="0" indent="-285750">
                        <a:lnSpc>
                          <a:spcPct val="115000"/>
                        </a:lnSpc>
                        <a:spcBef>
                          <a:spcPts val="0"/>
                        </a:spcBef>
                        <a:spcAft>
                          <a:spcPts val="0"/>
                        </a:spcAft>
                        <a:buFont typeface="Arial" panose="020B0604020202020204" pitchFamily="34" charset="0"/>
                        <a:buChar char="•"/>
                      </a:pPr>
                      <a:r>
                        <a:rPr lang="en-US" sz="1600" dirty="0">
                          <a:effectLst/>
                        </a:rPr>
                        <a:t>Reduce complexity to isolated cause-effect relations</a:t>
                      </a:r>
                      <a:endParaRPr lang="en-US" sz="1600" dirty="0">
                        <a:effectLst/>
                        <a:latin typeface="Calibri"/>
                        <a:ea typeface="Calibri"/>
                        <a:cs typeface="Arial"/>
                      </a:endParaRPr>
                    </a:p>
                  </a:txBody>
                  <a:tcPr marL="59631" marR="59631" marT="0" marB="0"/>
                </a:tc>
              </a:tr>
              <a:tr h="1871641">
                <a:tc>
                  <a:txBody>
                    <a:bodyPr/>
                    <a:lstStyle/>
                    <a:p>
                      <a:pPr marL="0" marR="0">
                        <a:lnSpc>
                          <a:spcPct val="115000"/>
                        </a:lnSpc>
                        <a:spcBef>
                          <a:spcPts val="0"/>
                        </a:spcBef>
                        <a:spcAft>
                          <a:spcPts val="0"/>
                        </a:spcAft>
                      </a:pPr>
                      <a:r>
                        <a:rPr lang="en-US" sz="1600" dirty="0">
                          <a:effectLst/>
                        </a:rPr>
                        <a:t>Holism</a:t>
                      </a:r>
                    </a:p>
                    <a:p>
                      <a:pPr marL="285750" marR="0" indent="-285750">
                        <a:lnSpc>
                          <a:spcPct val="115000"/>
                        </a:lnSpc>
                        <a:spcBef>
                          <a:spcPts val="0"/>
                        </a:spcBef>
                        <a:spcAft>
                          <a:spcPts val="0"/>
                        </a:spcAft>
                        <a:buFont typeface="Arial" panose="020B0604020202020204" pitchFamily="34" charset="0"/>
                        <a:buChar char="•"/>
                      </a:pPr>
                      <a:r>
                        <a:rPr lang="en-US" sz="1600" dirty="0">
                          <a:effectLst/>
                        </a:rPr>
                        <a:t>Do “black box experimentation” only considering input-output, no throughput, although the output has successfully passed through the box </a:t>
                      </a:r>
                    </a:p>
                    <a:p>
                      <a:pPr marL="285750" marR="0" indent="-285750">
                        <a:lnSpc>
                          <a:spcPct val="115000"/>
                        </a:lnSpc>
                        <a:spcBef>
                          <a:spcPts val="0"/>
                        </a:spcBef>
                        <a:spcAft>
                          <a:spcPts val="0"/>
                        </a:spcAft>
                        <a:buFont typeface="Arial" panose="020B0604020202020204" pitchFamily="34" charset="0"/>
                        <a:buChar char="•"/>
                      </a:pPr>
                      <a:r>
                        <a:rPr lang="en-US" sz="1600" dirty="0">
                          <a:effectLst/>
                        </a:rPr>
                        <a:t>Reach generalized conclusions from concrete events and observations </a:t>
                      </a:r>
                      <a:endParaRPr lang="en-US" sz="1600" dirty="0">
                        <a:effectLst/>
                        <a:latin typeface="Calibri"/>
                        <a:ea typeface="Calibri"/>
                        <a:cs typeface="Arial"/>
                      </a:endParaRPr>
                    </a:p>
                  </a:txBody>
                  <a:tcPr marL="59631" marR="59631" marT="0" marB="0"/>
                </a:tc>
                <a:tc>
                  <a:txBody>
                    <a:bodyPr/>
                    <a:lstStyle/>
                    <a:p>
                      <a:pPr marL="0" marR="0">
                        <a:lnSpc>
                          <a:spcPct val="115000"/>
                        </a:lnSpc>
                        <a:spcBef>
                          <a:spcPts val="0"/>
                        </a:spcBef>
                        <a:spcAft>
                          <a:spcPts val="0"/>
                        </a:spcAft>
                      </a:pPr>
                      <a:r>
                        <a:rPr lang="en-US" sz="1600" dirty="0">
                          <a:effectLst/>
                        </a:rPr>
                        <a:t>Reductionism</a:t>
                      </a:r>
                    </a:p>
                    <a:p>
                      <a:pPr marL="285750" marR="0" indent="-285750">
                        <a:lnSpc>
                          <a:spcPct val="115000"/>
                        </a:lnSpc>
                        <a:spcBef>
                          <a:spcPts val="0"/>
                        </a:spcBef>
                        <a:spcAft>
                          <a:spcPts val="0"/>
                        </a:spcAft>
                        <a:buFont typeface="Arial" panose="020B0604020202020204" pitchFamily="34" charset="0"/>
                        <a:buChar char="•"/>
                      </a:pPr>
                      <a:r>
                        <a:rPr lang="en-US" sz="1600" dirty="0">
                          <a:effectLst/>
                        </a:rPr>
                        <a:t>Do analytical experimentation, where isolated factors risk losing effect when put into contexts involving complexity</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Create </a:t>
                      </a:r>
                      <a:r>
                        <a:rPr lang="en-US" sz="1600" dirty="0">
                          <a:effectLst/>
                        </a:rPr>
                        <a:t>undesired side-effects through interactions with intervening variables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Confirm </a:t>
                      </a:r>
                      <a:r>
                        <a:rPr lang="en-US" sz="1600" dirty="0">
                          <a:effectLst/>
                        </a:rPr>
                        <a:t>theory through experimentation</a:t>
                      </a:r>
                      <a:endParaRPr lang="en-US" sz="1600" dirty="0">
                        <a:effectLst/>
                        <a:latin typeface="Calibri"/>
                        <a:ea typeface="Calibri"/>
                        <a:cs typeface="Arial"/>
                      </a:endParaRPr>
                    </a:p>
                  </a:txBody>
                  <a:tcPr marL="59631" marR="59631" marT="0" marB="0"/>
                </a:tc>
              </a:tr>
              <a:tr h="2293652">
                <a:tc>
                  <a:txBody>
                    <a:bodyPr/>
                    <a:lstStyle/>
                    <a:p>
                      <a:pPr marL="0" marR="0">
                        <a:lnSpc>
                          <a:spcPct val="115000"/>
                        </a:lnSpc>
                        <a:spcBef>
                          <a:spcPts val="0"/>
                        </a:spcBef>
                        <a:spcAft>
                          <a:spcPts val="0"/>
                        </a:spcAft>
                      </a:pPr>
                      <a:r>
                        <a:rPr lang="en-US" sz="1600" dirty="0">
                          <a:effectLst/>
                        </a:rPr>
                        <a:t>Induction</a:t>
                      </a:r>
                    </a:p>
                    <a:p>
                      <a:pPr marL="285750" marR="0" indent="-285750">
                        <a:lnSpc>
                          <a:spcPct val="115000"/>
                        </a:lnSpc>
                        <a:spcBef>
                          <a:spcPts val="0"/>
                        </a:spcBef>
                        <a:spcAft>
                          <a:spcPts val="0"/>
                        </a:spcAft>
                        <a:buFont typeface="Arial" panose="020B0604020202020204" pitchFamily="34" charset="0"/>
                        <a:buChar char="•"/>
                      </a:pPr>
                      <a:r>
                        <a:rPr lang="en-US" sz="1600" dirty="0">
                          <a:effectLst/>
                        </a:rPr>
                        <a:t>Easy evaluations of results ( researcher is user)</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Create </a:t>
                      </a:r>
                      <a:r>
                        <a:rPr lang="en-US" sz="1600" dirty="0">
                          <a:effectLst/>
                        </a:rPr>
                        <a:t>locally bound and mainly tacit knowledge and locally adapted technology </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Open </a:t>
                      </a:r>
                      <a:r>
                        <a:rPr lang="en-US" sz="1600" dirty="0">
                          <a:effectLst/>
                        </a:rPr>
                        <a:t>for intuition, subconscious perceptions, feelings…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Have </a:t>
                      </a:r>
                      <a:r>
                        <a:rPr lang="en-US" sz="1600" dirty="0">
                          <a:effectLst/>
                        </a:rPr>
                        <a:t>highly trained and general observation skills</a:t>
                      </a:r>
                      <a:endParaRPr lang="en-US" sz="1600" dirty="0">
                        <a:effectLst/>
                        <a:latin typeface="Calibri"/>
                        <a:ea typeface="Calibri"/>
                        <a:cs typeface="Arial"/>
                      </a:endParaRPr>
                    </a:p>
                  </a:txBody>
                  <a:tcPr marL="59631" marR="59631" marT="0" marB="0"/>
                </a:tc>
                <a:tc>
                  <a:txBody>
                    <a:bodyPr/>
                    <a:lstStyle/>
                    <a:p>
                      <a:pPr marL="0" marR="0">
                        <a:lnSpc>
                          <a:spcPct val="115000"/>
                        </a:lnSpc>
                        <a:spcBef>
                          <a:spcPts val="0"/>
                        </a:spcBef>
                        <a:spcAft>
                          <a:spcPts val="0"/>
                        </a:spcAft>
                      </a:pPr>
                      <a:r>
                        <a:rPr lang="en-US" sz="1600" dirty="0">
                          <a:effectLst/>
                        </a:rPr>
                        <a:t>Deduction</a:t>
                      </a:r>
                    </a:p>
                    <a:p>
                      <a:pPr marL="285750" marR="0" indent="-285750">
                        <a:lnSpc>
                          <a:spcPct val="115000"/>
                        </a:lnSpc>
                        <a:spcBef>
                          <a:spcPts val="0"/>
                        </a:spcBef>
                        <a:spcAft>
                          <a:spcPts val="0"/>
                        </a:spcAft>
                        <a:buFont typeface="Arial" panose="020B0604020202020204" pitchFamily="34" charset="0"/>
                        <a:buChar char="•"/>
                      </a:pPr>
                      <a:r>
                        <a:rPr lang="en-US" sz="1600" dirty="0">
                          <a:effectLst/>
                        </a:rPr>
                        <a:t>Difficult evaluation of results (user’s preferences and the complexity of user’s situation are not well known)</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Create </a:t>
                      </a:r>
                      <a:r>
                        <a:rPr lang="en-US" sz="1600" dirty="0">
                          <a:effectLst/>
                        </a:rPr>
                        <a:t>basic, universal and explicit knowledge, general principles, laws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Eliminate </a:t>
                      </a:r>
                      <a:r>
                        <a:rPr lang="en-US" sz="1600" dirty="0">
                          <a:effectLst/>
                        </a:rPr>
                        <a:t>non-rational, irrational aspects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r>
                        <a:rPr lang="en-US" sz="1600" dirty="0" smtClean="0">
                          <a:effectLst/>
                        </a:rPr>
                        <a:t>Are </a:t>
                      </a:r>
                      <a:r>
                        <a:rPr lang="en-US" sz="1600" dirty="0">
                          <a:effectLst/>
                        </a:rPr>
                        <a:t>narrow focused, “biased by hypothesis”</a:t>
                      </a:r>
                      <a:endParaRPr lang="en-US" sz="1600" dirty="0">
                        <a:effectLst/>
                        <a:latin typeface="Calibri"/>
                        <a:ea typeface="Calibri"/>
                        <a:cs typeface="Arial"/>
                      </a:endParaRPr>
                    </a:p>
                  </a:txBody>
                  <a:tcPr marL="59631" marR="59631" marT="0" marB="0"/>
                </a:tc>
              </a:tr>
            </a:tbl>
          </a:graphicData>
        </a:graphic>
      </p:graphicFrame>
    </p:spTree>
    <p:extLst>
      <p:ext uri="{BB962C8B-B14F-4D97-AF65-F5344CB8AC3E}">
        <p14:creationId xmlns:p14="http://schemas.microsoft.com/office/powerpoint/2010/main" val="320164279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prstClr val="black"/>
                </a:solidFill>
              </a:rPr>
              <a:t>EXTENSION: </a:t>
            </a:r>
            <a:r>
              <a:rPr lang="en-US" sz="2800" dirty="0" smtClean="0">
                <a:solidFill>
                  <a:prstClr val="black"/>
                </a:solidFill>
              </a:rPr>
              <a:t>HISTORY AND CONCEPTS EXPLORED</a:t>
            </a:r>
            <a:endParaRPr lang="en-US" sz="3200" dirty="0"/>
          </a:p>
        </p:txBody>
      </p:sp>
      <p:sp>
        <p:nvSpPr>
          <p:cNvPr id="3" name="Content Placeholder 2"/>
          <p:cNvSpPr>
            <a:spLocks noGrp="1"/>
          </p:cNvSpPr>
          <p:nvPr>
            <p:ph idx="1"/>
          </p:nvPr>
        </p:nvSpPr>
        <p:spPr>
          <a:xfrm>
            <a:off x="152400" y="1066800"/>
            <a:ext cx="5791200" cy="5638800"/>
          </a:xfrm>
        </p:spPr>
        <p:txBody>
          <a:bodyPr>
            <a:normAutofit fontScale="92500" lnSpcReduction="10000"/>
          </a:bodyPr>
          <a:lstStyle/>
          <a:p>
            <a:pPr marL="0" indent="0" algn="just">
              <a:buNone/>
            </a:pPr>
            <a:r>
              <a:rPr lang="en-US" sz="2600" b="1" i="1" dirty="0" smtClean="0">
                <a:latin typeface="+mj-lt"/>
              </a:rPr>
              <a:t>THE EARLY EXTENSION PRACTICE</a:t>
            </a:r>
          </a:p>
          <a:p>
            <a:pPr algn="just"/>
            <a:r>
              <a:rPr lang="en-US" sz="2600" dirty="0" smtClean="0">
                <a:solidFill>
                  <a:schemeClr val="tx1"/>
                </a:solidFill>
                <a:latin typeface="+mj-lt"/>
              </a:rPr>
              <a:t>The first known example of agricultural extension was discovered in Mesopotamia (roughly present day Iraq) around 1800 B.C. when Archaeologists unearthed clay tablets on which were inscribed advice on watering crops and getting rid of rats – important for mitigating any potential loss of taxation revenue from farmers</a:t>
            </a:r>
            <a:r>
              <a:rPr lang="en-US" sz="2600" baseline="30000" dirty="0" smtClean="0">
                <a:solidFill>
                  <a:schemeClr val="tx1"/>
                </a:solidFill>
                <a:latin typeface="+mj-lt"/>
              </a:rPr>
              <a:t>1</a:t>
            </a:r>
            <a:r>
              <a:rPr lang="en-US" sz="2600" dirty="0" smtClean="0">
                <a:solidFill>
                  <a:schemeClr val="tx1"/>
                </a:solidFill>
                <a:latin typeface="+mj-lt"/>
              </a:rPr>
              <a:t> .</a:t>
            </a:r>
          </a:p>
          <a:p>
            <a:pPr marL="0" indent="0" algn="just">
              <a:buNone/>
            </a:pPr>
            <a:endParaRPr lang="en-US" sz="2600" dirty="0" smtClean="0">
              <a:solidFill>
                <a:schemeClr val="tx1"/>
              </a:solidFill>
              <a:latin typeface="+mj-lt"/>
            </a:endParaRPr>
          </a:p>
          <a:p>
            <a:pPr algn="just"/>
            <a:r>
              <a:rPr lang="en-US" sz="2600" dirty="0" smtClean="0">
                <a:solidFill>
                  <a:schemeClr val="tx1"/>
                </a:solidFill>
                <a:effectLst/>
                <a:latin typeface="+mj-lt"/>
                <a:ea typeface="Calibri"/>
                <a:cs typeface="Arial"/>
              </a:rPr>
              <a:t>Around the same time, more or less institutionalized forms of agricultural extension were also recorded to have existed in ancient Egypt, Greece and Phoenicia</a:t>
            </a:r>
            <a:r>
              <a:rPr lang="en-US" sz="2600" baseline="30000" dirty="0" smtClean="0">
                <a:solidFill>
                  <a:schemeClr val="tx1"/>
                </a:solidFill>
                <a:effectLst/>
                <a:latin typeface="+mj-lt"/>
                <a:ea typeface="Calibri"/>
                <a:cs typeface="Arial"/>
              </a:rPr>
              <a:t>2</a:t>
            </a:r>
            <a:r>
              <a:rPr lang="en-US" sz="2600" dirty="0" smtClean="0">
                <a:solidFill>
                  <a:schemeClr val="tx1"/>
                </a:solidFill>
                <a:effectLst/>
                <a:latin typeface="+mj-lt"/>
                <a:ea typeface="Calibri"/>
                <a:cs typeface="Arial"/>
              </a:rPr>
              <a:t>. </a:t>
            </a:r>
          </a:p>
          <a:p>
            <a:pPr algn="just"/>
            <a:endParaRPr lang="en-US" sz="3300" dirty="0" smtClean="0">
              <a:latin typeface="+mj-lt"/>
            </a:endParaRPr>
          </a:p>
          <a:p>
            <a:endParaRPr lang="en-US" sz="2500" dirty="0" smtClean="0"/>
          </a:p>
          <a:p>
            <a:endParaRPr lang="en-US" dirty="0"/>
          </a:p>
        </p:txBody>
      </p:sp>
      <p:pic>
        <p:nvPicPr>
          <p:cNvPr id="2050" name="Picture 2" descr="H:\JDPMC Pics Two Andrea\SAM_496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066800"/>
            <a:ext cx="32004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0480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89657111"/>
              </p:ext>
            </p:extLst>
          </p:nvPr>
        </p:nvGraphicFramePr>
        <p:xfrm>
          <a:off x="228600" y="76198"/>
          <a:ext cx="8839200" cy="6629401"/>
        </p:xfrm>
        <a:graphic>
          <a:graphicData uri="http://schemas.openxmlformats.org/drawingml/2006/table">
            <a:tbl>
              <a:tblPr firstRow="1" firstCol="1" bandRow="1">
                <a:tableStyleId>{5C22544A-7EE6-4342-B048-85BDC9FD1C3A}</a:tableStyleId>
              </a:tblPr>
              <a:tblGrid>
                <a:gridCol w="4419600"/>
                <a:gridCol w="4419600"/>
              </a:tblGrid>
              <a:tr h="1986681">
                <a:tc>
                  <a:txBody>
                    <a:bodyPr/>
                    <a:lstStyle/>
                    <a:p>
                      <a:pPr marL="0" marR="0">
                        <a:lnSpc>
                          <a:spcPct val="115000"/>
                        </a:lnSpc>
                        <a:spcBef>
                          <a:spcPts val="0"/>
                        </a:spcBef>
                        <a:spcAft>
                          <a:spcPts val="0"/>
                        </a:spcAft>
                      </a:pPr>
                      <a:r>
                        <a:rPr lang="en-US" sz="1600" dirty="0">
                          <a:effectLst/>
                        </a:rPr>
                        <a:t>Research situation </a:t>
                      </a:r>
                    </a:p>
                    <a:p>
                      <a:pPr marL="285750" marR="0" indent="-285750">
                        <a:lnSpc>
                          <a:spcPct val="115000"/>
                        </a:lnSpc>
                        <a:spcBef>
                          <a:spcPts val="0"/>
                        </a:spcBef>
                        <a:spcAft>
                          <a:spcPts val="0"/>
                        </a:spcAft>
                        <a:buFont typeface="Arial" panose="020B0604020202020204" pitchFamily="34" charset="0"/>
                        <a:buChar char="•"/>
                      </a:pPr>
                      <a:r>
                        <a:rPr lang="en-US" sz="1600" dirty="0">
                          <a:effectLst/>
                        </a:rPr>
                        <a:t>Work in life long longitudinal case study set-up</a:t>
                      </a:r>
                    </a:p>
                    <a:p>
                      <a:pPr marL="0" marR="0" indent="0">
                        <a:lnSpc>
                          <a:spcPct val="115000"/>
                        </a:lnSpc>
                        <a:spcBef>
                          <a:spcPts val="0"/>
                        </a:spcBef>
                        <a:spcAft>
                          <a:spcPts val="0"/>
                        </a:spcAft>
                        <a:buFont typeface="Arial" panose="020B0604020202020204" pitchFamily="34" charset="0"/>
                        <a:buNone/>
                      </a:pPr>
                      <a:endParaRPr lang="en-US" sz="1600" dirty="0">
                        <a:effectLst/>
                      </a:endParaRPr>
                    </a:p>
                    <a:p>
                      <a:pPr marL="285750" marR="0" indent="-285750">
                        <a:lnSpc>
                          <a:spcPct val="115000"/>
                        </a:lnSpc>
                        <a:spcBef>
                          <a:spcPts val="0"/>
                        </a:spcBef>
                        <a:spcAft>
                          <a:spcPts val="0"/>
                        </a:spcAft>
                        <a:buFont typeface="Arial" panose="020B0604020202020204" pitchFamily="34" charset="0"/>
                        <a:buChar char="•"/>
                      </a:pPr>
                      <a:r>
                        <a:rPr lang="en-US" sz="1600" dirty="0">
                          <a:effectLst/>
                        </a:rPr>
                        <a:t>Experience a unity  of study, work and life</a:t>
                      </a:r>
                      <a:endParaRPr lang="en-US" sz="16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600" dirty="0">
                          <a:effectLst/>
                        </a:rPr>
                        <a:t>Research situation</a:t>
                      </a:r>
                    </a:p>
                    <a:p>
                      <a:pPr marL="285750" marR="0" indent="-285750">
                        <a:lnSpc>
                          <a:spcPct val="115000"/>
                        </a:lnSpc>
                        <a:spcBef>
                          <a:spcPts val="0"/>
                        </a:spcBef>
                        <a:spcAft>
                          <a:spcPts val="0"/>
                        </a:spcAft>
                        <a:buFont typeface="Arial" panose="020B0604020202020204" pitchFamily="34" charset="0"/>
                        <a:buChar char="•"/>
                      </a:pPr>
                      <a:r>
                        <a:rPr lang="en-US" sz="1600" dirty="0">
                          <a:effectLst/>
                        </a:rPr>
                        <a:t>Work on short-term, cross-sectional research projects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p>
                    <a:p>
                      <a:pPr marL="285750" marR="0" indent="-285750">
                        <a:lnSpc>
                          <a:spcPct val="115000"/>
                        </a:lnSpc>
                        <a:spcBef>
                          <a:spcPts val="0"/>
                        </a:spcBef>
                        <a:spcAft>
                          <a:spcPts val="0"/>
                        </a:spcAft>
                        <a:buFont typeface="Arial" panose="020B0604020202020204" pitchFamily="34" charset="0"/>
                        <a:buChar char="•"/>
                      </a:pPr>
                      <a:r>
                        <a:rPr lang="en-US" sz="1600" dirty="0">
                          <a:effectLst/>
                        </a:rPr>
                        <a:t>Experience a separation between their work and the farmer’s work and their own private life</a:t>
                      </a:r>
                      <a:endParaRPr lang="en-US" sz="1600" dirty="0">
                        <a:effectLst/>
                        <a:latin typeface="Calibri"/>
                        <a:ea typeface="Calibri"/>
                        <a:cs typeface="Arial"/>
                      </a:endParaRPr>
                    </a:p>
                  </a:txBody>
                  <a:tcPr marL="68580" marR="68580" marT="0" marB="0"/>
                </a:tc>
              </a:tr>
              <a:tr h="3660072">
                <a:tc>
                  <a:txBody>
                    <a:bodyPr/>
                    <a:lstStyle/>
                    <a:p>
                      <a:pPr marL="0" marR="0">
                        <a:lnSpc>
                          <a:spcPct val="115000"/>
                        </a:lnSpc>
                        <a:spcBef>
                          <a:spcPts val="0"/>
                        </a:spcBef>
                        <a:spcAft>
                          <a:spcPts val="0"/>
                        </a:spcAft>
                      </a:pPr>
                      <a:r>
                        <a:rPr lang="en-US" sz="1600" dirty="0">
                          <a:effectLst/>
                        </a:rPr>
                        <a:t>Sampling, variables and trials</a:t>
                      </a:r>
                    </a:p>
                    <a:p>
                      <a:pPr marL="285750" marR="0" indent="-285750">
                        <a:lnSpc>
                          <a:spcPct val="115000"/>
                        </a:lnSpc>
                        <a:spcBef>
                          <a:spcPts val="0"/>
                        </a:spcBef>
                        <a:spcAft>
                          <a:spcPts val="0"/>
                        </a:spcAft>
                        <a:buFont typeface="Arial" panose="020B0604020202020204" pitchFamily="34" charset="0"/>
                        <a:buChar char="•"/>
                      </a:pPr>
                      <a:r>
                        <a:rPr lang="en-US" sz="1600" dirty="0">
                          <a:effectLst/>
                        </a:rPr>
                        <a:t>Have whole populations or very large samples of observation</a:t>
                      </a:r>
                    </a:p>
                    <a:p>
                      <a:pPr marL="285750" marR="0" indent="-285750">
                        <a:lnSpc>
                          <a:spcPct val="115000"/>
                        </a:lnSpc>
                        <a:spcBef>
                          <a:spcPts val="0"/>
                        </a:spcBef>
                        <a:spcAft>
                          <a:spcPts val="0"/>
                        </a:spcAft>
                        <a:buFont typeface="Arial" panose="020B0604020202020204" pitchFamily="34" charset="0"/>
                        <a:buChar char="•"/>
                      </a:pPr>
                      <a:r>
                        <a:rPr lang="en-US" sz="1600" dirty="0">
                          <a:effectLst/>
                        </a:rPr>
                        <a:t>Have unlimited variations of input, some targeted, most of them accidentally</a:t>
                      </a:r>
                    </a:p>
                    <a:p>
                      <a:pPr marL="285750" marR="0" indent="-285750">
                        <a:lnSpc>
                          <a:spcPct val="115000"/>
                        </a:lnSpc>
                        <a:spcBef>
                          <a:spcPts val="0"/>
                        </a:spcBef>
                        <a:spcAft>
                          <a:spcPts val="0"/>
                        </a:spcAft>
                        <a:buFont typeface="Arial" panose="020B0604020202020204" pitchFamily="34" charset="0"/>
                        <a:buChar char="•"/>
                      </a:pPr>
                      <a:r>
                        <a:rPr lang="en-US" sz="1600" dirty="0">
                          <a:effectLst/>
                        </a:rPr>
                        <a:t>Are several thousand times more numerous than researchers</a:t>
                      </a:r>
                    </a:p>
                    <a:p>
                      <a:pPr marL="285750" marR="0" indent="-285750">
                        <a:lnSpc>
                          <a:spcPct val="115000"/>
                        </a:lnSpc>
                        <a:spcBef>
                          <a:spcPts val="0"/>
                        </a:spcBef>
                        <a:spcAft>
                          <a:spcPts val="0"/>
                        </a:spcAft>
                        <a:buFont typeface="Arial" panose="020B0604020202020204" pitchFamily="34" charset="0"/>
                        <a:buChar char="•"/>
                      </a:pPr>
                      <a:r>
                        <a:rPr lang="en-US" sz="1600" dirty="0">
                          <a:effectLst/>
                        </a:rPr>
                        <a:t>Represent approx. 6000 cultures with their diverse perceptions and practices</a:t>
                      </a:r>
                      <a:endParaRPr lang="en-US" sz="16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600" dirty="0">
                          <a:effectLst/>
                        </a:rPr>
                        <a:t>Sampling, variables and trials</a:t>
                      </a:r>
                    </a:p>
                    <a:p>
                      <a:pPr marL="285750" marR="0" indent="-285750">
                        <a:lnSpc>
                          <a:spcPct val="115000"/>
                        </a:lnSpc>
                        <a:spcBef>
                          <a:spcPts val="0"/>
                        </a:spcBef>
                        <a:spcAft>
                          <a:spcPts val="0"/>
                        </a:spcAft>
                        <a:buFont typeface="Arial" panose="020B0604020202020204" pitchFamily="34" charset="0"/>
                        <a:buChar char="•"/>
                      </a:pPr>
                      <a:r>
                        <a:rPr lang="en-US" sz="1600" dirty="0">
                          <a:effectLst/>
                        </a:rPr>
                        <a:t>Have  smaller (but representative) samples in observation, but  more overview across farms</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p>
                    <a:p>
                      <a:pPr marL="285750" marR="0" indent="-285750">
                        <a:lnSpc>
                          <a:spcPct val="115000"/>
                        </a:lnSpc>
                        <a:spcBef>
                          <a:spcPts val="0"/>
                        </a:spcBef>
                        <a:spcAft>
                          <a:spcPts val="0"/>
                        </a:spcAft>
                        <a:buFont typeface="Arial" panose="020B0604020202020204" pitchFamily="34" charset="0"/>
                        <a:buChar char="•"/>
                      </a:pPr>
                      <a:r>
                        <a:rPr lang="en-US" sz="1600" dirty="0">
                          <a:effectLst/>
                        </a:rPr>
                        <a:t>Have very limited variations of input, according to experimental designs. No room for chance</a:t>
                      </a:r>
                    </a:p>
                    <a:p>
                      <a:pPr marL="285750" marR="0" indent="-285750">
                        <a:lnSpc>
                          <a:spcPct val="115000"/>
                        </a:lnSpc>
                        <a:spcBef>
                          <a:spcPts val="0"/>
                        </a:spcBef>
                        <a:spcAft>
                          <a:spcPts val="0"/>
                        </a:spcAft>
                        <a:buFont typeface="Arial" panose="020B0604020202020204" pitchFamily="34" charset="0"/>
                        <a:buChar char="•"/>
                      </a:pPr>
                      <a:r>
                        <a:rPr lang="en-US" sz="1600" dirty="0">
                          <a:effectLst/>
                        </a:rPr>
                        <a:t> </a:t>
                      </a:r>
                    </a:p>
                    <a:p>
                      <a:pPr marL="285750" marR="0" indent="-285750">
                        <a:lnSpc>
                          <a:spcPct val="115000"/>
                        </a:lnSpc>
                        <a:spcBef>
                          <a:spcPts val="0"/>
                        </a:spcBef>
                        <a:spcAft>
                          <a:spcPts val="0"/>
                        </a:spcAft>
                        <a:buFont typeface="Arial" panose="020B0604020202020204" pitchFamily="34" charset="0"/>
                        <a:buChar char="•"/>
                      </a:pPr>
                      <a:r>
                        <a:rPr lang="en-US" sz="1600" dirty="0">
                          <a:effectLst/>
                        </a:rPr>
                        <a:t>Are several thousand times less numerous than farmers.</a:t>
                      </a:r>
                    </a:p>
                    <a:p>
                      <a:pPr marL="285750" marR="0" indent="-285750">
                        <a:lnSpc>
                          <a:spcPct val="115000"/>
                        </a:lnSpc>
                        <a:spcBef>
                          <a:spcPts val="0"/>
                        </a:spcBef>
                        <a:spcAft>
                          <a:spcPts val="0"/>
                        </a:spcAft>
                        <a:buFont typeface="Arial" panose="020B0604020202020204" pitchFamily="34" charset="0"/>
                        <a:buChar char="•"/>
                      </a:pPr>
                      <a:r>
                        <a:rPr lang="en-US" sz="1600" dirty="0">
                          <a:effectLst/>
                        </a:rPr>
                        <a:t>Represent one “scientific culture” with a unified world view</a:t>
                      </a:r>
                      <a:endParaRPr lang="en-US" sz="1600" dirty="0">
                        <a:effectLst/>
                        <a:latin typeface="Calibri"/>
                        <a:ea typeface="Calibri"/>
                        <a:cs typeface="Arial"/>
                      </a:endParaRPr>
                    </a:p>
                  </a:txBody>
                  <a:tcPr marL="68580" marR="68580" marT="0" marB="0"/>
                </a:tc>
              </a:tr>
              <a:tr h="982648">
                <a:tc>
                  <a:txBody>
                    <a:bodyPr/>
                    <a:lstStyle/>
                    <a:p>
                      <a:pPr marL="0" marR="0">
                        <a:lnSpc>
                          <a:spcPct val="115000"/>
                        </a:lnSpc>
                        <a:spcBef>
                          <a:spcPts val="0"/>
                        </a:spcBef>
                        <a:spcAft>
                          <a:spcPts val="0"/>
                        </a:spcAft>
                      </a:pPr>
                      <a:r>
                        <a:rPr lang="en-US" sz="1600" dirty="0">
                          <a:effectLst/>
                        </a:rPr>
                        <a:t>Open-mindedness</a:t>
                      </a:r>
                    </a:p>
                    <a:p>
                      <a:pPr marL="285750" marR="0" indent="-285750">
                        <a:lnSpc>
                          <a:spcPct val="115000"/>
                        </a:lnSpc>
                        <a:spcBef>
                          <a:spcPts val="0"/>
                        </a:spcBef>
                        <a:spcAft>
                          <a:spcPts val="0"/>
                        </a:spcAft>
                        <a:buFont typeface="Arial" panose="020B0604020202020204" pitchFamily="34" charset="0"/>
                        <a:buChar char="•"/>
                      </a:pPr>
                      <a:r>
                        <a:rPr lang="en-US" sz="1600" dirty="0">
                          <a:effectLst/>
                        </a:rPr>
                        <a:t>Tolerate contradictions and unexplainable phenomena  (e.g. acupuncture)</a:t>
                      </a:r>
                      <a:endParaRPr lang="en-US" sz="16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600" dirty="0">
                          <a:effectLst/>
                        </a:rPr>
                        <a:t>Narrow-mindedness</a:t>
                      </a:r>
                    </a:p>
                    <a:p>
                      <a:pPr marL="285750" marR="0" indent="-285750">
                        <a:lnSpc>
                          <a:spcPct val="115000"/>
                        </a:lnSpc>
                        <a:spcBef>
                          <a:spcPts val="0"/>
                        </a:spcBef>
                        <a:spcAft>
                          <a:spcPts val="0"/>
                        </a:spcAft>
                        <a:buFont typeface="Arial" panose="020B0604020202020204" pitchFamily="34" charset="0"/>
                        <a:buChar char="•"/>
                      </a:pPr>
                      <a:r>
                        <a:rPr lang="en-US" sz="1600" dirty="0">
                          <a:effectLst/>
                        </a:rPr>
                        <a:t>Cannot tolerate contradictions or unexplainable events and mechanisms</a:t>
                      </a:r>
                      <a:endParaRPr lang="en-US" sz="16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282543172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4877787"/>
              </p:ext>
            </p:extLst>
          </p:nvPr>
        </p:nvGraphicFramePr>
        <p:xfrm>
          <a:off x="228600" y="304799"/>
          <a:ext cx="8763000" cy="6248400"/>
        </p:xfrm>
        <a:graphic>
          <a:graphicData uri="http://schemas.openxmlformats.org/drawingml/2006/table">
            <a:tbl>
              <a:tblPr firstRow="1" firstCol="1" bandRow="1">
                <a:tableStyleId>{5C22544A-7EE6-4342-B048-85BDC9FD1C3A}</a:tableStyleId>
              </a:tblPr>
              <a:tblGrid>
                <a:gridCol w="4381500"/>
                <a:gridCol w="4381500"/>
              </a:tblGrid>
              <a:tr h="1781126">
                <a:tc>
                  <a:txBody>
                    <a:bodyPr/>
                    <a:lstStyle/>
                    <a:p>
                      <a:pPr marL="0" marR="0">
                        <a:lnSpc>
                          <a:spcPct val="115000"/>
                        </a:lnSpc>
                        <a:spcBef>
                          <a:spcPts val="0"/>
                        </a:spcBef>
                        <a:spcAft>
                          <a:spcPts val="0"/>
                        </a:spcAft>
                      </a:pPr>
                      <a:r>
                        <a:rPr lang="en-US" sz="1600" dirty="0">
                          <a:effectLst/>
                        </a:rPr>
                        <a:t>Communication and credibility</a:t>
                      </a:r>
                    </a:p>
                    <a:p>
                      <a:pPr marL="285750" marR="0" indent="-285750">
                        <a:lnSpc>
                          <a:spcPct val="115000"/>
                        </a:lnSpc>
                        <a:spcBef>
                          <a:spcPts val="0"/>
                        </a:spcBef>
                        <a:spcAft>
                          <a:spcPts val="0"/>
                        </a:spcAft>
                        <a:buFont typeface="Arial" panose="020B0604020202020204" pitchFamily="34" charset="0"/>
                        <a:buChar char="•"/>
                      </a:pPr>
                      <a:r>
                        <a:rPr lang="en-US" sz="1600" dirty="0">
                          <a:effectLst/>
                        </a:rPr>
                        <a:t>Exchange knowledge through manifold networks, but also by open visibility of most on-farm innovations</a:t>
                      </a:r>
                      <a:endParaRPr lang="en-US" sz="16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600" dirty="0">
                          <a:effectLst/>
                        </a:rPr>
                        <a:t>Communication and credibility</a:t>
                      </a:r>
                    </a:p>
                    <a:p>
                      <a:pPr marL="285750" marR="0" indent="-285750">
                        <a:lnSpc>
                          <a:spcPct val="115000"/>
                        </a:lnSpc>
                        <a:spcBef>
                          <a:spcPts val="0"/>
                        </a:spcBef>
                        <a:spcAft>
                          <a:spcPts val="0"/>
                        </a:spcAft>
                        <a:buFont typeface="Arial" panose="020B0604020202020204" pitchFamily="34" charset="0"/>
                        <a:buChar char="•"/>
                      </a:pPr>
                      <a:r>
                        <a:rPr lang="en-US" sz="1600" dirty="0">
                          <a:effectLst/>
                        </a:rPr>
                        <a:t>Exchange knowledge by publications and conferences. Competition hampers full exchange and inhibits visibility of on-station trials.     </a:t>
                      </a:r>
                      <a:endParaRPr lang="en-US" sz="1600" dirty="0">
                        <a:effectLst/>
                        <a:latin typeface="Calibri"/>
                        <a:ea typeface="Calibri"/>
                        <a:cs typeface="Arial"/>
                      </a:endParaRPr>
                    </a:p>
                  </a:txBody>
                  <a:tcPr marL="68580" marR="68580" marT="0" marB="0"/>
                </a:tc>
              </a:tr>
              <a:tr h="423596">
                <a:tc>
                  <a:txBody>
                    <a:bodyPr/>
                    <a:lstStyle/>
                    <a:p>
                      <a:pPr marL="0" marR="0">
                        <a:lnSpc>
                          <a:spcPct val="115000"/>
                        </a:lnSpc>
                        <a:spcBef>
                          <a:spcPts val="0"/>
                        </a:spcBef>
                        <a:spcAft>
                          <a:spcPts val="0"/>
                        </a:spcAft>
                      </a:pPr>
                      <a:r>
                        <a:rPr lang="en-US" sz="1600" dirty="0">
                          <a:effectLst/>
                        </a:rPr>
                        <a:t>farmers</a:t>
                      </a:r>
                      <a:endParaRPr lang="en-US" sz="16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600">
                          <a:effectLst/>
                        </a:rPr>
                        <a:t>Researchers</a:t>
                      </a:r>
                      <a:endParaRPr lang="en-US" sz="1600">
                        <a:effectLst/>
                        <a:latin typeface="Calibri"/>
                        <a:ea typeface="Calibri"/>
                        <a:cs typeface="Arial"/>
                      </a:endParaRPr>
                    </a:p>
                  </a:txBody>
                  <a:tcPr marL="68580" marR="68580" marT="0" marB="0"/>
                </a:tc>
              </a:tr>
              <a:tr h="4043678">
                <a:tc>
                  <a:txBody>
                    <a:bodyPr/>
                    <a:lstStyle/>
                    <a:p>
                      <a:pPr marL="285750" marR="0" indent="-285750">
                        <a:lnSpc>
                          <a:spcPct val="115000"/>
                        </a:lnSpc>
                        <a:spcBef>
                          <a:spcPts val="0"/>
                        </a:spcBef>
                        <a:spcAft>
                          <a:spcPts val="0"/>
                        </a:spcAft>
                        <a:buFont typeface="Arial" panose="020B0604020202020204" pitchFamily="34" charset="0"/>
                        <a:buChar char="•"/>
                      </a:pPr>
                      <a:r>
                        <a:rPr lang="en-US" sz="1600" dirty="0">
                          <a:effectLst/>
                        </a:rPr>
                        <a:t>Encodes messages orally and also in action and in objects</a:t>
                      </a:r>
                    </a:p>
                    <a:p>
                      <a:pPr marL="285750" marR="0" indent="-285750">
                        <a:lnSpc>
                          <a:spcPct val="115000"/>
                        </a:lnSpc>
                        <a:spcBef>
                          <a:spcPts val="0"/>
                        </a:spcBef>
                        <a:spcAft>
                          <a:spcPts val="0"/>
                        </a:spcAft>
                        <a:buFont typeface="Arial" panose="020B0604020202020204" pitchFamily="34" charset="0"/>
                        <a:buChar char="•"/>
                      </a:pPr>
                      <a:r>
                        <a:rPr lang="en-US" sz="1600" dirty="0">
                          <a:effectLst/>
                        </a:rPr>
                        <a:t>Communication is personal and creates high credibility for farmers</a:t>
                      </a:r>
                    </a:p>
                    <a:p>
                      <a:pPr marL="285750" marR="0" indent="-285750">
                        <a:lnSpc>
                          <a:spcPct val="115000"/>
                        </a:lnSpc>
                        <a:spcBef>
                          <a:spcPts val="0"/>
                        </a:spcBef>
                        <a:spcAft>
                          <a:spcPts val="0"/>
                        </a:spcAft>
                        <a:buFont typeface="Arial" panose="020B0604020202020204" pitchFamily="34" charset="0"/>
                        <a:buChar char="•"/>
                      </a:pPr>
                      <a:r>
                        <a:rPr lang="en-US" sz="1600" dirty="0">
                          <a:effectLst/>
                        </a:rPr>
                        <a:t>Farmers are neighbors with comparable socialization</a:t>
                      </a:r>
                    </a:p>
                    <a:p>
                      <a:pPr marL="285750" marR="0" indent="-285750">
                        <a:lnSpc>
                          <a:spcPct val="115000"/>
                        </a:lnSpc>
                        <a:spcBef>
                          <a:spcPts val="0"/>
                        </a:spcBef>
                        <a:spcAft>
                          <a:spcPts val="0"/>
                        </a:spcAft>
                        <a:buFont typeface="Arial" panose="020B0604020202020204" pitchFamily="34" charset="0"/>
                        <a:buChar char="•"/>
                      </a:pPr>
                      <a:r>
                        <a:rPr lang="en-US" sz="1600" dirty="0">
                          <a:effectLst/>
                        </a:rPr>
                        <a:t>Adoption of “farmers’ innovations” is of lower risk</a:t>
                      </a:r>
                      <a:endParaRPr lang="en-US" sz="1600" dirty="0">
                        <a:effectLst/>
                        <a:latin typeface="Calibri"/>
                        <a:ea typeface="Calibri"/>
                        <a:cs typeface="Arial"/>
                      </a:endParaRPr>
                    </a:p>
                  </a:txBody>
                  <a:tcPr marL="68580" marR="68580" marT="0" marB="0"/>
                </a:tc>
                <a:tc>
                  <a:txBody>
                    <a:bodyPr/>
                    <a:lstStyle/>
                    <a:p>
                      <a:pPr marL="285750" marR="0" indent="-285750">
                        <a:lnSpc>
                          <a:spcPct val="115000"/>
                        </a:lnSpc>
                        <a:spcBef>
                          <a:spcPts val="0"/>
                        </a:spcBef>
                        <a:spcAft>
                          <a:spcPts val="0"/>
                        </a:spcAft>
                        <a:buFont typeface="Arial" panose="020B0604020202020204" pitchFamily="34" charset="0"/>
                        <a:buChar char="•"/>
                      </a:pPr>
                      <a:r>
                        <a:rPr lang="en-US" sz="1600" dirty="0">
                          <a:effectLst/>
                        </a:rPr>
                        <a:t>Encode messages literally, in text and visual representation</a:t>
                      </a:r>
                    </a:p>
                    <a:p>
                      <a:pPr marL="285750" marR="0" indent="-285750">
                        <a:lnSpc>
                          <a:spcPct val="115000"/>
                        </a:lnSpc>
                        <a:spcBef>
                          <a:spcPts val="0"/>
                        </a:spcBef>
                        <a:spcAft>
                          <a:spcPts val="0"/>
                        </a:spcAft>
                        <a:buFont typeface="Arial" panose="020B0604020202020204" pitchFamily="34" charset="0"/>
                        <a:buChar char="•"/>
                      </a:pPr>
                      <a:r>
                        <a:rPr lang="en-US" sz="1600" dirty="0">
                          <a:effectLst/>
                        </a:rPr>
                        <a:t>Communication is anonymous, impersonal with lower credibility for farmers</a:t>
                      </a:r>
                    </a:p>
                    <a:p>
                      <a:pPr marL="285750" marR="0" indent="-285750">
                        <a:lnSpc>
                          <a:spcPct val="115000"/>
                        </a:lnSpc>
                        <a:spcBef>
                          <a:spcPts val="0"/>
                        </a:spcBef>
                        <a:spcAft>
                          <a:spcPts val="0"/>
                        </a:spcAft>
                        <a:buFont typeface="Arial" panose="020B0604020202020204" pitchFamily="34" charset="0"/>
                        <a:buChar char="•"/>
                      </a:pPr>
                      <a:r>
                        <a:rPr lang="en-US" sz="1600" dirty="0">
                          <a:effectLst/>
                        </a:rPr>
                        <a:t>Researchers are more distant to each other and their communication suffers from barriers between disciplines</a:t>
                      </a:r>
                    </a:p>
                    <a:p>
                      <a:pPr marL="285750" marR="0" indent="-285750">
                        <a:lnSpc>
                          <a:spcPct val="115000"/>
                        </a:lnSpc>
                        <a:spcBef>
                          <a:spcPts val="0"/>
                        </a:spcBef>
                        <a:spcAft>
                          <a:spcPts val="0"/>
                        </a:spcAft>
                        <a:buFont typeface="Arial" panose="020B0604020202020204" pitchFamily="34" charset="0"/>
                        <a:buChar char="•"/>
                      </a:pPr>
                      <a:r>
                        <a:rPr lang="en-US" sz="1600" dirty="0">
                          <a:effectLst/>
                        </a:rPr>
                        <a:t>Adoption of “researcher’ innovations” bears more risk</a:t>
                      </a:r>
                      <a:endParaRPr lang="en-US" sz="16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332532106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464653"/>
                </a:solidFill>
              </a:rPr>
              <a:t>ISSUES IN RESEARCH EXTENSION </a:t>
            </a:r>
            <a:r>
              <a:rPr lang="en-US" sz="2800" dirty="0" smtClean="0">
                <a:solidFill>
                  <a:srgbClr val="464653"/>
                </a:solidFill>
              </a:rPr>
              <a:t>LINKS CONT’D.</a:t>
            </a:r>
            <a:endParaRPr lang="en-US" dirty="0"/>
          </a:p>
        </p:txBody>
      </p:sp>
      <p:sp>
        <p:nvSpPr>
          <p:cNvPr id="3" name="Content Placeholder 2"/>
          <p:cNvSpPr>
            <a:spLocks noGrp="1"/>
          </p:cNvSpPr>
          <p:nvPr>
            <p:ph idx="1"/>
          </p:nvPr>
        </p:nvSpPr>
        <p:spPr/>
        <p:txBody>
          <a:bodyPr/>
          <a:lstStyle/>
          <a:p>
            <a:pPr lvl="0" algn="just">
              <a:buClr>
                <a:srgbClr val="727CA3"/>
              </a:buClr>
            </a:pPr>
            <a:r>
              <a:rPr lang="en-US" sz="2800" dirty="0">
                <a:solidFill>
                  <a:srgbClr val="464653"/>
                </a:solidFill>
              </a:rPr>
              <a:t>Some proven research approaches in extension: </a:t>
            </a:r>
          </a:p>
          <a:p>
            <a:pPr lvl="1" algn="just">
              <a:buClr>
                <a:srgbClr val="727CA3"/>
              </a:buClr>
              <a:buFont typeface="Wingdings" panose="05000000000000000000" pitchFamily="2" charset="2"/>
              <a:buChar char="Ø"/>
            </a:pPr>
            <a:r>
              <a:rPr lang="en-US" sz="2400" dirty="0">
                <a:solidFill>
                  <a:srgbClr val="464653"/>
                </a:solidFill>
              </a:rPr>
              <a:t>Participatory Learning Action Research (PLAR)</a:t>
            </a:r>
          </a:p>
          <a:p>
            <a:pPr lvl="1" algn="just">
              <a:buClr>
                <a:srgbClr val="727CA3"/>
              </a:buClr>
              <a:buFont typeface="Wingdings" panose="05000000000000000000" pitchFamily="2" charset="2"/>
              <a:buChar char="Ø"/>
            </a:pPr>
            <a:r>
              <a:rPr lang="en-US" sz="2400" dirty="0">
                <a:solidFill>
                  <a:srgbClr val="464653"/>
                </a:solidFill>
              </a:rPr>
              <a:t>Innovation Platform (IP)</a:t>
            </a:r>
            <a:endParaRPr lang="en-US" dirty="0">
              <a:solidFill>
                <a:srgbClr val="464653"/>
              </a:solidFill>
            </a:endParaRPr>
          </a:p>
          <a:p>
            <a:endParaRPr lang="en-US" dirty="0"/>
          </a:p>
        </p:txBody>
      </p:sp>
    </p:spTree>
    <p:extLst>
      <p:ext uri="{BB962C8B-B14F-4D97-AF65-F5344CB8AC3E}">
        <p14:creationId xmlns:p14="http://schemas.microsoft.com/office/powerpoint/2010/main" val="71044434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304800" y="1295400"/>
            <a:ext cx="8686800" cy="5334000"/>
          </a:xfrm>
        </p:spPr>
        <p:txBody>
          <a:bodyPr>
            <a:normAutofit fontScale="62500" lnSpcReduction="20000"/>
          </a:bodyPr>
          <a:lstStyle/>
          <a:p>
            <a:pPr marL="0" lvl="0" indent="0">
              <a:buNone/>
            </a:pPr>
            <a:r>
              <a:rPr lang="en-US" sz="2400" dirty="0" smtClean="0">
                <a:solidFill>
                  <a:prstClr val="black"/>
                </a:solidFill>
              </a:rPr>
              <a:t>1</a:t>
            </a:r>
            <a:r>
              <a:rPr lang="en-US" sz="4400" dirty="0" smtClean="0">
                <a:solidFill>
                  <a:prstClr val="black"/>
                </a:solidFill>
              </a:rPr>
              <a:t>. </a:t>
            </a:r>
            <a:r>
              <a:rPr lang="en-US" sz="2400" dirty="0">
                <a:solidFill>
                  <a:prstClr val="black"/>
                </a:solidFill>
              </a:rPr>
              <a:t>Ahmed</a:t>
            </a:r>
            <a:r>
              <a:rPr lang="en-US" sz="2400" dirty="0" smtClean="0">
                <a:solidFill>
                  <a:prstClr val="black"/>
                </a:solidFill>
              </a:rPr>
              <a:t>, A. (1982). The role of the information systems in development . Studies Series, No. 314. Baghdad, Iraq: Ministry of Culture and Information.</a:t>
            </a:r>
            <a:endParaRPr lang="en-US" sz="2400" dirty="0">
              <a:solidFill>
                <a:prstClr val="black"/>
              </a:solidFill>
            </a:endParaRPr>
          </a:p>
          <a:p>
            <a:pPr marL="0" lvl="0" indent="0">
              <a:buNone/>
            </a:pPr>
            <a:r>
              <a:rPr lang="en-US" sz="2400" dirty="0">
                <a:solidFill>
                  <a:prstClr val="black"/>
                </a:solidFill>
                <a:ea typeface="Calibri"/>
                <a:cs typeface="Arial"/>
              </a:rPr>
              <a:t>2. </a:t>
            </a:r>
            <a:r>
              <a:rPr lang="en-US" sz="2400" dirty="0" smtClean="0">
                <a:solidFill>
                  <a:prstClr val="black"/>
                </a:solidFill>
                <a:ea typeface="Calibri"/>
                <a:cs typeface="Arial"/>
              </a:rPr>
              <a:t>Jones, G.E. </a:t>
            </a:r>
            <a:r>
              <a:rPr lang="en-US" sz="2400" dirty="0">
                <a:solidFill>
                  <a:prstClr val="black"/>
                </a:solidFill>
                <a:ea typeface="Calibri"/>
                <a:cs typeface="Arial"/>
              </a:rPr>
              <a:t>and </a:t>
            </a:r>
            <a:r>
              <a:rPr lang="en-US" sz="2400" dirty="0" err="1" smtClean="0">
                <a:solidFill>
                  <a:prstClr val="black"/>
                </a:solidFill>
                <a:ea typeface="Calibri"/>
                <a:cs typeface="Arial"/>
              </a:rPr>
              <a:t>Garforth</a:t>
            </a:r>
            <a:r>
              <a:rPr lang="en-US" sz="2400" dirty="0" smtClean="0">
                <a:solidFill>
                  <a:prstClr val="black"/>
                </a:solidFill>
                <a:ea typeface="Calibri"/>
                <a:cs typeface="Arial"/>
              </a:rPr>
              <a:t>, C. (1997). The History, Development and Future of Agricultural Extension. In; Swanson, B. E., </a:t>
            </a:r>
            <a:r>
              <a:rPr lang="en-US" sz="2400" dirty="0" err="1" smtClean="0">
                <a:solidFill>
                  <a:prstClr val="black"/>
                </a:solidFill>
                <a:ea typeface="Calibri"/>
                <a:cs typeface="Arial"/>
              </a:rPr>
              <a:t>Bentz</a:t>
            </a:r>
            <a:r>
              <a:rPr lang="en-US" sz="2400" dirty="0" smtClean="0">
                <a:solidFill>
                  <a:prstClr val="black"/>
                </a:solidFill>
                <a:ea typeface="Calibri"/>
                <a:cs typeface="Arial"/>
              </a:rPr>
              <a:t>, R. P. &amp; </a:t>
            </a:r>
            <a:r>
              <a:rPr lang="en-US" sz="2400" dirty="0" err="1" smtClean="0">
                <a:solidFill>
                  <a:prstClr val="black"/>
                </a:solidFill>
                <a:ea typeface="Calibri"/>
                <a:cs typeface="Arial"/>
              </a:rPr>
              <a:t>Sofranko</a:t>
            </a:r>
            <a:r>
              <a:rPr lang="en-US" sz="2400" dirty="0" smtClean="0">
                <a:solidFill>
                  <a:prstClr val="black"/>
                </a:solidFill>
                <a:ea typeface="Calibri"/>
                <a:cs typeface="Arial"/>
              </a:rPr>
              <a:t>, A. J., Improving  Agricultural Extension. A Reference Manual. F.A.O. Rome, 3 -12.</a:t>
            </a:r>
            <a:endParaRPr lang="en-US" sz="2400" dirty="0">
              <a:solidFill>
                <a:prstClr val="black"/>
              </a:solidFill>
            </a:endParaRPr>
          </a:p>
          <a:p>
            <a:pPr marL="0" lvl="0" indent="0">
              <a:buNone/>
            </a:pPr>
            <a:r>
              <a:rPr lang="en-US" sz="2400" dirty="0">
                <a:solidFill>
                  <a:prstClr val="black"/>
                </a:solidFill>
              </a:rPr>
              <a:t>3. White, </a:t>
            </a:r>
            <a:r>
              <a:rPr lang="en-US" sz="2400" dirty="0" smtClean="0">
                <a:solidFill>
                  <a:prstClr val="black"/>
                </a:solidFill>
              </a:rPr>
              <a:t>K.D. (1970). Roman farming. London: Thames and Hudson.</a:t>
            </a:r>
            <a:endParaRPr lang="en-US" sz="2400" dirty="0">
              <a:solidFill>
                <a:prstClr val="black"/>
              </a:solidFill>
            </a:endParaRPr>
          </a:p>
          <a:p>
            <a:pPr marL="0" lvl="0" indent="0">
              <a:buNone/>
            </a:pPr>
            <a:r>
              <a:rPr lang="en-US" sz="2400" dirty="0">
                <a:solidFill>
                  <a:prstClr val="black"/>
                </a:solidFill>
              </a:rPr>
              <a:t>4. Perkins, </a:t>
            </a:r>
            <a:r>
              <a:rPr lang="en-US" sz="2400" dirty="0" smtClean="0">
                <a:solidFill>
                  <a:prstClr val="black"/>
                </a:solidFill>
              </a:rPr>
              <a:t>D. H. (1969). Agricultural development in China, 1368 – 1968, Chicago; Aldine Publishing; Edinburgh: Edinburgh University Press. </a:t>
            </a:r>
          </a:p>
          <a:p>
            <a:pPr marL="0" lvl="0" indent="0">
              <a:buNone/>
            </a:pPr>
            <a:r>
              <a:rPr lang="en-US" sz="2400" dirty="0" smtClean="0">
                <a:solidFill>
                  <a:prstClr val="black"/>
                </a:solidFill>
              </a:rPr>
              <a:t>5. Elvin</a:t>
            </a:r>
            <a:r>
              <a:rPr lang="en-US" sz="2400" dirty="0">
                <a:solidFill>
                  <a:prstClr val="black"/>
                </a:solidFill>
              </a:rPr>
              <a:t>, </a:t>
            </a:r>
            <a:r>
              <a:rPr lang="en-US" sz="2400" dirty="0" smtClean="0">
                <a:solidFill>
                  <a:prstClr val="black"/>
                </a:solidFill>
              </a:rPr>
              <a:t>M. (1973). The Pattern of the Chinese Past. London: Methuen. </a:t>
            </a:r>
          </a:p>
          <a:p>
            <a:pPr marL="0" lvl="0" indent="0">
              <a:buNone/>
            </a:pPr>
            <a:r>
              <a:rPr lang="en-US" sz="2400" dirty="0" smtClean="0">
                <a:solidFill>
                  <a:prstClr val="black"/>
                </a:solidFill>
              </a:rPr>
              <a:t>6. Bray, F. (1984). Joseph Needham’s  science and civilization in China: Vol. 6, Biology and biological technology. Pt. II: Agriculture, Cambridge: Cambridge University Press. </a:t>
            </a:r>
          </a:p>
          <a:p>
            <a:pPr marL="0" lvl="0" indent="0">
              <a:buNone/>
            </a:pPr>
            <a:r>
              <a:rPr lang="en-US" sz="2400" dirty="0" smtClean="0">
                <a:solidFill>
                  <a:prstClr val="black"/>
                </a:solidFill>
              </a:rPr>
              <a:t>7. </a:t>
            </a:r>
            <a:r>
              <a:rPr lang="en-US" sz="2400" dirty="0" err="1" smtClean="0">
                <a:solidFill>
                  <a:prstClr val="black"/>
                </a:solidFill>
              </a:rPr>
              <a:t>Delman</a:t>
            </a:r>
            <a:r>
              <a:rPr lang="en-US" sz="2400" dirty="0">
                <a:solidFill>
                  <a:prstClr val="black"/>
                </a:solidFill>
              </a:rPr>
              <a:t>, </a:t>
            </a:r>
            <a:r>
              <a:rPr lang="en-US" sz="2400" dirty="0" smtClean="0">
                <a:solidFill>
                  <a:prstClr val="black"/>
                </a:solidFill>
              </a:rPr>
              <a:t>J. (1991). Agricultural extension in </a:t>
            </a:r>
            <a:r>
              <a:rPr lang="en-US" sz="2400" dirty="0" err="1" smtClean="0">
                <a:solidFill>
                  <a:prstClr val="black"/>
                </a:solidFill>
              </a:rPr>
              <a:t>Renshou</a:t>
            </a:r>
            <a:r>
              <a:rPr lang="en-US" sz="2400" dirty="0" smtClean="0">
                <a:solidFill>
                  <a:prstClr val="black"/>
                </a:solidFill>
              </a:rPr>
              <a:t> Country, China: A case-study of bureaucratic intervention for agricultural innovation and change. Aarhus, Denmark: Institute of East Asian Studies.</a:t>
            </a:r>
          </a:p>
          <a:p>
            <a:pPr marL="0" lvl="0" indent="0">
              <a:buNone/>
            </a:pPr>
            <a:r>
              <a:rPr lang="en-US" sz="2400" dirty="0" smtClean="0">
                <a:solidFill>
                  <a:prstClr val="black"/>
                </a:solidFill>
              </a:rPr>
              <a:t>8. Hoffmann, V. , Thomas, A. and Gerber, A. (eds.) (2009). </a:t>
            </a:r>
            <a:r>
              <a:rPr lang="en-US" sz="2400" dirty="0" err="1" smtClean="0">
                <a:solidFill>
                  <a:prstClr val="black"/>
                </a:solidFill>
              </a:rPr>
              <a:t>Transdiszciplinare</a:t>
            </a:r>
            <a:r>
              <a:rPr lang="en-US" sz="2400" dirty="0" smtClean="0">
                <a:solidFill>
                  <a:prstClr val="black"/>
                </a:solidFill>
              </a:rPr>
              <a:t> </a:t>
            </a:r>
            <a:r>
              <a:rPr lang="en-US" sz="2400" dirty="0" err="1" smtClean="0">
                <a:solidFill>
                  <a:prstClr val="black"/>
                </a:solidFill>
              </a:rPr>
              <a:t>Umweltforschung</a:t>
            </a:r>
            <a:r>
              <a:rPr lang="en-US" sz="2400" dirty="0" smtClean="0">
                <a:solidFill>
                  <a:prstClr val="black"/>
                </a:solidFill>
              </a:rPr>
              <a:t>. </a:t>
            </a:r>
            <a:r>
              <a:rPr lang="en-US" sz="2400" dirty="0" err="1" smtClean="0">
                <a:solidFill>
                  <a:prstClr val="black"/>
                </a:solidFill>
              </a:rPr>
              <a:t>Methodenhandbuch</a:t>
            </a:r>
            <a:r>
              <a:rPr lang="en-US" sz="2400" dirty="0" smtClean="0">
                <a:solidFill>
                  <a:prstClr val="black"/>
                </a:solidFill>
              </a:rPr>
              <a:t>. </a:t>
            </a:r>
            <a:r>
              <a:rPr lang="en-US" sz="2400" dirty="0" err="1" smtClean="0">
                <a:solidFill>
                  <a:prstClr val="black"/>
                </a:solidFill>
              </a:rPr>
              <a:t>oekom</a:t>
            </a:r>
            <a:r>
              <a:rPr lang="en-US" sz="2400" dirty="0" smtClean="0">
                <a:solidFill>
                  <a:prstClr val="black"/>
                </a:solidFill>
              </a:rPr>
              <a:t> </a:t>
            </a:r>
            <a:r>
              <a:rPr lang="en-US" sz="2400" dirty="0" err="1" smtClean="0">
                <a:solidFill>
                  <a:prstClr val="black"/>
                </a:solidFill>
              </a:rPr>
              <a:t>verlag</a:t>
            </a:r>
            <a:r>
              <a:rPr lang="en-US" sz="2400" dirty="0" smtClean="0">
                <a:solidFill>
                  <a:prstClr val="black"/>
                </a:solidFill>
              </a:rPr>
              <a:t>, </a:t>
            </a:r>
            <a:r>
              <a:rPr lang="en-US" sz="2400" dirty="0" err="1" smtClean="0">
                <a:solidFill>
                  <a:prstClr val="black"/>
                </a:solidFill>
              </a:rPr>
              <a:t>Munchen</a:t>
            </a:r>
            <a:r>
              <a:rPr lang="en-US" sz="2400" dirty="0" smtClean="0">
                <a:solidFill>
                  <a:prstClr val="black"/>
                </a:solidFill>
              </a:rPr>
              <a:t>, 272pp.</a:t>
            </a:r>
          </a:p>
          <a:p>
            <a:pPr marL="0" lvl="0" indent="0">
              <a:buNone/>
            </a:pPr>
            <a:r>
              <a:rPr lang="en-US" sz="2400" dirty="0" smtClean="0">
                <a:solidFill>
                  <a:prstClr val="black"/>
                </a:solidFill>
              </a:rPr>
              <a:t>9. Hoffmann, V., Kidd, A. and </a:t>
            </a:r>
            <a:r>
              <a:rPr lang="en-US" sz="2400" dirty="0" err="1" smtClean="0">
                <a:solidFill>
                  <a:prstClr val="black"/>
                </a:solidFill>
              </a:rPr>
              <a:t>Lamers</a:t>
            </a:r>
            <a:r>
              <a:rPr lang="en-US" sz="2400" dirty="0" smtClean="0">
                <a:solidFill>
                  <a:prstClr val="black"/>
                </a:solidFill>
              </a:rPr>
              <a:t>, J. (1998). Towards pluralism in agricultural extension: A growing challenge to the public and private sectors. In: agriculture and rural development Vol. 5, No. 1, S, 7-10.  </a:t>
            </a:r>
          </a:p>
          <a:p>
            <a:pPr marL="0" lvl="0" indent="0">
              <a:buNone/>
            </a:pPr>
            <a:r>
              <a:rPr lang="en-US" sz="2400" dirty="0" smtClean="0">
                <a:solidFill>
                  <a:prstClr val="black"/>
                </a:solidFill>
              </a:rPr>
              <a:t>10. </a:t>
            </a:r>
            <a:r>
              <a:rPr lang="en-US" sz="2400" dirty="0">
                <a:solidFill>
                  <a:prstClr val="black"/>
                </a:solidFill>
              </a:rPr>
              <a:t>K</a:t>
            </a:r>
            <a:r>
              <a:rPr lang="en-US" sz="2400" dirty="0" smtClean="0">
                <a:solidFill>
                  <a:prstClr val="black"/>
                </a:solidFill>
              </a:rPr>
              <a:t>idd, A. D., </a:t>
            </a:r>
            <a:r>
              <a:rPr lang="en-US" sz="2400" dirty="0" err="1" smtClean="0">
                <a:solidFill>
                  <a:prstClr val="black"/>
                </a:solidFill>
              </a:rPr>
              <a:t>Lamers</a:t>
            </a:r>
            <a:r>
              <a:rPr lang="en-US" sz="2400" dirty="0" smtClean="0">
                <a:solidFill>
                  <a:prstClr val="black"/>
                </a:solidFill>
              </a:rPr>
              <a:t>, J. P. A., </a:t>
            </a:r>
            <a:r>
              <a:rPr lang="en-US" sz="2400" dirty="0" err="1" smtClean="0">
                <a:solidFill>
                  <a:prstClr val="black"/>
                </a:solidFill>
              </a:rPr>
              <a:t>Facarelli</a:t>
            </a:r>
            <a:r>
              <a:rPr lang="en-US" sz="2400" dirty="0" smtClean="0">
                <a:solidFill>
                  <a:prstClr val="black"/>
                </a:solidFill>
              </a:rPr>
              <a:t>, P. P. and Hoffmann, V. (2000). Privatizing agricultural extension. “Caveat emptor” . In: Journal of Rural Studies 16, S. 95 – 102.</a:t>
            </a:r>
          </a:p>
          <a:p>
            <a:pPr marL="0" lvl="0" indent="0">
              <a:buNone/>
            </a:pPr>
            <a:r>
              <a:rPr lang="en-US" sz="2400" dirty="0" smtClean="0">
                <a:solidFill>
                  <a:prstClr val="black"/>
                </a:solidFill>
              </a:rPr>
              <a:t>11. Hoffmann, V., </a:t>
            </a:r>
            <a:r>
              <a:rPr lang="en-US" sz="2400" dirty="0" err="1" smtClean="0">
                <a:solidFill>
                  <a:prstClr val="black"/>
                </a:solidFill>
              </a:rPr>
              <a:t>Gerster-Bentaya</a:t>
            </a:r>
            <a:r>
              <a:rPr lang="en-US" sz="2400" dirty="0" smtClean="0">
                <a:solidFill>
                  <a:prstClr val="black"/>
                </a:solidFill>
              </a:rPr>
              <a:t>, M., </a:t>
            </a:r>
            <a:r>
              <a:rPr lang="en-US" sz="2400" dirty="0" err="1" smtClean="0">
                <a:solidFill>
                  <a:prstClr val="black"/>
                </a:solidFill>
              </a:rPr>
              <a:t>Christinck</a:t>
            </a:r>
            <a:r>
              <a:rPr lang="en-US" sz="2400" dirty="0" smtClean="0">
                <a:solidFill>
                  <a:prstClr val="black"/>
                </a:solidFill>
              </a:rPr>
              <a:t>, A. and A. Lemma (2009).Handbook: Rural Extension Vol.1, Basic Issues and Concepts. Margret Publishers GmbH, Scientific books. </a:t>
            </a:r>
            <a:r>
              <a:rPr lang="en-US" sz="2400" dirty="0" err="1" smtClean="0">
                <a:solidFill>
                  <a:prstClr val="black"/>
                </a:solidFill>
              </a:rPr>
              <a:t>Kanalstraße</a:t>
            </a:r>
            <a:r>
              <a:rPr lang="en-US" sz="2400" dirty="0" smtClean="0">
                <a:solidFill>
                  <a:prstClr val="black"/>
                </a:solidFill>
              </a:rPr>
              <a:t> 21; D-97990, </a:t>
            </a:r>
            <a:r>
              <a:rPr lang="en-US" sz="2400" dirty="0" err="1" smtClean="0">
                <a:solidFill>
                  <a:prstClr val="black"/>
                </a:solidFill>
              </a:rPr>
              <a:t>Weikersheim</a:t>
            </a:r>
            <a:r>
              <a:rPr lang="en-US" sz="2400" dirty="0" smtClean="0">
                <a:solidFill>
                  <a:prstClr val="black"/>
                </a:solidFill>
              </a:rPr>
              <a:t>. Pp114, 118.</a:t>
            </a:r>
            <a:endParaRPr lang="en-US" sz="2400" dirty="0">
              <a:solidFill>
                <a:prstClr val="black"/>
              </a:solidFill>
            </a:endParaRPr>
          </a:p>
          <a:p>
            <a:pPr lvl="0"/>
            <a:endParaRPr lang="en-US" sz="500" dirty="0">
              <a:solidFill>
                <a:prstClr val="black"/>
              </a:solidFill>
            </a:endParaRPr>
          </a:p>
          <a:p>
            <a:pPr lvl="0"/>
            <a:r>
              <a:rPr lang="en-US" sz="1100" dirty="0" smtClean="0">
                <a:solidFill>
                  <a:prstClr val="black"/>
                </a:solidFill>
              </a:rPr>
              <a:t>(</a:t>
            </a:r>
            <a:endParaRPr lang="en-US" sz="1100" dirty="0">
              <a:solidFill>
                <a:prstClr val="black"/>
              </a:solidFill>
            </a:endParaRPr>
          </a:p>
        </p:txBody>
      </p:sp>
    </p:spTree>
    <p:extLst>
      <p:ext uri="{BB962C8B-B14F-4D97-AF65-F5344CB8AC3E}">
        <p14:creationId xmlns:p14="http://schemas.microsoft.com/office/powerpoint/2010/main" val="335749929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THANK YOU FOR YOUR ATTENTION</a:t>
            </a:r>
            <a:endParaRPr lang="en-US" dirty="0"/>
          </a:p>
        </p:txBody>
      </p:sp>
    </p:spTree>
    <p:extLst>
      <p:ext uri="{BB962C8B-B14F-4D97-AF65-F5344CB8AC3E}">
        <p14:creationId xmlns:p14="http://schemas.microsoft.com/office/powerpoint/2010/main" val="237080247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en-US" sz="2800" b="1" dirty="0" smtClean="0"/>
              <a:t>EXTENSION: HISTORY AND CONCEPTS EXPLORED CONT’D.</a:t>
            </a:r>
            <a:endParaRPr lang="en-US" sz="2800" b="1" dirty="0"/>
          </a:p>
        </p:txBody>
      </p:sp>
      <p:sp>
        <p:nvSpPr>
          <p:cNvPr id="3" name="Content Placeholder 2"/>
          <p:cNvSpPr>
            <a:spLocks noGrp="1"/>
          </p:cNvSpPr>
          <p:nvPr>
            <p:ph idx="1"/>
          </p:nvPr>
        </p:nvSpPr>
        <p:spPr>
          <a:xfrm>
            <a:off x="3276600" y="1089074"/>
            <a:ext cx="5715000" cy="5768926"/>
          </a:xfrm>
        </p:spPr>
        <p:txBody>
          <a:bodyPr>
            <a:normAutofit fontScale="92500" lnSpcReduction="20000"/>
          </a:bodyPr>
          <a:lstStyle/>
          <a:p>
            <a:pPr algn="just"/>
            <a:r>
              <a:rPr lang="en-US" sz="2600" dirty="0" smtClean="0">
                <a:latin typeface="+mj-lt"/>
              </a:rPr>
              <a:t>From the 2nd century B.C. to the 4</a:t>
            </a:r>
            <a:r>
              <a:rPr lang="en-US" sz="2600" baseline="30000" dirty="0" smtClean="0">
                <a:latin typeface="+mj-lt"/>
              </a:rPr>
              <a:t>th</a:t>
            </a:r>
            <a:r>
              <a:rPr lang="en-US" sz="2600" dirty="0" smtClean="0">
                <a:latin typeface="+mj-lt"/>
              </a:rPr>
              <a:t> century A.D., several important Latin texts were written, frequently drawing on practical farming experience, which aimed to help Roman landowners to maintain and improve their estates and their revenues</a:t>
            </a:r>
            <a:r>
              <a:rPr lang="en-US" sz="2600" baseline="30000" dirty="0" smtClean="0">
                <a:latin typeface="+mj-lt"/>
              </a:rPr>
              <a:t>3</a:t>
            </a:r>
            <a:r>
              <a:rPr lang="en-US" sz="2600" dirty="0" smtClean="0">
                <a:latin typeface="+mj-lt"/>
              </a:rPr>
              <a:t>.</a:t>
            </a:r>
          </a:p>
          <a:p>
            <a:pPr algn="just"/>
            <a:endParaRPr lang="en-US" sz="2600" dirty="0" smtClean="0">
              <a:latin typeface="+mj-lt"/>
            </a:endParaRPr>
          </a:p>
          <a:p>
            <a:pPr algn="just"/>
            <a:r>
              <a:rPr lang="en-US" sz="2600" dirty="0" smtClean="0">
                <a:latin typeface="+mj-lt"/>
              </a:rPr>
              <a:t>In imperial China, begun by the late Han Dynasty (25-220 A.D.) culminated into the oldest fully surviving Chinese agricultural treatise entitled: </a:t>
            </a:r>
            <a:r>
              <a:rPr lang="en-US" sz="2600" i="1" dirty="0" smtClean="0">
                <a:latin typeface="+mj-lt"/>
              </a:rPr>
              <a:t>Essential Techniques for the Peasantry</a:t>
            </a:r>
            <a:r>
              <a:rPr lang="en-US" sz="2600" dirty="0" smtClean="0">
                <a:latin typeface="+mj-lt"/>
              </a:rPr>
              <a:t>, dating from 535 A.D. which aimed to show landowners how to improve their estate management through the advise they gave to their tenants</a:t>
            </a:r>
            <a:r>
              <a:rPr lang="en-US" sz="2600" baseline="30000" dirty="0" smtClean="0">
                <a:latin typeface="+mj-lt"/>
              </a:rPr>
              <a:t>2</a:t>
            </a:r>
            <a:r>
              <a:rPr lang="en-US" sz="2600" dirty="0" smtClean="0">
                <a:latin typeface="+mj-lt"/>
              </a:rPr>
              <a:t>.</a:t>
            </a:r>
          </a:p>
          <a:p>
            <a:endParaRPr lang="en-US" sz="2800" dirty="0" smtClean="0">
              <a:latin typeface="+mj-lt"/>
            </a:endParaRPr>
          </a:p>
          <a:p>
            <a:endParaRPr lang="en-US" dirty="0"/>
          </a:p>
        </p:txBody>
      </p:sp>
      <p:pic>
        <p:nvPicPr>
          <p:cNvPr id="4" name="Picture 2" descr="H:\JDPMC Pics Two Andrea\SAM_496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52" y="1089074"/>
            <a:ext cx="32004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18135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487362"/>
          </a:xfrm>
        </p:spPr>
        <p:txBody>
          <a:bodyPr>
            <a:noAutofit/>
          </a:bodyPr>
          <a:lstStyle/>
          <a:p>
            <a:pPr algn="just"/>
            <a:r>
              <a:rPr lang="en-US" sz="2800" dirty="0">
                <a:solidFill>
                  <a:prstClr val="black"/>
                </a:solidFill>
              </a:rPr>
              <a:t>EXTENSION: HISTORY </a:t>
            </a:r>
            <a:r>
              <a:rPr lang="en-US" sz="2800" dirty="0" smtClean="0">
                <a:solidFill>
                  <a:prstClr val="black"/>
                </a:solidFill>
              </a:rPr>
              <a:t>AND CONCEPTS EXPLORED </a:t>
            </a:r>
            <a:r>
              <a:rPr lang="en-US" sz="2800" dirty="0">
                <a:solidFill>
                  <a:prstClr val="black"/>
                </a:solidFill>
              </a:rPr>
              <a:t>CONT’D.</a:t>
            </a:r>
            <a:endParaRPr lang="en-US" sz="3200" dirty="0"/>
          </a:p>
        </p:txBody>
      </p:sp>
      <p:sp>
        <p:nvSpPr>
          <p:cNvPr id="3" name="Content Placeholder 2"/>
          <p:cNvSpPr>
            <a:spLocks noGrp="1"/>
          </p:cNvSpPr>
          <p:nvPr>
            <p:ph idx="1"/>
          </p:nvPr>
        </p:nvSpPr>
        <p:spPr>
          <a:xfrm>
            <a:off x="76200" y="685800"/>
            <a:ext cx="6934200" cy="6019800"/>
          </a:xfrm>
        </p:spPr>
        <p:txBody>
          <a:bodyPr>
            <a:noAutofit/>
          </a:bodyPr>
          <a:lstStyle/>
          <a:p>
            <a:pPr lvl="0" algn="just"/>
            <a:r>
              <a:rPr lang="en-US" sz="2400" dirty="0" smtClean="0">
                <a:solidFill>
                  <a:prstClr val="black"/>
                </a:solidFill>
                <a:latin typeface="+mj-lt"/>
              </a:rPr>
              <a:t>The Sung and Yuan Dynasties (960-1368) with their firm local government administrations were notable in organizing and promoting agricultural research, extension work, and the teaching of agriculture and sericulture, much facilitated by the invention of woodblock printing, which allowed agricultural treatises and practical handbooks to be widely distributed</a:t>
            </a:r>
            <a:r>
              <a:rPr lang="en-US" sz="2400" baseline="30000" dirty="0" smtClean="0">
                <a:solidFill>
                  <a:prstClr val="black"/>
                </a:solidFill>
                <a:latin typeface="+mj-lt"/>
              </a:rPr>
              <a:t>4,5,6,7</a:t>
            </a:r>
            <a:r>
              <a:rPr lang="en-US" sz="2400" dirty="0" smtClean="0">
                <a:solidFill>
                  <a:prstClr val="black"/>
                </a:solidFill>
                <a:latin typeface="+mj-lt"/>
              </a:rPr>
              <a:t>.</a:t>
            </a:r>
          </a:p>
          <a:p>
            <a:pPr algn="just"/>
            <a:r>
              <a:rPr lang="en-US" sz="2400" dirty="0" smtClean="0">
                <a:solidFill>
                  <a:schemeClr val="tx1"/>
                </a:solidFill>
                <a:latin typeface="+mj-lt"/>
              </a:rPr>
              <a:t>Ming (1368-1644) and </a:t>
            </a:r>
            <a:r>
              <a:rPr lang="en-US" sz="2400" dirty="0" err="1" smtClean="0">
                <a:solidFill>
                  <a:schemeClr val="tx1"/>
                </a:solidFill>
                <a:latin typeface="+mj-lt"/>
              </a:rPr>
              <a:t>Chi’ing</a:t>
            </a:r>
            <a:r>
              <a:rPr lang="en-US" sz="2400" dirty="0" smtClean="0">
                <a:solidFill>
                  <a:schemeClr val="tx1"/>
                </a:solidFill>
                <a:latin typeface="+mj-lt"/>
              </a:rPr>
              <a:t> (1644-1912) Dynasties, continued similar activities driven not only by the growing population  and periodic threats of famine, but also by the state’s recognition of the importance of well coordinated extension work on agricultural recommendations if the most benefit was to be achieved</a:t>
            </a:r>
            <a:r>
              <a:rPr lang="en-US" sz="2400" baseline="30000" dirty="0" smtClean="0">
                <a:solidFill>
                  <a:schemeClr val="tx1"/>
                </a:solidFill>
                <a:latin typeface="+mj-lt"/>
              </a:rPr>
              <a:t>4,5,6,7</a:t>
            </a:r>
            <a:r>
              <a:rPr lang="en-US" sz="2400" dirty="0" smtClean="0">
                <a:solidFill>
                  <a:schemeClr val="tx1"/>
                </a:solidFill>
                <a:latin typeface="+mj-lt"/>
              </a:rPr>
              <a:t>.</a:t>
            </a:r>
          </a:p>
          <a:p>
            <a:endParaRPr lang="en-US" sz="2400" b="1" dirty="0" smtClean="0"/>
          </a:p>
          <a:p>
            <a:pPr marL="0" lvl="0" indent="0">
              <a:buNone/>
            </a:pPr>
            <a:endParaRPr lang="en-US" sz="2400" dirty="0"/>
          </a:p>
        </p:txBody>
      </p:sp>
      <p:pic>
        <p:nvPicPr>
          <p:cNvPr id="4" name="Picture 2" descr="H:\JDPMC Pics Two Andrea\SAM_496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066800"/>
            <a:ext cx="21336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097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639762"/>
          </a:xfrm>
        </p:spPr>
        <p:txBody>
          <a:bodyPr>
            <a:noAutofit/>
          </a:bodyPr>
          <a:lstStyle/>
          <a:p>
            <a:r>
              <a:rPr lang="en-US" sz="2800" dirty="0">
                <a:solidFill>
                  <a:prstClr val="black"/>
                </a:solidFill>
              </a:rPr>
              <a:t>EXTENSION: HISTORY </a:t>
            </a:r>
            <a:r>
              <a:rPr lang="en-US" sz="2800" dirty="0" smtClean="0">
                <a:solidFill>
                  <a:prstClr val="black"/>
                </a:solidFill>
              </a:rPr>
              <a:t>AND CONCEPTS EXPLORED </a:t>
            </a:r>
            <a:r>
              <a:rPr lang="en-US" sz="2800" dirty="0">
                <a:solidFill>
                  <a:prstClr val="black"/>
                </a:solidFill>
              </a:rPr>
              <a:t>CONT’D.</a:t>
            </a:r>
            <a:endParaRPr lang="en-US" dirty="0"/>
          </a:p>
        </p:txBody>
      </p:sp>
      <p:sp>
        <p:nvSpPr>
          <p:cNvPr id="3" name="Content Placeholder 2"/>
          <p:cNvSpPr>
            <a:spLocks noGrp="1"/>
          </p:cNvSpPr>
          <p:nvPr>
            <p:ph idx="1"/>
          </p:nvPr>
        </p:nvSpPr>
        <p:spPr>
          <a:xfrm>
            <a:off x="228600" y="990600"/>
            <a:ext cx="8686800" cy="5562600"/>
          </a:xfrm>
        </p:spPr>
        <p:txBody>
          <a:bodyPr>
            <a:normAutofit fontScale="47500" lnSpcReduction="20000"/>
          </a:bodyPr>
          <a:lstStyle/>
          <a:p>
            <a:pPr marL="0" indent="0">
              <a:buNone/>
            </a:pPr>
            <a:endParaRPr lang="en-US" sz="4700" b="1" i="1" dirty="0" smtClean="0">
              <a:latin typeface="+mj-lt"/>
            </a:endParaRPr>
          </a:p>
          <a:p>
            <a:pPr marL="0" indent="0">
              <a:buNone/>
            </a:pPr>
            <a:r>
              <a:rPr lang="en-US" sz="4700" b="1" i="1" dirty="0" smtClean="0">
                <a:solidFill>
                  <a:schemeClr val="tx1"/>
                </a:solidFill>
                <a:latin typeface="+mj-lt"/>
              </a:rPr>
              <a:t>MODERN AGRICULTURAL EXTENSION </a:t>
            </a:r>
          </a:p>
          <a:p>
            <a:pPr algn="just">
              <a:lnSpc>
                <a:spcPct val="115000"/>
              </a:lnSpc>
              <a:spcBef>
                <a:spcPts val="0"/>
              </a:spcBef>
              <a:spcAft>
                <a:spcPts val="1000"/>
              </a:spcAft>
            </a:pPr>
            <a:r>
              <a:rPr lang="en-US" sz="4700" dirty="0" smtClean="0">
                <a:solidFill>
                  <a:schemeClr val="tx1"/>
                </a:solidFill>
                <a:effectLst/>
                <a:latin typeface="+mj-lt"/>
                <a:ea typeface="Calibri"/>
                <a:cs typeface="Arial"/>
              </a:rPr>
              <a:t>The term ‘extension’ itself is more recent; it originates from academia, and its common use was first recorded in Britain in the 1840s, in the context of ‘university extension’ or ‘extension of the university’. By the 1880s  the work was being  referred  to as  the  ‘extension movement</a:t>
            </a:r>
            <a:r>
              <a:rPr lang="en-US" sz="4700" baseline="30000" dirty="0" smtClean="0">
                <a:solidFill>
                  <a:schemeClr val="tx1"/>
                </a:solidFill>
                <a:effectLst/>
                <a:latin typeface="+mj-lt"/>
                <a:ea typeface="Calibri"/>
                <a:cs typeface="Arial"/>
              </a:rPr>
              <a:t>’2 </a:t>
            </a:r>
            <a:r>
              <a:rPr lang="en-US" sz="4700" dirty="0" smtClean="0">
                <a:solidFill>
                  <a:schemeClr val="tx1"/>
                </a:solidFill>
                <a:effectLst/>
                <a:latin typeface="+mj-lt"/>
                <a:ea typeface="Calibri"/>
                <a:cs typeface="Arial"/>
              </a:rPr>
              <a:t>. </a:t>
            </a:r>
          </a:p>
          <a:p>
            <a:pPr marL="0" indent="0" algn="just">
              <a:lnSpc>
                <a:spcPct val="115000"/>
              </a:lnSpc>
              <a:spcBef>
                <a:spcPts val="0"/>
              </a:spcBef>
              <a:spcAft>
                <a:spcPts val="1000"/>
              </a:spcAft>
              <a:buNone/>
            </a:pPr>
            <a:r>
              <a:rPr lang="en-US" sz="4700" dirty="0" smtClean="0">
                <a:solidFill>
                  <a:schemeClr val="tx1"/>
                </a:solidFill>
                <a:effectLst/>
                <a:latin typeface="+mj-lt"/>
                <a:ea typeface="Calibri"/>
                <a:cs typeface="Arial"/>
              </a:rPr>
              <a:t> </a:t>
            </a:r>
            <a:endParaRPr lang="en-US" sz="4700" dirty="0">
              <a:solidFill>
                <a:schemeClr val="tx1"/>
              </a:solidFill>
              <a:latin typeface="+mj-lt"/>
              <a:ea typeface="Calibri"/>
              <a:cs typeface="Arial"/>
            </a:endParaRPr>
          </a:p>
          <a:p>
            <a:pPr algn="just">
              <a:lnSpc>
                <a:spcPct val="115000"/>
              </a:lnSpc>
              <a:spcBef>
                <a:spcPts val="0"/>
              </a:spcBef>
              <a:spcAft>
                <a:spcPts val="1000"/>
              </a:spcAft>
            </a:pPr>
            <a:r>
              <a:rPr lang="en-US" sz="4700" dirty="0" smtClean="0">
                <a:solidFill>
                  <a:schemeClr val="tx1"/>
                </a:solidFill>
                <a:effectLst/>
                <a:latin typeface="+mj-lt"/>
                <a:ea typeface="Calibri"/>
                <a:cs typeface="Arial"/>
              </a:rPr>
              <a:t>In this movement the university extended its work beyond the campus. In a similar vein, the term ‘extension education’ has been used in the USA since the early 1900s to  indicate that the target group for university teaching should not be restricted to students on campus but should be extended to people living anywhere in the state. </a:t>
            </a:r>
            <a:r>
              <a:rPr lang="en-US" sz="4700" dirty="0">
                <a:solidFill>
                  <a:schemeClr val="tx1"/>
                </a:solidFill>
                <a:latin typeface="+mj-lt"/>
                <a:ea typeface="Calibri"/>
                <a:cs typeface="Arial"/>
              </a:rPr>
              <a:t>Within a short time, the idea had spread to other parts of Britain, Europe and North </a:t>
            </a:r>
            <a:r>
              <a:rPr lang="en-US" sz="4700" dirty="0" smtClean="0">
                <a:solidFill>
                  <a:schemeClr val="tx1"/>
                </a:solidFill>
                <a:latin typeface="+mj-lt"/>
                <a:ea typeface="Calibri"/>
                <a:cs typeface="Arial"/>
              </a:rPr>
              <a:t>America</a:t>
            </a:r>
            <a:r>
              <a:rPr lang="en-US" sz="4700" baseline="30000" dirty="0" smtClean="0">
                <a:solidFill>
                  <a:schemeClr val="tx1"/>
                </a:solidFill>
                <a:latin typeface="+mj-lt"/>
                <a:ea typeface="Calibri"/>
                <a:cs typeface="Arial"/>
              </a:rPr>
              <a:t>2</a:t>
            </a:r>
            <a:r>
              <a:rPr lang="en-US" sz="4700" dirty="0" smtClean="0">
                <a:solidFill>
                  <a:schemeClr val="tx1"/>
                </a:solidFill>
                <a:latin typeface="+mj-lt"/>
                <a:ea typeface="Calibri"/>
                <a:cs typeface="Arial"/>
              </a:rPr>
              <a:t>. </a:t>
            </a:r>
            <a:endParaRPr lang="en-US" sz="4700" dirty="0">
              <a:solidFill>
                <a:schemeClr val="tx1"/>
              </a:solidFill>
              <a:latin typeface="+mj-lt"/>
              <a:ea typeface="Calibri"/>
              <a:cs typeface="Arial"/>
            </a:endParaRPr>
          </a:p>
          <a:p>
            <a:endParaRPr lang="en-US" sz="2600" b="1" i="1" dirty="0" smtClean="0">
              <a:solidFill>
                <a:schemeClr val="tx1"/>
              </a:solidFill>
            </a:endParaRPr>
          </a:p>
          <a:p>
            <a:endParaRPr lang="en-US" sz="2600" b="1" i="1" dirty="0">
              <a:solidFill>
                <a:schemeClr val="tx1"/>
              </a:solidFill>
            </a:endParaRPr>
          </a:p>
        </p:txBody>
      </p:sp>
    </p:spTree>
    <p:extLst>
      <p:ext uri="{BB962C8B-B14F-4D97-AF65-F5344CB8AC3E}">
        <p14:creationId xmlns:p14="http://schemas.microsoft.com/office/powerpoint/2010/main" val="9015123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563562"/>
          </a:xfrm>
        </p:spPr>
        <p:txBody>
          <a:bodyPr>
            <a:normAutofit fontScale="90000"/>
          </a:bodyPr>
          <a:lstStyle/>
          <a:p>
            <a:r>
              <a:rPr lang="en-US" sz="2900" dirty="0">
                <a:solidFill>
                  <a:prstClr val="black"/>
                </a:solidFill>
              </a:rPr>
              <a:t>EXTENSION: HISTORY </a:t>
            </a:r>
            <a:r>
              <a:rPr lang="en-US" sz="2900" dirty="0" smtClean="0">
                <a:solidFill>
                  <a:prstClr val="black"/>
                </a:solidFill>
              </a:rPr>
              <a:t>AND CONCEPTS EXPLORED </a:t>
            </a:r>
            <a:r>
              <a:rPr lang="en-US" sz="2900" dirty="0">
                <a:solidFill>
                  <a:prstClr val="black"/>
                </a:solidFill>
              </a:rPr>
              <a:t>CONT’D.</a:t>
            </a:r>
            <a:endParaRPr lang="en-US" dirty="0"/>
          </a:p>
        </p:txBody>
      </p:sp>
      <p:sp>
        <p:nvSpPr>
          <p:cNvPr id="3" name="Content Placeholder 2"/>
          <p:cNvSpPr>
            <a:spLocks noGrp="1"/>
          </p:cNvSpPr>
          <p:nvPr>
            <p:ph idx="1"/>
          </p:nvPr>
        </p:nvSpPr>
        <p:spPr>
          <a:xfrm>
            <a:off x="457200" y="914400"/>
            <a:ext cx="8229600" cy="5410200"/>
          </a:xfrm>
        </p:spPr>
        <p:txBody>
          <a:bodyPr>
            <a:normAutofit fontScale="70000" lnSpcReduction="20000"/>
          </a:bodyPr>
          <a:lstStyle/>
          <a:p>
            <a:pPr marL="0" indent="0" algn="just">
              <a:lnSpc>
                <a:spcPct val="115000"/>
              </a:lnSpc>
              <a:spcBef>
                <a:spcPts val="0"/>
              </a:spcBef>
              <a:spcAft>
                <a:spcPts val="1000"/>
              </a:spcAft>
              <a:buNone/>
            </a:pPr>
            <a:endParaRPr lang="en-US" sz="3300" dirty="0" smtClean="0">
              <a:solidFill>
                <a:prstClr val="black"/>
              </a:solidFill>
              <a:latin typeface="+mj-lt"/>
              <a:ea typeface="Calibri"/>
              <a:cs typeface="Arial"/>
            </a:endParaRPr>
          </a:p>
          <a:p>
            <a:pPr algn="just">
              <a:lnSpc>
                <a:spcPct val="115000"/>
              </a:lnSpc>
              <a:spcBef>
                <a:spcPts val="0"/>
              </a:spcBef>
              <a:spcAft>
                <a:spcPts val="1000"/>
              </a:spcAft>
            </a:pPr>
            <a:r>
              <a:rPr lang="en-US" sz="3300" dirty="0" smtClean="0">
                <a:solidFill>
                  <a:prstClr val="black"/>
                </a:solidFill>
                <a:latin typeface="+mj-lt"/>
                <a:ea typeface="Calibri"/>
                <a:cs typeface="Arial"/>
              </a:rPr>
              <a:t>The </a:t>
            </a:r>
            <a:r>
              <a:rPr lang="en-US" sz="3300" dirty="0">
                <a:solidFill>
                  <a:prstClr val="black"/>
                </a:solidFill>
                <a:latin typeface="+mj-lt"/>
                <a:ea typeface="Calibri"/>
                <a:cs typeface="Arial"/>
              </a:rPr>
              <a:t>term ‘’Agricultural Extension’’ was only adopted  in 1914 when  the United States Federal Smith-Lever Act of 1914 formalized a nationwide cooperative federal-state-county </a:t>
            </a:r>
            <a:r>
              <a:rPr lang="en-US" sz="3300" dirty="0" err="1">
                <a:solidFill>
                  <a:prstClr val="black"/>
                </a:solidFill>
                <a:latin typeface="+mj-lt"/>
                <a:ea typeface="Calibri"/>
                <a:cs typeface="Arial"/>
              </a:rPr>
              <a:t>programme</a:t>
            </a:r>
            <a:r>
              <a:rPr lang="en-US" sz="3300" dirty="0">
                <a:solidFill>
                  <a:prstClr val="black"/>
                </a:solidFill>
                <a:latin typeface="+mj-lt"/>
                <a:ea typeface="Calibri"/>
                <a:cs typeface="Arial"/>
              </a:rPr>
              <a:t> and gave operational responsibility for this to the land grant </a:t>
            </a:r>
            <a:r>
              <a:rPr lang="en-US" sz="3300" dirty="0" smtClean="0">
                <a:solidFill>
                  <a:prstClr val="black"/>
                </a:solidFill>
                <a:latin typeface="+mj-lt"/>
                <a:ea typeface="Calibri"/>
                <a:cs typeface="Arial"/>
              </a:rPr>
              <a:t>Colleges </a:t>
            </a:r>
            <a:r>
              <a:rPr lang="en-US" sz="3300" dirty="0">
                <a:solidFill>
                  <a:prstClr val="black"/>
                </a:solidFill>
                <a:latin typeface="+mj-lt"/>
                <a:ea typeface="Calibri"/>
                <a:cs typeface="Arial"/>
              </a:rPr>
              <a:t>and Universities. </a:t>
            </a:r>
          </a:p>
          <a:p>
            <a:pPr algn="just">
              <a:lnSpc>
                <a:spcPct val="115000"/>
              </a:lnSpc>
              <a:spcBef>
                <a:spcPts val="0"/>
              </a:spcBef>
              <a:spcAft>
                <a:spcPts val="1000"/>
              </a:spcAft>
            </a:pPr>
            <a:r>
              <a:rPr lang="en-US" sz="3300" dirty="0">
                <a:solidFill>
                  <a:prstClr val="black"/>
                </a:solidFill>
                <a:latin typeface="+mj-lt"/>
                <a:ea typeface="Calibri"/>
                <a:cs typeface="Arial"/>
              </a:rPr>
              <a:t>In the beginning, agricultural extension was concerned primarily with the improvement of agriculture, using conventional teaching methods. As time went on, home economics, youth </a:t>
            </a:r>
            <a:r>
              <a:rPr lang="en-US" sz="3300" dirty="0" err="1">
                <a:solidFill>
                  <a:prstClr val="black"/>
                </a:solidFill>
                <a:latin typeface="+mj-lt"/>
                <a:ea typeface="Calibri"/>
                <a:cs typeface="Arial"/>
              </a:rPr>
              <a:t>programmes</a:t>
            </a:r>
            <a:r>
              <a:rPr lang="en-US" sz="3300" dirty="0">
                <a:solidFill>
                  <a:prstClr val="black"/>
                </a:solidFill>
                <a:latin typeface="+mj-lt"/>
                <a:ea typeface="Calibri"/>
                <a:cs typeface="Arial"/>
              </a:rPr>
              <a:t> and rural community resource development were included. Agricultural extension spread to tropical Africa, the Caribbean, Asia and Latin America following the involvement of the </a:t>
            </a:r>
            <a:r>
              <a:rPr lang="en-US" sz="3300" dirty="0" smtClean="0">
                <a:solidFill>
                  <a:prstClr val="black"/>
                </a:solidFill>
                <a:latin typeface="+mj-lt"/>
                <a:ea typeface="Calibri"/>
                <a:cs typeface="Arial"/>
              </a:rPr>
              <a:t>USA </a:t>
            </a:r>
            <a:r>
              <a:rPr lang="en-US" sz="3300" dirty="0">
                <a:solidFill>
                  <a:prstClr val="black"/>
                </a:solidFill>
                <a:latin typeface="+mj-lt"/>
                <a:ea typeface="Calibri"/>
                <a:cs typeface="Arial"/>
              </a:rPr>
              <a:t>in bilateral AID </a:t>
            </a:r>
            <a:r>
              <a:rPr lang="en-US" sz="3300" dirty="0" err="1">
                <a:solidFill>
                  <a:prstClr val="black"/>
                </a:solidFill>
                <a:latin typeface="+mj-lt"/>
                <a:ea typeface="Calibri"/>
                <a:cs typeface="Arial"/>
              </a:rPr>
              <a:t>programmes</a:t>
            </a:r>
            <a:r>
              <a:rPr lang="en-US" sz="3300" dirty="0">
                <a:solidFill>
                  <a:prstClr val="black"/>
                </a:solidFill>
                <a:latin typeface="+mj-lt"/>
                <a:ea typeface="Calibri"/>
                <a:cs typeface="Arial"/>
              </a:rPr>
              <a:t> after the Second World War. </a:t>
            </a:r>
          </a:p>
          <a:p>
            <a:endParaRPr lang="en-US" dirty="0"/>
          </a:p>
        </p:txBody>
      </p:sp>
    </p:spTree>
    <p:extLst>
      <p:ext uri="{BB962C8B-B14F-4D97-AF65-F5344CB8AC3E}">
        <p14:creationId xmlns:p14="http://schemas.microsoft.com/office/powerpoint/2010/main" val="43488440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smtClean="0"/>
              <a:t>WHY IS AGRICULTURAL EXTENSION SO IMPORTANT?</a:t>
            </a:r>
            <a:endParaRPr lang="en-US" sz="28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marL="0" indent="0" algn="just">
              <a:buNone/>
            </a:pPr>
            <a:endParaRPr lang="en-US" sz="2400" b="1" i="1" dirty="0" smtClean="0"/>
          </a:p>
          <a:p>
            <a:pPr marL="0" indent="0" algn="just">
              <a:buNone/>
            </a:pPr>
            <a:r>
              <a:rPr lang="en-US" sz="2400" b="1" i="1" dirty="0" smtClean="0"/>
              <a:t>THE GOVERNMENTAL GOALS TO WHICH AGRICULTURAL EXTENSION POLICIES AND ACTIVITIES CAN SIGNIFICANTLY CONTRIBUTE</a:t>
            </a:r>
            <a:r>
              <a:rPr lang="en-US" sz="2400" b="1" i="1" baseline="30000" dirty="0" smtClean="0"/>
              <a:t>8</a:t>
            </a:r>
          </a:p>
          <a:p>
            <a:pPr algn="just"/>
            <a:r>
              <a:rPr lang="en-US" sz="2600" dirty="0" smtClean="0"/>
              <a:t>Increasing food production</a:t>
            </a:r>
          </a:p>
          <a:p>
            <a:pPr algn="just"/>
            <a:r>
              <a:rPr lang="en-US" sz="2600" dirty="0" smtClean="0"/>
              <a:t>Stimulating economic growth</a:t>
            </a:r>
          </a:p>
          <a:p>
            <a:pPr algn="just"/>
            <a:r>
              <a:rPr lang="en-US" sz="2600" dirty="0" smtClean="0"/>
              <a:t>Increasing the welfare of farm families and rural people</a:t>
            </a:r>
          </a:p>
          <a:p>
            <a:pPr algn="just"/>
            <a:r>
              <a:rPr lang="en-US" sz="2600" dirty="0" smtClean="0"/>
              <a:t>Reducing poverty and social inequalities</a:t>
            </a:r>
          </a:p>
          <a:p>
            <a:pPr algn="just"/>
            <a:r>
              <a:rPr lang="en-US" sz="2600" dirty="0" smtClean="0"/>
              <a:t>Sustainable use of natural resources</a:t>
            </a:r>
          </a:p>
          <a:p>
            <a:pPr algn="just"/>
            <a:r>
              <a:rPr lang="en-US" sz="2600" dirty="0" smtClean="0"/>
              <a:t>Participatory development</a:t>
            </a:r>
          </a:p>
          <a:p>
            <a:pPr marL="0" indent="0" algn="just">
              <a:buNone/>
            </a:pPr>
            <a:r>
              <a:rPr lang="en-US" sz="2600" dirty="0" smtClean="0"/>
              <a:t>Agricultural extension in its broadest sense in considered an important instrument to support farmers’ efforts in agricultural development in a changing environment.</a:t>
            </a:r>
            <a:endParaRPr lang="en-US" sz="2600" dirty="0"/>
          </a:p>
        </p:txBody>
      </p:sp>
    </p:spTree>
    <p:extLst>
      <p:ext uri="{BB962C8B-B14F-4D97-AF65-F5344CB8AC3E}">
        <p14:creationId xmlns:p14="http://schemas.microsoft.com/office/powerpoint/2010/main" val="15145830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EVOLVING MODELS OF AGRICULTURAL EXTENSION</a:t>
            </a:r>
            <a:endParaRPr lang="en-US" sz="2800"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 Lineal Model</a:t>
            </a:r>
          </a:p>
          <a:p>
            <a:pPr marL="0" indent="0">
              <a:buNone/>
            </a:pPr>
            <a:r>
              <a:rPr lang="en-US" dirty="0" smtClean="0"/>
              <a:t>               Extension                                               Farmer</a:t>
            </a:r>
          </a:p>
          <a:p>
            <a:pPr marL="0" indent="0">
              <a:buNone/>
            </a:pPr>
            <a:endParaRPr lang="en-US" dirty="0" smtClean="0"/>
          </a:p>
          <a:p>
            <a:r>
              <a:rPr lang="en-US" dirty="0" smtClean="0"/>
              <a:t>Tripartite Model</a:t>
            </a:r>
          </a:p>
          <a:p>
            <a:pPr marL="0" indent="0">
              <a:buNone/>
            </a:pPr>
            <a:r>
              <a:rPr lang="en-US" dirty="0" smtClean="0"/>
              <a:t>                Extension                                               Farmer</a:t>
            </a:r>
            <a:endParaRPr lang="en-US" dirty="0"/>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Research</a:t>
            </a:r>
            <a:endParaRPr lang="en-US" dirty="0"/>
          </a:p>
        </p:txBody>
      </p:sp>
      <p:cxnSp>
        <p:nvCxnSpPr>
          <p:cNvPr id="5" name="Straight Arrow Connector 4"/>
          <p:cNvCxnSpPr/>
          <p:nvPr/>
        </p:nvCxnSpPr>
        <p:spPr>
          <a:xfrm>
            <a:off x="3862167" y="2089052"/>
            <a:ext cx="2895600" cy="0"/>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49150" y="3764280"/>
            <a:ext cx="2438400" cy="0"/>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309967" y="3810000"/>
            <a:ext cx="1219200" cy="1371600"/>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93465" y="3810000"/>
            <a:ext cx="1295400" cy="1371600"/>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14839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792162"/>
          </a:xfrm>
        </p:spPr>
        <p:txBody>
          <a:bodyPr>
            <a:normAutofit fontScale="90000"/>
          </a:bodyPr>
          <a:lstStyle/>
          <a:p>
            <a:pPr algn="just"/>
            <a:r>
              <a:rPr lang="en-US" sz="2800" dirty="0">
                <a:solidFill>
                  <a:prstClr val="black"/>
                </a:solidFill>
              </a:rPr>
              <a:t>CHANGING MODELS OF AGRICULTURAL </a:t>
            </a:r>
            <a:r>
              <a:rPr lang="en-US" sz="2800" dirty="0" smtClean="0">
                <a:solidFill>
                  <a:prstClr val="black"/>
                </a:solidFill>
              </a:rPr>
              <a:t>EXTENSION CONT’D.</a:t>
            </a:r>
            <a:endParaRPr lang="en-US" dirty="0"/>
          </a:p>
        </p:txBody>
      </p:sp>
      <p:sp>
        <p:nvSpPr>
          <p:cNvPr id="30" name="Rectangle 29"/>
          <p:cNvSpPr/>
          <p:nvPr/>
        </p:nvSpPr>
        <p:spPr>
          <a:xfrm>
            <a:off x="459542" y="2819400"/>
            <a:ext cx="311247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Systemic Extension Model</a:t>
            </a:r>
            <a:endParaRPr lang="en-US" b="1" dirty="0"/>
          </a:p>
        </p:txBody>
      </p:sp>
      <p:grpSp>
        <p:nvGrpSpPr>
          <p:cNvPr id="38" name="Group 37"/>
          <p:cNvGrpSpPr/>
          <p:nvPr/>
        </p:nvGrpSpPr>
        <p:grpSpPr>
          <a:xfrm>
            <a:off x="598755" y="1482383"/>
            <a:ext cx="7557868" cy="914400"/>
            <a:chOff x="443132" y="2053883"/>
            <a:chExt cx="7557868" cy="914400"/>
          </a:xfrm>
        </p:grpSpPr>
        <p:sp>
          <p:nvSpPr>
            <p:cNvPr id="22" name="Oval 21"/>
            <p:cNvSpPr/>
            <p:nvPr/>
          </p:nvSpPr>
          <p:spPr>
            <a:xfrm>
              <a:off x="443132" y="2057400"/>
              <a:ext cx="1766668"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Research</a:t>
              </a:r>
              <a:endParaRPr lang="en-US" b="1" dirty="0"/>
            </a:p>
          </p:txBody>
        </p:sp>
        <p:sp>
          <p:nvSpPr>
            <p:cNvPr id="23" name="Oval 22"/>
            <p:cNvSpPr/>
            <p:nvPr/>
          </p:nvSpPr>
          <p:spPr>
            <a:xfrm>
              <a:off x="5715000" y="2053883"/>
              <a:ext cx="2286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Input</a:t>
              </a:r>
              <a:endParaRPr lang="en-US" b="1" dirty="0"/>
            </a:p>
          </p:txBody>
        </p:sp>
        <p:sp>
          <p:nvSpPr>
            <p:cNvPr id="27" name="Oval 26"/>
            <p:cNvSpPr/>
            <p:nvPr/>
          </p:nvSpPr>
          <p:spPr>
            <a:xfrm>
              <a:off x="2057400" y="2057400"/>
              <a:ext cx="2045677"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Extension</a:t>
              </a:r>
              <a:endParaRPr lang="en-US" b="1" dirty="0"/>
            </a:p>
          </p:txBody>
        </p:sp>
        <p:sp>
          <p:nvSpPr>
            <p:cNvPr id="29" name="Oval 28"/>
            <p:cNvSpPr/>
            <p:nvPr/>
          </p:nvSpPr>
          <p:spPr>
            <a:xfrm>
              <a:off x="3886200" y="2053883"/>
              <a:ext cx="2133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Farmer</a:t>
              </a:r>
              <a:endParaRPr lang="en-US" b="1" dirty="0"/>
            </a:p>
          </p:txBody>
        </p:sp>
        <p:sp>
          <p:nvSpPr>
            <p:cNvPr id="31" name="Rounded Rectangle 30"/>
            <p:cNvSpPr/>
            <p:nvPr/>
          </p:nvSpPr>
          <p:spPr>
            <a:xfrm>
              <a:off x="1366324" y="2739683"/>
              <a:ext cx="547350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Linkage System</a:t>
              </a:r>
              <a:endParaRPr lang="en-US" b="1" dirty="0"/>
            </a:p>
          </p:txBody>
        </p:sp>
      </p:grpSp>
      <p:sp>
        <p:nvSpPr>
          <p:cNvPr id="32" name="Rectangle 31"/>
          <p:cNvSpPr/>
          <p:nvPr/>
        </p:nvSpPr>
        <p:spPr>
          <a:xfrm>
            <a:off x="410309" y="5795304"/>
            <a:ext cx="3598982" cy="300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Modified Systemic Extension Model</a:t>
            </a:r>
            <a:endParaRPr lang="en-US" b="1" dirty="0"/>
          </a:p>
        </p:txBody>
      </p:sp>
      <p:grpSp>
        <p:nvGrpSpPr>
          <p:cNvPr id="39" name="Group 38"/>
          <p:cNvGrpSpPr/>
          <p:nvPr/>
        </p:nvGrpSpPr>
        <p:grpSpPr>
          <a:xfrm>
            <a:off x="228600" y="3830516"/>
            <a:ext cx="8673904" cy="1808284"/>
            <a:chOff x="89096" y="4191000"/>
            <a:chExt cx="8673904" cy="2057400"/>
          </a:xfrm>
        </p:grpSpPr>
        <p:sp>
          <p:nvSpPr>
            <p:cNvPr id="24" name="Oval 23"/>
            <p:cNvSpPr/>
            <p:nvPr/>
          </p:nvSpPr>
          <p:spPr>
            <a:xfrm>
              <a:off x="1859278" y="4632375"/>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Extension</a:t>
              </a:r>
              <a:endParaRPr lang="en-US" b="1" dirty="0"/>
            </a:p>
          </p:txBody>
        </p:sp>
        <p:sp>
          <p:nvSpPr>
            <p:cNvPr id="25" name="Oval 24"/>
            <p:cNvSpPr/>
            <p:nvPr/>
          </p:nvSpPr>
          <p:spPr>
            <a:xfrm>
              <a:off x="6553200" y="4795911"/>
              <a:ext cx="2209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Input</a:t>
              </a:r>
              <a:endParaRPr lang="en-US" b="1" dirty="0"/>
            </a:p>
          </p:txBody>
        </p:sp>
        <p:sp>
          <p:nvSpPr>
            <p:cNvPr id="26" name="Oval 25"/>
            <p:cNvSpPr/>
            <p:nvPr/>
          </p:nvSpPr>
          <p:spPr>
            <a:xfrm>
              <a:off x="89096" y="462915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Research</a:t>
              </a:r>
              <a:endParaRPr lang="en-US" b="1" dirty="0"/>
            </a:p>
          </p:txBody>
        </p:sp>
        <p:sp>
          <p:nvSpPr>
            <p:cNvPr id="28" name="Oval 27"/>
            <p:cNvSpPr/>
            <p:nvPr/>
          </p:nvSpPr>
          <p:spPr>
            <a:xfrm>
              <a:off x="3581400" y="4191000"/>
              <a:ext cx="29718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4277750" y="4191000"/>
              <a:ext cx="1350499" cy="63714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Men</a:t>
              </a:r>
              <a:endParaRPr lang="en-US" b="1" dirty="0"/>
            </a:p>
          </p:txBody>
        </p:sp>
        <p:sp>
          <p:nvSpPr>
            <p:cNvPr id="34" name="Oval 33"/>
            <p:cNvSpPr/>
            <p:nvPr/>
          </p:nvSpPr>
          <p:spPr>
            <a:xfrm>
              <a:off x="4885006" y="5138811"/>
              <a:ext cx="1515794" cy="74910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Children</a:t>
              </a:r>
              <a:endParaRPr lang="en-US" b="1" dirty="0"/>
            </a:p>
          </p:txBody>
        </p:sp>
        <p:sp>
          <p:nvSpPr>
            <p:cNvPr id="35" name="Oval 34"/>
            <p:cNvSpPr/>
            <p:nvPr/>
          </p:nvSpPr>
          <p:spPr>
            <a:xfrm>
              <a:off x="3688078" y="5138811"/>
              <a:ext cx="1379222" cy="73503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Women</a:t>
              </a:r>
              <a:endParaRPr lang="en-US" b="1" dirty="0"/>
            </a:p>
          </p:txBody>
        </p:sp>
        <p:sp>
          <p:nvSpPr>
            <p:cNvPr id="37" name="Rounded Rectangle 36"/>
            <p:cNvSpPr/>
            <p:nvPr/>
          </p:nvSpPr>
          <p:spPr>
            <a:xfrm>
              <a:off x="4103077" y="4828150"/>
              <a:ext cx="2153529" cy="310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Farm family</a:t>
              </a:r>
              <a:endParaRPr lang="en-US" b="1" dirty="0"/>
            </a:p>
          </p:txBody>
        </p:sp>
      </p:grpSp>
    </p:spTree>
    <p:extLst>
      <p:ext uri="{BB962C8B-B14F-4D97-AF65-F5344CB8AC3E}">
        <p14:creationId xmlns:p14="http://schemas.microsoft.com/office/powerpoint/2010/main" val="396328563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3177</TotalTime>
  <Words>2419</Words>
  <Application>Microsoft Office PowerPoint</Application>
  <PresentationFormat>On-screen Show (4:3)</PresentationFormat>
  <Paragraphs>229</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CONTEMPORARY ISSUES IN AGRICULTURAL EXTENSION</vt:lpstr>
      <vt:lpstr>EXTENSION: HISTORY AND CONCEPTS EXPLORED</vt:lpstr>
      <vt:lpstr>EXTENSION: HISTORY AND CONCEPTS EXPLORED CONT’D.</vt:lpstr>
      <vt:lpstr>EXTENSION: HISTORY AND CONCEPTS EXPLORED CONT’D.</vt:lpstr>
      <vt:lpstr>EXTENSION: HISTORY AND CONCEPTS EXPLORED CONT’D.</vt:lpstr>
      <vt:lpstr>EXTENSION: HISTORY AND CONCEPTS EXPLORED CONT’D.</vt:lpstr>
      <vt:lpstr>WHY IS AGRICULTURAL EXTENSION SO IMPORTANT?</vt:lpstr>
      <vt:lpstr>EVOLVING MODELS OF AGRICULTURAL EXTENSION</vt:lpstr>
      <vt:lpstr>CHANGING MODELS OF AGRICULTURAL EXTENSION CONT’D.</vt:lpstr>
      <vt:lpstr>RECENT CHANGES AND TRENDS IN EXTENSION</vt:lpstr>
      <vt:lpstr>RECENT CHANGES AND TRENDS IN EXTENSION CONT’D.</vt:lpstr>
      <vt:lpstr>RECENT CHANGES AND TRENDS IN EXTENSION CONT’D.</vt:lpstr>
      <vt:lpstr>RECENT CHANGES AND TRENDS IN EXTENSION CONT’D.</vt:lpstr>
      <vt:lpstr>RECENT CHANGES AND TRENDS IN EXTENSION CONT’D.</vt:lpstr>
      <vt:lpstr>RECENT CHANGES AND TRENDS IN EXTENSION CONT’D.</vt:lpstr>
      <vt:lpstr>ISSUES IN RESEARCH EXTENSION LINKS</vt:lpstr>
      <vt:lpstr>PowerPoint Presentation</vt:lpstr>
      <vt:lpstr>PowerPoint Presentation</vt:lpstr>
      <vt:lpstr>FARMERS’ POTENTIAL CONTRIBUTION TO RESEARCH COMPARED WITH THAT OF RESEARCHERS11 </vt:lpstr>
      <vt:lpstr>PowerPoint Presentation</vt:lpstr>
      <vt:lpstr>PowerPoint Presentation</vt:lpstr>
      <vt:lpstr>ISSUES IN RESEARCH EXTENSION LINKS CONT’D.</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ISSUES IN AGRICULTURAL EXTENSION</dc:title>
  <dc:creator>ayoola</dc:creator>
  <cp:lastModifiedBy>ayoola</cp:lastModifiedBy>
  <cp:revision>88</cp:revision>
  <dcterms:created xsi:type="dcterms:W3CDTF">2016-06-16T15:27:05Z</dcterms:created>
  <dcterms:modified xsi:type="dcterms:W3CDTF">2016-06-25T13:25:02Z</dcterms:modified>
</cp:coreProperties>
</file>