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5" r:id="rId33"/>
    <p:sldId id="290" r:id="rId34"/>
    <p:sldId id="291" r:id="rId35"/>
    <p:sldId id="297" r:id="rId36"/>
    <p:sldId id="292" r:id="rId37"/>
    <p:sldId id="286" r:id="rId38"/>
    <p:sldId id="296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0A3D-5773-4872-BFA9-ADE886BE7705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22C6-4F39-4BB6-A323-D03F04942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610600" cy="1470025"/>
          </a:xfrm>
        </p:spPr>
        <p:txBody>
          <a:bodyPr/>
          <a:lstStyle/>
          <a:p>
            <a:r>
              <a:rPr lang="en-US" dirty="0" smtClean="0"/>
              <a:t>MEASUREMENT AND SCALING TECHNIQUES</a:t>
            </a:r>
            <a:endParaRPr lang="en-US" dirty="0"/>
          </a:p>
        </p:txBody>
      </p:sp>
      <p:pic>
        <p:nvPicPr>
          <p:cNvPr id="4" name="Picture 3" descr="I:\2016-06-17-15-39-41-1086717687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486400"/>
            <a:ext cx="10779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AA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486400"/>
            <a:ext cx="99892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410200"/>
            <a:ext cx="244951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ayoola\Downloads\ayoola result_files\oau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5410200"/>
            <a:ext cx="11430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3200400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MingLiU" pitchFamily="49" charset="-120"/>
                <a:ea typeface="MingLiU" pitchFamily="49" charset="-120"/>
              </a:rPr>
              <a:t>Prof. Dixon </a:t>
            </a:r>
            <a:r>
              <a:rPr lang="en-US" sz="2400" b="1" dirty="0" err="1">
                <a:latin typeface="MingLiU" pitchFamily="49" charset="-120"/>
                <a:ea typeface="MingLiU" pitchFamily="49" charset="-120"/>
              </a:rPr>
              <a:t>Olu</a:t>
            </a:r>
            <a:r>
              <a:rPr lang="en-US" sz="2400" b="1" dirty="0">
                <a:latin typeface="MingLiU" pitchFamily="49" charset="-120"/>
                <a:ea typeface="MingLiU" pitchFamily="49" charset="-120"/>
              </a:rPr>
              <a:t>. </a:t>
            </a:r>
            <a:r>
              <a:rPr lang="en-US" sz="2400" b="1" dirty="0" err="1">
                <a:latin typeface="MingLiU" pitchFamily="49" charset="-120"/>
                <a:ea typeface="MingLiU" pitchFamily="49" charset="-120"/>
              </a:rPr>
              <a:t>Torimiro</a:t>
            </a:r>
            <a:r>
              <a:rPr lang="en-US" sz="2400" b="1" dirty="0">
                <a:latin typeface="MingLiU" pitchFamily="49" charset="-120"/>
                <a:ea typeface="MingLiU" pitchFamily="49" charset="-120"/>
              </a:rPr>
              <a:t>, </a:t>
            </a:r>
          </a:p>
          <a:p>
            <a:pPr algn="ctr">
              <a:defRPr/>
            </a:pPr>
            <a:r>
              <a:rPr lang="en-US" sz="1600" i="1" dirty="0">
                <a:latin typeface="+mn-lt"/>
                <a:ea typeface="MingLiU" pitchFamily="49" charset="-120"/>
              </a:rPr>
              <a:t>Ph.D., MCRA</a:t>
            </a:r>
            <a:r>
              <a:rPr lang="en-US" sz="2000" dirty="0">
                <a:latin typeface="+mn-lt"/>
                <a:ea typeface="MingLiU" pitchFamily="49" charset="-120"/>
              </a:rPr>
              <a:t>, AAU Academic Exchange Fellow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INTERVAL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Numerically equal distances on the scale represent equal values in the characteristics being measured.</a:t>
            </a:r>
          </a:p>
          <a:p>
            <a:r>
              <a:rPr lang="en-US" dirty="0" smtClean="0"/>
              <a:t>It permits comparison of the differences between objects.</a:t>
            </a:r>
          </a:p>
          <a:p>
            <a:r>
              <a:rPr lang="en-US" dirty="0" smtClean="0"/>
              <a:t>The location of the zero point and the unit of measurement are arbitrary.</a:t>
            </a:r>
          </a:p>
          <a:p>
            <a:r>
              <a:rPr lang="en-US" dirty="0" smtClean="0"/>
              <a:t>Any positive linear transformation of the form </a:t>
            </a:r>
          </a:p>
          <a:p>
            <a:r>
              <a:rPr lang="en-US" dirty="0" smtClean="0"/>
              <a:t>Y=a + </a:t>
            </a:r>
            <a:r>
              <a:rPr lang="en-US" dirty="0" err="1" smtClean="0"/>
              <a:t>bx</a:t>
            </a:r>
            <a:r>
              <a:rPr lang="en-US" dirty="0" smtClean="0"/>
              <a:t> will preserve the properties of the scale.</a:t>
            </a:r>
          </a:p>
          <a:p>
            <a:r>
              <a:rPr lang="en-US" dirty="0" smtClean="0"/>
              <a:t>Almost all statistical techniques can be applied including the arithmetic mean, standard deviation,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RATIO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dirty="0" smtClean="0"/>
              <a:t>Possesses all the properties of the nominal, ordinal, and interval scales.</a:t>
            </a:r>
          </a:p>
          <a:p>
            <a:r>
              <a:rPr lang="en-US" dirty="0" smtClean="0"/>
              <a:t>It has an absolute zero point.</a:t>
            </a:r>
          </a:p>
          <a:p>
            <a:r>
              <a:rPr lang="en-US" dirty="0" smtClean="0"/>
              <a:t>It is meaningful to compute ratios of scale value.</a:t>
            </a:r>
          </a:p>
          <a:p>
            <a:r>
              <a:rPr lang="en-US" dirty="0" smtClean="0"/>
              <a:t>Only proportionate transformation of the form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Y= </a:t>
            </a:r>
            <a:r>
              <a:rPr lang="en-US" dirty="0" err="1" smtClean="0"/>
              <a:t>bx</a:t>
            </a:r>
            <a:r>
              <a:rPr lang="en-US" dirty="0" smtClean="0"/>
              <a:t>, where b is a positive constant, are allowed.</a:t>
            </a:r>
          </a:p>
          <a:p>
            <a:r>
              <a:rPr lang="en-US" dirty="0" smtClean="0"/>
              <a:t>All statistical techniques can be applied to ratio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PRIMARY SCALES MEASUREMENT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534400" cy="500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3779520"/>
                <a:gridCol w="990600"/>
                <a:gridCol w="1045356"/>
                <a:gridCol w="1012044"/>
              </a:tblGrid>
              <a:tr h="738116">
                <a:tc gridSpan="5">
                  <a:txBody>
                    <a:bodyPr/>
                    <a:lstStyle/>
                    <a:p>
                      <a:r>
                        <a:rPr lang="en-US" sz="3200" dirty="0" smtClean="0"/>
                        <a:t>SCALE       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521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Nominal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Numbers</a:t>
                      </a:r>
                      <a:r>
                        <a:rPr lang="en-US" sz="3200" baseline="0" dirty="0" smtClean="0"/>
                        <a:t> assigned to runners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73811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Ordinal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Rank order of winners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r>
                        <a:rPr lang="en-US" sz="3200" baseline="30000" dirty="0" smtClean="0"/>
                        <a:t>rd</a:t>
                      </a:r>
                      <a:r>
                        <a:rPr lang="en-US" sz="3200" dirty="0" smtClean="0"/>
                        <a:t>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r>
                        <a:rPr lang="en-US" sz="3200" baseline="30000" dirty="0" smtClean="0"/>
                        <a:t>nd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r>
                        <a:rPr lang="en-US" sz="3200" baseline="30000" dirty="0" smtClean="0"/>
                        <a:t>st</a:t>
                      </a:r>
                      <a:r>
                        <a:rPr lang="en-US" sz="3200" baseline="0" dirty="0" smtClean="0"/>
                        <a:t> </a:t>
                      </a:r>
                      <a:endParaRPr lang="en-US" sz="3200" dirty="0"/>
                    </a:p>
                  </a:txBody>
                  <a:tcPr/>
                </a:tc>
              </a:tr>
              <a:tr h="73811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Interval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Performance rating on a scale of 0 - 15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14</a:t>
                      </a:r>
                      <a:endParaRPr lang="en-US" sz="3200" dirty="0"/>
                    </a:p>
                  </a:txBody>
                  <a:tcPr/>
                </a:tc>
              </a:tr>
              <a:tr h="73811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Ratio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 to finish, in seconds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20.0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15.2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CLASSIFICATION OF SCALING TECHNIQUES</a:t>
            </a:r>
            <a:endParaRPr lang="en-US" sz="3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0" y="1143000"/>
            <a:ext cx="9144000" cy="5410200"/>
            <a:chOff x="0" y="1143000"/>
            <a:chExt cx="9144000" cy="5410200"/>
          </a:xfrm>
        </p:grpSpPr>
        <p:sp>
          <p:nvSpPr>
            <p:cNvPr id="23" name="Oval 22"/>
            <p:cNvSpPr/>
            <p:nvPr/>
          </p:nvSpPr>
          <p:spPr>
            <a:xfrm>
              <a:off x="4343400" y="4648200"/>
              <a:ext cx="1676400" cy="990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Likert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0" y="1143000"/>
              <a:ext cx="9144000" cy="5410200"/>
              <a:chOff x="0" y="1143000"/>
              <a:chExt cx="9144000" cy="5410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29000" y="1143000"/>
                <a:ext cx="2590800" cy="6858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Scaling Techniques</a:t>
                </a:r>
                <a:endParaRPr lang="en-US" sz="24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486400" y="2362200"/>
                <a:ext cx="2514600" cy="5334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Non-comparative</a:t>
                </a:r>
                <a:endParaRPr lang="en-US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66800" y="2286000"/>
                <a:ext cx="2286000" cy="5334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Comparative</a:t>
                </a:r>
                <a:endParaRPr lang="en-US" sz="2400" b="1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0" y="3352800"/>
                <a:ext cx="1981200" cy="11430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Paired</a:t>
                </a:r>
              </a:p>
              <a:p>
                <a:pPr algn="ctr"/>
                <a:r>
                  <a:rPr lang="en-US" sz="2400" b="1" dirty="0" smtClean="0"/>
                  <a:t>Comparison</a:t>
                </a:r>
                <a:endParaRPr lang="en-US" sz="2400" b="1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057400" y="3352800"/>
                <a:ext cx="1371600" cy="1066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Rank </a:t>
                </a:r>
              </a:p>
              <a:p>
                <a:pPr algn="ctr"/>
                <a:r>
                  <a:rPr lang="en-US" sz="2400" b="1" dirty="0" smtClean="0"/>
                  <a:t>Order</a:t>
                </a:r>
                <a:endParaRPr lang="en-US" sz="2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505200" y="3352800"/>
                <a:ext cx="1447800" cy="1066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Constant </a:t>
                </a:r>
              </a:p>
              <a:p>
                <a:pPr algn="ctr"/>
                <a:r>
                  <a:rPr lang="en-US" sz="2400" b="1" dirty="0" smtClean="0"/>
                  <a:t>Sum</a:t>
                </a:r>
                <a:endParaRPr lang="en-US" sz="2400" b="1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181600" y="3429000"/>
                <a:ext cx="1752600" cy="9906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Continuous Rating </a:t>
                </a:r>
              </a:p>
              <a:p>
                <a:pPr algn="ctr"/>
                <a:r>
                  <a:rPr lang="en-US" sz="2400" b="1" dirty="0" smtClean="0"/>
                  <a:t>Scales</a:t>
                </a:r>
                <a:endParaRPr lang="en-US" sz="2400" b="1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162800" y="3352800"/>
                <a:ext cx="1600200" cy="9906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Itemized Rating </a:t>
                </a:r>
              </a:p>
              <a:p>
                <a:pPr algn="ctr"/>
                <a:r>
                  <a:rPr lang="en-US" sz="2400" b="1" dirty="0" smtClean="0"/>
                  <a:t>Scales</a:t>
                </a:r>
                <a:endParaRPr lang="en-US" sz="24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562600" y="5410200"/>
                <a:ext cx="2438400" cy="1143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Semantic </a:t>
                </a:r>
              </a:p>
              <a:p>
                <a:pPr algn="ctr"/>
                <a:r>
                  <a:rPr lang="en-US" sz="2400" b="1" dirty="0" smtClean="0"/>
                  <a:t>Differential</a:t>
                </a:r>
                <a:endParaRPr lang="en-US" sz="24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67600" y="4495800"/>
                <a:ext cx="1676400" cy="9906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/>
                  <a:t>Stapel</a:t>
                </a:r>
                <a:endParaRPr lang="en-US" sz="2400" b="1" dirty="0"/>
              </a:p>
            </p:txBody>
          </p:sp>
          <p:cxnSp>
            <p:nvCxnSpPr>
              <p:cNvPr id="26" name="Straight Arrow Connector 25"/>
              <p:cNvCxnSpPr>
                <a:endCxn id="21" idx="0"/>
              </p:cNvCxnSpPr>
              <p:nvPr/>
            </p:nvCxnSpPr>
            <p:spPr>
              <a:xfrm>
                <a:off x="7315200" y="2895600"/>
                <a:ext cx="647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5791200" y="2895600"/>
                <a:ext cx="609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2667000" y="1828800"/>
                <a:ext cx="12954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19" idx="0"/>
              </p:cNvCxnSpPr>
              <p:nvPr/>
            </p:nvCxnSpPr>
            <p:spPr>
              <a:xfrm>
                <a:off x="3200400" y="2819400"/>
                <a:ext cx="10287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667000" y="2819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24" idx="7"/>
              </p:cNvCxnSpPr>
              <p:nvPr/>
            </p:nvCxnSpPr>
            <p:spPr>
              <a:xfrm>
                <a:off x="8763000" y="4191000"/>
                <a:ext cx="135497" cy="4498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2" idx="0"/>
              </p:cNvCxnSpPr>
              <p:nvPr/>
            </p:nvCxnSpPr>
            <p:spPr>
              <a:xfrm flipH="1">
                <a:off x="6781800" y="43434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23" idx="7"/>
              </p:cNvCxnSpPr>
              <p:nvPr/>
            </p:nvCxnSpPr>
            <p:spPr>
              <a:xfrm flipH="1">
                <a:off x="5774297" y="4343400"/>
                <a:ext cx="1540903" cy="4498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838200" y="2819400"/>
                <a:ext cx="4572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00600" y="1828800"/>
                <a:ext cx="1676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OF SCALING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Comparative scales </a:t>
            </a:r>
            <a:r>
              <a:rPr lang="en-US" dirty="0" smtClean="0"/>
              <a:t>involved the direct comparison of stimulus objects. The data must be interpreted in relative terms and have only ordinal or rank order properties.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Non-comparative scales</a:t>
            </a:r>
            <a:r>
              <a:rPr lang="en-US" dirty="0" smtClean="0"/>
              <a:t>, each object is scaled independently of the others in the stimulus set. The resulting data are generally assumed to be interval or ratio scaled.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OF SCALING TECHNIQUES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Paired Comparison Scaling</a:t>
            </a:r>
          </a:p>
          <a:p>
            <a:r>
              <a:rPr lang="en-US" dirty="0" smtClean="0"/>
              <a:t>A respondent is presented with 2 objectives and asked to select 1 according to some criterion.</a:t>
            </a:r>
          </a:p>
          <a:p>
            <a:r>
              <a:rPr lang="en-US" dirty="0" smtClean="0"/>
              <a:t>The data obtained are ordinal in nature.</a:t>
            </a:r>
          </a:p>
          <a:p>
            <a:r>
              <a:rPr lang="en-US" dirty="0" smtClean="0"/>
              <a:t>It is the most widely used comparative scaling technique.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Rank Order Scaling</a:t>
            </a:r>
          </a:p>
          <a:p>
            <a:r>
              <a:rPr lang="en-US" dirty="0" smtClean="0"/>
              <a:t>Respondents are presented with several objects simultaneously and asked to order or rank them according to some criterion.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SCALING TECHNIQUES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possible that the respondent may dislike the brand ranked 1 in an absolute sense.</a:t>
            </a:r>
          </a:p>
          <a:p>
            <a:r>
              <a:rPr lang="en-US" dirty="0" smtClean="0"/>
              <a:t>Rank order scaling also results in ordinal data.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Constant Sum scaling</a:t>
            </a:r>
          </a:p>
          <a:p>
            <a:r>
              <a:rPr lang="en-US" dirty="0" smtClean="0"/>
              <a:t>Respondents allocate a constant sum of units, such as 50 points to attributes of a product to reflect their importance.</a:t>
            </a:r>
          </a:p>
          <a:p>
            <a:r>
              <a:rPr lang="en-US" dirty="0" smtClean="0"/>
              <a:t>If an attribute is unimportant , the respondent assigns it zero points.</a:t>
            </a:r>
          </a:p>
          <a:p>
            <a:r>
              <a:rPr lang="en-US" dirty="0" smtClean="0"/>
              <a:t>If an attribute is twice as important as some other attributes, it receives twice as many points.</a:t>
            </a:r>
          </a:p>
          <a:p>
            <a:r>
              <a:rPr lang="en-US" dirty="0" smtClean="0"/>
              <a:t>The sum of all the points is 50. hence, the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SCALING TECHNIQUES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Continuous rating Scale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Likert Scale</a:t>
            </a:r>
          </a:p>
          <a:p>
            <a:r>
              <a:rPr lang="en-US" dirty="0" smtClean="0"/>
              <a:t>Popularly used in attitude measurement</a:t>
            </a:r>
          </a:p>
          <a:p>
            <a:r>
              <a:rPr lang="en-US" dirty="0" smtClean="0"/>
              <a:t>Respondents indicate their own attitudes by checking how strongly they agree/disagree with statements/</a:t>
            </a:r>
          </a:p>
          <a:p>
            <a:r>
              <a:rPr lang="en-US" dirty="0" smtClean="0"/>
              <a:t>Generally use as either a 5 point or  a 7 point scale.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600" y="1905001"/>
            <a:ext cx="7772400" cy="1219200"/>
            <a:chOff x="762000" y="2590800"/>
            <a:chExt cx="7772400" cy="152846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76400" y="3276600"/>
              <a:ext cx="594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620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Very </a:t>
              </a:r>
            </a:p>
            <a:p>
              <a:pPr algn="ctr"/>
              <a:r>
                <a:rPr lang="en-US" sz="2400" b="1" dirty="0" smtClean="0"/>
                <a:t>Poor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2743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Very </a:t>
              </a:r>
            </a:p>
            <a:p>
              <a:pPr algn="ctr"/>
              <a:r>
                <a:rPr lang="en-US" sz="2400" b="1" dirty="0" smtClean="0"/>
                <a:t>Good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400" y="30480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X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3657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30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35814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3657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20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200" y="3657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40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86600" y="3657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50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SCALING TECHNIQUES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Semantic Differential Scales</a:t>
            </a:r>
          </a:p>
          <a:p>
            <a:r>
              <a:rPr lang="en-US" dirty="0" smtClean="0"/>
              <a:t>A series of numbered (usually 5 or 7 point) bipolar scales.</a:t>
            </a:r>
          </a:p>
          <a:p>
            <a:r>
              <a:rPr lang="en-US" dirty="0" smtClean="0"/>
              <a:t>Bipolar adjectives (e.g. rich or poor), anchor both ends (or poles) of the scale.</a:t>
            </a:r>
          </a:p>
          <a:p>
            <a:r>
              <a:rPr lang="en-US" dirty="0" smtClean="0"/>
              <a:t>A weight is assigned to each position on the rating scale.</a:t>
            </a:r>
          </a:p>
          <a:p>
            <a:r>
              <a:rPr lang="en-US" dirty="0" smtClean="0"/>
              <a:t>Traditionally, scores are 5, 4, 3, 2, 1, or </a:t>
            </a:r>
          </a:p>
          <a:p>
            <a:pPr>
              <a:buNone/>
            </a:pPr>
            <a:r>
              <a:rPr lang="en-US" dirty="0" smtClean="0"/>
              <a:t>					       +2, +1, 0, - 1, -2.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SCALING TECHNIQUES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48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Stapel</a:t>
            </a:r>
            <a:r>
              <a:rPr lang="en-US" dirty="0" smtClean="0">
                <a:solidFill>
                  <a:srgbClr val="FF0000"/>
                </a:solidFill>
              </a:rPr>
              <a:t> Scale for Measuring a Store’s Image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Wide Selection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133600"/>
            <a:ext cx="68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+3</a:t>
            </a:r>
          </a:p>
          <a:p>
            <a:endParaRPr lang="en-US" sz="2000" dirty="0" smtClean="0"/>
          </a:p>
          <a:p>
            <a:r>
              <a:rPr lang="en-US" sz="2000" dirty="0" smtClean="0"/>
              <a:t>+2</a:t>
            </a:r>
          </a:p>
          <a:p>
            <a:endParaRPr lang="en-US" sz="2000" dirty="0" smtClean="0"/>
          </a:p>
          <a:p>
            <a:r>
              <a:rPr lang="en-US" sz="2000" dirty="0" smtClean="0"/>
              <a:t>+1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-1</a:t>
            </a:r>
          </a:p>
          <a:p>
            <a:endParaRPr lang="en-US" sz="2000" dirty="0" smtClean="0"/>
          </a:p>
          <a:p>
            <a:r>
              <a:rPr lang="en-US" sz="2000" dirty="0" smtClean="0"/>
              <a:t>-2</a:t>
            </a:r>
          </a:p>
          <a:p>
            <a:endParaRPr lang="en-US" sz="2000" dirty="0" smtClean="0"/>
          </a:p>
          <a:p>
            <a:r>
              <a:rPr lang="en-US" sz="2000" dirty="0" smtClean="0"/>
              <a:t>-3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Concepts of Measurement and Scaling</a:t>
            </a:r>
          </a:p>
          <a:p>
            <a:r>
              <a:rPr lang="en-US" dirty="0" smtClean="0"/>
              <a:t>Characteristics of Scale</a:t>
            </a:r>
          </a:p>
          <a:p>
            <a:r>
              <a:rPr lang="en-US" dirty="0" smtClean="0"/>
              <a:t>Levels of measurement scales</a:t>
            </a:r>
          </a:p>
          <a:p>
            <a:r>
              <a:rPr lang="en-US" dirty="0" smtClean="0"/>
              <a:t>Classification of Scaling Techniques</a:t>
            </a:r>
          </a:p>
          <a:p>
            <a:r>
              <a:rPr lang="en-US" dirty="0" smtClean="0"/>
              <a:t>Comparison of Scaling Techniques</a:t>
            </a:r>
          </a:p>
          <a:p>
            <a:r>
              <a:rPr lang="en-US" dirty="0" smtClean="0"/>
              <a:t>Reliability and Validity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SCALING TECHNIQUES CONT.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2286000"/>
            <a:ext cx="7924800" cy="1219200"/>
            <a:chOff x="762000" y="2590800"/>
            <a:chExt cx="7924800" cy="152846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676400" y="3276600"/>
              <a:ext cx="594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620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Sad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0" y="27432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Happy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30480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X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3657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30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35814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3657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20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200" y="3657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40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86600" y="3657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50</a:t>
              </a:r>
              <a:endParaRPr lang="en-US" sz="2400" b="1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5800"/>
            <a:ext cx="1091250" cy="10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962400"/>
            <a:ext cx="1653778" cy="231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33400" y="12192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Graphic Rating Scale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VALIDITY AND RELIABILITY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8006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Validity</a:t>
            </a:r>
            <a:r>
              <a:rPr lang="en-US" dirty="0" smtClean="0"/>
              <a:t> is the extent to which a test measures what it is supposed to measure.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Reliability</a:t>
            </a:r>
            <a:r>
              <a:rPr lang="en-US" dirty="0" smtClean="0"/>
              <a:t> is the degree to which a test consistently measures whatever it measures.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4196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Catalytic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Concurrent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Consequential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Construct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Content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Criterion-related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Convergent &amp; </a:t>
            </a:r>
            <a:r>
              <a:rPr lang="en-US" dirty="0" err="1" smtClean="0">
                <a:latin typeface="Arial" charset="0"/>
                <a:cs typeface="Arial" charset="0"/>
              </a:rPr>
              <a:t>discriminant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Cross-cultural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Cultural validity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Descriptive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62600" y="1371600"/>
            <a:ext cx="3810000" cy="518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Ecological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Evaluative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External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Face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Internal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Interpretive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Jury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Predictive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Systemic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Theoretical</a:t>
            </a:r>
            <a:endParaRPr lang="en-AU" dirty="0" smtClean="0">
              <a:latin typeface="Arial" charset="0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TYPES OF VALIDITY</a:t>
            </a:r>
            <a:endParaRPr lang="en-AU" sz="3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cs typeface="Arial" charset="0"/>
              </a:rPr>
              <a:t>ESTABLISHING VALIDITY IN QUALITATIVE RESEARCH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2390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Ruling out spurious relations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Replicating a finding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Referential adequacy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Following up surprises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Structural relationships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Peer debriefing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Rich and thick description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Looking for possible sources of invalidity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Assessing rival explanations </a:t>
            </a:r>
          </a:p>
          <a:p>
            <a:pPr eaLnBrk="1" hangingPunct="1"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cs typeface="Arial" charset="0"/>
              </a:rPr>
              <a:t>ESTABLISHING VALIDITY IN QUALITATIVE RESEARCH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Prolonged engagement in the field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Persistent observation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Triangulation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Leaving an audit trail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Respondent validation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Weighting the evidence (giving priority)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Checking for representativeness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Checking for researcher effects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Making contrast/comparisons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Theoretical sampling  </a:t>
            </a:r>
          </a:p>
          <a:p>
            <a:pPr eaLnBrk="1" hangingPunct="1">
              <a:buNone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cs typeface="Arial" charset="0"/>
              </a:rPr>
              <a:t>ENSURING VALIDITY AT THE DESIGN STAGE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Choose an appropriate time scale;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Ensure adequate resources for the research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Select appropriate methodology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Select appropriate instruments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Use an appropriate sample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Ensure reliability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Avoid having biased researcher(s)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cs typeface="Arial" charset="0"/>
              </a:rPr>
              <a:t>ENSURING VALIDITY AT THE DATA COLLECTION STAGE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Reduce the Hawthorne effect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Minimize reactivity 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Avoid drop-out rates amongst respondents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Take steps to avoid non-return of questionnaires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Avoid too long or too short an interval between pre-tests and post-tests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Match control and experimental groups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Ensure standardized procedures for gathering data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Build on the motivations of respondents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Tailor instruments to situational factors 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cs typeface="Arial" charset="0"/>
              </a:rPr>
              <a:t>ENSURING VALIDITY AT THE DATA ANALYSIS STAGE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Use respondent validation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Avoid subjective interpretation of data 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Use appropriate statistical treatments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Recognize extraneous factors which may affect data 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Avoid poor coding of qualitative data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Avoid making inferences/generalizations beyond the data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Avoid selective use of data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Avoid unfair aggregation of data</a:t>
            </a:r>
          </a:p>
          <a:p>
            <a:pPr eaLnBrk="1" hangingPunct="1"/>
            <a:r>
              <a:rPr lang="en-US" sz="2800" dirty="0" smtClean="0">
                <a:latin typeface="+mj-lt"/>
                <a:cs typeface="Arial" charset="0"/>
              </a:rPr>
              <a:t>Avoid degrading the data;</a:t>
            </a:r>
          </a:p>
          <a:p>
            <a:pPr eaLnBrk="1" hangingPunct="1">
              <a:buNone/>
            </a:pPr>
            <a:endParaRPr lang="en-US" sz="2800" dirty="0" smtClean="0">
              <a:latin typeface="+mj-lt"/>
              <a:cs typeface="Arial" charset="0"/>
            </a:endParaRPr>
          </a:p>
          <a:p>
            <a:pPr eaLnBrk="1" hangingPunct="1"/>
            <a:endParaRPr lang="en-US" dirty="0" smtClean="0">
              <a:latin typeface="+mj-lt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cs typeface="Arial" charset="0"/>
              </a:rPr>
              <a:t>ENSURING VALIDITY AT THE DATA REPORTING STAGE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76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Avoid using data selectively and unrepresentatively </a:t>
            </a:r>
          </a:p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Indicate the context and parameters of the research </a:t>
            </a:r>
          </a:p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Present the data without misrepresenting the message</a:t>
            </a:r>
          </a:p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Make claims which are sustainable by the data</a:t>
            </a:r>
          </a:p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Avoid inaccurate or wrong reporting of data </a:t>
            </a:r>
          </a:p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Ensure that the research questions are answered</a:t>
            </a:r>
          </a:p>
          <a:p>
            <a:pPr eaLnBrk="1" hangingPunct="1"/>
            <a:r>
              <a:rPr lang="en-US" dirty="0" smtClean="0">
                <a:latin typeface="+mj-lt"/>
                <a:cs typeface="Arial" charset="0"/>
              </a:rPr>
              <a:t>Release research results neither too soon nor too late</a:t>
            </a:r>
            <a:endParaRPr lang="en-US" sz="2800" dirty="0" smtClean="0">
              <a:latin typeface="+mj-lt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MEASUREMENT OF RELIABILITY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Test-retest Reliability:</a:t>
            </a:r>
            <a:endParaRPr lang="en-US" dirty="0" smtClean="0"/>
          </a:p>
          <a:p>
            <a:r>
              <a:rPr lang="en-US" dirty="0" smtClean="0"/>
              <a:t>Test-retest reliability is the degree to which scores are consistent over time.  </a:t>
            </a:r>
          </a:p>
          <a:p>
            <a:r>
              <a:rPr lang="en-US" dirty="0" smtClean="0"/>
              <a:t>It indicates score variation that occurs from testing session to testing session as a result of errors of measurement.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Greetings from the Association of African Universities</a:t>
            </a:r>
          </a:p>
          <a:p>
            <a:r>
              <a:rPr lang="en-US" dirty="0" smtClean="0"/>
              <a:t>This presentation is to briefly familiarize ourselves with the knowledge of measurement and scaling in research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MEASUREMENT OF RELIABILITY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Equivalent-Forms or Alternate-Forms Reliability:</a:t>
            </a:r>
            <a:endParaRPr lang="en-US" dirty="0" smtClean="0"/>
          </a:p>
          <a:p>
            <a:r>
              <a:rPr lang="en-US" dirty="0" smtClean="0"/>
              <a:t>Two tests that are identical in every way except for the actual items included.  </a:t>
            </a:r>
          </a:p>
          <a:p>
            <a:r>
              <a:rPr lang="en-US" dirty="0" smtClean="0"/>
              <a:t>Used when it is likely that test takers will recall responses made during the first session </a:t>
            </a:r>
            <a:r>
              <a:rPr lang="en-US" i="1" dirty="0" smtClean="0"/>
              <a:t>and</a:t>
            </a:r>
            <a:r>
              <a:rPr lang="en-US" dirty="0" smtClean="0"/>
              <a:t> when alternate forms are available.  </a:t>
            </a:r>
          </a:p>
          <a:p>
            <a:r>
              <a:rPr lang="en-US" dirty="0" smtClean="0"/>
              <a:t>Correlate the two scores.  The obtained coefficient is called the coefficient of stability or coefficient of equivalence.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OF RELIABILITY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Split-Half Reliability:</a:t>
            </a:r>
            <a:endParaRPr lang="en-US" dirty="0" smtClean="0"/>
          </a:p>
          <a:p>
            <a:r>
              <a:rPr lang="en-US" dirty="0" smtClean="0"/>
              <a:t>Requires only one administration.  Especially appropriate when the test is very long.  </a:t>
            </a:r>
          </a:p>
          <a:p>
            <a:r>
              <a:rPr lang="en-US" dirty="0" smtClean="0"/>
              <a:t>The most commonly used method to split the test into two is using the odd-even strategy.  Since longer tests tend to be more reliable, and since split-half reliability represents the reliability of a test only half as long as the actual test, a correction formula must be applied to the coefficient.  </a:t>
            </a:r>
          </a:p>
          <a:p>
            <a:r>
              <a:rPr lang="en-US" dirty="0" smtClean="0"/>
              <a:t>Spearman-Brown prophecy formula.</a:t>
            </a:r>
          </a:p>
          <a:p>
            <a:r>
              <a:rPr lang="en-US" dirty="0" smtClean="0"/>
              <a:t>Split-half reliability is a form of internal consistency reliability.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SPLIT-HALF RELIABILITY</a:t>
            </a:r>
            <a:br>
              <a:rPr lang="en-US" sz="3200" dirty="0" smtClean="0"/>
            </a:br>
            <a:r>
              <a:rPr lang="en-US" sz="3200" dirty="0" smtClean="0"/>
              <a:t>(Spearman-Brown)</a:t>
            </a:r>
            <a:endParaRPr lang="en-AU" sz="3200" dirty="0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Reliability = </a:t>
            </a:r>
          </a:p>
          <a:p>
            <a:pPr>
              <a:spcBef>
                <a:spcPct val="50000"/>
              </a:spcBef>
            </a:pPr>
            <a:endParaRPr lang="en-US" sz="2800" i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i="1" dirty="0">
                <a:latin typeface="Arial" charset="0"/>
              </a:rPr>
              <a:t>r = </a:t>
            </a:r>
            <a:r>
              <a:rPr lang="en-US" sz="2800" dirty="0">
                <a:latin typeface="Arial" charset="0"/>
              </a:rPr>
              <a:t>the actual correlation between the two halves of the instrument (e.g. 0.85);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Reliability =                    =             = 0.919 (very high)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AU" sz="2800" i="1" dirty="0">
              <a:latin typeface="Arial" charset="0"/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2811463" y="1752600"/>
          <a:ext cx="1082675" cy="1219200"/>
        </p:xfrm>
        <a:graphic>
          <a:graphicData uri="http://schemas.openxmlformats.org/presentationml/2006/ole">
            <p:oleObj spid="_x0000_s2050" name="Equation" r:id="rId3" imgW="203112" imgH="228501" progId="Equation.3">
              <p:embed/>
            </p:oleObj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2362200" y="4572000"/>
          <a:ext cx="1930400" cy="1309688"/>
        </p:xfrm>
        <a:graphic>
          <a:graphicData uri="http://schemas.openxmlformats.org/presentationml/2006/ole">
            <p:oleObj spid="_x0000_s2051" name="Equation" r:id="rId4" imgW="355446" imgH="241195" progId="Equation.3">
              <p:embed/>
            </p:oleObj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4572000" y="4703763"/>
          <a:ext cx="990600" cy="1239837"/>
        </p:xfrm>
        <a:graphic>
          <a:graphicData uri="http://schemas.openxmlformats.org/presentationml/2006/ole">
            <p:oleObj spid="_x0000_s2052" name="Equation" r:id="rId5" imgW="228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OF RELIABILITY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Rationale Equivalence Reliability:</a:t>
            </a:r>
            <a:endParaRPr lang="en-US" dirty="0" smtClean="0"/>
          </a:p>
          <a:p>
            <a:r>
              <a:rPr lang="en-US" dirty="0" smtClean="0"/>
              <a:t>Rationale equivalence reliability is not established through correlation but rather estimates internal consistency by determining how all items on a test relate to all other items and to the total test.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OF RELIABILITY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Internal Consistency Reliability:</a:t>
            </a:r>
            <a:endParaRPr lang="en-US" dirty="0" smtClean="0"/>
          </a:p>
          <a:p>
            <a:r>
              <a:rPr lang="en-US" dirty="0" smtClean="0"/>
              <a:t>Determining how all items on the test relate to all other items.  </a:t>
            </a:r>
          </a:p>
          <a:p>
            <a:r>
              <a:rPr lang="en-US" dirty="0" err="1" smtClean="0"/>
              <a:t>Kudser</a:t>
            </a:r>
            <a:r>
              <a:rPr lang="en-US" dirty="0" smtClean="0"/>
              <a:t>-Richardson-&gt; is an estimate of reliability that is essentially equivalent to the average of the split-half reliabilities computed for all possible halves.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CRONBACH ALPHA</a:t>
            </a:r>
            <a:endParaRPr lang="en-AU" sz="3200" dirty="0" smtClean="0"/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Arial" charset="0"/>
              </a:rPr>
              <a:t>Reliability as internal consistency: </a:t>
            </a:r>
            <a:r>
              <a:rPr lang="en-GB" dirty="0" err="1" smtClean="0">
                <a:latin typeface="+mj-lt"/>
                <a:cs typeface="Arial" charset="0"/>
              </a:rPr>
              <a:t>Cronbach’s</a:t>
            </a:r>
            <a:r>
              <a:rPr lang="en-GB" dirty="0" smtClean="0">
                <a:latin typeface="+mj-lt"/>
                <a:cs typeface="Arial" charset="0"/>
              </a:rPr>
              <a:t> alpha (the alpha coefficient of reliability).</a:t>
            </a:r>
          </a:p>
          <a:p>
            <a:r>
              <a:rPr lang="en-GB" dirty="0" smtClean="0">
                <a:latin typeface="+mj-lt"/>
                <a:cs typeface="Arial" charset="0"/>
              </a:rPr>
              <a:t>A coefficient of inter-item correlations.  </a:t>
            </a:r>
          </a:p>
          <a:p>
            <a:r>
              <a:rPr lang="en-GB" dirty="0" smtClean="0">
                <a:latin typeface="+mj-lt"/>
                <a:cs typeface="Arial" charset="0"/>
              </a:rPr>
              <a:t>It calculates the average of all possible split half reliability coefficients. </a:t>
            </a:r>
            <a:endParaRPr lang="en-US" dirty="0" smtClean="0">
              <a:latin typeface="+mj-lt"/>
              <a:cs typeface="Arial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AU" sz="2800" i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OF RELIABILITY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Standard Error of Measurement:</a:t>
            </a:r>
            <a:endParaRPr lang="en-US" dirty="0" smtClean="0"/>
          </a:p>
          <a:p>
            <a:r>
              <a:rPr lang="en-US" dirty="0" smtClean="0"/>
              <a:t>Reliability can also be expressed in terms of the standard error of measurement.  </a:t>
            </a:r>
          </a:p>
          <a:p>
            <a:r>
              <a:rPr lang="en-US" dirty="0" smtClean="0"/>
              <a:t>It is an estimate of how often you can expect errors of a given size.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INTERPRETING THE RELIABILITY COEFFICIENT</a:t>
            </a:r>
            <a:endParaRPr lang="en-AU" sz="3600" dirty="0" smtClean="0"/>
          </a:p>
        </p:txBody>
      </p:sp>
      <p:sp>
        <p:nvSpPr>
          <p:cNvPr id="3584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Maximum is +1</a:t>
            </a:r>
          </a:p>
          <a:p>
            <a:pPr>
              <a:buFontTx/>
              <a:buNone/>
            </a:pPr>
            <a:endParaRPr lang="en-GB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&gt;.90		very highly reliable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.80-.90	highly reliable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.70-.79	reliable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.60-.69	marginally/minimally reliable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&lt;.60		unacceptably low reliability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solidFill>
                <a:srgbClr val="000066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AU" sz="2800" i="1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IMPROVING RELIABILITY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4864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sz="3000" dirty="0" smtClean="0">
                <a:latin typeface="+mj-lt"/>
              </a:rPr>
              <a:t>Minimize external sources of variation;</a:t>
            </a:r>
          </a:p>
          <a:p>
            <a:pPr marL="609600" indent="-609600">
              <a:lnSpc>
                <a:spcPct val="80000"/>
              </a:lnSpc>
            </a:pPr>
            <a:r>
              <a:rPr lang="en-US" sz="3000" dirty="0" smtClean="0">
                <a:latin typeface="+mj-lt"/>
              </a:rPr>
              <a:t>Standardize conditions under which measurement occurs;</a:t>
            </a:r>
          </a:p>
          <a:p>
            <a:pPr marL="609600" indent="-609600">
              <a:lnSpc>
                <a:spcPct val="80000"/>
              </a:lnSpc>
            </a:pPr>
            <a:r>
              <a:rPr lang="en-US" sz="3000" dirty="0" smtClean="0">
                <a:latin typeface="+mj-lt"/>
              </a:rPr>
              <a:t>Improve researcher consistency;</a:t>
            </a:r>
          </a:p>
          <a:p>
            <a:pPr marL="609600" indent="-609600">
              <a:lnSpc>
                <a:spcPct val="80000"/>
              </a:lnSpc>
            </a:pPr>
            <a:r>
              <a:rPr lang="en-US" sz="3000" dirty="0" smtClean="0">
                <a:latin typeface="+mj-lt"/>
              </a:rPr>
              <a:t>Broaden the sample of measurement questions by: 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sz="3000" dirty="0" smtClean="0">
                <a:latin typeface="+mj-lt"/>
              </a:rPr>
              <a:t>adding similar questions to the instrument;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sz="3000" dirty="0" smtClean="0">
                <a:latin typeface="+mj-lt"/>
              </a:rPr>
              <a:t>increasing the number of researchers (triangulation);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sz="3000" dirty="0" smtClean="0">
                <a:latin typeface="+mj-lt"/>
              </a:rPr>
              <a:t>increasing the number of occasions in an observational study.</a:t>
            </a:r>
          </a:p>
          <a:p>
            <a:pPr marL="609600" indent="-609600">
              <a:lnSpc>
                <a:spcPct val="80000"/>
              </a:lnSpc>
            </a:pPr>
            <a:r>
              <a:rPr lang="en-US" sz="3000" dirty="0" smtClean="0">
                <a:latin typeface="+mj-lt"/>
              </a:rPr>
              <a:t>Exclude extreme responses (outliers).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4400" dirty="0" err="1" smtClean="0"/>
              <a:t>Berk</a:t>
            </a:r>
            <a:r>
              <a:rPr lang="en-US" sz="4400" dirty="0" smtClean="0"/>
              <a:t>, R., 1979.  </a:t>
            </a:r>
            <a:r>
              <a:rPr lang="en-US" sz="4400" dirty="0" err="1" smtClean="0"/>
              <a:t>Generalizability</a:t>
            </a:r>
            <a:r>
              <a:rPr lang="en-US" sz="4400" dirty="0" smtClean="0"/>
              <a:t> of Behavioral Observations:  A Clarification of </a:t>
            </a:r>
            <a:r>
              <a:rPr lang="en-US" sz="4400" dirty="0" err="1" smtClean="0"/>
              <a:t>Interobserver</a:t>
            </a:r>
            <a:r>
              <a:rPr lang="en-US" sz="4400" dirty="0" smtClean="0"/>
              <a:t> Agreement and </a:t>
            </a:r>
            <a:r>
              <a:rPr lang="en-US" sz="4400" dirty="0" err="1" smtClean="0"/>
              <a:t>Interobserver</a:t>
            </a:r>
            <a:r>
              <a:rPr lang="en-US" sz="4400" dirty="0" smtClean="0"/>
              <a:t> Reliability.  </a:t>
            </a:r>
            <a:r>
              <a:rPr lang="en-US" sz="4400" i="1" dirty="0" smtClean="0"/>
              <a:t>American Journal of Mental Deficiency</a:t>
            </a:r>
            <a:r>
              <a:rPr lang="en-US" sz="4400" dirty="0" smtClean="0"/>
              <a:t>, Vol. 83, No. 5, p. 460-472.</a:t>
            </a:r>
          </a:p>
          <a:p>
            <a:r>
              <a:rPr lang="en-US" sz="4400" dirty="0" err="1" smtClean="0"/>
              <a:t>Cronbach</a:t>
            </a:r>
            <a:r>
              <a:rPr lang="en-US" sz="4400" dirty="0" smtClean="0"/>
              <a:t>, L., 1990.  </a:t>
            </a:r>
            <a:r>
              <a:rPr lang="en-US" sz="4400" i="1" dirty="0" smtClean="0"/>
              <a:t>Essentials of psychological testing.</a:t>
            </a:r>
            <a:r>
              <a:rPr lang="en-US" sz="4400" dirty="0" smtClean="0"/>
              <a:t>  Harper &amp; Row, New York.</a:t>
            </a:r>
          </a:p>
          <a:p>
            <a:r>
              <a:rPr lang="en-US" sz="4400" dirty="0" smtClean="0"/>
              <a:t>Carmines, E., and Zeller, R., 1979.  </a:t>
            </a:r>
            <a:r>
              <a:rPr lang="en-US" sz="4400" i="1" dirty="0" smtClean="0"/>
              <a:t>Reliability and Validity Assessment</a:t>
            </a:r>
            <a:r>
              <a:rPr lang="en-US" sz="4400" dirty="0" smtClean="0"/>
              <a:t>. Sage Publications, Beverly Hills, California.</a:t>
            </a:r>
          </a:p>
          <a:p>
            <a:r>
              <a:rPr lang="en-US" sz="4400" dirty="0" smtClean="0"/>
              <a:t>Gay, L., 1987.  </a:t>
            </a:r>
            <a:r>
              <a:rPr lang="en-US" sz="4400" i="1" dirty="0" err="1" smtClean="0"/>
              <a:t>Eductional</a:t>
            </a:r>
            <a:r>
              <a:rPr lang="en-US" sz="4400" i="1" dirty="0" smtClean="0"/>
              <a:t> research:  competencies for analysis and application.</a:t>
            </a:r>
            <a:r>
              <a:rPr lang="en-US" sz="4400" dirty="0" smtClean="0"/>
              <a:t>  Merrill Pub. Co., Columbus.</a:t>
            </a:r>
          </a:p>
          <a:p>
            <a:r>
              <a:rPr lang="en-US" sz="4400" dirty="0" smtClean="0"/>
              <a:t>Guilford, J., 1954.  </a:t>
            </a:r>
            <a:r>
              <a:rPr lang="en-US" sz="4400" i="1" dirty="0" smtClean="0"/>
              <a:t>Psychometric Methods.</a:t>
            </a:r>
            <a:r>
              <a:rPr lang="en-US" sz="4400" dirty="0" smtClean="0"/>
              <a:t>   McGraw-Hill, New York.</a:t>
            </a:r>
          </a:p>
          <a:p>
            <a:r>
              <a:rPr lang="en-US" sz="4400" dirty="0" err="1" smtClean="0"/>
              <a:t>Nunnally</a:t>
            </a:r>
            <a:r>
              <a:rPr lang="en-US" sz="4400" dirty="0" smtClean="0"/>
              <a:t>, J., 1978.  </a:t>
            </a:r>
            <a:r>
              <a:rPr lang="en-US" sz="4400" i="1" dirty="0" smtClean="0"/>
              <a:t>Psychometric Theory.</a:t>
            </a:r>
            <a:r>
              <a:rPr lang="en-US" sz="4400" dirty="0" smtClean="0"/>
              <a:t>  McGraw-Hill, New York.</a:t>
            </a:r>
          </a:p>
          <a:p>
            <a:r>
              <a:rPr lang="en-US" sz="4400" dirty="0" err="1" smtClean="0"/>
              <a:t>Winer</a:t>
            </a:r>
            <a:r>
              <a:rPr lang="en-US" sz="4400" dirty="0" smtClean="0"/>
              <a:t>, B., Brown, D., and </a:t>
            </a:r>
            <a:r>
              <a:rPr lang="en-US" sz="4400" dirty="0" err="1" smtClean="0"/>
              <a:t>Michels</a:t>
            </a:r>
            <a:r>
              <a:rPr lang="en-US" sz="4400" dirty="0" smtClean="0"/>
              <a:t>, K., 1991.  </a:t>
            </a:r>
            <a:r>
              <a:rPr lang="en-US" sz="4400" i="1" dirty="0" smtClean="0"/>
              <a:t>Statistical Principles </a:t>
            </a:r>
            <a:r>
              <a:rPr lang="en-US" sz="4400" i="1" dirty="0" smtClean="0">
                <a:latin typeface="+mj-lt"/>
              </a:rPr>
              <a:t>in Experimental Design, Third Edition.</a:t>
            </a:r>
            <a:r>
              <a:rPr lang="en-US" sz="4400" dirty="0" smtClean="0">
                <a:latin typeface="+mj-lt"/>
              </a:rPr>
              <a:t>  McGraw-Hill, New York.</a:t>
            </a:r>
          </a:p>
          <a:p>
            <a:pPr algn="just"/>
            <a:r>
              <a:rPr lang="en-US" b="1" dirty="0" smtClean="0">
                <a:latin typeface="+mj-lt"/>
                <a:cs typeface="Arial" charset="0"/>
              </a:rPr>
              <a:t>Adapted from  LOUIS COHEN, LAWRENCE MANION &amp; KEITH MORRISON</a:t>
            </a: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CONCEPTS OF MEASUREMENT AND SCALING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Measurement</a:t>
            </a:r>
            <a:r>
              <a:rPr lang="en-US" dirty="0" smtClean="0"/>
              <a:t> – is assigning numbers or other symbols to characteristics of objects  according to certain pre-specified rules.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One-to-one correspondence between the numbers and the characteristics being measured.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rules for assigning numbers should be </a:t>
            </a:r>
            <a:r>
              <a:rPr lang="en-US" dirty="0" err="1" smtClean="0"/>
              <a:t>standardardized</a:t>
            </a:r>
            <a:r>
              <a:rPr lang="en-US" dirty="0" smtClean="0"/>
              <a:t> and applied uniformly.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Rules must not change over objects or time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CONCEPTS OF MEASUREMENT AND SCALING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Scaling </a:t>
            </a:r>
            <a:r>
              <a:rPr lang="en-US" dirty="0" smtClean="0"/>
              <a:t>-  involves creating a continuum upon which measured objects are located.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Example: an attitudinal scale from 1 to 5.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Each respondent assigned a number from 1 to 5, with 1= Extremely favourable, and 5 = Extremely unfavourable.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Scaling is the process of placing the respondents on a continuum with respect to their attitude towards an object or subject.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CHARACTERISTICS OF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Distance – absolute differences between the scale descriptions are known and may be expressed in units.</a:t>
            </a:r>
          </a:p>
          <a:p>
            <a:r>
              <a:rPr lang="en-US" dirty="0" smtClean="0"/>
              <a:t>Origin – the scale has a unique or fixed beginning or true zero point.</a:t>
            </a:r>
          </a:p>
          <a:p>
            <a:r>
              <a:rPr lang="en-US" dirty="0" smtClean="0"/>
              <a:t>Description -  unique label or description that are used to designate each value of the scale. </a:t>
            </a:r>
          </a:p>
          <a:p>
            <a:r>
              <a:rPr lang="en-US" dirty="0" smtClean="0"/>
              <a:t>Order – the relative sizes or positions of the description. This is denoted by description such as greater than, less than, and equal to.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LEVELS OF MEASUREMENT SCALES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Primary scales of measurement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52578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Nominal </a:t>
            </a:r>
          </a:p>
          <a:p>
            <a:pPr algn="ctr"/>
            <a:r>
              <a:rPr lang="en-US" sz="3200" dirty="0" smtClean="0"/>
              <a:t>Scale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28800" y="3962400"/>
            <a:ext cx="1981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Ordinal </a:t>
            </a:r>
          </a:p>
          <a:p>
            <a:pPr algn="ctr"/>
            <a:r>
              <a:rPr lang="en-US" sz="3200" dirty="0" smtClean="0"/>
              <a:t>Scale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733800" y="28956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Interval </a:t>
            </a:r>
          </a:p>
          <a:p>
            <a:pPr algn="ctr"/>
            <a:r>
              <a:rPr lang="en-US" sz="3200" dirty="0" smtClean="0"/>
              <a:t>Scale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943600" y="1905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Ratio </a:t>
            </a:r>
          </a:p>
          <a:p>
            <a:pPr algn="ctr"/>
            <a:r>
              <a:rPr lang="en-US" sz="3200" dirty="0" smtClean="0"/>
              <a:t>Scale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2895600"/>
            <a:ext cx="5943600" cy="350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6400800"/>
            <a:ext cx="594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229600" y="2895600"/>
            <a:ext cx="762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5801" y="5334000"/>
            <a:ext cx="461665" cy="10551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Lowest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9600" y="2819400"/>
            <a:ext cx="461665" cy="1066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Highest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NOMINAL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numbers serve only as labels or tags for identifying and classifying objects.</a:t>
            </a:r>
          </a:p>
          <a:p>
            <a:r>
              <a:rPr lang="en-US" dirty="0" smtClean="0"/>
              <a:t>When used for identification, there is a strict one-to-one correspondence between  the numbers and the objects.</a:t>
            </a:r>
          </a:p>
          <a:p>
            <a:r>
              <a:rPr lang="en-US" dirty="0" smtClean="0"/>
              <a:t>The numbers do not reflect the amount of the characteristic possessed by the objects.</a:t>
            </a:r>
          </a:p>
          <a:p>
            <a:r>
              <a:rPr lang="en-US" dirty="0" smtClean="0"/>
              <a:t>The only permissible operation on the numbers in a nominal scale is counting.</a:t>
            </a:r>
          </a:p>
          <a:p>
            <a:r>
              <a:rPr lang="en-US" dirty="0" smtClean="0"/>
              <a:t>Limited number of statistics, all of which are based on frequency counts, are permissible, e.g. percentages, mode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ORDINAL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ranking scale in which numbers are assigned to objects to indicate the relative extent to which the objects possess some characteristics.</a:t>
            </a:r>
          </a:p>
          <a:p>
            <a:pPr algn="just"/>
            <a:r>
              <a:rPr lang="en-US" dirty="0" smtClean="0"/>
              <a:t>Can determine whether an object has more or less of a characteristics than some other object, but not how much more or less.</a:t>
            </a:r>
          </a:p>
          <a:p>
            <a:pPr algn="just"/>
            <a:r>
              <a:rPr lang="en-US" dirty="0" smtClean="0"/>
              <a:t>Any series of numbers can be assigned that preserves the ordered relationships between the objects.</a:t>
            </a:r>
          </a:p>
          <a:p>
            <a:pPr algn="just"/>
            <a:r>
              <a:rPr lang="en-US" dirty="0" smtClean="0"/>
              <a:t>Apart from the frequency counts, it permits the use of statistics based on </a:t>
            </a:r>
            <a:r>
              <a:rPr lang="en-US" dirty="0" err="1" smtClean="0"/>
              <a:t>centiles</a:t>
            </a:r>
            <a:r>
              <a:rPr lang="en-US" dirty="0" smtClean="0"/>
              <a:t>, e.g. percentile, quartile, median.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2018</Words>
  <Application>Microsoft Office PowerPoint</Application>
  <PresentationFormat>On-screen Show (4:3)</PresentationFormat>
  <Paragraphs>338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MEASUREMENT AND SCALING TECHNIQUES</vt:lpstr>
      <vt:lpstr>OUTLINE</vt:lpstr>
      <vt:lpstr>INTRODUCTION</vt:lpstr>
      <vt:lpstr>CONCEPTS OF MEASUREMENT AND SCALING</vt:lpstr>
      <vt:lpstr>CONCEPTS OF MEASUREMENT AND SCALING CONT.</vt:lpstr>
      <vt:lpstr>CHARACTERISTICS OF SCALE</vt:lpstr>
      <vt:lpstr> LEVELS OF MEASUREMENT SCALES </vt:lpstr>
      <vt:lpstr>NOMINAL SCALE</vt:lpstr>
      <vt:lpstr>ORDINAL SCALE</vt:lpstr>
      <vt:lpstr>INTERVAL SCALE</vt:lpstr>
      <vt:lpstr>RATIO SCALE</vt:lpstr>
      <vt:lpstr>PRIMARY SCALES MEASUREMENT</vt:lpstr>
      <vt:lpstr>CLASSIFICATION OF SCALING TECHNIQUES</vt:lpstr>
      <vt:lpstr>COMPARISON OF SCALING TECHNIQUES</vt:lpstr>
      <vt:lpstr>COMPARISON OF SCALING TECHNIQUES CONT.</vt:lpstr>
      <vt:lpstr>COMPARISON OF SCALING TECHNIQUES CONT.</vt:lpstr>
      <vt:lpstr>COMPARISON OF SCALING TECHNIQUES CONT.</vt:lpstr>
      <vt:lpstr>COMPARISON OF SCALING TECHNIQUES CONT.</vt:lpstr>
      <vt:lpstr>COMPARISON OF SCALING TECHNIQUES CONT.</vt:lpstr>
      <vt:lpstr>COMPARISON OF SCALING TECHNIQUES CONT.</vt:lpstr>
      <vt:lpstr>VALIDITY AND RELIABILITY </vt:lpstr>
      <vt:lpstr>TYPES OF VALIDITY</vt:lpstr>
      <vt:lpstr>ESTABLISHING VALIDITY IN QUALITATIVE RESEARCH</vt:lpstr>
      <vt:lpstr>ESTABLISHING VALIDITY IN QUALITATIVE RESEARCH</vt:lpstr>
      <vt:lpstr>ENSURING VALIDITY AT THE DESIGN STAGE</vt:lpstr>
      <vt:lpstr>ENSURING VALIDITY AT THE DATA COLLECTION STAGE</vt:lpstr>
      <vt:lpstr>ENSURING VALIDITY AT THE DATA ANALYSIS STAGE</vt:lpstr>
      <vt:lpstr>ENSURING VALIDITY AT THE DATA REPORTING STAGE</vt:lpstr>
      <vt:lpstr>MEASUREMENT OF RELIABILITY</vt:lpstr>
      <vt:lpstr>MEASUREMENT OF RELIABILITY CONT.</vt:lpstr>
      <vt:lpstr>MEASUREMENT OF RELIABILITY CONT.</vt:lpstr>
      <vt:lpstr>SPLIT-HALF RELIABILITY (Spearman-Brown)</vt:lpstr>
      <vt:lpstr>MEASUREMENT OF RELIABILITY CONT.</vt:lpstr>
      <vt:lpstr>MEASUREMENT OF RELIABILITY CONT.</vt:lpstr>
      <vt:lpstr>CRONBACH ALPHA</vt:lpstr>
      <vt:lpstr>MEASUREMENT OF RELIABILITY CONT.</vt:lpstr>
      <vt:lpstr>INTERPRETING THE RELIABILITY COEFFICIENT</vt:lpstr>
      <vt:lpstr>IMPROVING RELIABILITY</vt:lpstr>
      <vt:lpstr>REFERENCES</vt:lpstr>
      <vt:lpstr>Slide 40</vt:lpstr>
    </vt:vector>
  </TitlesOfParts>
  <Company>Personal 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AND SCALING TECHNIQUES</dc:title>
  <dc:creator>Prof. Torimiro</dc:creator>
  <cp:lastModifiedBy>Prof. Torimiro</cp:lastModifiedBy>
  <cp:revision>10</cp:revision>
  <dcterms:created xsi:type="dcterms:W3CDTF">2016-07-20T06:33:01Z</dcterms:created>
  <dcterms:modified xsi:type="dcterms:W3CDTF">2016-07-21T05:31:51Z</dcterms:modified>
</cp:coreProperties>
</file>