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0" r:id="rId3"/>
    <p:sldId id="301" r:id="rId4"/>
    <p:sldId id="288" r:id="rId5"/>
    <p:sldId id="289" r:id="rId6"/>
    <p:sldId id="302" r:id="rId7"/>
    <p:sldId id="290" r:id="rId8"/>
    <p:sldId id="303" r:id="rId9"/>
    <p:sldId id="291" r:id="rId10"/>
    <p:sldId id="304" r:id="rId11"/>
    <p:sldId id="292" r:id="rId12"/>
    <p:sldId id="305" r:id="rId13"/>
    <p:sldId id="293" r:id="rId14"/>
    <p:sldId id="306" r:id="rId15"/>
    <p:sldId id="307" r:id="rId16"/>
    <p:sldId id="294" r:id="rId17"/>
    <p:sldId id="308" r:id="rId18"/>
    <p:sldId id="309" r:id="rId19"/>
    <p:sldId id="295" r:id="rId20"/>
    <p:sldId id="310" r:id="rId21"/>
    <p:sldId id="296" r:id="rId22"/>
    <p:sldId id="311" r:id="rId23"/>
    <p:sldId id="297" r:id="rId24"/>
    <p:sldId id="312" r:id="rId25"/>
    <p:sldId id="298" r:id="rId26"/>
    <p:sldId id="313" r:id="rId27"/>
    <p:sldId id="299"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D79FBE-02C7-47D5-97F0-4049C2CA5269}" v="1" dt="2021-04-01T01:08:42.197"/>
    <p1510:client id="{71D2B99F-D099-B000-DA37-29AB0E11B433}" v="82" dt="2021-04-01T01:21:31.139"/>
    <p1510:client id="{AB618718-4817-B85B-3D43-6B33D90818B5}" v="95" dt="2021-04-01T04:25:34.468"/>
    <p1510:client id="{FA14BA9F-A0B8-B000-CD2A-60F121D062A4}" v="6142" dt="2021-04-01T22:07:0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44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latin typeface="Arial"/>
                <a:cs typeface="Calibri Light"/>
              </a:rPr>
              <a:t>DSCI 430 Project 1</a:t>
            </a:r>
            <a:endParaRPr lang="en-US" dirty="0">
              <a:solidFill>
                <a:schemeClr val="bg1"/>
              </a:solidFill>
              <a:latin typeface="Arial"/>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dirty="0">
                <a:solidFill>
                  <a:schemeClr val="bg1"/>
                </a:solidFill>
                <a:latin typeface="Arial"/>
                <a:cs typeface="Calibri"/>
              </a:rPr>
              <a:t>Samuel Andrews</a:t>
            </a:r>
            <a:endParaRPr lang="en-US" dirty="0">
              <a:solidFill>
                <a:schemeClr val="bg1"/>
              </a:solidFill>
              <a:latin typeface="Aria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0076" y="489759"/>
            <a:ext cx="9661585" cy="547299"/>
          </a:xfrm>
        </p:spPr>
        <p:txBody>
          <a:bodyPr>
            <a:normAutofit fontScale="90000"/>
          </a:bodyPr>
          <a:lstStyle/>
          <a:p>
            <a:pPr algn="l"/>
            <a:r>
              <a:rPr lang="en-US" sz="4400" dirty="0">
                <a:solidFill>
                  <a:schemeClr val="bg1"/>
                </a:solidFill>
                <a:latin typeface="Arial"/>
                <a:cs typeface="Calibri Light"/>
              </a:rPr>
              <a:t>Access to electricity vs adjusted Cases:</a:t>
            </a:r>
          </a:p>
        </p:txBody>
      </p:sp>
      <p:sp>
        <p:nvSpPr>
          <p:cNvPr id="3" name="Subtitle 2"/>
          <p:cNvSpPr>
            <a:spLocks noGrp="1"/>
          </p:cNvSpPr>
          <p:nvPr>
            <p:ph type="subTitle" idx="1"/>
          </p:nvPr>
        </p:nvSpPr>
        <p:spPr>
          <a:xfrm>
            <a:off x="503208" y="1387926"/>
            <a:ext cx="9144000" cy="4214931"/>
          </a:xfrm>
        </p:spPr>
        <p:txBody>
          <a:bodyPr vert="horz" lIns="91440" tIns="45720" rIns="91440" bIns="45720" rtlCol="0" anchor="t">
            <a:normAutofit/>
          </a:bodyPr>
          <a:lstStyle/>
          <a:p>
            <a:pPr marL="342900" indent="-342900" algn="l">
              <a:buChar char="•"/>
            </a:pPr>
            <a:r>
              <a:rPr lang="en-US" dirty="0">
                <a:solidFill>
                  <a:schemeClr val="bg1"/>
                </a:solidFill>
                <a:latin typeface="Arial"/>
                <a:cs typeface="Calibri"/>
              </a:rPr>
              <a:t>This visual is on odd looking output, but it does showcase a potential flaw that I fear pervades the Covid-19 data sets.</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Because a lot of the Covid-19 data from countries is self-reported, it may be possible that countries lacking electricity in many areas may also lack the resources to properly track the virus, leading to the odd appearance shown prior.</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This does not defeat the analysis, but it is something to consider</a:t>
            </a:r>
          </a:p>
          <a:p>
            <a:pPr marL="342900" indent="-342900" algn="l">
              <a:buChar char="•"/>
            </a:pPr>
            <a:endParaRPr lang="en-US" dirty="0">
              <a:solidFill>
                <a:schemeClr val="bg1"/>
              </a:solidFill>
              <a:latin typeface="Arial"/>
              <a:cs typeface="Calibri"/>
            </a:endParaRPr>
          </a:p>
          <a:p>
            <a:pPr marL="342900" indent="-342900" algn="l">
              <a:buChar char="•"/>
            </a:pPr>
            <a:endParaRPr lang="en-US" dirty="0">
              <a:solidFill>
                <a:schemeClr val="bg1"/>
              </a:solidFill>
              <a:latin typeface="Arial"/>
              <a:cs typeface="Calibri"/>
            </a:endParaRPr>
          </a:p>
        </p:txBody>
      </p:sp>
    </p:spTree>
    <p:extLst>
      <p:ext uri="{BB962C8B-B14F-4D97-AF65-F5344CB8AC3E}">
        <p14:creationId xmlns:p14="http://schemas.microsoft.com/office/powerpoint/2010/main" val="121930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3" name="Picture 3" descr="Chart, line chart, scatter chart&#10;&#10;Description automatically generated">
            <a:extLst>
              <a:ext uri="{FF2B5EF4-FFF2-40B4-BE49-F238E27FC236}">
                <a16:creationId xmlns:a16="http://schemas.microsoft.com/office/drawing/2014/main" id="{1E6868AE-DA6C-4F4B-8F01-0A4EC9698933}"/>
              </a:ext>
            </a:extLst>
          </p:cNvPr>
          <p:cNvPicPr>
            <a:picLocks noChangeAspect="1"/>
          </p:cNvPicPr>
          <p:nvPr/>
        </p:nvPicPr>
        <p:blipFill>
          <a:blip r:embed="rId2"/>
          <a:stretch>
            <a:fillRect/>
          </a:stretch>
        </p:blipFill>
        <p:spPr>
          <a:xfrm>
            <a:off x="411192" y="409621"/>
            <a:ext cx="11383991" cy="6024381"/>
          </a:xfrm>
          <a:prstGeom prst="rect">
            <a:avLst/>
          </a:prstGeom>
        </p:spPr>
      </p:pic>
    </p:spTree>
    <p:extLst>
      <p:ext uri="{BB962C8B-B14F-4D97-AF65-F5344CB8AC3E}">
        <p14:creationId xmlns:p14="http://schemas.microsoft.com/office/powerpoint/2010/main" val="234495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0076" y="489759"/>
            <a:ext cx="9661585" cy="547299"/>
          </a:xfrm>
        </p:spPr>
        <p:txBody>
          <a:bodyPr>
            <a:normAutofit fontScale="90000"/>
          </a:bodyPr>
          <a:lstStyle/>
          <a:p>
            <a:pPr algn="l"/>
            <a:r>
              <a:rPr lang="en-US" sz="4400" dirty="0">
                <a:solidFill>
                  <a:schemeClr val="bg1"/>
                </a:solidFill>
                <a:latin typeface="Arial"/>
                <a:cs typeface="Calibri Light"/>
              </a:rPr>
              <a:t>Cost to import vs adjusted Cases:</a:t>
            </a:r>
          </a:p>
        </p:txBody>
      </p:sp>
      <p:sp>
        <p:nvSpPr>
          <p:cNvPr id="3" name="Subtitle 2"/>
          <p:cNvSpPr>
            <a:spLocks noGrp="1"/>
          </p:cNvSpPr>
          <p:nvPr>
            <p:ph type="subTitle" idx="1"/>
          </p:nvPr>
        </p:nvSpPr>
        <p:spPr>
          <a:xfrm>
            <a:off x="503208" y="1387926"/>
            <a:ext cx="9144000" cy="4214931"/>
          </a:xfrm>
        </p:spPr>
        <p:txBody>
          <a:bodyPr vert="horz" lIns="91440" tIns="45720" rIns="91440" bIns="45720" rtlCol="0" anchor="t">
            <a:normAutofit lnSpcReduction="10000"/>
          </a:bodyPr>
          <a:lstStyle/>
          <a:p>
            <a:pPr marL="342900" indent="-342900" algn="l">
              <a:buChar char="•"/>
            </a:pPr>
            <a:r>
              <a:rPr lang="en-US" dirty="0">
                <a:solidFill>
                  <a:schemeClr val="bg1"/>
                </a:solidFill>
                <a:latin typeface="Arial"/>
                <a:cs typeface="Calibri"/>
              </a:rPr>
              <a:t>Though for most countries this seems to be a non-issue, it is interesting to see that at the extreme end the effect is more pronounced.</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This may be the result of some other variable, but it still may provoke further investigation.</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Though not shown due to a lack of tooltips, those countries tend to be mostly from Central Africa and Northern South America, such as the DRC, Venezuela, Grenada, and Cameroon</a:t>
            </a:r>
          </a:p>
          <a:p>
            <a:pPr marL="342900" indent="-342900" algn="l">
              <a:buChar char="•"/>
            </a:pPr>
            <a:endParaRPr lang="en-US" dirty="0">
              <a:solidFill>
                <a:schemeClr val="bg1"/>
              </a:solidFill>
              <a:latin typeface="Arial"/>
              <a:cs typeface="Calibri"/>
            </a:endParaRPr>
          </a:p>
        </p:txBody>
      </p:sp>
    </p:spTree>
    <p:extLst>
      <p:ext uri="{BB962C8B-B14F-4D97-AF65-F5344CB8AC3E}">
        <p14:creationId xmlns:p14="http://schemas.microsoft.com/office/powerpoint/2010/main" val="36382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2" name="Picture 2" descr="Chart, scatter chart&#10;&#10;Description automatically generated">
            <a:extLst>
              <a:ext uri="{FF2B5EF4-FFF2-40B4-BE49-F238E27FC236}">
                <a16:creationId xmlns:a16="http://schemas.microsoft.com/office/drawing/2014/main" id="{6C1A4E3B-1B18-45A8-B71C-7FA8D398CC51}"/>
              </a:ext>
            </a:extLst>
          </p:cNvPr>
          <p:cNvPicPr>
            <a:picLocks noChangeAspect="1"/>
          </p:cNvPicPr>
          <p:nvPr/>
        </p:nvPicPr>
        <p:blipFill>
          <a:blip r:embed="rId2"/>
          <a:stretch>
            <a:fillRect/>
          </a:stretch>
        </p:blipFill>
        <p:spPr>
          <a:xfrm>
            <a:off x="195532" y="512306"/>
            <a:ext cx="11800935" cy="6034672"/>
          </a:xfrm>
          <a:prstGeom prst="rect">
            <a:avLst/>
          </a:prstGeom>
        </p:spPr>
      </p:pic>
    </p:spTree>
    <p:extLst>
      <p:ext uri="{BB962C8B-B14F-4D97-AF65-F5344CB8AC3E}">
        <p14:creationId xmlns:p14="http://schemas.microsoft.com/office/powerpoint/2010/main" val="3673938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0076" y="489759"/>
            <a:ext cx="11099320" cy="547299"/>
          </a:xfrm>
        </p:spPr>
        <p:txBody>
          <a:bodyPr>
            <a:normAutofit fontScale="90000"/>
          </a:bodyPr>
          <a:lstStyle/>
          <a:p>
            <a:pPr algn="l"/>
            <a:r>
              <a:rPr lang="en-US" sz="4400" dirty="0">
                <a:solidFill>
                  <a:schemeClr val="bg1"/>
                </a:solidFill>
                <a:latin typeface="Arial"/>
                <a:cs typeface="Calibri Light"/>
              </a:rPr>
              <a:t>Nurses and Midwives vs adjusted Recoveries:</a:t>
            </a:r>
          </a:p>
        </p:txBody>
      </p:sp>
      <p:sp>
        <p:nvSpPr>
          <p:cNvPr id="3" name="Subtitle 2"/>
          <p:cNvSpPr>
            <a:spLocks noGrp="1"/>
          </p:cNvSpPr>
          <p:nvPr>
            <p:ph type="subTitle" idx="1"/>
          </p:nvPr>
        </p:nvSpPr>
        <p:spPr>
          <a:xfrm>
            <a:off x="503208" y="1387926"/>
            <a:ext cx="9144000" cy="4214931"/>
          </a:xfrm>
        </p:spPr>
        <p:txBody>
          <a:bodyPr vert="horz" lIns="91440" tIns="45720" rIns="91440" bIns="45720" rtlCol="0" anchor="t">
            <a:normAutofit/>
          </a:bodyPr>
          <a:lstStyle/>
          <a:p>
            <a:pPr marL="342900" indent="-342900" algn="l">
              <a:buChar char="•"/>
            </a:pPr>
            <a:r>
              <a:rPr lang="en-US" dirty="0">
                <a:solidFill>
                  <a:schemeClr val="bg1"/>
                </a:solidFill>
                <a:latin typeface="Arial"/>
                <a:cs typeface="Calibri"/>
              </a:rPr>
              <a:t>It was striking to me that having more medical personnel did not intrinsically lead to a greater amount of recoveries</a:t>
            </a:r>
          </a:p>
          <a:p>
            <a:pPr marL="342900" indent="-342900" algn="l">
              <a:buChar char="•"/>
            </a:pPr>
            <a:endParaRPr lang="en-US" dirty="0">
              <a:solidFill>
                <a:schemeClr val="bg1"/>
              </a:solidFill>
              <a:latin typeface="Arial"/>
              <a:cs typeface="Calibri"/>
            </a:endParaRP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Compared to deaths and cases, recoveries were not tracked as much based on my work in part 1, which may be impacting this.</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The adjusted recoveries per cases lead to ludicrously low recovery cases (such as 1%) for many countries, which is likely not the actual value.</a:t>
            </a:r>
          </a:p>
          <a:p>
            <a:pPr marL="342900" indent="-342900" algn="l">
              <a:buChar char="•"/>
            </a:pPr>
            <a:endParaRPr lang="en-US" dirty="0">
              <a:solidFill>
                <a:schemeClr val="bg1"/>
              </a:solidFill>
              <a:latin typeface="Arial"/>
              <a:cs typeface="Calibri"/>
            </a:endParaRPr>
          </a:p>
        </p:txBody>
      </p:sp>
    </p:spTree>
    <p:extLst>
      <p:ext uri="{BB962C8B-B14F-4D97-AF65-F5344CB8AC3E}">
        <p14:creationId xmlns:p14="http://schemas.microsoft.com/office/powerpoint/2010/main" val="2029472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0076" y="489759"/>
            <a:ext cx="11099320" cy="547299"/>
          </a:xfrm>
        </p:spPr>
        <p:txBody>
          <a:bodyPr>
            <a:normAutofit fontScale="90000"/>
          </a:bodyPr>
          <a:lstStyle/>
          <a:p>
            <a:pPr algn="l"/>
            <a:r>
              <a:rPr lang="en-US" sz="4400" dirty="0">
                <a:solidFill>
                  <a:schemeClr val="bg1"/>
                </a:solidFill>
                <a:latin typeface="Arial"/>
                <a:cs typeface="Calibri Light"/>
              </a:rPr>
              <a:t>Looking for Patterns</a:t>
            </a:r>
          </a:p>
        </p:txBody>
      </p:sp>
      <p:sp>
        <p:nvSpPr>
          <p:cNvPr id="3" name="Subtitle 2"/>
          <p:cNvSpPr>
            <a:spLocks noGrp="1"/>
          </p:cNvSpPr>
          <p:nvPr>
            <p:ph type="subTitle" idx="1"/>
          </p:nvPr>
        </p:nvSpPr>
        <p:spPr>
          <a:xfrm>
            <a:off x="503208" y="1387926"/>
            <a:ext cx="9144000" cy="4214931"/>
          </a:xfrm>
        </p:spPr>
        <p:txBody>
          <a:bodyPr vert="horz" lIns="91440" tIns="45720" rIns="91440" bIns="45720" rtlCol="0" anchor="t">
            <a:normAutofit/>
          </a:bodyPr>
          <a:lstStyle/>
          <a:p>
            <a:pPr marL="342900" indent="-342900" algn="l">
              <a:buChar char="•"/>
            </a:pPr>
            <a:r>
              <a:rPr lang="en-US" dirty="0">
                <a:solidFill>
                  <a:schemeClr val="bg1"/>
                </a:solidFill>
                <a:latin typeface="Arial"/>
                <a:cs typeface="Calibri"/>
              </a:rPr>
              <a:t>After not finding much of note looking at all countries, a reran the scatterplot again highlighting the top and bottom 20 infected countries to see if any pattern among them emerged</a:t>
            </a:r>
          </a:p>
          <a:p>
            <a:pPr marL="342900" indent="-342900" algn="l">
              <a:buChar char="•"/>
            </a:pPr>
            <a:endParaRPr lang="en-US" dirty="0">
              <a:solidFill>
                <a:schemeClr val="bg1"/>
              </a:solidFill>
              <a:latin typeface="Arial"/>
              <a:cs typeface="Calibri"/>
            </a:endParaRP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I did so in mass using Altair's repeat function. The next slide shows a smaller version that better fits into PowerPoint</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The observation I found was that no distinct pattern emerged</a:t>
            </a:r>
          </a:p>
          <a:p>
            <a:pPr marL="342900" indent="-342900" algn="l">
              <a:buChar char="•"/>
            </a:pPr>
            <a:endParaRPr lang="en-US" dirty="0">
              <a:solidFill>
                <a:schemeClr val="bg1"/>
              </a:solidFill>
              <a:latin typeface="Arial"/>
              <a:cs typeface="Calibri"/>
            </a:endParaRPr>
          </a:p>
        </p:txBody>
      </p:sp>
    </p:spTree>
    <p:extLst>
      <p:ext uri="{BB962C8B-B14F-4D97-AF65-F5344CB8AC3E}">
        <p14:creationId xmlns:p14="http://schemas.microsoft.com/office/powerpoint/2010/main" val="2759746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2" name="Picture 2" descr="Chart, scatter chart&#10;&#10;Description automatically generated">
            <a:extLst>
              <a:ext uri="{FF2B5EF4-FFF2-40B4-BE49-F238E27FC236}">
                <a16:creationId xmlns:a16="http://schemas.microsoft.com/office/drawing/2014/main" id="{E7320E9F-E94C-4820-9FDB-9145C1799996}"/>
              </a:ext>
            </a:extLst>
          </p:cNvPr>
          <p:cNvPicPr>
            <a:picLocks noChangeAspect="1"/>
          </p:cNvPicPr>
          <p:nvPr/>
        </p:nvPicPr>
        <p:blipFill>
          <a:blip r:embed="rId2"/>
          <a:stretch>
            <a:fillRect/>
          </a:stretch>
        </p:blipFill>
        <p:spPr>
          <a:xfrm>
            <a:off x="2078968" y="111629"/>
            <a:ext cx="8048444" cy="6634739"/>
          </a:xfrm>
          <a:prstGeom prst="rect">
            <a:avLst/>
          </a:prstGeom>
        </p:spPr>
      </p:pic>
    </p:spTree>
    <p:extLst>
      <p:ext uri="{BB962C8B-B14F-4D97-AF65-F5344CB8AC3E}">
        <p14:creationId xmlns:p14="http://schemas.microsoft.com/office/powerpoint/2010/main" val="850209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0076" y="489759"/>
            <a:ext cx="11099320" cy="547299"/>
          </a:xfrm>
        </p:spPr>
        <p:txBody>
          <a:bodyPr>
            <a:normAutofit fontScale="90000"/>
          </a:bodyPr>
          <a:lstStyle/>
          <a:p>
            <a:pPr algn="l"/>
            <a:r>
              <a:rPr lang="en-US" sz="4400">
                <a:solidFill>
                  <a:schemeClr val="bg1"/>
                </a:solidFill>
                <a:latin typeface="Arial"/>
                <a:cs typeface="Calibri Light"/>
              </a:rPr>
              <a:t>Looking for Patterns</a:t>
            </a:r>
            <a:endParaRPr lang="en-US" sz="4400" dirty="0">
              <a:solidFill>
                <a:schemeClr val="bg1"/>
              </a:solidFill>
              <a:latin typeface="Arial"/>
              <a:cs typeface="Calibri Light"/>
            </a:endParaRPr>
          </a:p>
        </p:txBody>
      </p:sp>
      <p:sp>
        <p:nvSpPr>
          <p:cNvPr id="3" name="Subtitle 2"/>
          <p:cNvSpPr>
            <a:spLocks noGrp="1"/>
          </p:cNvSpPr>
          <p:nvPr>
            <p:ph type="subTitle" idx="1"/>
          </p:nvPr>
        </p:nvSpPr>
        <p:spPr>
          <a:xfrm>
            <a:off x="503208" y="1387926"/>
            <a:ext cx="9144000" cy="4214931"/>
          </a:xfrm>
        </p:spPr>
        <p:txBody>
          <a:bodyPr vert="horz" lIns="91440" tIns="45720" rIns="91440" bIns="45720" rtlCol="0" anchor="t">
            <a:normAutofit/>
          </a:bodyPr>
          <a:lstStyle/>
          <a:p>
            <a:pPr marL="342900" indent="-342900" algn="l">
              <a:buChar char="•"/>
            </a:pPr>
            <a:r>
              <a:rPr lang="en-US" dirty="0">
                <a:solidFill>
                  <a:schemeClr val="bg1"/>
                </a:solidFill>
                <a:latin typeface="Arial"/>
                <a:cs typeface="Calibri"/>
              </a:rPr>
              <a:t>After not finding much of note looking at all countries, a reran the scatterplot again highlighting the top and bottom 20 infected countries to see if any pattern among them emerged</a:t>
            </a:r>
          </a:p>
          <a:p>
            <a:pPr marL="342900" indent="-342900" algn="l">
              <a:buChar char="•"/>
            </a:pPr>
            <a:endParaRPr lang="en-US" dirty="0">
              <a:solidFill>
                <a:schemeClr val="bg1"/>
              </a:solidFill>
              <a:latin typeface="Arial"/>
              <a:cs typeface="Calibri"/>
            </a:endParaRP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I did so in mass using Altair's repeat function. The next slide shows a smaller version that better fits into PowerPoint</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The observation I found was that no distinct pattern emerged</a:t>
            </a:r>
          </a:p>
          <a:p>
            <a:pPr marL="342900" indent="-342900" algn="l">
              <a:buChar char="•"/>
            </a:pPr>
            <a:endParaRPr lang="en-US" dirty="0">
              <a:solidFill>
                <a:schemeClr val="bg1"/>
              </a:solidFill>
              <a:latin typeface="Arial"/>
              <a:cs typeface="Calibri"/>
            </a:endParaRPr>
          </a:p>
        </p:txBody>
      </p:sp>
    </p:spTree>
    <p:extLst>
      <p:ext uri="{BB962C8B-B14F-4D97-AF65-F5344CB8AC3E}">
        <p14:creationId xmlns:p14="http://schemas.microsoft.com/office/powerpoint/2010/main" val="1831150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0076" y="489759"/>
            <a:ext cx="11099320" cy="547299"/>
          </a:xfrm>
        </p:spPr>
        <p:txBody>
          <a:bodyPr>
            <a:normAutofit fontScale="90000"/>
          </a:bodyPr>
          <a:lstStyle/>
          <a:p>
            <a:pPr algn="l"/>
            <a:r>
              <a:rPr lang="en-US" sz="4400" dirty="0">
                <a:solidFill>
                  <a:schemeClr val="bg1"/>
                </a:solidFill>
                <a:latin typeface="Arial"/>
                <a:cs typeface="Calibri Light"/>
              </a:rPr>
              <a:t>Looking Geographic subsets</a:t>
            </a:r>
          </a:p>
        </p:txBody>
      </p:sp>
      <p:sp>
        <p:nvSpPr>
          <p:cNvPr id="3" name="Subtitle 2"/>
          <p:cNvSpPr>
            <a:spLocks noGrp="1"/>
          </p:cNvSpPr>
          <p:nvPr>
            <p:ph type="subTitle" idx="1"/>
          </p:nvPr>
        </p:nvSpPr>
        <p:spPr>
          <a:xfrm>
            <a:off x="503208" y="1387926"/>
            <a:ext cx="9144000" cy="4214931"/>
          </a:xfrm>
        </p:spPr>
        <p:txBody>
          <a:bodyPr vert="horz" lIns="91440" tIns="45720" rIns="91440" bIns="45720" rtlCol="0" anchor="t">
            <a:normAutofit/>
          </a:bodyPr>
          <a:lstStyle/>
          <a:p>
            <a:pPr marL="342900" indent="-342900" algn="l">
              <a:buChar char="•"/>
            </a:pPr>
            <a:r>
              <a:rPr lang="en-US" dirty="0">
                <a:solidFill>
                  <a:schemeClr val="bg1"/>
                </a:solidFill>
                <a:latin typeface="Arial"/>
                <a:cs typeface="Calibri"/>
              </a:rPr>
              <a:t>In an attempt to see if geographic areas had any patterns, I subset on various groups.</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Most lead nowhere, and were removed from the python notebook entirely to avoid clutter</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Western Europe, Europe proper, and NAFTA did provide findings I did find to at least provoke some thought.</a:t>
            </a:r>
          </a:p>
          <a:p>
            <a:pPr marL="342900" indent="-342900" algn="l">
              <a:buChar char="•"/>
            </a:pPr>
            <a:endParaRPr lang="en-US" dirty="0">
              <a:solidFill>
                <a:schemeClr val="bg1"/>
              </a:solidFill>
              <a:latin typeface="Arial"/>
              <a:cs typeface="Calibri"/>
            </a:endParaRPr>
          </a:p>
        </p:txBody>
      </p:sp>
    </p:spTree>
    <p:extLst>
      <p:ext uri="{BB962C8B-B14F-4D97-AF65-F5344CB8AC3E}">
        <p14:creationId xmlns:p14="http://schemas.microsoft.com/office/powerpoint/2010/main" val="458327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2" name="Picture 2" descr="Chart, line chart, scatter chart&#10;&#10;Description automatically generated">
            <a:extLst>
              <a:ext uri="{FF2B5EF4-FFF2-40B4-BE49-F238E27FC236}">
                <a16:creationId xmlns:a16="http://schemas.microsoft.com/office/drawing/2014/main" id="{9C2370B8-BAF6-4E94-82C8-850B845ACA07}"/>
              </a:ext>
            </a:extLst>
          </p:cNvPr>
          <p:cNvPicPr>
            <a:picLocks noChangeAspect="1"/>
          </p:cNvPicPr>
          <p:nvPr/>
        </p:nvPicPr>
        <p:blipFill>
          <a:blip r:embed="rId2"/>
          <a:stretch>
            <a:fillRect/>
          </a:stretch>
        </p:blipFill>
        <p:spPr>
          <a:xfrm>
            <a:off x="468702" y="1130950"/>
            <a:ext cx="11254596" cy="4926777"/>
          </a:xfrm>
          <a:prstGeom prst="rect">
            <a:avLst/>
          </a:prstGeom>
        </p:spPr>
      </p:pic>
    </p:spTree>
    <p:extLst>
      <p:ext uri="{BB962C8B-B14F-4D97-AF65-F5344CB8AC3E}">
        <p14:creationId xmlns:p14="http://schemas.microsoft.com/office/powerpoint/2010/main" val="258565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0076" y="489759"/>
            <a:ext cx="5995359" cy="547299"/>
          </a:xfrm>
        </p:spPr>
        <p:txBody>
          <a:bodyPr>
            <a:normAutofit fontScale="90000"/>
          </a:bodyPr>
          <a:lstStyle/>
          <a:p>
            <a:pPr algn="l"/>
            <a:r>
              <a:rPr lang="en-US" sz="4400" dirty="0">
                <a:solidFill>
                  <a:schemeClr val="bg1"/>
                </a:solidFill>
                <a:latin typeface="Arial"/>
                <a:cs typeface="Calibri Light"/>
              </a:rPr>
              <a:t>Forward:</a:t>
            </a:r>
          </a:p>
        </p:txBody>
      </p:sp>
      <p:sp>
        <p:nvSpPr>
          <p:cNvPr id="3" name="Subtitle 2"/>
          <p:cNvSpPr>
            <a:spLocks noGrp="1"/>
          </p:cNvSpPr>
          <p:nvPr>
            <p:ph type="subTitle" idx="1"/>
          </p:nvPr>
        </p:nvSpPr>
        <p:spPr>
          <a:xfrm>
            <a:off x="503208" y="1387926"/>
            <a:ext cx="9144000" cy="4214931"/>
          </a:xfrm>
        </p:spPr>
        <p:txBody>
          <a:bodyPr vert="horz" lIns="91440" tIns="45720" rIns="91440" bIns="45720" rtlCol="0" anchor="t">
            <a:normAutofit/>
          </a:bodyPr>
          <a:lstStyle/>
          <a:p>
            <a:pPr marL="342900" indent="-342900" algn="l">
              <a:buChar char="•"/>
            </a:pPr>
            <a:r>
              <a:rPr lang="en-US" dirty="0">
                <a:solidFill>
                  <a:schemeClr val="bg1"/>
                </a:solidFill>
                <a:latin typeface="Arial"/>
                <a:cs typeface="Calibri"/>
              </a:rPr>
              <a:t>Main goal is to see if development indicators representing a countries state prior to the pandemic impacted how they were affected by Covid-19</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All development data barring % open defecation were from 2018, as that was the latest year unaffected by the pandemic.</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Overall findings mostly supported the notion that the situation a country was in prior to the pandemic could not be correlated with Covid-19 ability to spread or lethality.</a:t>
            </a:r>
          </a:p>
        </p:txBody>
      </p:sp>
    </p:spTree>
    <p:extLst>
      <p:ext uri="{BB962C8B-B14F-4D97-AF65-F5344CB8AC3E}">
        <p14:creationId xmlns:p14="http://schemas.microsoft.com/office/powerpoint/2010/main" val="2735021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774" y="345985"/>
            <a:ext cx="11803810" cy="892355"/>
          </a:xfrm>
        </p:spPr>
        <p:txBody>
          <a:bodyPr>
            <a:normAutofit fontScale="90000"/>
          </a:bodyPr>
          <a:lstStyle/>
          <a:p>
            <a:pPr algn="l"/>
            <a:r>
              <a:rPr lang="en-US" sz="4400" dirty="0">
                <a:solidFill>
                  <a:schemeClr val="bg1"/>
                </a:solidFill>
                <a:latin typeface="Arial"/>
                <a:cs typeface="Calibri Light"/>
              </a:rPr>
              <a:t>Western European Countries: Recoveries vs. Adjusted ATMS count</a:t>
            </a:r>
            <a:endParaRPr lang="en-US" dirty="0">
              <a:solidFill>
                <a:schemeClr val="bg1"/>
              </a:solidFill>
            </a:endParaRPr>
          </a:p>
        </p:txBody>
      </p:sp>
      <p:sp>
        <p:nvSpPr>
          <p:cNvPr id="3" name="Subtitle 2"/>
          <p:cNvSpPr>
            <a:spLocks noGrp="1"/>
          </p:cNvSpPr>
          <p:nvPr>
            <p:ph type="subTitle" idx="1"/>
          </p:nvPr>
        </p:nvSpPr>
        <p:spPr>
          <a:xfrm>
            <a:off x="618227" y="1387926"/>
            <a:ext cx="9144000" cy="4214931"/>
          </a:xfrm>
        </p:spPr>
        <p:txBody>
          <a:bodyPr vert="horz" lIns="91440" tIns="45720" rIns="91440" bIns="45720" rtlCol="0" anchor="t">
            <a:normAutofit lnSpcReduction="10000"/>
          </a:bodyPr>
          <a:lstStyle/>
          <a:p>
            <a:pPr marL="342900" indent="-342900" algn="l">
              <a:buChar char="•"/>
            </a:pPr>
            <a:r>
              <a:rPr lang="en-US" dirty="0">
                <a:solidFill>
                  <a:schemeClr val="bg1"/>
                </a:solidFill>
                <a:latin typeface="Arial"/>
                <a:cs typeface="Calibri"/>
              </a:rPr>
              <a:t>This has the largest correlation of anything I found. However, the amount of wrangling and digging it took to produce leads me more to believe it is the result of random chance than anything else</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How does an ATM relate to recovery? This is not seen in cases or deaths, just specifically this</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This serves as a reminder that if we look deep enough, we will eventually find something, but it may not </a:t>
            </a:r>
            <a:r>
              <a:rPr lang="en-US" dirty="0">
                <a:solidFill>
                  <a:schemeClr val="bg1"/>
                </a:solidFill>
                <a:latin typeface="Arial"/>
                <a:cs typeface="Arial"/>
              </a:rPr>
              <a:t>necessarily </a:t>
            </a:r>
            <a:r>
              <a:rPr lang="en-US" dirty="0">
                <a:solidFill>
                  <a:schemeClr val="bg1"/>
                </a:solidFill>
                <a:latin typeface="Arial"/>
                <a:cs typeface="Calibri"/>
              </a:rPr>
              <a:t>be good output.</a:t>
            </a:r>
          </a:p>
          <a:p>
            <a:pPr marL="342900" indent="-342900" algn="l">
              <a:buChar char="•"/>
            </a:pPr>
            <a:endParaRPr lang="en-US" dirty="0">
              <a:solidFill>
                <a:schemeClr val="bg1"/>
              </a:solidFill>
              <a:latin typeface="Arial"/>
              <a:cs typeface="Calibri"/>
            </a:endParaRPr>
          </a:p>
          <a:p>
            <a:pPr marL="342900" indent="-342900" algn="l">
              <a:buChar char="•"/>
            </a:pPr>
            <a:endParaRPr lang="en-US" dirty="0">
              <a:solidFill>
                <a:schemeClr val="bg1"/>
              </a:solidFill>
              <a:latin typeface="Arial"/>
              <a:cs typeface="Calibri"/>
            </a:endParaRPr>
          </a:p>
          <a:p>
            <a:pPr marL="342900" indent="-342900" algn="l">
              <a:buChar char="•"/>
            </a:pPr>
            <a:endParaRPr lang="en-US" dirty="0">
              <a:solidFill>
                <a:schemeClr val="bg1"/>
              </a:solidFill>
              <a:latin typeface="Arial"/>
              <a:cs typeface="Calibri"/>
            </a:endParaRPr>
          </a:p>
        </p:txBody>
      </p:sp>
    </p:spTree>
    <p:extLst>
      <p:ext uri="{BB962C8B-B14F-4D97-AF65-F5344CB8AC3E}">
        <p14:creationId xmlns:p14="http://schemas.microsoft.com/office/powerpoint/2010/main" val="1767885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2" name="Picture 2" descr="Chart, scatter chart&#10;&#10;Description automatically generated">
            <a:extLst>
              <a:ext uri="{FF2B5EF4-FFF2-40B4-BE49-F238E27FC236}">
                <a16:creationId xmlns:a16="http://schemas.microsoft.com/office/drawing/2014/main" id="{9A883C78-8EE8-4B49-82CE-2C983592FBD9}"/>
              </a:ext>
            </a:extLst>
          </p:cNvPr>
          <p:cNvPicPr>
            <a:picLocks noChangeAspect="1"/>
          </p:cNvPicPr>
          <p:nvPr/>
        </p:nvPicPr>
        <p:blipFill>
          <a:blip r:embed="rId2"/>
          <a:stretch>
            <a:fillRect/>
          </a:stretch>
        </p:blipFill>
        <p:spPr>
          <a:xfrm>
            <a:off x="411192" y="470856"/>
            <a:ext cx="11369615" cy="5930664"/>
          </a:xfrm>
          <a:prstGeom prst="rect">
            <a:avLst/>
          </a:prstGeom>
        </p:spPr>
      </p:pic>
    </p:spTree>
    <p:extLst>
      <p:ext uri="{BB962C8B-B14F-4D97-AF65-F5344CB8AC3E}">
        <p14:creationId xmlns:p14="http://schemas.microsoft.com/office/powerpoint/2010/main" val="1365355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774" y="345985"/>
            <a:ext cx="11803810" cy="892355"/>
          </a:xfrm>
        </p:spPr>
        <p:txBody>
          <a:bodyPr>
            <a:normAutofit fontScale="90000"/>
          </a:bodyPr>
          <a:lstStyle/>
          <a:p>
            <a:pPr algn="l"/>
            <a:r>
              <a:rPr lang="en-US" sz="4400" dirty="0">
                <a:solidFill>
                  <a:schemeClr val="bg1"/>
                </a:solidFill>
                <a:latin typeface="Arial"/>
                <a:cs typeface="Calibri Light"/>
              </a:rPr>
              <a:t>European Countries: Cases vs. Alcohol Consumption</a:t>
            </a:r>
            <a:endParaRPr lang="en-US" dirty="0" err="1">
              <a:solidFill>
                <a:schemeClr val="bg1"/>
              </a:solidFill>
            </a:endParaRPr>
          </a:p>
        </p:txBody>
      </p:sp>
      <p:sp>
        <p:nvSpPr>
          <p:cNvPr id="3" name="Subtitle 2"/>
          <p:cNvSpPr>
            <a:spLocks noGrp="1"/>
          </p:cNvSpPr>
          <p:nvPr>
            <p:ph type="subTitle" idx="1"/>
          </p:nvPr>
        </p:nvSpPr>
        <p:spPr>
          <a:xfrm>
            <a:off x="618227" y="1387926"/>
            <a:ext cx="9144000" cy="4214931"/>
          </a:xfrm>
        </p:spPr>
        <p:txBody>
          <a:bodyPr vert="horz" lIns="91440" tIns="45720" rIns="91440" bIns="45720" rtlCol="0" anchor="t">
            <a:normAutofit/>
          </a:bodyPr>
          <a:lstStyle/>
          <a:p>
            <a:pPr marL="342900" indent="-342900" algn="l">
              <a:buChar char="•"/>
            </a:pPr>
            <a:r>
              <a:rPr lang="en-US" dirty="0">
                <a:solidFill>
                  <a:schemeClr val="bg1"/>
                </a:solidFill>
                <a:latin typeface="Arial"/>
                <a:cs typeface="Calibri"/>
              </a:rPr>
              <a:t>Looking at Europe, this variable again saw little impact</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This jumped out at me mostly because I remember that earlier in the pandemic, certain European new networks promoted worry about how certain drinking culture might be a detriment</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Similar results to looking at all of the countries</a:t>
            </a:r>
          </a:p>
          <a:p>
            <a:pPr marL="342900" indent="-342900" algn="l">
              <a:buChar char="•"/>
            </a:pPr>
            <a:endParaRPr lang="en-US" dirty="0">
              <a:solidFill>
                <a:schemeClr val="bg1"/>
              </a:solidFill>
              <a:latin typeface="Arial"/>
              <a:cs typeface="Calibri"/>
            </a:endParaRPr>
          </a:p>
          <a:p>
            <a:pPr marL="342900" indent="-342900" algn="l">
              <a:buChar char="•"/>
            </a:pPr>
            <a:endParaRPr lang="en-US" dirty="0">
              <a:solidFill>
                <a:schemeClr val="bg1"/>
              </a:solidFill>
              <a:latin typeface="Arial"/>
              <a:cs typeface="Calibri"/>
            </a:endParaRPr>
          </a:p>
          <a:p>
            <a:pPr marL="342900" indent="-342900" algn="l">
              <a:buChar char="•"/>
            </a:pPr>
            <a:endParaRPr lang="en-US" dirty="0">
              <a:solidFill>
                <a:schemeClr val="bg1"/>
              </a:solidFill>
              <a:latin typeface="Arial"/>
              <a:cs typeface="Calibri"/>
            </a:endParaRPr>
          </a:p>
        </p:txBody>
      </p:sp>
    </p:spTree>
    <p:extLst>
      <p:ext uri="{BB962C8B-B14F-4D97-AF65-F5344CB8AC3E}">
        <p14:creationId xmlns:p14="http://schemas.microsoft.com/office/powerpoint/2010/main" val="1246631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226744-D443-47B4-B05D-57EE4518AA88}"/>
              </a:ext>
            </a:extLst>
          </p:cNvPr>
          <p:cNvSpPr>
            <a:spLocks noGrp="1"/>
          </p:cNvSpPr>
          <p:nvPr>
            <p:ph type="ctrTitle"/>
          </p:nvPr>
        </p:nvSpPr>
        <p:spPr>
          <a:xfrm>
            <a:off x="460076" y="-42204"/>
            <a:ext cx="11803810" cy="892355"/>
          </a:xfrm>
        </p:spPr>
        <p:txBody>
          <a:bodyPr>
            <a:normAutofit/>
          </a:bodyPr>
          <a:lstStyle/>
          <a:p>
            <a:pPr algn="l"/>
            <a:r>
              <a:rPr lang="en-US" sz="4400" dirty="0">
                <a:solidFill>
                  <a:schemeClr val="bg1"/>
                </a:solidFill>
                <a:latin typeface="Arial"/>
                <a:cs typeface="Calibri Light"/>
              </a:rPr>
              <a:t>Looking at NAFTA Countries</a:t>
            </a:r>
          </a:p>
        </p:txBody>
      </p:sp>
      <p:pic>
        <p:nvPicPr>
          <p:cNvPr id="5" name="Picture 5" descr="Chart, bar chart&#10;&#10;Description automatically generated">
            <a:extLst>
              <a:ext uri="{FF2B5EF4-FFF2-40B4-BE49-F238E27FC236}">
                <a16:creationId xmlns:a16="http://schemas.microsoft.com/office/drawing/2014/main" id="{DD1A58B5-2631-4293-9DAC-32440080B69A}"/>
              </a:ext>
            </a:extLst>
          </p:cNvPr>
          <p:cNvPicPr>
            <a:picLocks noChangeAspect="1"/>
          </p:cNvPicPr>
          <p:nvPr/>
        </p:nvPicPr>
        <p:blipFill>
          <a:blip r:embed="rId2"/>
          <a:stretch>
            <a:fillRect/>
          </a:stretch>
        </p:blipFill>
        <p:spPr>
          <a:xfrm>
            <a:off x="885645" y="1026110"/>
            <a:ext cx="9011727" cy="5438382"/>
          </a:xfrm>
          <a:prstGeom prst="rect">
            <a:avLst/>
          </a:prstGeom>
        </p:spPr>
      </p:pic>
    </p:spTree>
    <p:extLst>
      <p:ext uri="{BB962C8B-B14F-4D97-AF65-F5344CB8AC3E}">
        <p14:creationId xmlns:p14="http://schemas.microsoft.com/office/powerpoint/2010/main" val="164247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774" y="345985"/>
            <a:ext cx="11803810" cy="892355"/>
          </a:xfrm>
        </p:spPr>
        <p:txBody>
          <a:bodyPr>
            <a:normAutofit/>
          </a:bodyPr>
          <a:lstStyle/>
          <a:p>
            <a:pPr algn="l"/>
            <a:r>
              <a:rPr lang="en-US" sz="4400" dirty="0">
                <a:solidFill>
                  <a:schemeClr val="bg1"/>
                </a:solidFill>
                <a:latin typeface="Arial"/>
                <a:cs typeface="Calibri Light"/>
              </a:rPr>
              <a:t>Looking at NAFTA</a:t>
            </a:r>
          </a:p>
        </p:txBody>
      </p:sp>
      <p:sp>
        <p:nvSpPr>
          <p:cNvPr id="3" name="Subtitle 2"/>
          <p:cNvSpPr>
            <a:spLocks noGrp="1"/>
          </p:cNvSpPr>
          <p:nvPr>
            <p:ph type="subTitle" idx="1"/>
          </p:nvPr>
        </p:nvSpPr>
        <p:spPr>
          <a:xfrm>
            <a:off x="618227" y="1387926"/>
            <a:ext cx="9144000" cy="4214931"/>
          </a:xfrm>
        </p:spPr>
        <p:txBody>
          <a:bodyPr vert="horz" lIns="91440" tIns="45720" rIns="91440" bIns="45720" rtlCol="0" anchor="t">
            <a:normAutofit/>
          </a:bodyPr>
          <a:lstStyle/>
          <a:p>
            <a:pPr marL="342900" indent="-342900" algn="l">
              <a:buChar char="•"/>
            </a:pPr>
            <a:r>
              <a:rPr lang="en-US" dirty="0">
                <a:solidFill>
                  <a:schemeClr val="bg1"/>
                </a:solidFill>
                <a:latin typeface="Arial"/>
                <a:cs typeface="Calibri"/>
              </a:rPr>
              <a:t>An attempt to see what could be found on a smaller, more connected group</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Due to their only being three observations, bar graphs became a more useful tool for looking for patterns</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Mexico's disparity in cases compared to Deaths jumps out </a:t>
            </a:r>
            <a:r>
              <a:rPr lang="en-US" dirty="0" err="1">
                <a:solidFill>
                  <a:schemeClr val="bg1"/>
                </a:solidFill>
                <a:latin typeface="Arial"/>
                <a:cs typeface="Calibri"/>
              </a:rPr>
              <a:t>immediatley</a:t>
            </a:r>
            <a:r>
              <a:rPr lang="en-US" dirty="0">
                <a:solidFill>
                  <a:schemeClr val="bg1"/>
                </a:solidFill>
                <a:latin typeface="Arial"/>
                <a:cs typeface="Calibri"/>
              </a:rPr>
              <a:t>.</a:t>
            </a:r>
          </a:p>
          <a:p>
            <a:pPr marL="342900" indent="-342900" algn="l">
              <a:buChar char="•"/>
            </a:pPr>
            <a:endParaRPr lang="en-US" dirty="0">
              <a:solidFill>
                <a:schemeClr val="bg1"/>
              </a:solidFill>
              <a:latin typeface="Arial"/>
              <a:cs typeface="Calibri"/>
            </a:endParaRPr>
          </a:p>
          <a:p>
            <a:pPr marL="342900" indent="-342900" algn="l">
              <a:buChar char="•"/>
            </a:pPr>
            <a:endParaRPr lang="en-US" dirty="0">
              <a:solidFill>
                <a:schemeClr val="bg1"/>
              </a:solidFill>
              <a:latin typeface="Arial"/>
              <a:cs typeface="Calibri"/>
            </a:endParaRPr>
          </a:p>
          <a:p>
            <a:pPr marL="342900" indent="-342900" algn="l">
              <a:buChar char="•"/>
            </a:pPr>
            <a:endParaRPr lang="en-US" dirty="0">
              <a:solidFill>
                <a:schemeClr val="bg1"/>
              </a:solidFill>
              <a:latin typeface="Arial"/>
              <a:cs typeface="Calibri"/>
            </a:endParaRPr>
          </a:p>
        </p:txBody>
      </p:sp>
    </p:spTree>
    <p:extLst>
      <p:ext uri="{BB962C8B-B14F-4D97-AF65-F5344CB8AC3E}">
        <p14:creationId xmlns:p14="http://schemas.microsoft.com/office/powerpoint/2010/main" val="3879697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9151C7C2-3B3D-497E-B48E-08770D6B2117}"/>
              </a:ext>
            </a:extLst>
          </p:cNvPr>
          <p:cNvPicPr>
            <a:picLocks noChangeAspect="1"/>
          </p:cNvPicPr>
          <p:nvPr/>
        </p:nvPicPr>
        <p:blipFill>
          <a:blip r:embed="rId2"/>
          <a:stretch>
            <a:fillRect/>
          </a:stretch>
        </p:blipFill>
        <p:spPr>
          <a:xfrm>
            <a:off x="684362" y="1508665"/>
            <a:ext cx="10823275" cy="3236821"/>
          </a:xfrm>
          <a:prstGeom prst="rect">
            <a:avLst/>
          </a:prstGeom>
        </p:spPr>
      </p:pic>
      <p:sp>
        <p:nvSpPr>
          <p:cNvPr id="4" name="Title 1">
            <a:extLst>
              <a:ext uri="{FF2B5EF4-FFF2-40B4-BE49-F238E27FC236}">
                <a16:creationId xmlns:a16="http://schemas.microsoft.com/office/drawing/2014/main" id="{F36FC4F1-0190-45C1-AE2C-8D916965C9FB}"/>
              </a:ext>
            </a:extLst>
          </p:cNvPr>
          <p:cNvSpPr>
            <a:spLocks noGrp="1"/>
          </p:cNvSpPr>
          <p:nvPr>
            <p:ph type="ctrTitle"/>
          </p:nvPr>
        </p:nvSpPr>
        <p:spPr>
          <a:xfrm>
            <a:off x="388189" y="159079"/>
            <a:ext cx="11803810" cy="892355"/>
          </a:xfrm>
        </p:spPr>
        <p:txBody>
          <a:bodyPr>
            <a:normAutofit/>
          </a:bodyPr>
          <a:lstStyle/>
          <a:p>
            <a:pPr algn="l"/>
            <a:r>
              <a:rPr lang="en-US" sz="4400" dirty="0">
                <a:solidFill>
                  <a:schemeClr val="bg1"/>
                </a:solidFill>
                <a:latin typeface="Arial"/>
                <a:cs typeface="Calibri Light"/>
              </a:rPr>
              <a:t>Comparing Variables</a:t>
            </a:r>
          </a:p>
        </p:txBody>
      </p:sp>
    </p:spTree>
    <p:extLst>
      <p:ext uri="{BB962C8B-B14F-4D97-AF65-F5344CB8AC3E}">
        <p14:creationId xmlns:p14="http://schemas.microsoft.com/office/powerpoint/2010/main" val="3240156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6906" y="230966"/>
            <a:ext cx="11803810" cy="892355"/>
          </a:xfrm>
        </p:spPr>
        <p:txBody>
          <a:bodyPr>
            <a:normAutofit/>
          </a:bodyPr>
          <a:lstStyle/>
          <a:p>
            <a:pPr algn="l"/>
            <a:r>
              <a:rPr lang="en-US" sz="4400" dirty="0">
                <a:solidFill>
                  <a:schemeClr val="bg1"/>
                </a:solidFill>
                <a:latin typeface="Arial"/>
                <a:cs typeface="Calibri Light"/>
              </a:rPr>
              <a:t>Looking at NAFTA for various variable</a:t>
            </a:r>
          </a:p>
        </p:txBody>
      </p:sp>
      <p:sp>
        <p:nvSpPr>
          <p:cNvPr id="3" name="Subtitle 2"/>
          <p:cNvSpPr>
            <a:spLocks noGrp="1"/>
          </p:cNvSpPr>
          <p:nvPr>
            <p:ph type="subTitle" idx="1"/>
          </p:nvPr>
        </p:nvSpPr>
        <p:spPr>
          <a:xfrm>
            <a:off x="618227" y="1387926"/>
            <a:ext cx="9144000" cy="4214931"/>
          </a:xfrm>
        </p:spPr>
        <p:txBody>
          <a:bodyPr vert="horz" lIns="91440" tIns="45720" rIns="91440" bIns="45720" rtlCol="0" anchor="t">
            <a:normAutofit/>
          </a:bodyPr>
          <a:lstStyle/>
          <a:p>
            <a:pPr marL="342900" indent="-342900" algn="l">
              <a:buChar char="•"/>
            </a:pPr>
            <a:r>
              <a:rPr lang="en-US" dirty="0">
                <a:solidFill>
                  <a:schemeClr val="bg1"/>
                </a:solidFill>
                <a:latin typeface="Arial"/>
                <a:cs typeface="Calibri"/>
              </a:rPr>
              <a:t>These three variables performed the best looking at other correlation visuals, this was more an exercise of Altair's concatenation feature</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However, now disparity seems outright inconsistent</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This also leads me to one last point</a:t>
            </a:r>
          </a:p>
          <a:p>
            <a:pPr marL="342900" indent="-342900" algn="l">
              <a:buChar char="•"/>
            </a:pPr>
            <a:endParaRPr lang="en-US" dirty="0">
              <a:solidFill>
                <a:schemeClr val="bg1"/>
              </a:solidFill>
              <a:latin typeface="Arial"/>
              <a:cs typeface="Calibri"/>
            </a:endParaRPr>
          </a:p>
          <a:p>
            <a:pPr marL="342900" indent="-342900" algn="l">
              <a:buChar char="•"/>
            </a:pPr>
            <a:endParaRPr lang="en-US" dirty="0">
              <a:solidFill>
                <a:schemeClr val="bg1"/>
              </a:solidFill>
              <a:latin typeface="Arial"/>
              <a:cs typeface="Calibri"/>
            </a:endParaRPr>
          </a:p>
          <a:p>
            <a:pPr marL="342900" indent="-342900" algn="l">
              <a:buChar char="•"/>
            </a:pPr>
            <a:endParaRPr lang="en-US" dirty="0">
              <a:solidFill>
                <a:schemeClr val="bg1"/>
              </a:solidFill>
              <a:latin typeface="Arial"/>
              <a:cs typeface="Calibri"/>
            </a:endParaRPr>
          </a:p>
        </p:txBody>
      </p:sp>
    </p:spTree>
    <p:extLst>
      <p:ext uri="{BB962C8B-B14F-4D97-AF65-F5344CB8AC3E}">
        <p14:creationId xmlns:p14="http://schemas.microsoft.com/office/powerpoint/2010/main" val="3208721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E1F4191-ADC6-477C-A646-227C1D752375}"/>
              </a:ext>
            </a:extLst>
          </p:cNvPr>
          <p:cNvPicPr>
            <a:picLocks noChangeAspect="1"/>
          </p:cNvPicPr>
          <p:nvPr/>
        </p:nvPicPr>
        <p:blipFill>
          <a:blip r:embed="rId2"/>
          <a:stretch>
            <a:fillRect/>
          </a:stretch>
        </p:blipFill>
        <p:spPr>
          <a:xfrm>
            <a:off x="1230702" y="328208"/>
            <a:ext cx="9299275" cy="6316603"/>
          </a:xfrm>
          <a:prstGeom prst="rect">
            <a:avLst/>
          </a:prstGeom>
        </p:spPr>
      </p:pic>
    </p:spTree>
    <p:extLst>
      <p:ext uri="{BB962C8B-B14F-4D97-AF65-F5344CB8AC3E}">
        <p14:creationId xmlns:p14="http://schemas.microsoft.com/office/powerpoint/2010/main" val="3422220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0076" y="489759"/>
            <a:ext cx="11099320" cy="547299"/>
          </a:xfrm>
        </p:spPr>
        <p:txBody>
          <a:bodyPr>
            <a:normAutofit fontScale="90000"/>
          </a:bodyPr>
          <a:lstStyle/>
          <a:p>
            <a:pPr algn="l"/>
            <a:r>
              <a:rPr lang="en-US" sz="4400" dirty="0">
                <a:solidFill>
                  <a:schemeClr val="bg1"/>
                </a:solidFill>
                <a:latin typeface="Arial"/>
                <a:cs typeface="Calibri Light"/>
              </a:rPr>
              <a:t>Project Population vs. Total Covid Cases</a:t>
            </a:r>
          </a:p>
        </p:txBody>
      </p:sp>
      <p:sp>
        <p:nvSpPr>
          <p:cNvPr id="3" name="Subtitle 2"/>
          <p:cNvSpPr>
            <a:spLocks noGrp="1"/>
          </p:cNvSpPr>
          <p:nvPr>
            <p:ph type="subTitle" idx="1"/>
          </p:nvPr>
        </p:nvSpPr>
        <p:spPr>
          <a:xfrm>
            <a:off x="503208" y="1387926"/>
            <a:ext cx="9144000" cy="4214931"/>
          </a:xfrm>
        </p:spPr>
        <p:txBody>
          <a:bodyPr vert="horz" lIns="91440" tIns="45720" rIns="91440" bIns="45720" rtlCol="0" anchor="t">
            <a:normAutofit/>
          </a:bodyPr>
          <a:lstStyle/>
          <a:p>
            <a:pPr marL="342900" indent="-342900" algn="l">
              <a:buChar char="•"/>
            </a:pPr>
            <a:r>
              <a:rPr lang="en-US" dirty="0">
                <a:solidFill>
                  <a:schemeClr val="bg1"/>
                </a:solidFill>
                <a:latin typeface="Arial"/>
                <a:cs typeface="Calibri"/>
              </a:rPr>
              <a:t>Population itself is not the main indicator for cases, something else is likely at play</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The common belief could be considered that the reactions of governments played the biggest role, not there prior status. The findings here would support that hypothesis</a:t>
            </a:r>
          </a:p>
          <a:p>
            <a:pPr marL="342900" indent="-342900" algn="l">
              <a:buChar char="•"/>
            </a:pPr>
            <a:endParaRPr lang="en-US" dirty="0">
              <a:solidFill>
                <a:schemeClr val="bg1"/>
              </a:solidFill>
              <a:latin typeface="Arial"/>
              <a:cs typeface="Calibri"/>
            </a:endParaRPr>
          </a:p>
          <a:p>
            <a:pPr marL="342900" indent="-342900" algn="l">
              <a:buChar char="•"/>
            </a:pPr>
            <a:r>
              <a:rPr lang="en-US">
                <a:solidFill>
                  <a:schemeClr val="bg1"/>
                </a:solidFill>
                <a:latin typeface="Arial"/>
                <a:cs typeface="Calibri"/>
              </a:rPr>
              <a:t>A greater discussion and further visuals is had within the notebook </a:t>
            </a:r>
            <a:r>
              <a:rPr lang="en-US" dirty="0">
                <a:solidFill>
                  <a:schemeClr val="bg1"/>
                </a:solidFill>
                <a:latin typeface="Arial"/>
                <a:cs typeface="Calibri"/>
              </a:rPr>
              <a:t>itself.</a:t>
            </a:r>
          </a:p>
        </p:txBody>
      </p:sp>
    </p:spTree>
    <p:extLst>
      <p:ext uri="{BB962C8B-B14F-4D97-AF65-F5344CB8AC3E}">
        <p14:creationId xmlns:p14="http://schemas.microsoft.com/office/powerpoint/2010/main" val="252700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0076" y="489759"/>
            <a:ext cx="5995359" cy="547299"/>
          </a:xfrm>
        </p:spPr>
        <p:txBody>
          <a:bodyPr>
            <a:normAutofit fontScale="90000"/>
          </a:bodyPr>
          <a:lstStyle/>
          <a:p>
            <a:pPr algn="l"/>
            <a:r>
              <a:rPr lang="en-US" sz="4400" dirty="0">
                <a:solidFill>
                  <a:schemeClr val="bg1"/>
                </a:solidFill>
                <a:latin typeface="Arial"/>
                <a:cs typeface="Calibri Light"/>
              </a:rPr>
              <a:t>Starting out:</a:t>
            </a:r>
          </a:p>
        </p:txBody>
      </p:sp>
      <p:sp>
        <p:nvSpPr>
          <p:cNvPr id="3" name="Subtitle 2"/>
          <p:cNvSpPr>
            <a:spLocks noGrp="1"/>
          </p:cNvSpPr>
          <p:nvPr>
            <p:ph type="subTitle" idx="1"/>
          </p:nvPr>
        </p:nvSpPr>
        <p:spPr>
          <a:xfrm>
            <a:off x="503208" y="1387926"/>
            <a:ext cx="9144000" cy="4214931"/>
          </a:xfrm>
        </p:spPr>
        <p:txBody>
          <a:bodyPr vert="horz" lIns="91440" tIns="45720" rIns="91440" bIns="45720" rtlCol="0" anchor="t">
            <a:normAutofit/>
          </a:bodyPr>
          <a:lstStyle/>
          <a:p>
            <a:pPr marL="342900" indent="-342900" algn="l">
              <a:buChar char="•"/>
            </a:pPr>
            <a:r>
              <a:rPr lang="en-US" dirty="0">
                <a:solidFill>
                  <a:schemeClr val="bg1"/>
                </a:solidFill>
                <a:latin typeface="Arial"/>
                <a:cs typeface="Calibri"/>
              </a:rPr>
              <a:t>More visuals are found in the notebook, most generated were </a:t>
            </a:r>
            <a:r>
              <a:rPr lang="en-US" dirty="0">
                <a:solidFill>
                  <a:schemeClr val="bg1"/>
                </a:solidFill>
                <a:latin typeface="Arial"/>
                <a:ea typeface="+mn-lt"/>
                <a:cs typeface="+mn-lt"/>
              </a:rPr>
              <a:t>ultimately</a:t>
            </a:r>
            <a:r>
              <a:rPr lang="en-US" dirty="0">
                <a:solidFill>
                  <a:schemeClr val="bg1"/>
                </a:solidFill>
                <a:latin typeface="Arial"/>
                <a:cs typeface="Calibri"/>
              </a:rPr>
              <a:t> uninteresting</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Visuals shown here give an idea of what was routinely generated and looked at, ones I found the most interesting ended up here</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The first aspect I looked at was simply what countries were the most/least ravaged by the virus.</a:t>
            </a:r>
          </a:p>
        </p:txBody>
      </p:sp>
    </p:spTree>
    <p:extLst>
      <p:ext uri="{BB962C8B-B14F-4D97-AF65-F5344CB8AC3E}">
        <p14:creationId xmlns:p14="http://schemas.microsoft.com/office/powerpoint/2010/main" val="77273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10" name="Picture 10" descr="Chart&#10;&#10;Description automatically generated">
            <a:extLst>
              <a:ext uri="{FF2B5EF4-FFF2-40B4-BE49-F238E27FC236}">
                <a16:creationId xmlns:a16="http://schemas.microsoft.com/office/drawing/2014/main" id="{54D60351-CF5A-43FA-B858-C0D6793A6AA8}"/>
              </a:ext>
            </a:extLst>
          </p:cNvPr>
          <p:cNvPicPr>
            <a:picLocks noChangeAspect="1"/>
          </p:cNvPicPr>
          <p:nvPr/>
        </p:nvPicPr>
        <p:blipFill>
          <a:blip r:embed="rId2"/>
          <a:stretch>
            <a:fillRect/>
          </a:stretch>
        </p:blipFill>
        <p:spPr>
          <a:xfrm>
            <a:off x="1733910" y="239872"/>
            <a:ext cx="8206596" cy="6176972"/>
          </a:xfrm>
          <a:prstGeom prst="rect">
            <a:avLst/>
          </a:prstGeom>
        </p:spPr>
      </p:pic>
    </p:spTree>
    <p:extLst>
      <p:ext uri="{BB962C8B-B14F-4D97-AF65-F5344CB8AC3E}">
        <p14:creationId xmlns:p14="http://schemas.microsoft.com/office/powerpoint/2010/main" val="179422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3" name="Picture 3" descr="Chart, histogram&#10;&#10;Description automatically generated">
            <a:extLst>
              <a:ext uri="{FF2B5EF4-FFF2-40B4-BE49-F238E27FC236}">
                <a16:creationId xmlns:a16="http://schemas.microsoft.com/office/drawing/2014/main" id="{ADD9EA96-5C07-4B60-9017-370FD53360B2}"/>
              </a:ext>
            </a:extLst>
          </p:cNvPr>
          <p:cNvPicPr>
            <a:picLocks noChangeAspect="1"/>
          </p:cNvPicPr>
          <p:nvPr/>
        </p:nvPicPr>
        <p:blipFill>
          <a:blip r:embed="rId2"/>
          <a:stretch>
            <a:fillRect/>
          </a:stretch>
        </p:blipFill>
        <p:spPr>
          <a:xfrm>
            <a:off x="1920815" y="354891"/>
            <a:ext cx="8192218" cy="6162595"/>
          </a:xfrm>
          <a:prstGeom prst="rect">
            <a:avLst/>
          </a:prstGeom>
        </p:spPr>
      </p:pic>
    </p:spTree>
    <p:extLst>
      <p:ext uri="{BB962C8B-B14F-4D97-AF65-F5344CB8AC3E}">
        <p14:creationId xmlns:p14="http://schemas.microsoft.com/office/powerpoint/2010/main" val="2418253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0076" y="489759"/>
            <a:ext cx="5995359" cy="547299"/>
          </a:xfrm>
        </p:spPr>
        <p:txBody>
          <a:bodyPr>
            <a:normAutofit fontScale="90000"/>
          </a:bodyPr>
          <a:lstStyle/>
          <a:p>
            <a:pPr algn="l"/>
            <a:r>
              <a:rPr lang="en-US" sz="4400" dirty="0">
                <a:solidFill>
                  <a:schemeClr val="bg1"/>
                </a:solidFill>
                <a:latin typeface="Arial"/>
                <a:cs typeface="Calibri Light"/>
              </a:rPr>
              <a:t>Starting out:</a:t>
            </a:r>
          </a:p>
        </p:txBody>
      </p:sp>
      <p:sp>
        <p:nvSpPr>
          <p:cNvPr id="3" name="Subtitle 2"/>
          <p:cNvSpPr>
            <a:spLocks noGrp="1"/>
          </p:cNvSpPr>
          <p:nvPr>
            <p:ph type="subTitle" idx="1"/>
          </p:nvPr>
        </p:nvSpPr>
        <p:spPr>
          <a:xfrm>
            <a:off x="503208" y="1387926"/>
            <a:ext cx="9144000" cy="4214931"/>
          </a:xfrm>
        </p:spPr>
        <p:txBody>
          <a:bodyPr vert="horz" lIns="91440" tIns="45720" rIns="91440" bIns="45720" rtlCol="0" anchor="t">
            <a:normAutofit lnSpcReduction="10000"/>
          </a:bodyPr>
          <a:lstStyle/>
          <a:p>
            <a:pPr marL="342900" indent="-342900" algn="l">
              <a:buChar char="•"/>
            </a:pPr>
            <a:r>
              <a:rPr lang="en-US" dirty="0">
                <a:solidFill>
                  <a:schemeClr val="bg1"/>
                </a:solidFill>
                <a:latin typeface="Arial"/>
                <a:cs typeface="Calibri"/>
              </a:rPr>
              <a:t>Geography seemed to have little role in the population adjusted cases, as it seemed almost random looking at the countries on their own</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Moving on from here, using the 10 development indicators, I tried finding correlations between them and adjusted cases, deaths, and recoveries. No correlation found was strong, but a few I still found interesting for other reasons.</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PowerPoint cannot showcase the interactive tooltips that usually make these a much more useful resource.</a:t>
            </a:r>
          </a:p>
        </p:txBody>
      </p:sp>
    </p:spTree>
    <p:extLst>
      <p:ext uri="{BB962C8B-B14F-4D97-AF65-F5344CB8AC3E}">
        <p14:creationId xmlns:p14="http://schemas.microsoft.com/office/powerpoint/2010/main" val="385334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2" name="Picture 3" descr="Chart, scatter chart&#10;&#10;Description automatically generated">
            <a:extLst>
              <a:ext uri="{FF2B5EF4-FFF2-40B4-BE49-F238E27FC236}">
                <a16:creationId xmlns:a16="http://schemas.microsoft.com/office/drawing/2014/main" id="{B6E58532-5B99-4AE2-BA58-167E20373E5E}"/>
              </a:ext>
            </a:extLst>
          </p:cNvPr>
          <p:cNvPicPr>
            <a:picLocks noChangeAspect="1"/>
          </p:cNvPicPr>
          <p:nvPr/>
        </p:nvPicPr>
        <p:blipFill>
          <a:blip r:embed="rId2"/>
          <a:stretch>
            <a:fillRect/>
          </a:stretch>
        </p:blipFill>
        <p:spPr>
          <a:xfrm>
            <a:off x="267419" y="372440"/>
            <a:ext cx="11556521" cy="6012478"/>
          </a:xfrm>
          <a:prstGeom prst="rect">
            <a:avLst/>
          </a:prstGeom>
        </p:spPr>
      </p:pic>
    </p:spTree>
    <p:extLst>
      <p:ext uri="{BB962C8B-B14F-4D97-AF65-F5344CB8AC3E}">
        <p14:creationId xmlns:p14="http://schemas.microsoft.com/office/powerpoint/2010/main" val="282521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0076" y="489759"/>
            <a:ext cx="7001774" cy="547299"/>
          </a:xfrm>
        </p:spPr>
        <p:txBody>
          <a:bodyPr>
            <a:normAutofit fontScale="90000"/>
          </a:bodyPr>
          <a:lstStyle/>
          <a:p>
            <a:pPr algn="l"/>
            <a:r>
              <a:rPr lang="en-US" sz="4400" dirty="0">
                <a:solidFill>
                  <a:schemeClr val="bg1"/>
                </a:solidFill>
                <a:latin typeface="Arial"/>
                <a:cs typeface="Calibri Light"/>
              </a:rPr>
              <a:t>Alcohol vs adjusted Cases:</a:t>
            </a:r>
          </a:p>
        </p:txBody>
      </p:sp>
      <p:sp>
        <p:nvSpPr>
          <p:cNvPr id="3" name="Subtitle 2"/>
          <p:cNvSpPr>
            <a:spLocks noGrp="1"/>
          </p:cNvSpPr>
          <p:nvPr>
            <p:ph type="subTitle" idx="1"/>
          </p:nvPr>
        </p:nvSpPr>
        <p:spPr>
          <a:xfrm>
            <a:off x="503208" y="1387926"/>
            <a:ext cx="9144000" cy="4214931"/>
          </a:xfrm>
        </p:spPr>
        <p:txBody>
          <a:bodyPr vert="horz" lIns="91440" tIns="45720" rIns="91440" bIns="45720" rtlCol="0" anchor="t">
            <a:normAutofit/>
          </a:bodyPr>
          <a:lstStyle/>
          <a:p>
            <a:pPr marL="342900" indent="-342900" algn="l">
              <a:buChar char="•"/>
            </a:pPr>
            <a:r>
              <a:rPr lang="en-US" dirty="0">
                <a:solidFill>
                  <a:schemeClr val="bg1"/>
                </a:solidFill>
                <a:latin typeface="Arial"/>
                <a:cs typeface="Calibri"/>
              </a:rPr>
              <a:t>Drinking culture across the world varies wildly, but most gat do in my mind evoke images of crowded spaces and public interaction. To see that such culture itself did not have a stronger impact surprised me</a:t>
            </a:r>
          </a:p>
          <a:p>
            <a:pPr marL="342900" indent="-342900" algn="l">
              <a:buChar char="•"/>
            </a:pPr>
            <a:endParaRPr lang="en-US" dirty="0">
              <a:solidFill>
                <a:schemeClr val="bg1"/>
              </a:solidFill>
              <a:latin typeface="Arial"/>
              <a:cs typeface="Calibri"/>
            </a:endParaRPr>
          </a:p>
          <a:p>
            <a:pPr marL="342900" indent="-342900" algn="l">
              <a:buChar char="•"/>
            </a:pPr>
            <a:r>
              <a:rPr lang="en-US" dirty="0">
                <a:solidFill>
                  <a:schemeClr val="bg1"/>
                </a:solidFill>
                <a:latin typeface="Arial"/>
                <a:cs typeface="Calibri"/>
              </a:rPr>
              <a:t>This may be due to the policies being enacted in response to the pandemic being effective in curtailing such public gatherings.</a:t>
            </a:r>
          </a:p>
          <a:p>
            <a:pPr marL="342900" indent="-342900" algn="l">
              <a:buChar char="•"/>
            </a:pPr>
            <a:endParaRPr lang="en-US" dirty="0">
              <a:solidFill>
                <a:schemeClr val="bg1"/>
              </a:solidFill>
              <a:latin typeface="Arial"/>
              <a:cs typeface="Calibri"/>
            </a:endParaRPr>
          </a:p>
          <a:p>
            <a:pPr marL="342900" indent="-342900" algn="l">
              <a:buChar char="•"/>
            </a:pPr>
            <a:endParaRPr lang="en-US" dirty="0">
              <a:solidFill>
                <a:schemeClr val="bg1"/>
              </a:solidFill>
              <a:latin typeface="Arial"/>
              <a:cs typeface="Calibri"/>
            </a:endParaRPr>
          </a:p>
        </p:txBody>
      </p:sp>
    </p:spTree>
    <p:extLst>
      <p:ext uri="{BB962C8B-B14F-4D97-AF65-F5344CB8AC3E}">
        <p14:creationId xmlns:p14="http://schemas.microsoft.com/office/powerpoint/2010/main" val="115605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2" name="Picture 3" descr="Chart, scatter chart&#10;&#10;Description automatically generated">
            <a:extLst>
              <a:ext uri="{FF2B5EF4-FFF2-40B4-BE49-F238E27FC236}">
                <a16:creationId xmlns:a16="http://schemas.microsoft.com/office/drawing/2014/main" id="{846905CC-A358-417B-873D-B270C9CD0DC4}"/>
              </a:ext>
            </a:extLst>
          </p:cNvPr>
          <p:cNvPicPr>
            <a:picLocks noChangeAspect="1"/>
          </p:cNvPicPr>
          <p:nvPr/>
        </p:nvPicPr>
        <p:blipFill>
          <a:blip r:embed="rId2"/>
          <a:stretch>
            <a:fillRect/>
          </a:stretch>
        </p:blipFill>
        <p:spPr>
          <a:xfrm>
            <a:off x="540589" y="514906"/>
            <a:ext cx="11010181" cy="5842564"/>
          </a:xfrm>
          <a:prstGeom prst="rect">
            <a:avLst/>
          </a:prstGeom>
        </p:spPr>
      </p:pic>
    </p:spTree>
    <p:extLst>
      <p:ext uri="{BB962C8B-B14F-4D97-AF65-F5344CB8AC3E}">
        <p14:creationId xmlns:p14="http://schemas.microsoft.com/office/powerpoint/2010/main" val="351987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DSCI 430 Project 1</vt:lpstr>
      <vt:lpstr>Forward:</vt:lpstr>
      <vt:lpstr>Starting out:</vt:lpstr>
      <vt:lpstr>PowerPoint Presentation</vt:lpstr>
      <vt:lpstr>PowerPoint Presentation</vt:lpstr>
      <vt:lpstr>Starting out:</vt:lpstr>
      <vt:lpstr>PowerPoint Presentation</vt:lpstr>
      <vt:lpstr>Alcohol vs adjusted Cases:</vt:lpstr>
      <vt:lpstr>PowerPoint Presentation</vt:lpstr>
      <vt:lpstr>Access to electricity vs adjusted Cases:</vt:lpstr>
      <vt:lpstr>PowerPoint Presentation</vt:lpstr>
      <vt:lpstr>Cost to import vs adjusted Cases:</vt:lpstr>
      <vt:lpstr>PowerPoint Presentation</vt:lpstr>
      <vt:lpstr>Nurses and Midwives vs adjusted Recoveries:</vt:lpstr>
      <vt:lpstr>Looking for Patterns</vt:lpstr>
      <vt:lpstr>PowerPoint Presentation</vt:lpstr>
      <vt:lpstr>Looking for Patterns</vt:lpstr>
      <vt:lpstr>Looking Geographic subsets</vt:lpstr>
      <vt:lpstr>PowerPoint Presentation</vt:lpstr>
      <vt:lpstr>Western European Countries: Recoveries vs. Adjusted ATMS count</vt:lpstr>
      <vt:lpstr>PowerPoint Presentation</vt:lpstr>
      <vt:lpstr>European Countries: Cases vs. Alcohol Consumption</vt:lpstr>
      <vt:lpstr>Looking at NAFTA Countries</vt:lpstr>
      <vt:lpstr>Looking at NAFTA</vt:lpstr>
      <vt:lpstr>Comparing Variables</vt:lpstr>
      <vt:lpstr>Looking at NAFTA for various variable</vt:lpstr>
      <vt:lpstr>PowerPoint Presentation</vt:lpstr>
      <vt:lpstr>Project Population vs. Total Covid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Sam Andrews</cp:lastModifiedBy>
  <cp:revision>379</cp:revision>
  <dcterms:created xsi:type="dcterms:W3CDTF">2021-03-30T20:13:10Z</dcterms:created>
  <dcterms:modified xsi:type="dcterms:W3CDTF">2021-04-01T22:07:08Z</dcterms:modified>
</cp:coreProperties>
</file>