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F00F92A-94DD-4C8E-A542-6E94BFABFA9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C8DA910-F133-4E1F-BE37-64AA5CE63E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9057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F92A-94DD-4C8E-A542-6E94BFABFA9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A910-F133-4E1F-BE37-64AA5CE63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0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F92A-94DD-4C8E-A542-6E94BFABFA9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A910-F133-4E1F-BE37-64AA5CE63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F92A-94DD-4C8E-A542-6E94BFABFA9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A910-F133-4E1F-BE37-64AA5CE63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8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F92A-94DD-4C8E-A542-6E94BFABFA9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A910-F133-4E1F-BE37-64AA5CE63E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397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F92A-94DD-4C8E-A542-6E94BFABFA9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A910-F133-4E1F-BE37-64AA5CE63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3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F92A-94DD-4C8E-A542-6E94BFABFA9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A910-F133-4E1F-BE37-64AA5CE63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3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F92A-94DD-4C8E-A542-6E94BFABFA9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A910-F133-4E1F-BE37-64AA5CE63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5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F92A-94DD-4C8E-A542-6E94BFABFA9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A910-F133-4E1F-BE37-64AA5CE63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0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F92A-94DD-4C8E-A542-6E94BFABFA9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A910-F133-4E1F-BE37-64AA5CE63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3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F92A-94DD-4C8E-A542-6E94BFABFA9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A910-F133-4E1F-BE37-64AA5CE63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4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F00F92A-94DD-4C8E-A542-6E94BFABFA9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C8DA910-F133-4E1F-BE37-64AA5CE63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2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series/TOTALNSA" TargetMode="External"/><Relationship Id="rId2" Type="http://schemas.openxmlformats.org/officeDocument/2006/relationships/hyperlink" Target="https://fred.stlouisfed.org/series/PTINUSDA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8DAE-B7A6-4608-BDAF-D32B88854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928635"/>
            <a:ext cx="9418320" cy="2502722"/>
          </a:xfrm>
        </p:spPr>
        <p:txBody>
          <a:bodyPr/>
          <a:lstStyle/>
          <a:p>
            <a:r>
              <a:rPr lang="en-US" dirty="0"/>
              <a:t>FIN 335 </a:t>
            </a:r>
            <a:br>
              <a:rPr lang="en-US" dirty="0"/>
            </a:br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14736-0AF1-41E2-913F-427EB8CED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527223"/>
            <a:ext cx="9418320" cy="1691640"/>
          </a:xfrm>
        </p:spPr>
        <p:txBody>
          <a:bodyPr/>
          <a:lstStyle/>
          <a:p>
            <a:r>
              <a:rPr lang="en-US" dirty="0"/>
              <a:t>Samuel Andrews</a:t>
            </a:r>
          </a:p>
        </p:txBody>
      </p:sp>
    </p:spTree>
    <p:extLst>
      <p:ext uri="{BB962C8B-B14F-4D97-AF65-F5344CB8AC3E}">
        <p14:creationId xmlns:p14="http://schemas.microsoft.com/office/powerpoint/2010/main" val="237545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AE1D5E-E8CE-4D6B-95F4-96F7E3E25DB7}"/>
              </a:ext>
            </a:extLst>
          </p:cNvPr>
          <p:cNvSpPr txBox="1"/>
          <p:nvPr/>
        </p:nvSpPr>
        <p:spPr>
          <a:xfrm>
            <a:off x="461912" y="160256"/>
            <a:ext cx="10803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 Box Jenkins ARIMA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0D221-3BC7-4068-BC3F-3B6B218D9ABC}"/>
              </a:ext>
            </a:extLst>
          </p:cNvPr>
          <p:cNvSpPr txBox="1"/>
          <p:nvPr/>
        </p:nvSpPr>
        <p:spPr>
          <a:xfrm>
            <a:off x="461910" y="1421015"/>
            <a:ext cx="39026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Truncated Training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ARIMA(2,1,1)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RMSE = 4083.392</a:t>
            </a:r>
            <a:endParaRPr lang="en-US" sz="3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MAE = 3164.404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MAPE = 17.917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09B34C-B052-4C73-9C40-254A5DEB1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158" y="1319754"/>
            <a:ext cx="7556149" cy="52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24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AE1D5E-E8CE-4D6B-95F4-96F7E3E25DB7}"/>
              </a:ext>
            </a:extLst>
          </p:cNvPr>
          <p:cNvSpPr txBox="1"/>
          <p:nvPr/>
        </p:nvSpPr>
        <p:spPr>
          <a:xfrm>
            <a:off x="1155308" y="235671"/>
            <a:ext cx="10803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3D532F-F751-4870-8408-08B110D14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95270"/>
              </p:ext>
            </p:extLst>
          </p:nvPr>
        </p:nvGraphicFramePr>
        <p:xfrm>
          <a:off x="1155308" y="1251334"/>
          <a:ext cx="10317116" cy="52722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79279">
                  <a:extLst>
                    <a:ext uri="{9D8B030D-6E8A-4147-A177-3AD203B41FA5}">
                      <a16:colId xmlns:a16="http://schemas.microsoft.com/office/drawing/2014/main" val="1250617098"/>
                    </a:ext>
                  </a:extLst>
                </a:gridCol>
                <a:gridCol w="2579279">
                  <a:extLst>
                    <a:ext uri="{9D8B030D-6E8A-4147-A177-3AD203B41FA5}">
                      <a16:colId xmlns:a16="http://schemas.microsoft.com/office/drawing/2014/main" val="2419756487"/>
                    </a:ext>
                  </a:extLst>
                </a:gridCol>
                <a:gridCol w="2579279">
                  <a:extLst>
                    <a:ext uri="{9D8B030D-6E8A-4147-A177-3AD203B41FA5}">
                      <a16:colId xmlns:a16="http://schemas.microsoft.com/office/drawing/2014/main" val="559716751"/>
                    </a:ext>
                  </a:extLst>
                </a:gridCol>
                <a:gridCol w="2579279">
                  <a:extLst>
                    <a:ext uri="{9D8B030D-6E8A-4147-A177-3AD203B41FA5}">
                      <a16:colId xmlns:a16="http://schemas.microsoft.com/office/drawing/2014/main" val="2560104927"/>
                    </a:ext>
                  </a:extLst>
                </a:gridCol>
              </a:tblGrid>
              <a:tr h="1028864">
                <a:tc>
                  <a:txBody>
                    <a:bodyPr/>
                    <a:lstStyle/>
                    <a:p>
                      <a:r>
                        <a:rPr lang="en-US" sz="2800" dirty="0"/>
                        <a:t>Model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RMSE</a:t>
                      </a:r>
                    </a:p>
                    <a:p>
                      <a:r>
                        <a:rPr lang="en-US" sz="2400" dirty="0"/>
                        <a:t>($/Metric Ton)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MAE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($/Metric Ton)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MAPE (%)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034844"/>
                  </a:ext>
                </a:extLst>
              </a:tr>
              <a:tr h="82977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Mean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10677.600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10395.901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51.561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031274"/>
                  </a:ext>
                </a:extLst>
              </a:tr>
              <a:tr h="8297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SES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Alpha = 0.4 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246.314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-3.389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11.954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373748"/>
                  </a:ext>
                </a:extLst>
              </a:tr>
              <a:tr h="8297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Holt’s Linear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7064.103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5535.136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31.0739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865548"/>
                  </a:ext>
                </a:extLst>
              </a:tr>
              <a:tr h="85584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ETS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6645.897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6192.136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33.338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326126"/>
                  </a:ext>
                </a:extLst>
              </a:tr>
              <a:tr h="8297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ARIMA – (2,1,1)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4083.392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3164.404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3164.404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932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38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8DAE-B7A6-4608-BDAF-D32B88854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928635"/>
            <a:ext cx="9418320" cy="3728206"/>
          </a:xfrm>
        </p:spPr>
        <p:txBody>
          <a:bodyPr>
            <a:normAutofit/>
          </a:bodyPr>
          <a:lstStyle/>
          <a:p>
            <a:r>
              <a:rPr lang="en-US" sz="6000" dirty="0"/>
              <a:t>Seasonal Time Series: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Total Vehicle Sales</a:t>
            </a:r>
            <a:br>
              <a:rPr lang="en-US" sz="6000" dirty="0"/>
            </a:br>
            <a:r>
              <a:rPr lang="en-US" sz="6000" dirty="0"/>
              <a:t>(3/09 – 3/19)</a:t>
            </a:r>
          </a:p>
        </p:txBody>
      </p:sp>
    </p:spTree>
    <p:extLst>
      <p:ext uri="{BB962C8B-B14F-4D97-AF65-F5344CB8AC3E}">
        <p14:creationId xmlns:p14="http://schemas.microsoft.com/office/powerpoint/2010/main" val="145711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AE1D5E-E8CE-4D6B-95F4-96F7E3E25DB7}"/>
              </a:ext>
            </a:extLst>
          </p:cNvPr>
          <p:cNvSpPr txBox="1"/>
          <p:nvPr/>
        </p:nvSpPr>
        <p:spPr>
          <a:xfrm>
            <a:off x="461912" y="160256"/>
            <a:ext cx="10803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 The Series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0D221-3BC7-4068-BC3F-3B6B218D9ABC}"/>
              </a:ext>
            </a:extLst>
          </p:cNvPr>
          <p:cNvSpPr txBox="1"/>
          <p:nvPr/>
        </p:nvSpPr>
        <p:spPr>
          <a:xfrm>
            <a:off x="565607" y="1175919"/>
            <a:ext cx="35916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Monthly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Positive Trend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Seasonal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Economic</a:t>
            </a: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212677-47A4-4259-9F06-EF6A1C356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97" y="1043942"/>
            <a:ext cx="7943084" cy="555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35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AE1D5E-E8CE-4D6B-95F4-96F7E3E25DB7}"/>
              </a:ext>
            </a:extLst>
          </p:cNvPr>
          <p:cNvSpPr txBox="1"/>
          <p:nvPr/>
        </p:nvSpPr>
        <p:spPr>
          <a:xfrm>
            <a:off x="461912" y="160256"/>
            <a:ext cx="10803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 Lag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0D221-3BC7-4068-BC3F-3B6B218D9ABC}"/>
              </a:ext>
            </a:extLst>
          </p:cNvPr>
          <p:cNvSpPr txBox="1"/>
          <p:nvPr/>
        </p:nvSpPr>
        <p:spPr>
          <a:xfrm>
            <a:off x="565607" y="1175919"/>
            <a:ext cx="35916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Weaker autocorrelation throughout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Begins to break away towards the 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139290-F108-413E-998F-7F614ECAB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876" y="980388"/>
            <a:ext cx="7932840" cy="55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43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AE1D5E-E8CE-4D6B-95F4-96F7E3E25DB7}"/>
              </a:ext>
            </a:extLst>
          </p:cNvPr>
          <p:cNvSpPr txBox="1"/>
          <p:nvPr/>
        </p:nvSpPr>
        <p:spPr>
          <a:xfrm>
            <a:off x="461912" y="160256"/>
            <a:ext cx="10803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 </a:t>
            </a:r>
            <a:r>
              <a:rPr lang="en-US" sz="6000" dirty="0" err="1">
                <a:latin typeface="+mj-lt"/>
              </a:rPr>
              <a:t>Acf</a:t>
            </a:r>
            <a:r>
              <a:rPr lang="en-US" sz="6000" dirty="0">
                <a:latin typeface="+mj-lt"/>
              </a:rPr>
              <a:t>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0D221-3BC7-4068-BC3F-3B6B218D9ABC}"/>
              </a:ext>
            </a:extLst>
          </p:cNvPr>
          <p:cNvSpPr txBox="1"/>
          <p:nvPr/>
        </p:nvSpPr>
        <p:spPr>
          <a:xfrm>
            <a:off x="461912" y="1421015"/>
            <a:ext cx="35916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Significant Autocorrelation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6F32BA-243D-46B6-B0D2-E5E1F64EE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106" y="857839"/>
            <a:ext cx="8148391" cy="570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6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AE1D5E-E8CE-4D6B-95F4-96F7E3E25DB7}"/>
              </a:ext>
            </a:extLst>
          </p:cNvPr>
          <p:cNvSpPr txBox="1"/>
          <p:nvPr/>
        </p:nvSpPr>
        <p:spPr>
          <a:xfrm>
            <a:off x="461912" y="160256"/>
            <a:ext cx="10803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 Season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0D221-3BC7-4068-BC3F-3B6B218D9ABC}"/>
              </a:ext>
            </a:extLst>
          </p:cNvPr>
          <p:cNvSpPr txBox="1"/>
          <p:nvPr/>
        </p:nvSpPr>
        <p:spPr>
          <a:xfrm>
            <a:off x="461912" y="1421015"/>
            <a:ext cx="359161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Very awkward but consistent trends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Makes the sense given the nature of the fishing industry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664FC9-A84C-452C-A208-70003C5C4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353" y="1244338"/>
            <a:ext cx="7422010" cy="519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4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AE1D5E-E8CE-4D6B-95F4-96F7E3E25DB7}"/>
              </a:ext>
            </a:extLst>
          </p:cNvPr>
          <p:cNvSpPr txBox="1"/>
          <p:nvPr/>
        </p:nvSpPr>
        <p:spPr>
          <a:xfrm>
            <a:off x="461912" y="160256"/>
            <a:ext cx="10803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 Subseries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0D221-3BC7-4068-BC3F-3B6B218D9ABC}"/>
              </a:ext>
            </a:extLst>
          </p:cNvPr>
          <p:cNvSpPr txBox="1"/>
          <p:nvPr/>
        </p:nvSpPr>
        <p:spPr>
          <a:xfrm>
            <a:off x="461912" y="1421015"/>
            <a:ext cx="35916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Peaks in March, Decembers, and May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Troughs in January and November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D36BF6-0F3E-4F97-85B6-C29766FA4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748" y="1175919"/>
            <a:ext cx="7815066" cy="546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00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AE1D5E-E8CE-4D6B-95F4-96F7E3E25DB7}"/>
              </a:ext>
            </a:extLst>
          </p:cNvPr>
          <p:cNvSpPr txBox="1"/>
          <p:nvPr/>
        </p:nvSpPr>
        <p:spPr>
          <a:xfrm>
            <a:off x="461912" y="160256"/>
            <a:ext cx="10803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 Basic Forecasts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0D221-3BC7-4068-BC3F-3B6B218D9ABC}"/>
              </a:ext>
            </a:extLst>
          </p:cNvPr>
          <p:cNvSpPr txBox="1"/>
          <p:nvPr/>
        </p:nvSpPr>
        <p:spPr>
          <a:xfrm>
            <a:off x="461912" y="1421015"/>
            <a:ext cx="3591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Slightly more useful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Seasonal Naïve is especially useful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FDE954-8CAF-4E12-8552-FF8A37784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526" y="1175919"/>
            <a:ext cx="7680346" cy="537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8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AE1D5E-E8CE-4D6B-95F4-96F7E3E25DB7}"/>
              </a:ext>
            </a:extLst>
          </p:cNvPr>
          <p:cNvSpPr txBox="1"/>
          <p:nvPr/>
        </p:nvSpPr>
        <p:spPr>
          <a:xfrm>
            <a:off x="461912" y="160256"/>
            <a:ext cx="10803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 Seasonal Naive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0D221-3BC7-4068-BC3F-3B6B218D9ABC}"/>
              </a:ext>
            </a:extLst>
          </p:cNvPr>
          <p:cNvSpPr txBox="1"/>
          <p:nvPr/>
        </p:nvSpPr>
        <p:spPr>
          <a:xfrm>
            <a:off x="461912" y="1421015"/>
            <a:ext cx="35916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Truncated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RMSE = 65.767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MAE = 51.886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MAPE = 3.478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A1BFD-3410-4598-8EB5-924462D0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115" y="1175919"/>
            <a:ext cx="7745122" cy="54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4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8DAE-B7A6-4608-BDAF-D32B88854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928635"/>
            <a:ext cx="9418320" cy="3728206"/>
          </a:xfrm>
        </p:spPr>
        <p:txBody>
          <a:bodyPr>
            <a:normAutofit/>
          </a:bodyPr>
          <a:lstStyle/>
          <a:p>
            <a:r>
              <a:rPr lang="en-US" sz="6000" dirty="0"/>
              <a:t>Non-seasonal Time Series: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Global Price of Tin</a:t>
            </a:r>
            <a:br>
              <a:rPr lang="en-US" sz="6000" dirty="0"/>
            </a:br>
            <a:r>
              <a:rPr lang="en-US" sz="6000" dirty="0"/>
              <a:t>(1980 – 2016)</a:t>
            </a:r>
          </a:p>
        </p:txBody>
      </p:sp>
    </p:spTree>
    <p:extLst>
      <p:ext uri="{BB962C8B-B14F-4D97-AF65-F5344CB8AC3E}">
        <p14:creationId xmlns:p14="http://schemas.microsoft.com/office/powerpoint/2010/main" val="907825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AE1D5E-E8CE-4D6B-95F4-96F7E3E25DB7}"/>
              </a:ext>
            </a:extLst>
          </p:cNvPr>
          <p:cNvSpPr txBox="1"/>
          <p:nvPr/>
        </p:nvSpPr>
        <p:spPr>
          <a:xfrm>
            <a:off x="461912" y="160256"/>
            <a:ext cx="10803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 OLS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0D221-3BC7-4068-BC3F-3B6B218D9ABC}"/>
              </a:ext>
            </a:extLst>
          </p:cNvPr>
          <p:cNvSpPr txBox="1"/>
          <p:nvPr/>
        </p:nvSpPr>
        <p:spPr>
          <a:xfrm>
            <a:off x="461912" y="1421015"/>
            <a:ext cx="35916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Truncated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RMSE = 128.786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MAE = 103.875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MAPE = 7.332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55B808-A0F9-45A3-B580-F48A62BBC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273" y="1175918"/>
            <a:ext cx="7601669" cy="531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75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AE1D5E-E8CE-4D6B-95F4-96F7E3E25DB7}"/>
              </a:ext>
            </a:extLst>
          </p:cNvPr>
          <p:cNvSpPr txBox="1"/>
          <p:nvPr/>
        </p:nvSpPr>
        <p:spPr>
          <a:xfrm>
            <a:off x="461912" y="160256"/>
            <a:ext cx="10803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 STL Decomposition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0D221-3BC7-4068-BC3F-3B6B218D9ABC}"/>
              </a:ext>
            </a:extLst>
          </p:cNvPr>
          <p:cNvSpPr txBox="1"/>
          <p:nvPr/>
        </p:nvSpPr>
        <p:spPr>
          <a:xfrm>
            <a:off x="461912" y="1421015"/>
            <a:ext cx="35916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Truncated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RMSE = 73.363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MAE = 58.954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MAPE = 3.961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D6B9A-455B-408A-B155-F9AD77278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285" y="1175919"/>
            <a:ext cx="7884581" cy="551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07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AE1D5E-E8CE-4D6B-95F4-96F7E3E25DB7}"/>
              </a:ext>
            </a:extLst>
          </p:cNvPr>
          <p:cNvSpPr txBox="1"/>
          <p:nvPr/>
        </p:nvSpPr>
        <p:spPr>
          <a:xfrm>
            <a:off x="461912" y="160256"/>
            <a:ext cx="10803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 Holt Winters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0D221-3BC7-4068-BC3F-3B6B218D9ABC}"/>
              </a:ext>
            </a:extLst>
          </p:cNvPr>
          <p:cNvSpPr txBox="1"/>
          <p:nvPr/>
        </p:nvSpPr>
        <p:spPr>
          <a:xfrm>
            <a:off x="461912" y="1421015"/>
            <a:ext cx="35916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Truncated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RMSE = 70.491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MAE = 58.911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MAPE = 3.974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1DD46A-A829-42E4-8477-403F83992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019" y="1175919"/>
            <a:ext cx="7790276" cy="545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46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AE1D5E-E8CE-4D6B-95F4-96F7E3E25DB7}"/>
              </a:ext>
            </a:extLst>
          </p:cNvPr>
          <p:cNvSpPr txBox="1"/>
          <p:nvPr/>
        </p:nvSpPr>
        <p:spPr>
          <a:xfrm>
            <a:off x="461912" y="160256"/>
            <a:ext cx="10803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 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0D221-3BC7-4068-BC3F-3B6B218D9ABC}"/>
              </a:ext>
            </a:extLst>
          </p:cNvPr>
          <p:cNvSpPr txBox="1"/>
          <p:nvPr/>
        </p:nvSpPr>
        <p:spPr>
          <a:xfrm>
            <a:off x="461912" y="1421015"/>
            <a:ext cx="35916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Truncated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RMSE = 81.653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MAE = 65.307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MAPE = 4.412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2B5A2-52AD-4604-AD94-D547B71E5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05" y="930821"/>
            <a:ext cx="7773403" cy="543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12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AE1D5E-E8CE-4D6B-95F4-96F7E3E25DB7}"/>
              </a:ext>
            </a:extLst>
          </p:cNvPr>
          <p:cNvSpPr txBox="1"/>
          <p:nvPr/>
        </p:nvSpPr>
        <p:spPr>
          <a:xfrm>
            <a:off x="461912" y="160256"/>
            <a:ext cx="10803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 ARIMA(0,1,2)(0,1,0)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0D221-3BC7-4068-BC3F-3B6B218D9ABC}"/>
              </a:ext>
            </a:extLst>
          </p:cNvPr>
          <p:cNvSpPr txBox="1"/>
          <p:nvPr/>
        </p:nvSpPr>
        <p:spPr>
          <a:xfrm>
            <a:off x="461912" y="1421015"/>
            <a:ext cx="35916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Truncated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RMSE = 67.133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MAE = 51.879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MAPE = 3.479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2132D6-E5F1-4B36-9D6C-FB433C455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298" y="1175919"/>
            <a:ext cx="7749861" cy="54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09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AE1D5E-E8CE-4D6B-95F4-96F7E3E25DB7}"/>
              </a:ext>
            </a:extLst>
          </p:cNvPr>
          <p:cNvSpPr txBox="1"/>
          <p:nvPr/>
        </p:nvSpPr>
        <p:spPr>
          <a:xfrm>
            <a:off x="1155308" y="122550"/>
            <a:ext cx="10803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 Results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AFAE67-37B0-41EE-9159-C3F1552DD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100029"/>
              </p:ext>
            </p:extLst>
          </p:nvPr>
        </p:nvGraphicFramePr>
        <p:xfrm>
          <a:off x="1155308" y="1038501"/>
          <a:ext cx="10090868" cy="555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717">
                  <a:extLst>
                    <a:ext uri="{9D8B030D-6E8A-4147-A177-3AD203B41FA5}">
                      <a16:colId xmlns:a16="http://schemas.microsoft.com/office/drawing/2014/main" val="1137544824"/>
                    </a:ext>
                  </a:extLst>
                </a:gridCol>
                <a:gridCol w="2522717">
                  <a:extLst>
                    <a:ext uri="{9D8B030D-6E8A-4147-A177-3AD203B41FA5}">
                      <a16:colId xmlns:a16="http://schemas.microsoft.com/office/drawing/2014/main" val="1005399169"/>
                    </a:ext>
                  </a:extLst>
                </a:gridCol>
                <a:gridCol w="2522717">
                  <a:extLst>
                    <a:ext uri="{9D8B030D-6E8A-4147-A177-3AD203B41FA5}">
                      <a16:colId xmlns:a16="http://schemas.microsoft.com/office/drawing/2014/main" val="3904492303"/>
                    </a:ext>
                  </a:extLst>
                </a:gridCol>
                <a:gridCol w="2522717">
                  <a:extLst>
                    <a:ext uri="{9D8B030D-6E8A-4147-A177-3AD203B41FA5}">
                      <a16:colId xmlns:a16="http://schemas.microsoft.com/office/drawing/2014/main" val="3504428577"/>
                    </a:ext>
                  </a:extLst>
                </a:gridCol>
              </a:tblGrid>
              <a:tr h="793600">
                <a:tc>
                  <a:txBody>
                    <a:bodyPr/>
                    <a:lstStyle/>
                    <a:p>
                      <a:r>
                        <a:rPr lang="en-US" sz="2800" dirty="0"/>
                        <a:t>Model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RMSE</a:t>
                      </a:r>
                    </a:p>
                    <a:p>
                      <a:r>
                        <a:rPr lang="en-US" sz="2400" dirty="0"/>
                        <a:t>($/Metric Ton)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MAE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($/Metric Ton)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MAPE (%)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82615"/>
                  </a:ext>
                </a:extLst>
              </a:tr>
              <a:tr h="63332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Mean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258.422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231.184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15.144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93871"/>
                  </a:ext>
                </a:extLst>
              </a:tr>
              <a:tr h="63332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Seasonal Naïve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65.767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51.886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3.478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934514"/>
                  </a:ext>
                </a:extLst>
              </a:tr>
              <a:tr h="63332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OLS Regression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128.786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103.875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7.332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548111"/>
                  </a:ext>
                </a:extLst>
              </a:tr>
              <a:tr h="63332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STL Decomposition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(ETS, Robust)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73.363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58.954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3.961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283828"/>
                  </a:ext>
                </a:extLst>
              </a:tr>
              <a:tr h="63332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Holt Winters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70.491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58.911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3.974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074832"/>
                  </a:ext>
                </a:extLst>
              </a:tr>
              <a:tr h="63332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ETS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81.653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65.307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4.412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55658"/>
                  </a:ext>
                </a:extLst>
              </a:tr>
              <a:tr h="63332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ARIMA(0,1,2)(0,10)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67.133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51.879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3.479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226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AE1D5E-E8CE-4D6B-95F4-96F7E3E25DB7}"/>
              </a:ext>
            </a:extLst>
          </p:cNvPr>
          <p:cNvSpPr txBox="1"/>
          <p:nvPr/>
        </p:nvSpPr>
        <p:spPr>
          <a:xfrm>
            <a:off x="1127028" y="122550"/>
            <a:ext cx="10803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 Links to Time Series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F575E2-F499-497E-9ACD-F61EE3AD5E25}"/>
              </a:ext>
            </a:extLst>
          </p:cNvPr>
          <p:cNvSpPr txBox="1"/>
          <p:nvPr/>
        </p:nvSpPr>
        <p:spPr>
          <a:xfrm>
            <a:off x="1461155" y="1451728"/>
            <a:ext cx="83332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https://fred.stlouisfed.org/series/PTINUSDA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https://fred.stlouisfed.org/series/TOTALNSA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304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AE1D5E-E8CE-4D6B-95F4-96F7E3E25DB7}"/>
              </a:ext>
            </a:extLst>
          </p:cNvPr>
          <p:cNvSpPr txBox="1"/>
          <p:nvPr/>
        </p:nvSpPr>
        <p:spPr>
          <a:xfrm>
            <a:off x="461912" y="160256"/>
            <a:ext cx="10803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 The Series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0D221-3BC7-4068-BC3F-3B6B218D9ABC}"/>
              </a:ext>
            </a:extLst>
          </p:cNvPr>
          <p:cNvSpPr txBox="1"/>
          <p:nvPr/>
        </p:nvSpPr>
        <p:spPr>
          <a:xfrm>
            <a:off x="565607" y="1175919"/>
            <a:ext cx="35916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Annual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Plastic Trend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Economic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Raw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F9AD37-F670-4B48-89D3-7F1C05253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356" y="1175920"/>
            <a:ext cx="8074148" cy="521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6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AE1D5E-E8CE-4D6B-95F4-96F7E3E25DB7}"/>
              </a:ext>
            </a:extLst>
          </p:cNvPr>
          <p:cNvSpPr txBox="1"/>
          <p:nvPr/>
        </p:nvSpPr>
        <p:spPr>
          <a:xfrm>
            <a:off x="461912" y="160256"/>
            <a:ext cx="10803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 Lag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0D221-3BC7-4068-BC3F-3B6B218D9ABC}"/>
              </a:ext>
            </a:extLst>
          </p:cNvPr>
          <p:cNvSpPr txBox="1"/>
          <p:nvPr/>
        </p:nvSpPr>
        <p:spPr>
          <a:xfrm>
            <a:off x="565607" y="1175919"/>
            <a:ext cx="359161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Early Trend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Autocorrelation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Both break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EB2B48-5637-4569-9BB3-F60C3192B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72" y="556181"/>
            <a:ext cx="7995791" cy="59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3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AE1D5E-E8CE-4D6B-95F4-96F7E3E25DB7}"/>
              </a:ext>
            </a:extLst>
          </p:cNvPr>
          <p:cNvSpPr txBox="1"/>
          <p:nvPr/>
        </p:nvSpPr>
        <p:spPr>
          <a:xfrm>
            <a:off x="461912" y="160256"/>
            <a:ext cx="10803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 </a:t>
            </a:r>
            <a:r>
              <a:rPr lang="en-US" sz="6000" dirty="0" err="1">
                <a:latin typeface="+mj-lt"/>
              </a:rPr>
              <a:t>Acf</a:t>
            </a:r>
            <a:r>
              <a:rPr lang="en-US" sz="6000" dirty="0">
                <a:latin typeface="+mj-lt"/>
              </a:rPr>
              <a:t>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0D221-3BC7-4068-BC3F-3B6B218D9ABC}"/>
              </a:ext>
            </a:extLst>
          </p:cNvPr>
          <p:cNvSpPr txBox="1"/>
          <p:nvPr/>
        </p:nvSpPr>
        <p:spPr>
          <a:xfrm>
            <a:off x="461912" y="1421015"/>
            <a:ext cx="35916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Autocorrelation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Tapers off quickly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4155CF-1986-4C1E-842A-2D02B4540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122" y="527901"/>
            <a:ext cx="7892943" cy="584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0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AE1D5E-E8CE-4D6B-95F4-96F7E3E25DB7}"/>
              </a:ext>
            </a:extLst>
          </p:cNvPr>
          <p:cNvSpPr txBox="1"/>
          <p:nvPr/>
        </p:nvSpPr>
        <p:spPr>
          <a:xfrm>
            <a:off x="461912" y="160256"/>
            <a:ext cx="10803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 Basic Forecasts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0D221-3BC7-4068-BC3F-3B6B218D9ABC}"/>
              </a:ext>
            </a:extLst>
          </p:cNvPr>
          <p:cNvSpPr txBox="1"/>
          <p:nvPr/>
        </p:nvSpPr>
        <p:spPr>
          <a:xfrm>
            <a:off x="461912" y="1421015"/>
            <a:ext cx="35916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Unhelpful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Expected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A57B73-EA67-4D98-A1F0-32460F157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291" y="1175919"/>
            <a:ext cx="7649927" cy="535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9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AE1D5E-E8CE-4D6B-95F4-96F7E3E25DB7}"/>
              </a:ext>
            </a:extLst>
          </p:cNvPr>
          <p:cNvSpPr txBox="1"/>
          <p:nvPr/>
        </p:nvSpPr>
        <p:spPr>
          <a:xfrm>
            <a:off x="461912" y="160256"/>
            <a:ext cx="10803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 Simple Exp. Smoothing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0D221-3BC7-4068-BC3F-3B6B218D9ABC}"/>
              </a:ext>
            </a:extLst>
          </p:cNvPr>
          <p:cNvSpPr txBox="1"/>
          <p:nvPr/>
        </p:nvSpPr>
        <p:spPr>
          <a:xfrm>
            <a:off x="461912" y="1421015"/>
            <a:ext cx="35916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Alpha = 0.4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RMSE = 246.314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MAE = -3.389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MAPE = 11.954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71867-49E8-4138-B51A-86ACCF9E0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4" y="1329180"/>
            <a:ext cx="7488263" cy="523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3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AE1D5E-E8CE-4D6B-95F4-96F7E3E25DB7}"/>
              </a:ext>
            </a:extLst>
          </p:cNvPr>
          <p:cNvSpPr txBox="1"/>
          <p:nvPr/>
        </p:nvSpPr>
        <p:spPr>
          <a:xfrm>
            <a:off x="461912" y="160256"/>
            <a:ext cx="10803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 Holt’s Linear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0D221-3BC7-4068-BC3F-3B6B218D9ABC}"/>
              </a:ext>
            </a:extLst>
          </p:cNvPr>
          <p:cNvSpPr txBox="1"/>
          <p:nvPr/>
        </p:nvSpPr>
        <p:spPr>
          <a:xfrm>
            <a:off x="461910" y="1421015"/>
            <a:ext cx="39026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Undamped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Truncated Training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RMSE = 7064.103</a:t>
            </a:r>
            <a:r>
              <a:rPr lang="en-US" sz="2400" dirty="0"/>
              <a:t> </a:t>
            </a:r>
            <a:endParaRPr lang="en-US" sz="3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MAE = 5535.136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MAPE = 31.0739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99E2DE-F04D-4DA5-9645-60340128D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876" y="1175919"/>
            <a:ext cx="7626459" cy="53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0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AE1D5E-E8CE-4D6B-95F4-96F7E3E25DB7}"/>
              </a:ext>
            </a:extLst>
          </p:cNvPr>
          <p:cNvSpPr txBox="1"/>
          <p:nvPr/>
        </p:nvSpPr>
        <p:spPr>
          <a:xfrm>
            <a:off x="461912" y="160256"/>
            <a:ext cx="10803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 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0D221-3BC7-4068-BC3F-3B6B218D9ABC}"/>
              </a:ext>
            </a:extLst>
          </p:cNvPr>
          <p:cNvSpPr txBox="1"/>
          <p:nvPr/>
        </p:nvSpPr>
        <p:spPr>
          <a:xfrm>
            <a:off x="461910" y="1421015"/>
            <a:ext cx="39026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Truncated Training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RMSE = 6645.897</a:t>
            </a:r>
            <a:endParaRPr lang="en-US" sz="3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MAE = 6192.136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MAPE = 33.338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7B1F72-5AD4-4319-9B3E-7168EBBD9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730" y="1175919"/>
            <a:ext cx="7503698" cy="525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1592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1123</TotalTime>
  <Words>389</Words>
  <Application>Microsoft Office PowerPoint</Application>
  <PresentationFormat>Widescreen</PresentationFormat>
  <Paragraphs>161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Schoolbook</vt:lpstr>
      <vt:lpstr>Wingdings 2</vt:lpstr>
      <vt:lpstr>View</vt:lpstr>
      <vt:lpstr>FIN 335  FINAL PROJECT</vt:lpstr>
      <vt:lpstr>Non-seasonal Time Series:  Global Price of Tin (1980 – 2016)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Seasonal Time Series:  Total Vehicle Sales (3/09 – 3/19)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 335  FINAL PROJECT</dc:title>
  <dc:creator>Andrews, Samuel J</dc:creator>
  <cp:lastModifiedBy>Samuel Andrews</cp:lastModifiedBy>
  <cp:revision>47</cp:revision>
  <dcterms:created xsi:type="dcterms:W3CDTF">2019-05-06T23:21:14Z</dcterms:created>
  <dcterms:modified xsi:type="dcterms:W3CDTF">2019-05-08T20:50:38Z</dcterms:modified>
</cp:coreProperties>
</file>