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6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302" r:id="rId42"/>
    <p:sldId id="296" r:id="rId43"/>
    <p:sldId id="297" r:id="rId44"/>
    <p:sldId id="298" r:id="rId45"/>
    <p:sldId id="299" r:id="rId46"/>
    <p:sldId id="300" r:id="rId47"/>
    <p:sldId id="301" r:id="rId48"/>
    <p:sldId id="306" r:id="rId49"/>
    <p:sldId id="303" r:id="rId50"/>
    <p:sldId id="304" r:id="rId51"/>
    <p:sldId id="30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2B49E-EBEA-0169-98AF-36E3FC35E953}" v="2038" dt="2019-12-12T05:59:43.601"/>
    <p1510:client id="{DA8A4446-A1F3-83D5-9712-70DA6C292EAD}" v="54" dt="2019-12-12T20:02:55.985"/>
    <p1510:client id="{E9083FF2-12F1-EFF1-58B1-22D396311FF2}" v="6765" dt="2019-12-12T03:45:59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926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4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4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58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9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0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1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6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6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missMDA/versions/1.14/topics/imputePCA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775631" cy="4041648"/>
          </a:xfrm>
        </p:spPr>
        <p:txBody>
          <a:bodyPr/>
          <a:lstStyle/>
          <a:p>
            <a:r>
              <a:rPr lang="en-US">
                <a:cs typeface="Calibri Light"/>
              </a:rPr>
              <a:t>Kaggle 2019 User Survey Data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DSCI 415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Samuel Andrews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75970F-4AF8-428C-B6CC-74CF92248A5C}"/>
              </a:ext>
            </a:extLst>
          </p:cNvPr>
          <p:cNvSpPr txBox="1"/>
          <p:nvPr/>
        </p:nvSpPr>
        <p:spPr>
          <a:xfrm>
            <a:off x="777923" y="334369"/>
            <a:ext cx="55296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Method #2:</a:t>
            </a:r>
          </a:p>
          <a:p>
            <a:r>
              <a:rPr lang="en-US" sz="2800"/>
              <a:t>Principle Component Analysis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7DC692-4D29-472D-83E0-E8E426EA3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827" y="1486043"/>
            <a:ext cx="3981962" cy="4596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Turn Ordinal Data into numeric using midpoints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Most variables measure work of monetary measures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Only 7 variables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</a:rPr>
              <a:t>Not an optimal scenario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15D61F-51C6-4BF5-8B90-1EE1CE9C6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8" y="585549"/>
            <a:ext cx="5719762" cy="59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75970F-4AF8-428C-B6CC-74CF92248A5C}"/>
              </a:ext>
            </a:extLst>
          </p:cNvPr>
          <p:cNvSpPr txBox="1"/>
          <p:nvPr/>
        </p:nvSpPr>
        <p:spPr>
          <a:xfrm>
            <a:off x="777923" y="334369"/>
            <a:ext cx="55296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missMDA package to Handle Missing Values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7DC692-4D29-472D-83E0-E8E426EA3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827" y="1486043"/>
            <a:ext cx="9384200" cy="4596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Library(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missMDA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)</a:t>
            </a:r>
          </a:p>
          <a:p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Kpca.comp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&lt;-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imputePCA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Kpca.mat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ncp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=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Kpca.ms$ncp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Kpca.comp$completeObs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[1:10,] 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Allows us to impute values as substitutes for missing data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Similar to imputing for a regression model</a:t>
            </a:r>
          </a:p>
          <a:p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https://www.rdocumentation.org/packages/missMDA/versions/1.14/topics/imputePCA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For full documentation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1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C28924-1C0C-4C7E-BB01-8FFCEBAC4AC4}"/>
              </a:ext>
            </a:extLst>
          </p:cNvPr>
          <p:cNvSpPr txBox="1"/>
          <p:nvPr/>
        </p:nvSpPr>
        <p:spPr>
          <a:xfrm>
            <a:off x="686937" y="141026"/>
            <a:ext cx="60641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Skree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A897D-7BA7-463C-A156-7A101C50E6D0}"/>
              </a:ext>
            </a:extLst>
          </p:cNvPr>
          <p:cNvSpPr txBox="1"/>
          <p:nvPr/>
        </p:nvSpPr>
        <p:spPr>
          <a:xfrm>
            <a:off x="681961" y="659213"/>
            <a:ext cx="96694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The most success was had with retaining 2 PCs</a:t>
            </a:r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A9B6C9A-08D7-453B-811A-FF71EFAB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35" y="1177594"/>
            <a:ext cx="10806752" cy="551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C28924-1C0C-4C7E-BB01-8FFCEBAC4AC4}"/>
              </a:ext>
            </a:extLst>
          </p:cNvPr>
          <p:cNvSpPr txBox="1"/>
          <p:nvPr/>
        </p:nvSpPr>
        <p:spPr>
          <a:xfrm>
            <a:off x="686937" y="141026"/>
            <a:ext cx="60641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Individual Factor 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A897D-7BA7-463C-A156-7A101C50E6D0}"/>
              </a:ext>
            </a:extLst>
          </p:cNvPr>
          <p:cNvSpPr txBox="1"/>
          <p:nvPr/>
        </p:nvSpPr>
        <p:spPr>
          <a:xfrm>
            <a:off x="681961" y="659213"/>
            <a:ext cx="96694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Explains roughly 64% in 2 dimensions</a:t>
            </a:r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374C8284-D04D-408D-B038-854DC11AA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37" y="1075237"/>
            <a:ext cx="11068334" cy="56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6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C28924-1C0C-4C7E-BB01-8FFCEBAC4AC4}"/>
              </a:ext>
            </a:extLst>
          </p:cNvPr>
          <p:cNvSpPr txBox="1"/>
          <p:nvPr/>
        </p:nvSpPr>
        <p:spPr>
          <a:xfrm>
            <a:off x="686937" y="141026"/>
            <a:ext cx="60641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Individual Variable Map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71CF6E2-1C9C-4C41-BA05-F19F9E261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72" y="906013"/>
            <a:ext cx="3242708" cy="5279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Similar to MCA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Casts a Cone from middle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Every used variable seems relevant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Only a reduction of 5 elements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F996ACD7-83A7-4CCF-BCA0-9D9E35BE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82" y="910056"/>
            <a:ext cx="8089106" cy="56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6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C28924-1C0C-4C7E-BB01-8FFCEBAC4AC4}"/>
              </a:ext>
            </a:extLst>
          </p:cNvPr>
          <p:cNvSpPr txBox="1"/>
          <p:nvPr/>
        </p:nvSpPr>
        <p:spPr>
          <a:xfrm>
            <a:off x="686937" y="141026"/>
            <a:ext cx="8202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Biplot of Variables and Individuals</a:t>
            </a:r>
            <a:endParaRPr lang="en-US"/>
          </a:p>
        </p:txBody>
      </p:sp>
      <p:pic>
        <p:nvPicPr>
          <p:cNvPr id="9" name="Picture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7654A5F-3388-4E53-8FCF-B282C9DD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" y="724958"/>
            <a:ext cx="10875168" cy="59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9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C28924-1C0C-4C7E-BB01-8FFCEBAC4AC4}"/>
              </a:ext>
            </a:extLst>
          </p:cNvPr>
          <p:cNvSpPr txBox="1"/>
          <p:nvPr/>
        </p:nvSpPr>
        <p:spPr>
          <a:xfrm>
            <a:off x="539086" y="141026"/>
            <a:ext cx="72242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 Correlation Plot of Dimensions</a:t>
            </a:r>
          </a:p>
        </p:txBody>
      </p:sp>
      <p:pic>
        <p:nvPicPr>
          <p:cNvPr id="4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91A1BB8-2BF2-4098-B9A6-DA56A808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956" y="204788"/>
            <a:ext cx="4146965" cy="6448424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972A746-3393-4FED-8F50-2369664C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86" y="1178968"/>
            <a:ext cx="5301243" cy="5279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Dim 1:</a:t>
            </a:r>
          </a:p>
          <a:p>
            <a:r>
              <a:rPr lang="en-US" sz="2800">
                <a:solidFill>
                  <a:schemeClr val="tx1"/>
                </a:solidFill>
              </a:rPr>
              <a:t>The Oldest, highest paid, most experienced data workers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Dim 2:</a:t>
            </a:r>
          </a:p>
          <a:p>
            <a:r>
              <a:rPr lang="en-US" sz="2800">
                <a:solidFill>
                  <a:schemeClr val="tx1"/>
                </a:solidFill>
              </a:rPr>
              <a:t>People who work as part of larger companies that interact with TPUs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0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E6E552-94D5-4953-951F-8C122EA59DAF}"/>
              </a:ext>
            </a:extLst>
          </p:cNvPr>
          <p:cNvSpPr txBox="1"/>
          <p:nvPr/>
        </p:nvSpPr>
        <p:spPr>
          <a:xfrm>
            <a:off x="732430" y="141027"/>
            <a:ext cx="53590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Final Thoughts on PCA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A6F1350-79C5-4B4F-AF3F-9AAB4DBCD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24" y="1133476"/>
            <a:ext cx="9418320" cy="4869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Better than expected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Pattern is consistent with MCA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missMDA</a:t>
            </a:r>
            <a:r>
              <a:rPr lang="en-US" sz="2400" dirty="0">
                <a:solidFill>
                  <a:schemeClr val="tx1"/>
                </a:solidFill>
              </a:rPr>
              <a:t> is useful solution for missing data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 proficient individuals vs. Corporate workers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Almost caused my computer to catch fire</a:t>
            </a:r>
          </a:p>
        </p:txBody>
      </p:sp>
    </p:spTree>
    <p:extLst>
      <p:ext uri="{BB962C8B-B14F-4D97-AF65-F5344CB8AC3E}">
        <p14:creationId xmlns:p14="http://schemas.microsoft.com/office/powerpoint/2010/main" val="176821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75970F-4AF8-428C-B6CC-74CF92248A5C}"/>
              </a:ext>
            </a:extLst>
          </p:cNvPr>
          <p:cNvSpPr txBox="1"/>
          <p:nvPr/>
        </p:nvSpPr>
        <p:spPr>
          <a:xfrm>
            <a:off x="777923" y="334369"/>
            <a:ext cx="55296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Method #3:</a:t>
            </a:r>
          </a:p>
          <a:p>
            <a:r>
              <a:rPr lang="en-US" sz="2800"/>
              <a:t>Text Association Rules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7DC692-4D29-472D-83E0-E8E426EA3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827" y="1486043"/>
            <a:ext cx="3981962" cy="520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Concatenating responses to check-box questions 14 and 28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</a:rPr>
              <a:t>Both also had "Other" free text response options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Stop words like Google and Microsoft removed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Null rows removed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D0C685-B77E-4B78-8EC9-D6C48C80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914" y="125887"/>
            <a:ext cx="3496376" cy="6091238"/>
          </a:xfrm>
          <a:prstGeom prst="rect">
            <a:avLst/>
          </a:prstGeom>
        </p:spPr>
      </p:pic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04227B-1ED9-443A-8AD7-7C644D88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97" y="121444"/>
            <a:ext cx="3478268" cy="60793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D48DC-8545-476A-AFF6-B87D06A2EE5B}"/>
              </a:ext>
            </a:extLst>
          </p:cNvPr>
          <p:cNvSpPr txBox="1"/>
          <p:nvPr/>
        </p:nvSpPr>
        <p:spPr>
          <a:xfrm>
            <a:off x="8361492" y="6195620"/>
            <a:ext cx="20494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13,754 rows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9E4C8-98E7-4383-8AF5-38C2A76366A8}"/>
              </a:ext>
            </a:extLst>
          </p:cNvPr>
          <p:cNvSpPr txBox="1"/>
          <p:nvPr/>
        </p:nvSpPr>
        <p:spPr>
          <a:xfrm>
            <a:off x="4753897" y="6195619"/>
            <a:ext cx="20494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15,673 rows</a:t>
            </a:r>
          </a:p>
        </p:txBody>
      </p:sp>
    </p:spTree>
    <p:extLst>
      <p:ext uri="{BB962C8B-B14F-4D97-AF65-F5344CB8AC3E}">
        <p14:creationId xmlns:p14="http://schemas.microsoft.com/office/powerpoint/2010/main" val="319743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CB6A-A2CD-4E47-BA07-AA61FB52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028" y="-3048"/>
            <a:ext cx="9418320" cy="684086"/>
          </a:xfrm>
        </p:spPr>
        <p:txBody>
          <a:bodyPr>
            <a:normAutofit/>
          </a:bodyPr>
          <a:lstStyle/>
          <a:p>
            <a:r>
              <a:rPr lang="en-US" sz="3200"/>
              <a:t>Question 14 asks: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293FD-10C3-4DA6-B458-4A202528F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028" y="681037"/>
            <a:ext cx="10847069" cy="655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“What is the primary tool that you use at work or school to analyze data?”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8EB128A-3FAA-4EDA-ACC9-49383638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1152716"/>
            <a:ext cx="10994230" cy="56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6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56EC-2DF7-4F85-862C-312D22A67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92265"/>
            <a:ext cx="9418320" cy="1243680"/>
          </a:xfrm>
        </p:spPr>
        <p:txBody>
          <a:bodyPr/>
          <a:lstStyle/>
          <a:p>
            <a:r>
              <a:rPr lang="en-US"/>
              <a:t>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F6B05-36A5-4169-B40E-E546F7496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95476"/>
            <a:ext cx="9418320" cy="4596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</a:rPr>
              <a:t>19,171 responses that are usable from Oct 8-28th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</a:rPr>
              <a:t>Each respondent only got some of the questions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i="1" dirty="0">
                <a:solidFill>
                  <a:schemeClr val="tx1"/>
                </a:solidFill>
              </a:rPr>
              <a:t>Other </a:t>
            </a:r>
            <a:r>
              <a:rPr lang="en-US" dirty="0">
                <a:solidFill>
                  <a:schemeClr val="tx1"/>
                </a:solidFill>
              </a:rPr>
              <a:t>text responses are in a separate table and shuffled (no joins)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</a:rPr>
              <a:t>No true continuous variables</a:t>
            </a:r>
          </a:p>
          <a:p>
            <a:pPr marL="342900" indent="-342900"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</a:rPr>
              <a:t>Attempt to </a:t>
            </a:r>
            <a:r>
              <a:rPr lang="en-US">
                <a:solidFill>
                  <a:schemeClr val="tx1"/>
                </a:solidFill>
              </a:rPr>
              <a:t>categorize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respondents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52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FAE1C99-F9B1-4DA2-A8F4-7E2AC332F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3CB6A-A2CD-4E47-BA07-AA61FB52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557" y="758952"/>
            <a:ext cx="2853005" cy="3679893"/>
          </a:xfrm>
        </p:spPr>
        <p:txBody>
          <a:bodyPr>
            <a:normAutofit/>
          </a:bodyPr>
          <a:lstStyle/>
          <a:p>
            <a:r>
              <a:rPr lang="en-US" sz="4100"/>
              <a:t>Word Cloud of Responses:</a:t>
            </a:r>
          </a:p>
        </p:txBody>
      </p:sp>
      <p:pic>
        <p:nvPicPr>
          <p:cNvPr id="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5F4F9AB-345F-4351-A138-4395AE3C0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" r="134"/>
          <a:stretch/>
        </p:blipFill>
        <p:spPr>
          <a:xfrm>
            <a:off x="4630994" y="10"/>
            <a:ext cx="7118554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84CBAFF-E5CD-4096-AD43-9E24C5E65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480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F7B17-FF2C-40E6-82D9-048C7E235C07}"/>
              </a:ext>
            </a:extLst>
          </p:cNvPr>
          <p:cNvSpPr txBox="1"/>
          <p:nvPr/>
        </p:nvSpPr>
        <p:spPr>
          <a:xfrm>
            <a:off x="-2381" y="-2382"/>
            <a:ext cx="11834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/>
              <a:t>Q14</a:t>
            </a:r>
          </a:p>
        </p:txBody>
      </p:sp>
    </p:spTree>
    <p:extLst>
      <p:ext uri="{BB962C8B-B14F-4D97-AF65-F5344CB8AC3E}">
        <p14:creationId xmlns:p14="http://schemas.microsoft.com/office/powerpoint/2010/main" val="316262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FAE1C99-F9B1-4DA2-A8F4-7E2AC332F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3CB6A-A2CD-4E47-BA07-AA61FB52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557" y="758952"/>
            <a:ext cx="2853005" cy="3679893"/>
          </a:xfrm>
        </p:spPr>
        <p:txBody>
          <a:bodyPr>
            <a:normAutofit/>
          </a:bodyPr>
          <a:lstStyle/>
          <a:p>
            <a:r>
              <a:rPr lang="en-US" sz="4100"/>
              <a:t>Word Cloud of Responses:</a:t>
            </a: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87F610C-DC92-4205-8631-055072F8B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5" r="3247"/>
          <a:stretch/>
        </p:blipFill>
        <p:spPr>
          <a:xfrm>
            <a:off x="4630994" y="10"/>
            <a:ext cx="7118554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84CBAFF-E5CD-4096-AD43-9E24C5E65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480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7BF8E-C014-4240-95C8-8CD48B0C38B7}"/>
              </a:ext>
            </a:extLst>
          </p:cNvPr>
          <p:cNvSpPr txBox="1"/>
          <p:nvPr/>
        </p:nvSpPr>
        <p:spPr>
          <a:xfrm>
            <a:off x="-426" y="6493631"/>
            <a:ext cx="3050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Minimum Frequency = 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D00D5-266C-4822-B657-6DE65115A9AD}"/>
              </a:ext>
            </a:extLst>
          </p:cNvPr>
          <p:cNvSpPr txBox="1"/>
          <p:nvPr/>
        </p:nvSpPr>
        <p:spPr>
          <a:xfrm>
            <a:off x="-2381" y="-2382"/>
            <a:ext cx="11834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/>
              <a:t>Q14</a:t>
            </a:r>
          </a:p>
        </p:txBody>
      </p:sp>
    </p:spTree>
    <p:extLst>
      <p:ext uri="{BB962C8B-B14F-4D97-AF65-F5344CB8AC3E}">
        <p14:creationId xmlns:p14="http://schemas.microsoft.com/office/powerpoint/2010/main" val="195595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CED-C60A-46F9-9A70-41979E61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403" y="92202"/>
            <a:ext cx="10656568" cy="588837"/>
          </a:xfrm>
        </p:spPr>
        <p:txBody>
          <a:bodyPr>
            <a:normAutofit fontScale="90000"/>
          </a:bodyPr>
          <a:lstStyle/>
          <a:p>
            <a:r>
              <a:rPr lang="en-US" sz="3200"/>
              <a:t>Top 10 Association Rules by lift (</a:t>
            </a:r>
            <a:r>
              <a:rPr lang="en-US" sz="3200">
                <a:ea typeface="+mj-lt"/>
                <a:cs typeface="+mj-lt"/>
              </a:rPr>
              <a:t>min sup = 0.001, conf = 0.5)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502B-4723-44D0-96F0-6E1B8B40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22" y="1276350"/>
            <a:ext cx="10620846" cy="622791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  </a:t>
            </a:r>
            <a:r>
              <a:rPr lang="en-US">
                <a:solidFill>
                  <a:schemeClr val="tx1">
                    <a:lumMod val="95000"/>
                  </a:schemeClr>
                </a:solidFill>
                <a:latin typeface="Courier New"/>
                <a:ea typeface="+mn-lt"/>
                <a:cs typeface="+mn-lt"/>
              </a:rPr>
              <a:t>   lhs                rhs      support     confidence lift       count </a:t>
            </a:r>
            <a:endParaRPr lang="en-US">
              <a:solidFill>
                <a:schemeClr val="tx1">
                  <a:lumMod val="9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[1]  {science}       =&gt; {data}   0.001467492 0.9583333   76.243443 23 </a:t>
            </a:r>
            <a:endParaRPr lang="en-US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[2]  {analyze}       =&gt; {data}   0.001339884 0.9130435   72.640256 21 </a:t>
            </a:r>
          </a:p>
          <a:p>
            <a:r>
              <a:rPr lang="en-US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[3] {matplotlib}    =&gt; {pandas} 0.002105532 0.6600000   46.179375 33   </a:t>
            </a:r>
            <a:endParaRPr lang="en-US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[4]  {watson}        =&gt; {studio} 0.001403688 0.6470588   43.712728 22   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[5]  {sklearn}       =&gt; {pandas} 0.001212276 0.6129032   42.884073 19   </a:t>
            </a:r>
            <a:endParaRPr lang="en-US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[6]  {server}        =&gt; {sql}    0.001850316 0.5471698   40.837107 29 </a:t>
            </a:r>
            <a:endParaRPr lang="en-US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[7]  {sagemaker}     =&gt; {aws}    0.001212276 0.5588235   19.905548 19   </a:t>
            </a:r>
            <a:endParaRPr lang="en-US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[8]  {scripts}       =&gt; {python} 0.001403688 0.7857143    5.778742 22 </a:t>
            </a:r>
            <a:endParaRPr lang="en-US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[9]  {access}        =&gt; {excel}  0.001403688 0.7333333    4.945582 22   </a:t>
            </a:r>
            <a:endParaRPr lang="en-US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[10]  {keras}         =&gt; {python} 0.001467492 0.6052632    4.451567 23   </a:t>
            </a:r>
            <a:endParaRPr lang="en-US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endParaRPr lang="en-US">
              <a:solidFill>
                <a:schemeClr val="tx1">
                  <a:lumMod val="95000"/>
                </a:schemeClr>
              </a:solidFill>
              <a:latin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35B86-FA43-46AD-A2E8-89E4BC398EAC}"/>
              </a:ext>
            </a:extLst>
          </p:cNvPr>
          <p:cNvSpPr txBox="1"/>
          <p:nvPr/>
        </p:nvSpPr>
        <p:spPr>
          <a:xfrm>
            <a:off x="943898" y="742557"/>
            <a:ext cx="96694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Support for rules overall is excessively low.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A67D1-16D1-46FF-8E98-C81166410953}"/>
              </a:ext>
            </a:extLst>
          </p:cNvPr>
          <p:cNvSpPr txBox="1"/>
          <p:nvPr/>
        </p:nvSpPr>
        <p:spPr>
          <a:xfrm>
            <a:off x="1096865" y="6328491"/>
            <a:ext cx="96694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Jupyter rules were removed as everything implied them</a:t>
            </a:r>
          </a:p>
        </p:txBody>
      </p:sp>
    </p:spTree>
    <p:extLst>
      <p:ext uri="{BB962C8B-B14F-4D97-AF65-F5344CB8AC3E}">
        <p14:creationId xmlns:p14="http://schemas.microsoft.com/office/powerpoint/2010/main" val="228048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CED-C60A-46F9-9A70-41979E61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608" y="127921"/>
            <a:ext cx="9418320" cy="588837"/>
          </a:xfrm>
        </p:spPr>
        <p:txBody>
          <a:bodyPr>
            <a:normAutofit/>
          </a:bodyPr>
          <a:lstStyle/>
          <a:p>
            <a:r>
              <a:rPr lang="en-US" sz="3200"/>
              <a:t>Correlation Plot For Top 19 Rules</a:t>
            </a: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ADAF561-3AF3-4F70-A3FA-C9B478A4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780356"/>
            <a:ext cx="11172824" cy="57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53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CED-C60A-46F9-9A70-41979E61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1" y="116548"/>
            <a:ext cx="9418320" cy="588837"/>
          </a:xfrm>
        </p:spPr>
        <p:txBody>
          <a:bodyPr>
            <a:normAutofit/>
          </a:bodyPr>
          <a:lstStyle/>
          <a:p>
            <a:r>
              <a:rPr lang="en-US" sz="3200"/>
              <a:t>Interesting Misc. Associations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2FC9C0-0746-4192-978C-29A230602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737" y="1486043"/>
            <a:ext cx="3106231" cy="520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Python and Pandas are popular targets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Python itself implies Pandas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Libraries are more associated with python then R</a:t>
            </a:r>
          </a:p>
        </p:txBody>
      </p:sp>
      <p:pic>
        <p:nvPicPr>
          <p:cNvPr id="4" name="Picture 5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7864732F-CE4D-48A3-AF9B-0465ED21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221" y="1032997"/>
            <a:ext cx="7231500" cy="54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74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CED-C60A-46F9-9A70-41979E61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1" y="247517"/>
            <a:ext cx="9418320" cy="588837"/>
          </a:xfrm>
        </p:spPr>
        <p:txBody>
          <a:bodyPr>
            <a:normAutofit/>
          </a:bodyPr>
          <a:lstStyle/>
          <a:p>
            <a:r>
              <a:rPr lang="en-US" sz="3200"/>
              <a:t>Interesting Misc. Associations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2FC9C0-0746-4192-978C-29A230602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580" y="1057418"/>
            <a:ext cx="8880762" cy="1227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</a:rPr>
              <a:t>Access to Excel and </a:t>
            </a:r>
            <a:r>
              <a:rPr lang="en-US" err="1">
                <a:solidFill>
                  <a:schemeClr val="tx1"/>
                </a:solidFill>
              </a:rPr>
              <a:t>Sagemaker</a:t>
            </a:r>
            <a:r>
              <a:rPr lang="en-US">
                <a:solidFill>
                  <a:schemeClr val="tx1"/>
                </a:solidFill>
              </a:rPr>
              <a:t> to AWS  (MS and Amazon)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21F880B2-A826-4E03-B8B1-35BF07CD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18" y="2134479"/>
            <a:ext cx="10434637" cy="401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96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CED-C60A-46F9-9A70-41979E61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1" y="116548"/>
            <a:ext cx="9418320" cy="588837"/>
          </a:xfrm>
        </p:spPr>
        <p:txBody>
          <a:bodyPr>
            <a:normAutofit/>
          </a:bodyPr>
          <a:lstStyle/>
          <a:p>
            <a:r>
              <a:rPr lang="en-US" sz="3200"/>
              <a:t>Interesting Misc. Associations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2FC9C0-0746-4192-978C-29A230602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737" y="1486043"/>
            <a:ext cx="3106231" cy="520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Google products tend to be intertwined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Watsons links by itself to studio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Otherwise all are separated</a:t>
            </a:r>
          </a:p>
        </p:txBody>
      </p:sp>
      <p:pic>
        <p:nvPicPr>
          <p:cNvPr id="3" name="Picture 5" descr="A picture containing green&#10;&#10;Description generated with very high confidence">
            <a:extLst>
              <a:ext uri="{FF2B5EF4-FFF2-40B4-BE49-F238E27FC236}">
                <a16:creationId xmlns:a16="http://schemas.microsoft.com/office/drawing/2014/main" id="{A10316F8-83EC-4A3B-B968-84437E556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59" y="1432614"/>
            <a:ext cx="8208168" cy="398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67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E6E552-94D5-4953-951F-8C122EA59DAF}"/>
              </a:ext>
            </a:extLst>
          </p:cNvPr>
          <p:cNvSpPr txBox="1"/>
          <p:nvPr/>
        </p:nvSpPr>
        <p:spPr>
          <a:xfrm>
            <a:off x="732430" y="141027"/>
            <a:ext cx="53590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Q14 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A6F1350-79C5-4B4F-AF3F-9AAB4DBCD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24" y="1133476"/>
            <a:ext cx="9418320" cy="4869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Not a lot of support for associations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Most respondents primarily used one tool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Rules were very consistant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Could likely get better repsones in a future survey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89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CB6A-A2CD-4E47-BA07-AA61FB52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028" y="-3048"/>
            <a:ext cx="9418320" cy="684086"/>
          </a:xfrm>
        </p:spPr>
        <p:txBody>
          <a:bodyPr>
            <a:normAutofit/>
          </a:bodyPr>
          <a:lstStyle/>
          <a:p>
            <a:r>
              <a:rPr lang="en-US" sz="3200"/>
              <a:t>Question 28 asks: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293FD-10C3-4DA6-B458-4A202528F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028" y="681037"/>
            <a:ext cx="11483963" cy="65579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“Which of the following machine learning frameworks do you use on a regular basis?”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B74C3A4-672B-49D2-9163-1901118F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56" y="1256608"/>
            <a:ext cx="10708480" cy="54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36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3CB6A-A2CD-4E47-BA07-AA61FB52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8090" y="758952"/>
            <a:ext cx="2802194" cy="404164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Word Cloud of Responses:</a:t>
            </a: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ACA3D38-F8D6-43ED-8CB6-F548C07A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5" y="986647"/>
            <a:ext cx="6616823" cy="487821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7D404-12C7-43B0-AC3C-8560E6901A23}"/>
              </a:ext>
            </a:extLst>
          </p:cNvPr>
          <p:cNvSpPr txBox="1"/>
          <p:nvPr/>
        </p:nvSpPr>
        <p:spPr>
          <a:xfrm>
            <a:off x="450056" y="-2382"/>
            <a:ext cx="11834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/>
              <a:t>Q28</a:t>
            </a:r>
          </a:p>
        </p:txBody>
      </p:sp>
    </p:spTree>
    <p:extLst>
      <p:ext uri="{BB962C8B-B14F-4D97-AF65-F5344CB8AC3E}">
        <p14:creationId xmlns:p14="http://schemas.microsoft.com/office/powerpoint/2010/main" val="1231339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07E2C9-B4FF-4D49-9878-A86B7592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159" y="198363"/>
            <a:ext cx="5245289" cy="6469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75970F-4AF8-428C-B6CC-74CF92248A5C}"/>
              </a:ext>
            </a:extLst>
          </p:cNvPr>
          <p:cNvSpPr txBox="1"/>
          <p:nvPr/>
        </p:nvSpPr>
        <p:spPr>
          <a:xfrm>
            <a:off x="777923" y="334369"/>
            <a:ext cx="55296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Method #1:</a:t>
            </a:r>
          </a:p>
          <a:p>
            <a:r>
              <a:rPr lang="en-US" sz="2800"/>
              <a:t>Multi-Correspondence Analysis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7DC692-4D29-472D-83E0-E8E426EA3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827" y="1486043"/>
            <a:ext cx="3981962" cy="4596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Turn the columns into transactions 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Relabeled columns, separated multiple choice responses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What respondents use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What respondents know</a:t>
            </a:r>
          </a:p>
        </p:txBody>
      </p:sp>
    </p:spTree>
    <p:extLst>
      <p:ext uri="{BB962C8B-B14F-4D97-AF65-F5344CB8AC3E}">
        <p14:creationId xmlns:p14="http://schemas.microsoft.com/office/powerpoint/2010/main" val="153508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CED-C60A-46F9-9A70-41979E61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403" y="92202"/>
            <a:ext cx="10656568" cy="588837"/>
          </a:xfrm>
        </p:spPr>
        <p:txBody>
          <a:bodyPr>
            <a:normAutofit fontScale="90000"/>
          </a:bodyPr>
          <a:lstStyle/>
          <a:p>
            <a:r>
              <a:rPr lang="en-US" sz="3200"/>
              <a:t>Top 10 Association Rules by conf (</a:t>
            </a:r>
            <a:r>
              <a:rPr lang="en-US" sz="3200">
                <a:ea typeface="+mj-lt"/>
                <a:cs typeface="+mj-lt"/>
              </a:rPr>
              <a:t>min sup = 0.1, conf = 0.5)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502B-4723-44D0-96F0-6E1B8B40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22" y="1276350"/>
            <a:ext cx="10620846" cy="6227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tx1">
                    <a:lumMod val="95000"/>
                  </a:schemeClr>
                </a:solidFill>
                <a:latin typeface="Courier New"/>
                <a:ea typeface="+mn-lt"/>
                <a:cs typeface="+mn-lt"/>
              </a:rPr>
              <a:t>     lhs                         rhs           support   confidence lift     count </a:t>
            </a:r>
            <a:endParaRPr lang="en-US" sz="1600">
              <a:solidFill>
                <a:schemeClr val="tx1">
                  <a:lumMod val="9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chemeClr val="tx1">
                    <a:lumMod val="95000"/>
                  </a:schemeClr>
                </a:solidFill>
                <a:latin typeface="Courier New"/>
                <a:ea typeface="+mn-lt"/>
                <a:cs typeface="+mn-lt"/>
              </a:rPr>
              <a:t>[1]  {xgboost}                =&gt; {scikitlearn} 0.2677039 0.8677822  1.271084 3682 </a:t>
            </a:r>
            <a:endParaRPr lang="en-US" sz="1600">
              <a:solidFill>
                <a:schemeClr val="tx1">
                  <a:lumMod val="9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chemeClr val="tx1">
                    <a:lumMod val="95000"/>
                  </a:schemeClr>
                </a:solidFill>
                <a:latin typeface="Courier New"/>
                <a:ea typeface="+mn-lt"/>
                <a:cs typeface="+mn-lt"/>
              </a:rPr>
              <a:t>[2]  {keras,tensorflow}       =&gt; {scikitlearn} 0.2679221 0.8481013  1.242256 3685 </a:t>
            </a:r>
            <a:endParaRPr lang="en-US" sz="1600">
              <a:solidFill>
                <a:schemeClr val="tx1">
                  <a:lumMod val="9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chemeClr val="tx1">
                    <a:lumMod val="95000"/>
                  </a:schemeClr>
                </a:solidFill>
                <a:latin typeface="Courier New"/>
                <a:ea typeface="+mn-lt"/>
                <a:cs typeface="+mn-lt"/>
              </a:rPr>
              <a:t>[3]  {randomforest}           =&gt; {scikitlearn} 0.2735204 0.8315650  1.218035 3762 </a:t>
            </a:r>
            <a:endParaRPr lang="en-US" sz="1600">
              <a:solidFill>
                <a:schemeClr val="tx1">
                  <a:lumMod val="9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chemeClr val="tx1">
                    <a:lumMod val="95000"/>
                  </a:schemeClr>
                </a:solidFill>
                <a:latin typeface="Courier New"/>
                <a:ea typeface="+mn-lt"/>
                <a:cs typeface="+mn-lt"/>
              </a:rPr>
              <a:t>[4]  {keras}                  =&gt; {scikitlearn} 0.3476807 0.8307853  1.216892 4782 </a:t>
            </a:r>
            <a:endParaRPr lang="en-US" sz="1600">
              <a:solidFill>
                <a:schemeClr val="tx1">
                  <a:lumMod val="9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chemeClr val="tx1">
                    <a:lumMod val="95000"/>
                  </a:schemeClr>
                </a:solidFill>
                <a:latin typeface="Courier New"/>
                <a:ea typeface="+mn-lt"/>
                <a:cs typeface="+mn-lt"/>
              </a:rPr>
              <a:t>[5]  {tensorflow}             =&gt; {scikitlearn} 0.3375745 0.7974923  1.168127 4643 </a:t>
            </a:r>
            <a:endParaRPr lang="en-US" sz="1600">
              <a:solidFill>
                <a:schemeClr val="tx1">
                  <a:lumMod val="9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chemeClr val="tx1">
                    <a:lumMod val="95000"/>
                  </a:schemeClr>
                </a:solidFill>
                <a:latin typeface="Courier New"/>
                <a:ea typeface="+mn-lt"/>
                <a:cs typeface="+mn-lt"/>
              </a:rPr>
              <a:t>[6]  {scikitlearn,tensorflow} =&gt; {keras}       0.2679221 0.7936679  1.896475 3685 </a:t>
            </a:r>
            <a:endParaRPr lang="en-US" sz="1600">
              <a:solidFill>
                <a:schemeClr val="tx1">
                  <a:lumMod val="9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chemeClr val="tx1">
                    <a:lumMod val="95000"/>
                  </a:schemeClr>
                </a:solidFill>
                <a:latin typeface="Courier New"/>
                <a:ea typeface="+mn-lt"/>
                <a:cs typeface="+mn-lt"/>
              </a:rPr>
              <a:t>[7]  {keras,scikitlearn}      =&gt; {tensorflow}  0.2679221 0.7705981  1.820475 3685 </a:t>
            </a:r>
            <a:endParaRPr lang="en-US" sz="1600">
              <a:solidFill>
                <a:schemeClr val="tx1">
                  <a:lumMod val="9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chemeClr val="tx1">
                    <a:lumMod val="95000"/>
                  </a:schemeClr>
                </a:solidFill>
                <a:latin typeface="Courier New"/>
                <a:ea typeface="+mn-lt"/>
                <a:cs typeface="+mn-lt"/>
              </a:rPr>
              <a:t>[8]  {keras}                  =&gt; {tensorflow}  0.3159081 0.7548645  1.783306 4345 </a:t>
            </a:r>
            <a:endParaRPr lang="en-US" sz="1600">
              <a:solidFill>
                <a:schemeClr val="tx1">
                  <a:lumMod val="9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chemeClr val="tx1">
                    <a:lumMod val="95000"/>
                  </a:schemeClr>
                </a:solidFill>
                <a:latin typeface="Courier New"/>
                <a:ea typeface="+mn-lt"/>
                <a:cs typeface="+mn-lt"/>
              </a:rPr>
              <a:t>[9]  {tensorflow}             =&gt; {keras}       0.3159081 0.7463071  1.783306 4345 </a:t>
            </a:r>
            <a:endParaRPr lang="en-US" sz="1600">
              <a:solidFill>
                <a:schemeClr val="tx1">
                  <a:lumMod val="9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chemeClr val="tx1">
                    <a:lumMod val="95000"/>
                  </a:schemeClr>
                </a:solidFill>
                <a:latin typeface="Courier New"/>
                <a:ea typeface="+mn-lt"/>
                <a:cs typeface="+mn-lt"/>
              </a:rPr>
              <a:t>[10] {scikitlearn}            =&gt; {keras}       0.3476807 0.5092652  1.216892 4782 </a:t>
            </a:r>
            <a:endParaRPr lang="en-US" sz="1600">
              <a:solidFill>
                <a:schemeClr val="tx1">
                  <a:lumMod val="9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endParaRPr lang="en-US">
              <a:solidFill>
                <a:schemeClr val="tx1">
                  <a:lumMod val="95000"/>
                </a:schemeClr>
              </a:solidFill>
              <a:latin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35B86-FA43-46AD-A2E8-89E4BC398EAC}"/>
              </a:ext>
            </a:extLst>
          </p:cNvPr>
          <p:cNvSpPr txBox="1"/>
          <p:nvPr/>
        </p:nvSpPr>
        <p:spPr>
          <a:xfrm>
            <a:off x="943898" y="742557"/>
            <a:ext cx="96694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Support for rules is much better</a:t>
            </a:r>
          </a:p>
        </p:txBody>
      </p:sp>
    </p:spTree>
    <p:extLst>
      <p:ext uri="{BB962C8B-B14F-4D97-AF65-F5344CB8AC3E}">
        <p14:creationId xmlns:p14="http://schemas.microsoft.com/office/powerpoint/2010/main" val="4212231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CED-C60A-46F9-9A70-41979E61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608" y="127921"/>
            <a:ext cx="9418320" cy="588837"/>
          </a:xfrm>
        </p:spPr>
        <p:txBody>
          <a:bodyPr>
            <a:normAutofit/>
          </a:bodyPr>
          <a:lstStyle/>
          <a:p>
            <a:r>
              <a:rPr lang="en-US" sz="3200"/>
              <a:t>Correlation Plot For Top 44 Rules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46E7E08-E327-4E24-9B52-FF712630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65" y="760927"/>
            <a:ext cx="9910762" cy="57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8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CED-C60A-46F9-9A70-41979E61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1" y="116548"/>
            <a:ext cx="9418320" cy="588837"/>
          </a:xfrm>
        </p:spPr>
        <p:txBody>
          <a:bodyPr>
            <a:normAutofit/>
          </a:bodyPr>
          <a:lstStyle/>
          <a:p>
            <a:r>
              <a:rPr lang="en-US" sz="3200"/>
              <a:t>Top 10 Rules By Lift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2FC9C0-0746-4192-978C-29A230602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737" y="1235835"/>
            <a:ext cx="3106231" cy="5454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err="1">
                <a:solidFill>
                  <a:schemeClr val="tx1"/>
                </a:solidFill>
              </a:rPr>
              <a:t>Xgboost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 err="1">
                <a:solidFill>
                  <a:schemeClr val="tx1"/>
                </a:solidFill>
              </a:rPr>
              <a:t>RandomForest</a:t>
            </a:r>
            <a:r>
              <a:rPr lang="en-US">
                <a:solidFill>
                  <a:schemeClr val="tx1"/>
                </a:solidFill>
              </a:rPr>
              <a:t> are implied a lot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err="1">
                <a:solidFill>
                  <a:schemeClr val="tx1"/>
                </a:solidFill>
              </a:rPr>
              <a:t>Lightgbm</a:t>
            </a:r>
            <a:r>
              <a:rPr lang="en-US">
                <a:solidFill>
                  <a:schemeClr val="tx1"/>
                </a:solidFill>
              </a:rPr>
              <a:t> users tend to also know </a:t>
            </a:r>
            <a:r>
              <a:rPr lang="en-US" err="1">
                <a:solidFill>
                  <a:schemeClr val="tx1"/>
                </a:solidFill>
              </a:rPr>
              <a:t>xgboost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We something similar with </a:t>
            </a:r>
            <a:r>
              <a:rPr lang="en-US" err="1">
                <a:solidFill>
                  <a:schemeClr val="tx1"/>
                </a:solidFill>
              </a:rPr>
              <a:t>tensorflow</a:t>
            </a:r>
          </a:p>
        </p:txBody>
      </p:sp>
      <p:pic>
        <p:nvPicPr>
          <p:cNvPr id="3" name="Picture 5" descr="A picture containing man, air, holding, posing&#10;&#10;Description generated with very high confidence">
            <a:extLst>
              <a:ext uri="{FF2B5EF4-FFF2-40B4-BE49-F238E27FC236}">
                <a16:creationId xmlns:a16="http://schemas.microsoft.com/office/drawing/2014/main" id="{BC385D97-C368-4E8C-A84E-0A912BCD1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44" y="890242"/>
            <a:ext cx="8291512" cy="526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98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CED-C60A-46F9-9A70-41979E61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1" y="116548"/>
            <a:ext cx="9418320" cy="588837"/>
          </a:xfrm>
        </p:spPr>
        <p:txBody>
          <a:bodyPr>
            <a:normAutofit/>
          </a:bodyPr>
          <a:lstStyle/>
          <a:p>
            <a:r>
              <a:rPr lang="en-US" sz="3200"/>
              <a:t>Top 10 Rules By Confidence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2FC9C0-0746-4192-978C-29A230602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737" y="1581116"/>
            <a:ext cx="2832388" cy="3846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Everybody wants </a:t>
            </a:r>
            <a:r>
              <a:rPr lang="en-US" err="1">
                <a:solidFill>
                  <a:schemeClr val="tx1"/>
                </a:solidFill>
              </a:rPr>
              <a:t>Scikitlearn</a:t>
            </a:r>
            <a:r>
              <a:rPr lang="en-US">
                <a:solidFill>
                  <a:schemeClr val="tx1"/>
                </a:solidFill>
              </a:rPr>
              <a:t> as a second framework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err="1">
                <a:solidFill>
                  <a:schemeClr val="tx1"/>
                </a:solidFill>
              </a:rPr>
              <a:t>Xgboost</a:t>
            </a:r>
            <a:r>
              <a:rPr lang="en-US">
                <a:solidFill>
                  <a:schemeClr val="tx1"/>
                </a:solidFill>
              </a:rPr>
              <a:t> is a close second</a:t>
            </a:r>
          </a:p>
        </p:txBody>
      </p:sp>
      <p:pic>
        <p:nvPicPr>
          <p:cNvPr id="4" name="Picture 5" descr="A picture containing indoor, table, small, air&#10;&#10;Description generated with very high confidence">
            <a:extLst>
              <a:ext uri="{FF2B5EF4-FFF2-40B4-BE49-F238E27FC236}">
                <a16:creationId xmlns:a16="http://schemas.microsoft.com/office/drawing/2014/main" id="{1C508955-AEC9-48FD-ABD6-D8D70A0B1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69" y="1056798"/>
            <a:ext cx="8255792" cy="52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21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CED-C60A-46F9-9A70-41979E61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1" y="116548"/>
            <a:ext cx="9418320" cy="588837"/>
          </a:xfrm>
        </p:spPr>
        <p:txBody>
          <a:bodyPr>
            <a:normAutofit/>
          </a:bodyPr>
          <a:lstStyle/>
          <a:p>
            <a:r>
              <a:rPr lang="en-US" sz="3200"/>
              <a:t>Top 10 Rules By Support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2FC9C0-0746-4192-978C-29A230602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737" y="1188210"/>
            <a:ext cx="2832388" cy="48707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Scikitlearn is also just generally common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Additional Frameworks such as keras, xgboost, and rf seem to make up the standard kit</a:t>
            </a:r>
          </a:p>
        </p:txBody>
      </p:sp>
      <p:pic>
        <p:nvPicPr>
          <p:cNvPr id="3" name="Picture 5" descr="A picture containing man, red, orange, holding&#10;&#10;Description generated with very high confidence">
            <a:extLst>
              <a:ext uri="{FF2B5EF4-FFF2-40B4-BE49-F238E27FC236}">
                <a16:creationId xmlns:a16="http://schemas.microsoft.com/office/drawing/2014/main" id="{68735D91-1DA3-418E-ABD9-C48F910D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675" y="773792"/>
            <a:ext cx="7612856" cy="58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72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E6E552-94D5-4953-951F-8C122EA59DAF}"/>
              </a:ext>
            </a:extLst>
          </p:cNvPr>
          <p:cNvSpPr txBox="1"/>
          <p:nvPr/>
        </p:nvSpPr>
        <p:spPr>
          <a:xfrm>
            <a:off x="732430" y="141027"/>
            <a:ext cx="53590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Q28 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A6F1350-79C5-4B4F-AF3F-9AAB4DBCD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24" y="1133476"/>
            <a:ext cx="9418320" cy="4869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A good pool of intertwined frameworks exists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Scikitlearn presents itself as a starting or intro framework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A large portion of respondents know multiple if they know one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Not a lot of oddballs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04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E6E552-94D5-4953-951F-8C122EA59DAF}"/>
              </a:ext>
            </a:extLst>
          </p:cNvPr>
          <p:cNvSpPr txBox="1"/>
          <p:nvPr/>
        </p:nvSpPr>
        <p:spPr>
          <a:xfrm>
            <a:off x="732430" y="141027"/>
            <a:ext cx="78156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Final Thoughts on Text Associations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A6F1350-79C5-4B4F-AF3F-9AAB4DBCD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24" y="1133476"/>
            <a:ext cx="9418320" cy="4869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Question dependent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Frameworks are more consistent than standard tools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For Kaggle users, there seem to be a few distinct items that usually branch off into separate groups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ML Frameworks have a standard group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34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75970F-4AF8-428C-B6CC-74CF92248A5C}"/>
              </a:ext>
            </a:extLst>
          </p:cNvPr>
          <p:cNvSpPr txBox="1"/>
          <p:nvPr/>
        </p:nvSpPr>
        <p:spPr>
          <a:xfrm>
            <a:off x="777923" y="334369"/>
            <a:ext cx="55296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Method #4:</a:t>
            </a:r>
          </a:p>
          <a:p>
            <a:r>
              <a:rPr lang="en-US" sz="2800"/>
              <a:t>Sentiment Analysis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7DC692-4D29-472D-83E0-E8E426EA3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827" y="1486043"/>
            <a:ext cx="5053524" cy="520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Concatenating responses from "other" or "optional" text responses to get individual sentiments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Questions 5, 9,12, 13, 19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</a:rPr>
              <a:t>Reduced row count significantly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Questions were not intended to get sentiments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9E4C8-98E7-4383-8AF5-38C2A76366A8}"/>
              </a:ext>
            </a:extLst>
          </p:cNvPr>
          <p:cNvSpPr txBox="1"/>
          <p:nvPr/>
        </p:nvSpPr>
        <p:spPr>
          <a:xfrm>
            <a:off x="6516022" y="6326587"/>
            <a:ext cx="20494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3,093 rows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A103B9-4F0B-4F91-9B22-D4013BB7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335" y="179910"/>
            <a:ext cx="3889262" cy="61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57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FFA9-AEDE-48E5-8B4A-74FE8E41E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684" y="-3048"/>
            <a:ext cx="9418320" cy="1053180"/>
          </a:xfrm>
        </p:spPr>
        <p:txBody>
          <a:bodyPr>
            <a:normAutofit/>
          </a:bodyPr>
          <a:lstStyle/>
          <a:p>
            <a:r>
              <a:rPr lang="en-US" sz="3200"/>
              <a:t>Questions Used (Writes-ins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207A-60F6-4CC0-9F3F-D4ADE68E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10" y="1145382"/>
            <a:ext cx="11347130" cy="51563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Q5: Select the title most similar to your current role (or most recent title if retired):</a:t>
            </a:r>
          </a:p>
          <a:p>
            <a:endParaRPr lang="en-US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 Q9: Select any activities that make up an important part of your role at work: </a:t>
            </a:r>
          </a:p>
          <a:p>
            <a:endParaRPr lang="en-US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Q12:  Who/what are your favorite media sources that report on data science topics? </a:t>
            </a:r>
          </a:p>
          <a:p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Q13: On which platforms have you begun or completed data science courses? </a:t>
            </a:r>
          </a:p>
          <a:p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Q19: What programming language would you recommend an aspiring data scientist to learn first? 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94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CB6A-A2CD-4E47-BA07-AA61FB52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028" y="-3048"/>
            <a:ext cx="9418320" cy="684086"/>
          </a:xfrm>
        </p:spPr>
        <p:txBody>
          <a:bodyPr>
            <a:normAutofit/>
          </a:bodyPr>
          <a:lstStyle/>
          <a:p>
            <a:r>
              <a:rPr lang="en-US" sz="3200"/>
              <a:t>Common Words</a:t>
            </a:r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2DFA545-D395-4065-87C4-8996245D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25" y="677176"/>
            <a:ext cx="11268074" cy="57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EB9CDE-682D-4E1B-B345-732E0D40EF8E}"/>
              </a:ext>
            </a:extLst>
          </p:cNvPr>
          <p:cNvSpPr txBox="1"/>
          <p:nvPr/>
        </p:nvSpPr>
        <p:spPr>
          <a:xfrm>
            <a:off x="914400" y="186519"/>
            <a:ext cx="60641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Everything: basic and messy.</a:t>
            </a:r>
          </a:p>
        </p:txBody>
      </p:sp>
      <p:pic>
        <p:nvPicPr>
          <p:cNvPr id="2" name="Picture 2" descr="A screenshot of a map&#10;&#10;Description generated with high confidence">
            <a:extLst>
              <a:ext uri="{FF2B5EF4-FFF2-40B4-BE49-F238E27FC236}">
                <a16:creationId xmlns:a16="http://schemas.microsoft.com/office/drawing/2014/main" id="{42D06E74-71F0-4373-AA06-D5E0F990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786466"/>
            <a:ext cx="11208542" cy="57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74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FAE1C99-F9B1-4DA2-A8F4-7E2AC332F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3CB6A-A2CD-4E47-BA07-AA61FB52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557" y="758952"/>
            <a:ext cx="2853005" cy="3679893"/>
          </a:xfrm>
        </p:spPr>
        <p:txBody>
          <a:bodyPr>
            <a:normAutofit/>
          </a:bodyPr>
          <a:lstStyle/>
          <a:p>
            <a:r>
              <a:rPr lang="en-US" sz="4100"/>
              <a:t>Word Cloud of Responses: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F3D6939-5DC6-4545-B0DA-EE835BF0F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" r="7298"/>
          <a:stretch/>
        </p:blipFill>
        <p:spPr>
          <a:xfrm>
            <a:off x="4630994" y="10"/>
            <a:ext cx="7118554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84CBAFF-E5CD-4096-AD43-9E24C5E65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480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0A5B8-CE82-48AA-9E62-757A127AA17D}"/>
              </a:ext>
            </a:extLst>
          </p:cNvPr>
          <p:cNvSpPr txBox="1"/>
          <p:nvPr/>
        </p:nvSpPr>
        <p:spPr>
          <a:xfrm>
            <a:off x="-2381" y="9525"/>
            <a:ext cx="25884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/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1387961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FFA9-AEDE-48E5-8B4A-74FE8E41E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622" y="-3049"/>
            <a:ext cx="9418320" cy="779337"/>
          </a:xfrm>
        </p:spPr>
        <p:txBody>
          <a:bodyPr>
            <a:normAutofit/>
          </a:bodyPr>
          <a:lstStyle/>
          <a:p>
            <a:r>
              <a:rPr lang="en-US" sz="3200"/>
              <a:t>Sentiment 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207A-60F6-4CC0-9F3F-D4ADE68E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23" y="776288"/>
            <a:ext cx="10882787" cy="58945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Hu &amp; Liu’s (2004) </a:t>
            </a:r>
            <a:endParaRPr lang="en-US" sz="2400" dirty="0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originally intended for customer reviews </a:t>
            </a:r>
            <a:endParaRPr lang="en-US" sz="2400" dirty="0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specific strings of words that indicate positive or negative features</a:t>
            </a:r>
            <a:endParaRPr lang="en-US" sz="2400" dirty="0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Cambria, </a:t>
            </a:r>
            <a:r>
              <a:rPr lang="en-US" sz="2400" err="1">
                <a:solidFill>
                  <a:schemeClr val="tx1">
                    <a:lumMod val="95000"/>
                  </a:schemeClr>
                </a:solidFill>
              </a:rPr>
              <a:t>Poria</a:t>
            </a:r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, Bajpai,&amp; Schuller’s (2016) 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focused on individual words as opposed to larger phrases. </a:t>
            </a:r>
            <a:endParaRPr lang="en-US" sz="2400" dirty="0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may leave us vulnerable to flat sentiment being misinterpreted</a:t>
            </a:r>
            <a:endParaRPr lang="en-US" sz="2400" dirty="0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Taboada, Brooke, </a:t>
            </a:r>
            <a:r>
              <a:rPr lang="en-US" sz="2400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Tofiloski</a:t>
            </a:r>
            <a:r>
              <a:rPr lang="en-US" sz="24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, Voll, &amp; </a:t>
            </a:r>
            <a:r>
              <a:rPr lang="en-US" sz="2400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Stede’s</a:t>
            </a:r>
            <a:r>
              <a:rPr lang="en-US" sz="24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(2011) </a:t>
            </a:r>
            <a:endParaRPr lang="en-US" sz="2400" dirty="0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able to tell orientation of the word based on those around it</a:t>
            </a:r>
            <a:endParaRPr lang="en-US" sz="2400" dirty="0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Claims to better handles intensification and negation</a:t>
            </a:r>
          </a:p>
          <a:p>
            <a:pPr marL="285750" indent="-285750">
              <a:buChar char="•"/>
            </a:pPr>
            <a:endParaRPr lang="en-US" sz="1800" dirty="0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257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CB6A-A2CD-4E47-BA07-AA61FB52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028" y="-3048"/>
            <a:ext cx="9418320" cy="684086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Hu &amp; Liu’s (2004) </a:t>
            </a:r>
            <a:r>
              <a:rPr lang="en-US" sz="3200" err="1">
                <a:ea typeface="+mj-lt"/>
                <a:cs typeface="+mj-lt"/>
              </a:rPr>
              <a:t>hash_sentiment_huliu</a:t>
            </a:r>
            <a:endParaRPr lang="en-US" err="1">
              <a:ea typeface="+mj-lt"/>
              <a:cs typeface="+mj-lt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BB35F1-6232-45AB-ABC0-69BD7A27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831247"/>
            <a:ext cx="11409527" cy="58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56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CB6A-A2CD-4E47-BA07-AA61FB52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028" y="-3048"/>
            <a:ext cx="11056051" cy="684086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Hu &amp; Liu’s (2004) </a:t>
            </a:r>
            <a:r>
              <a:rPr lang="en-US" sz="3200" err="1">
                <a:ea typeface="+mj-lt"/>
                <a:cs typeface="+mj-lt"/>
              </a:rPr>
              <a:t>hash_sentiment_huliu</a:t>
            </a:r>
            <a:r>
              <a:rPr lang="en-US" sz="3200">
                <a:ea typeface="+mj-lt"/>
                <a:cs typeface="+mj-lt"/>
              </a:rPr>
              <a:t> Zeros Removed</a:t>
            </a:r>
            <a:endParaRPr lang="en-US" err="1">
              <a:ea typeface="+mj-lt"/>
              <a:cs typeface="+mj-lt"/>
            </a:endParaRPr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D1C0F8-E734-48DD-B640-CA866C1A4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25" y="916013"/>
            <a:ext cx="11307170" cy="57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39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CB6A-A2CD-4E47-BA07-AA61FB52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97" y="-3048"/>
            <a:ext cx="11795304" cy="684086"/>
          </a:xfrm>
        </p:spPr>
        <p:txBody>
          <a:bodyPr>
            <a:normAutofit fontScale="90000"/>
          </a:bodyPr>
          <a:lstStyle/>
          <a:p>
            <a:r>
              <a:rPr lang="en-US" sz="3200">
                <a:ea typeface="+mj-lt"/>
                <a:cs typeface="+mj-lt"/>
              </a:rPr>
              <a:t>Cambria, </a:t>
            </a:r>
            <a:r>
              <a:rPr lang="en-US" sz="3200" err="1">
                <a:ea typeface="+mj-lt"/>
                <a:cs typeface="+mj-lt"/>
              </a:rPr>
              <a:t>Poria</a:t>
            </a:r>
            <a:r>
              <a:rPr lang="en-US" sz="3200">
                <a:ea typeface="+mj-lt"/>
                <a:cs typeface="+mj-lt"/>
              </a:rPr>
              <a:t>, Bajpai,&amp; Schuller’s (2016) </a:t>
            </a:r>
            <a:r>
              <a:rPr lang="en-US" sz="3200" err="1">
                <a:ea typeface="+mj-lt"/>
                <a:cs typeface="+mj-lt"/>
              </a:rPr>
              <a:t>hash_sentiment_senticnet</a:t>
            </a:r>
            <a:endParaRPr lang="en-US" err="1">
              <a:ea typeface="+mj-lt"/>
              <a:cs typeface="+mj-lt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BB35F1-6232-45AB-ABC0-69BD7A27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831247"/>
            <a:ext cx="11409527" cy="58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28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CB6A-A2CD-4E47-BA07-AA61FB52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97" y="151733"/>
            <a:ext cx="11795304" cy="719804"/>
          </a:xfrm>
        </p:spPr>
        <p:txBody>
          <a:bodyPr>
            <a:normAutofit fontScale="90000"/>
          </a:bodyPr>
          <a:lstStyle/>
          <a:p>
            <a:r>
              <a:rPr lang="en-US" sz="3200">
                <a:ea typeface="+mj-lt"/>
                <a:cs typeface="+mj-lt"/>
              </a:rPr>
              <a:t>Cambria, </a:t>
            </a:r>
            <a:r>
              <a:rPr lang="en-US" sz="3200" err="1">
                <a:ea typeface="+mj-lt"/>
                <a:cs typeface="+mj-lt"/>
              </a:rPr>
              <a:t>Poria</a:t>
            </a:r>
            <a:r>
              <a:rPr lang="en-US" sz="3200">
                <a:ea typeface="+mj-lt"/>
                <a:cs typeface="+mj-lt"/>
              </a:rPr>
              <a:t>, Bajpai,&amp; Schuller’s (2016) </a:t>
            </a:r>
            <a:r>
              <a:rPr lang="en-US" sz="3200" err="1">
                <a:ea typeface="+mj-lt"/>
                <a:cs typeface="+mj-lt"/>
              </a:rPr>
              <a:t>hash_sentiment_senticnet</a:t>
            </a:r>
            <a:br>
              <a:rPr lang="en-US" sz="3200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Zeros Removed</a:t>
            </a:r>
            <a:endParaRPr lang="en-US" err="1">
              <a:ea typeface="+mj-lt"/>
              <a:cs typeface="+mj-lt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9143ED-FC77-4D0E-A0A5-95A7D0ED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4" y="860391"/>
            <a:ext cx="11446667" cy="58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52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CB6A-A2CD-4E47-BA07-AA61FB52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97" y="-3048"/>
            <a:ext cx="11795304" cy="969835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Taboada, Brooke, </a:t>
            </a:r>
            <a:r>
              <a:rPr lang="en-US" sz="3200" err="1">
                <a:ea typeface="+mj-lt"/>
                <a:cs typeface="+mj-lt"/>
              </a:rPr>
              <a:t>Tofiloski</a:t>
            </a:r>
            <a:r>
              <a:rPr lang="en-US" sz="3200">
                <a:ea typeface="+mj-lt"/>
                <a:cs typeface="+mj-lt"/>
              </a:rPr>
              <a:t>, Voll, &amp; </a:t>
            </a:r>
            <a:r>
              <a:rPr lang="en-US" sz="3200" err="1">
                <a:ea typeface="+mj-lt"/>
                <a:cs typeface="+mj-lt"/>
              </a:rPr>
              <a:t>Stede’s</a:t>
            </a:r>
            <a:r>
              <a:rPr lang="en-US" sz="3200">
                <a:ea typeface="+mj-lt"/>
                <a:cs typeface="+mj-lt"/>
              </a:rPr>
              <a:t> (2011)  </a:t>
            </a:r>
            <a:r>
              <a:rPr lang="en-US" sz="3200" err="1">
                <a:ea typeface="+mj-lt"/>
                <a:cs typeface="+mj-lt"/>
              </a:rPr>
              <a:t>hash_sentiment_socal_google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9FDF37-47D7-4775-8B7F-8EAF6800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44" y="959728"/>
            <a:ext cx="11339512" cy="57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66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CB6A-A2CD-4E47-BA07-AA61FB52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97" y="-3048"/>
            <a:ext cx="11795304" cy="969835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Taboada, Brooke, </a:t>
            </a:r>
            <a:r>
              <a:rPr lang="en-US" sz="3200" err="1">
                <a:ea typeface="+mj-lt"/>
                <a:cs typeface="+mj-lt"/>
              </a:rPr>
              <a:t>Tofiloski</a:t>
            </a:r>
            <a:r>
              <a:rPr lang="en-US" sz="3200">
                <a:ea typeface="+mj-lt"/>
                <a:cs typeface="+mj-lt"/>
              </a:rPr>
              <a:t>, Voll, &amp; </a:t>
            </a:r>
            <a:r>
              <a:rPr lang="en-US" sz="3200" err="1">
                <a:ea typeface="+mj-lt"/>
                <a:cs typeface="+mj-lt"/>
              </a:rPr>
              <a:t>Stede’s</a:t>
            </a:r>
            <a:r>
              <a:rPr lang="en-US" sz="3200">
                <a:ea typeface="+mj-lt"/>
                <a:cs typeface="+mj-lt"/>
              </a:rPr>
              <a:t> (2011)  </a:t>
            </a:r>
            <a:r>
              <a:rPr lang="en-US" sz="3200" err="1">
                <a:ea typeface="+mj-lt"/>
                <a:cs typeface="+mj-lt"/>
              </a:rPr>
              <a:t>hash_sentiment_socal_google</a:t>
            </a:r>
            <a:r>
              <a:rPr lang="en-US" sz="3200">
                <a:ea typeface="+mj-lt"/>
                <a:cs typeface="+mj-lt"/>
              </a:rPr>
              <a:t> Zeros Removed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5F37A9-B584-407F-B837-2B8C5A3EB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81" y="963460"/>
            <a:ext cx="11244262" cy="57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71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FFA9-AEDE-48E5-8B4A-74FE8E41E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622" y="-3049"/>
            <a:ext cx="9418320" cy="779337"/>
          </a:xfrm>
        </p:spPr>
        <p:txBody>
          <a:bodyPr>
            <a:normAutofit/>
          </a:bodyPr>
          <a:lstStyle/>
          <a:p>
            <a:r>
              <a:rPr lang="en-US" sz="3200"/>
              <a:t>Sentiment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207A-60F6-4CC0-9F3F-D4ADE68E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23" y="776288"/>
            <a:ext cx="10882787" cy="5894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>
                    <a:lumMod val="95000"/>
                  </a:schemeClr>
                </a:solidFill>
              </a:rPr>
              <a:t>Hu &amp; Liu’s (2004) </a:t>
            </a:r>
            <a:endParaRPr lang="en-US" sz="3200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3200">
                <a:solidFill>
                  <a:schemeClr val="tx1">
                    <a:lumMod val="95000"/>
                  </a:schemeClr>
                </a:solidFill>
              </a:rPr>
              <a:t>Mean Sentiment: </a:t>
            </a:r>
            <a:r>
              <a:rPr lang="en-US" sz="32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0.022 (0.34 adjusted for zeros)</a:t>
            </a:r>
          </a:p>
          <a:p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200">
                <a:solidFill>
                  <a:schemeClr val="tx1">
                    <a:lumMod val="95000"/>
                  </a:schemeClr>
                </a:solidFill>
              </a:rPr>
              <a:t>Cambria, </a:t>
            </a:r>
            <a:r>
              <a:rPr lang="en-US" sz="3200" err="1">
                <a:solidFill>
                  <a:schemeClr val="tx1">
                    <a:lumMod val="95000"/>
                  </a:schemeClr>
                </a:solidFill>
              </a:rPr>
              <a:t>Poria</a:t>
            </a:r>
            <a:r>
              <a:rPr lang="en-US" sz="3200">
                <a:solidFill>
                  <a:schemeClr val="tx1">
                    <a:lumMod val="95000"/>
                  </a:schemeClr>
                </a:solidFill>
              </a:rPr>
              <a:t>, Bajpai,&amp; Schuller’s (2016) </a:t>
            </a:r>
          </a:p>
          <a:p>
            <a:pPr marL="342900" indent="-342900">
              <a:buChar char="•"/>
            </a:pPr>
            <a:r>
              <a:rPr lang="en-US" sz="32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Mean Sentiment: </a:t>
            </a:r>
            <a:r>
              <a:rPr lang="en-US" sz="3200">
                <a:solidFill>
                  <a:schemeClr val="tx1">
                    <a:lumMod val="95000"/>
                  </a:schemeClr>
                </a:solidFill>
              </a:rPr>
              <a:t>0.19 (0.33 adjusted for zeros)</a:t>
            </a:r>
          </a:p>
          <a:p>
            <a:pPr marL="342900" indent="-342900">
              <a:buChar char="•"/>
            </a:pPr>
            <a:endParaRPr lang="en-US" sz="3200" dirty="0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r>
              <a:rPr lang="en-US" sz="32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Taboada, Brooke, </a:t>
            </a:r>
            <a:r>
              <a:rPr lang="en-US" sz="3200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Tofiloski</a:t>
            </a:r>
            <a:r>
              <a:rPr lang="en-US" sz="32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, Voll, &amp; </a:t>
            </a:r>
            <a:r>
              <a:rPr lang="en-US" sz="3200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Stede’s</a:t>
            </a:r>
            <a:r>
              <a:rPr lang="en-US" sz="32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(2011) </a:t>
            </a:r>
          </a:p>
          <a:p>
            <a:pPr marL="285750" indent="-285750">
              <a:buChar char="•"/>
            </a:pPr>
            <a:r>
              <a:rPr lang="en-US" sz="32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Mean Sentiment: 0.17 (0.24 adjusted for zeros)</a:t>
            </a:r>
          </a:p>
        </p:txBody>
      </p:sp>
    </p:spTree>
    <p:extLst>
      <p:ext uri="{BB962C8B-B14F-4D97-AF65-F5344CB8AC3E}">
        <p14:creationId xmlns:p14="http://schemas.microsoft.com/office/powerpoint/2010/main" val="3774885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E6E552-94D5-4953-951F-8C122EA59DAF}"/>
              </a:ext>
            </a:extLst>
          </p:cNvPr>
          <p:cNvSpPr txBox="1"/>
          <p:nvPr/>
        </p:nvSpPr>
        <p:spPr>
          <a:xfrm>
            <a:off x="732430" y="141027"/>
            <a:ext cx="78156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Final Thoughts on Sentiment Analysis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A6F1350-79C5-4B4F-AF3F-9AAB4DBCD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24" y="1133476"/>
            <a:ext cx="9418320" cy="4869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Results are questionable, but positive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About what we might've expected from the questions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Sentiment lists mattered for some responses and not others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Certainly interesting, could be better mapped with better questions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7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61249A2-C5C6-40C4-9E76-D35BB620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03" y="893266"/>
            <a:ext cx="11034214" cy="5617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11E1-7B30-4006-9E66-57624000B421}"/>
              </a:ext>
            </a:extLst>
          </p:cNvPr>
          <p:cNvSpPr txBox="1"/>
          <p:nvPr/>
        </p:nvSpPr>
        <p:spPr>
          <a:xfrm>
            <a:off x="743803" y="141026"/>
            <a:ext cx="60641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Individual Representation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6AA84-4FF0-42F6-8B4F-39FF9BAA72D7}"/>
              </a:ext>
            </a:extLst>
          </p:cNvPr>
          <p:cNvSpPr/>
          <p:nvPr/>
        </p:nvSpPr>
        <p:spPr>
          <a:xfrm>
            <a:off x="1430740" y="4529918"/>
            <a:ext cx="700692" cy="7120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4E2D8-91B7-48C1-96FF-FA3C914CB3A4}"/>
              </a:ext>
            </a:extLst>
          </p:cNvPr>
          <p:cNvSpPr/>
          <p:nvPr/>
        </p:nvSpPr>
        <p:spPr>
          <a:xfrm>
            <a:off x="4376381" y="2141559"/>
            <a:ext cx="3134542" cy="34302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CAE9F9-6D8D-4460-9A1C-AB35DEA53400}"/>
              </a:ext>
            </a:extLst>
          </p:cNvPr>
          <p:cNvSpPr/>
          <p:nvPr/>
        </p:nvSpPr>
        <p:spPr>
          <a:xfrm>
            <a:off x="7685962" y="1117976"/>
            <a:ext cx="3089050" cy="18266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4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E6E552-94D5-4953-951F-8C122EA59DAF}"/>
              </a:ext>
            </a:extLst>
          </p:cNvPr>
          <p:cNvSpPr txBox="1"/>
          <p:nvPr/>
        </p:nvSpPr>
        <p:spPr>
          <a:xfrm>
            <a:off x="732430" y="141027"/>
            <a:ext cx="78156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Project 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A6F1350-79C5-4B4F-AF3F-9AAB4DBCD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24" y="812008"/>
            <a:ext cx="9418320" cy="5191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Challenge is a fair title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Did not visualize well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Seemed better suited for summary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Survey itself may benefit from revision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Not overly conducive to Unsupervised Methods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45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E6E552-94D5-4953-951F-8C122EA59DAF}"/>
              </a:ext>
            </a:extLst>
          </p:cNvPr>
          <p:cNvSpPr txBox="1"/>
          <p:nvPr/>
        </p:nvSpPr>
        <p:spPr>
          <a:xfrm>
            <a:off x="732430" y="141027"/>
            <a:ext cx="78156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Project Summary Continued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A6F1350-79C5-4B4F-AF3F-9AAB4DBCD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24" y="812008"/>
            <a:ext cx="9418320" cy="5191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saw some evidence that Kaggle users may sit in two or three camps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PCA showed promise, but might benefit from more true continuous variables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Machine Learning Frameworks have clear distinction, but all are closely intertwined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Sentiment analysis showed that emotions are not overly impacting written responses.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2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96A3545-C3E4-49F7-BA8A-1F273A5E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25" y="665803"/>
            <a:ext cx="11420901" cy="5810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C28924-1C0C-4C7E-BB01-8FFCEBAC4AC4}"/>
              </a:ext>
            </a:extLst>
          </p:cNvPr>
          <p:cNvSpPr txBox="1"/>
          <p:nvPr/>
        </p:nvSpPr>
        <p:spPr>
          <a:xfrm>
            <a:off x="743803" y="141026"/>
            <a:ext cx="60641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Variable Representation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DDBE6E-D70A-4CF6-8B8F-AF8374273A84}"/>
              </a:ext>
            </a:extLst>
          </p:cNvPr>
          <p:cNvSpPr/>
          <p:nvPr/>
        </p:nvSpPr>
        <p:spPr>
          <a:xfrm>
            <a:off x="918948" y="4256962"/>
            <a:ext cx="2042721" cy="16105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B61E53-3FF9-43E5-BB8D-4ACB38975C51}"/>
              </a:ext>
            </a:extLst>
          </p:cNvPr>
          <p:cNvSpPr/>
          <p:nvPr/>
        </p:nvSpPr>
        <p:spPr>
          <a:xfrm>
            <a:off x="4478738" y="2823947"/>
            <a:ext cx="4362840" cy="31686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01A88D-3CDD-4E87-9E79-0164EF2D3E77}"/>
              </a:ext>
            </a:extLst>
          </p:cNvPr>
          <p:cNvSpPr txBox="1"/>
          <p:nvPr/>
        </p:nvSpPr>
        <p:spPr>
          <a:xfrm>
            <a:off x="743803" y="141027"/>
            <a:ext cx="65759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Top ten contributing Variables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15B3989-E3BE-40DD-8796-33F3A3A00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081" y="1008371"/>
            <a:ext cx="4004708" cy="5279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</a:rPr>
              <a:t>Python_0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</a:rPr>
              <a:t>Matplotlib_0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</a:rPr>
              <a:t>Jupyter suite_0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</a:rPr>
              <a:t>Google AutoML_1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</a:rPr>
              <a:t>Scikit_learn_1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</a:rPr>
              <a:t>Keras_1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</a:rPr>
              <a:t>Convultional Nueral Networks_1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</a:rPr>
              <a:t>Google_AutoML_1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</a:rPr>
              <a:t>Google_machine_leanring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</a:rPr>
              <a:t>Engine_1</a:t>
            </a: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3172842D-94B5-4023-BD4D-93A79E58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566" y="1357434"/>
            <a:ext cx="7315198" cy="37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391FB25-089B-4B01-82A3-B8CE3FF6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80" y="1018371"/>
            <a:ext cx="10772633" cy="5480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1A88D-3CDD-4E87-9E79-0164EF2D3E77}"/>
              </a:ext>
            </a:extLst>
          </p:cNvPr>
          <p:cNvSpPr txBox="1"/>
          <p:nvPr/>
        </p:nvSpPr>
        <p:spPr>
          <a:xfrm>
            <a:off x="732430" y="141027"/>
            <a:ext cx="53590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Top 100 contributing variables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054FE9-07DE-411B-B8FD-F260F3968318}"/>
              </a:ext>
            </a:extLst>
          </p:cNvPr>
          <p:cNvSpPr/>
          <p:nvPr/>
        </p:nvSpPr>
        <p:spPr>
          <a:xfrm>
            <a:off x="4387753" y="3517707"/>
            <a:ext cx="2145080" cy="10305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7E9D93-4D62-49A6-BF05-9FF8A6865EEC}"/>
              </a:ext>
            </a:extLst>
          </p:cNvPr>
          <p:cNvSpPr/>
          <p:nvPr/>
        </p:nvSpPr>
        <p:spPr>
          <a:xfrm>
            <a:off x="1976648" y="5132691"/>
            <a:ext cx="2145080" cy="10305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E6E552-94D5-4953-951F-8C122EA59DAF}"/>
              </a:ext>
            </a:extLst>
          </p:cNvPr>
          <p:cNvSpPr txBox="1"/>
          <p:nvPr/>
        </p:nvSpPr>
        <p:spPr>
          <a:xfrm>
            <a:off x="732430" y="141027"/>
            <a:ext cx="53590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Final Thoughts on MCA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A6F1350-79C5-4B4F-AF3F-9AAB4DBCD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24" y="1133476"/>
            <a:ext cx="9418320" cy="4869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Not great results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Variables measure similar ideas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The Advanced users vs. More casual respondents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</a:rPr>
              <a:t>Most users aren't distinct among each other</a:t>
            </a:r>
          </a:p>
          <a:p>
            <a:pPr marL="342900" indent="-34290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147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View</vt:lpstr>
      <vt:lpstr>Kaggle 2019 User Survey Data DSCI 415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14 asks:</vt:lpstr>
      <vt:lpstr>Word Cloud of Responses:</vt:lpstr>
      <vt:lpstr>Word Cloud of Responses:</vt:lpstr>
      <vt:lpstr>Top 10 Association Rules by lift (min sup = 0.001, conf = 0.5)</vt:lpstr>
      <vt:lpstr>Correlation Plot For Top 19 Rules</vt:lpstr>
      <vt:lpstr>Interesting Misc. Associations</vt:lpstr>
      <vt:lpstr>Interesting Misc. Associations</vt:lpstr>
      <vt:lpstr>Interesting Misc. Associations</vt:lpstr>
      <vt:lpstr>PowerPoint Presentation</vt:lpstr>
      <vt:lpstr>Question 28 asks:</vt:lpstr>
      <vt:lpstr>Word Cloud of Responses:</vt:lpstr>
      <vt:lpstr>Top 10 Association Rules by conf (min sup = 0.1, conf = 0.5)</vt:lpstr>
      <vt:lpstr>Correlation Plot For Top 44 Rules</vt:lpstr>
      <vt:lpstr>Top 10 Rules By Lift</vt:lpstr>
      <vt:lpstr>Top 10 Rules By Confidence</vt:lpstr>
      <vt:lpstr>Top 10 Rules By Support</vt:lpstr>
      <vt:lpstr>PowerPoint Presentation</vt:lpstr>
      <vt:lpstr>PowerPoint Presentation</vt:lpstr>
      <vt:lpstr>PowerPoint Presentation</vt:lpstr>
      <vt:lpstr>Questions Used (Writes-ins only)</vt:lpstr>
      <vt:lpstr>Common Words</vt:lpstr>
      <vt:lpstr>Word Cloud of Responses:</vt:lpstr>
      <vt:lpstr>Sentiment Methods</vt:lpstr>
      <vt:lpstr>Hu &amp; Liu’s (2004) hash_sentiment_huliu</vt:lpstr>
      <vt:lpstr>Hu &amp; Liu’s (2004) hash_sentiment_huliu Zeros Removed</vt:lpstr>
      <vt:lpstr>Cambria, Poria, Bajpai,&amp; Schuller’s (2016) hash_sentiment_senticnet</vt:lpstr>
      <vt:lpstr>Cambria, Poria, Bajpai,&amp; Schuller’s (2016) hash_sentiment_senticnet Zeros Removed</vt:lpstr>
      <vt:lpstr>Taboada, Brooke, Tofiloski, Voll, &amp; Stede’s (2011)  hash_sentiment_socal_google</vt:lpstr>
      <vt:lpstr>Taboada, Brooke, Tofiloski, Voll, &amp; Stede’s (2011)  hash_sentiment_socal_google Zeros Removed</vt:lpstr>
      <vt:lpstr>Sentiment 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161</cp:revision>
  <dcterms:created xsi:type="dcterms:W3CDTF">2019-12-11T22:37:50Z</dcterms:created>
  <dcterms:modified xsi:type="dcterms:W3CDTF">2020-01-30T02:34:49Z</dcterms:modified>
</cp:coreProperties>
</file>