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91" r:id="rId2"/>
    <p:sldId id="292" r:id="rId3"/>
    <p:sldId id="299" r:id="rId4"/>
    <p:sldId id="293" r:id="rId5"/>
    <p:sldId id="294" r:id="rId6"/>
    <p:sldId id="295" r:id="rId7"/>
    <p:sldId id="296" r:id="rId8"/>
    <p:sldId id="300" r:id="rId9"/>
    <p:sldId id="256" r:id="rId10"/>
    <p:sldId id="257" r:id="rId11"/>
    <p:sldId id="258" r:id="rId12"/>
    <p:sldId id="378" r:id="rId13"/>
    <p:sldId id="351" r:id="rId14"/>
    <p:sldId id="352" r:id="rId15"/>
    <p:sldId id="353" r:id="rId16"/>
    <p:sldId id="354" r:id="rId17"/>
    <p:sldId id="355" r:id="rId18"/>
    <p:sldId id="356" r:id="rId19"/>
    <p:sldId id="357" r:id="rId20"/>
    <p:sldId id="358" r:id="rId21"/>
    <p:sldId id="359" r:id="rId22"/>
    <p:sldId id="360" r:id="rId23"/>
    <p:sldId id="259" r:id="rId24"/>
    <p:sldId id="260" r:id="rId25"/>
    <p:sldId id="261" r:id="rId26"/>
    <p:sldId id="361" r:id="rId27"/>
    <p:sldId id="362" r:id="rId28"/>
    <p:sldId id="363" r:id="rId29"/>
    <p:sldId id="364" r:id="rId30"/>
    <p:sldId id="365" r:id="rId31"/>
    <p:sldId id="366" r:id="rId32"/>
    <p:sldId id="367" r:id="rId33"/>
    <p:sldId id="368" r:id="rId34"/>
    <p:sldId id="262" r:id="rId3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66" d="100"/>
          <a:sy n="66" d="100"/>
        </p:scale>
        <p:origin x="687" y="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D252EA-1190-4444-BAF7-3AD20102BF56}" type="datetimeFigureOut">
              <a:rPr lang="de-AT" smtClean="0"/>
              <a:t>04.11.2019</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A9CEB-DB13-4794-9BBF-798DD95F08C0}" type="slidenum">
              <a:rPr lang="de-AT" smtClean="0"/>
              <a:t>‹Nr.›</a:t>
            </a:fld>
            <a:endParaRPr lang="de-AT"/>
          </a:p>
        </p:txBody>
      </p:sp>
    </p:spTree>
    <p:extLst>
      <p:ext uri="{BB962C8B-B14F-4D97-AF65-F5344CB8AC3E}">
        <p14:creationId xmlns:p14="http://schemas.microsoft.com/office/powerpoint/2010/main" val="3367131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p:cNvSpPr>
            <a:spLocks noGrp="1" noChangeArrowheads="1"/>
          </p:cNvSpPr>
          <p:nvPr>
            <p:ph type="sldNum" sz="quarter" idx="5"/>
          </p:nvPr>
        </p:nvSpPr>
        <p:spPr>
          <a:noFill/>
          <a:ln>
            <a:miter lim="800000"/>
            <a:headEnd/>
            <a:tailEnd/>
          </a:ln>
        </p:spPr>
        <p:txBody>
          <a:bodyPr/>
          <a:lstStyle/>
          <a:p>
            <a:fld id="{47A9E11B-0221-4775-93BB-AE2A3F81CCB1}" type="slidenum">
              <a:rPr lang="de-DE" smtClean="0"/>
              <a:pPr/>
              <a:t>1</a:t>
            </a:fld>
            <a:endParaRPr lang="de-DE"/>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p:spPr>
        <p:txBody>
          <a:bodyPr/>
          <a:lstStyle/>
          <a:p>
            <a:pPr eaLnBrk="1" hangingPunct="1"/>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7"/>
          <p:cNvSpPr>
            <a:spLocks noGrp="1" noChangeArrowheads="1"/>
          </p:cNvSpPr>
          <p:nvPr>
            <p:ph type="sldNum" sz="quarter" idx="5"/>
          </p:nvPr>
        </p:nvSpPr>
        <p:spPr>
          <a:noFill/>
          <a:ln>
            <a:miter lim="800000"/>
            <a:headEnd/>
            <a:tailEnd/>
          </a:ln>
        </p:spPr>
        <p:txBody>
          <a:bodyPr/>
          <a:lstStyle/>
          <a:p>
            <a:fld id="{CC6463AF-8A6D-436B-A99C-FE89CC379D86}" type="slidenum">
              <a:rPr lang="de-DE" smtClean="0"/>
              <a:pPr/>
              <a:t>14</a:t>
            </a:fld>
            <a:endParaRPr lang="de-DE"/>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a:noFill/>
        </p:spPr>
        <p:txBody>
          <a:bodyPr/>
          <a:lstStyle/>
          <a:p>
            <a:pPr eaLnBrk="1" hangingPunct="1"/>
            <a:endParaRPr lang="de-D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7"/>
          <p:cNvSpPr>
            <a:spLocks noGrp="1" noChangeArrowheads="1"/>
          </p:cNvSpPr>
          <p:nvPr>
            <p:ph type="sldNum" sz="quarter" idx="5"/>
          </p:nvPr>
        </p:nvSpPr>
        <p:spPr>
          <a:noFill/>
          <a:ln>
            <a:miter lim="800000"/>
            <a:headEnd/>
            <a:tailEnd/>
          </a:ln>
        </p:spPr>
        <p:txBody>
          <a:bodyPr/>
          <a:lstStyle/>
          <a:p>
            <a:fld id="{2BBB2491-2ADB-4916-B1F9-CCC7629F6C18}" type="slidenum">
              <a:rPr lang="de-DE" smtClean="0"/>
              <a:pPr/>
              <a:t>15</a:t>
            </a:fld>
            <a:endParaRPr lang="de-DE"/>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a:noFill/>
        </p:spPr>
        <p:txBody>
          <a:bodyPr/>
          <a:lstStyle/>
          <a:p>
            <a:pPr eaLnBrk="1" hangingPunct="1"/>
            <a:endParaRPr lang="de-D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7"/>
          <p:cNvSpPr>
            <a:spLocks noGrp="1" noChangeArrowheads="1"/>
          </p:cNvSpPr>
          <p:nvPr>
            <p:ph type="sldNum" sz="quarter" idx="5"/>
          </p:nvPr>
        </p:nvSpPr>
        <p:spPr>
          <a:noFill/>
          <a:ln>
            <a:miter lim="800000"/>
            <a:headEnd/>
            <a:tailEnd/>
          </a:ln>
        </p:spPr>
        <p:txBody>
          <a:bodyPr/>
          <a:lstStyle/>
          <a:p>
            <a:fld id="{9AE3DE6B-F814-485A-8536-CADBD06B7D25}" type="slidenum">
              <a:rPr lang="de-DE" smtClean="0"/>
              <a:pPr/>
              <a:t>16</a:t>
            </a:fld>
            <a:endParaRPr lang="de-DE"/>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a:noFill/>
        </p:spPr>
        <p:txBody>
          <a:bodyPr/>
          <a:lstStyle/>
          <a:p>
            <a:pPr eaLnBrk="1" hangingPunct="1"/>
            <a:endParaRPr lang="de-D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7"/>
          <p:cNvSpPr>
            <a:spLocks noGrp="1" noChangeArrowheads="1"/>
          </p:cNvSpPr>
          <p:nvPr>
            <p:ph type="sldNum" sz="quarter" idx="5"/>
          </p:nvPr>
        </p:nvSpPr>
        <p:spPr>
          <a:noFill/>
          <a:ln>
            <a:miter lim="800000"/>
            <a:headEnd/>
            <a:tailEnd/>
          </a:ln>
        </p:spPr>
        <p:txBody>
          <a:bodyPr/>
          <a:lstStyle/>
          <a:p>
            <a:fld id="{F8A691A0-5231-42A9-B9F6-46ECF9ADD11A}" type="slidenum">
              <a:rPr lang="de-DE" smtClean="0"/>
              <a:pPr/>
              <a:t>17</a:t>
            </a:fld>
            <a:endParaRPr lang="de-DE"/>
          </a:p>
        </p:txBody>
      </p:sp>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a:noFill/>
        </p:spPr>
        <p:txBody>
          <a:bodyPr/>
          <a:lstStyle/>
          <a:p>
            <a:pPr eaLnBrk="1" hangingPunct="1"/>
            <a:endParaRPr lang="de-D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7"/>
          <p:cNvSpPr>
            <a:spLocks noGrp="1" noChangeArrowheads="1"/>
          </p:cNvSpPr>
          <p:nvPr>
            <p:ph type="sldNum" sz="quarter" idx="5"/>
          </p:nvPr>
        </p:nvSpPr>
        <p:spPr>
          <a:noFill/>
          <a:ln>
            <a:miter lim="800000"/>
            <a:headEnd/>
            <a:tailEnd/>
          </a:ln>
        </p:spPr>
        <p:txBody>
          <a:bodyPr/>
          <a:lstStyle/>
          <a:p>
            <a:fld id="{85F6699E-1636-4879-BEA4-55EE24A0BBCD}" type="slidenum">
              <a:rPr lang="de-DE" smtClean="0"/>
              <a:pPr/>
              <a:t>18</a:t>
            </a:fld>
            <a:endParaRPr lang="de-DE"/>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a:noFill/>
        </p:spPr>
        <p:txBody>
          <a:bodyPr/>
          <a:lstStyle/>
          <a:p>
            <a:pPr eaLnBrk="1" hangingPunct="1"/>
            <a:endParaRPr lang="de-D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7"/>
          <p:cNvSpPr>
            <a:spLocks noGrp="1" noChangeArrowheads="1"/>
          </p:cNvSpPr>
          <p:nvPr>
            <p:ph type="sldNum" sz="quarter" idx="5"/>
          </p:nvPr>
        </p:nvSpPr>
        <p:spPr>
          <a:noFill/>
          <a:ln>
            <a:miter lim="800000"/>
            <a:headEnd/>
            <a:tailEnd/>
          </a:ln>
        </p:spPr>
        <p:txBody>
          <a:bodyPr/>
          <a:lstStyle/>
          <a:p>
            <a:fld id="{8EC6FE43-ABF6-4F94-9B9D-3D4B61F74A2B}" type="slidenum">
              <a:rPr lang="de-DE" smtClean="0"/>
              <a:pPr/>
              <a:t>19</a:t>
            </a:fld>
            <a:endParaRPr lang="de-DE"/>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a:noFill/>
        </p:spPr>
        <p:txBody>
          <a:bodyPr/>
          <a:lstStyle/>
          <a:p>
            <a:pPr eaLnBrk="1" hangingPunct="1"/>
            <a:endParaRPr lang="de-D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7"/>
          <p:cNvSpPr>
            <a:spLocks noGrp="1" noChangeArrowheads="1"/>
          </p:cNvSpPr>
          <p:nvPr>
            <p:ph type="sldNum" sz="quarter" idx="5"/>
          </p:nvPr>
        </p:nvSpPr>
        <p:spPr>
          <a:noFill/>
          <a:ln>
            <a:miter lim="800000"/>
            <a:headEnd/>
            <a:tailEnd/>
          </a:ln>
        </p:spPr>
        <p:txBody>
          <a:bodyPr/>
          <a:lstStyle/>
          <a:p>
            <a:fld id="{D5E76D58-787E-4B99-9CC1-BA2E053BE62A}" type="slidenum">
              <a:rPr lang="de-DE" smtClean="0"/>
              <a:pPr/>
              <a:t>20</a:t>
            </a:fld>
            <a:endParaRPr lang="de-DE"/>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a:noFill/>
        </p:spPr>
        <p:txBody>
          <a:bodyPr/>
          <a:lstStyle/>
          <a:p>
            <a:pPr eaLnBrk="1" hangingPunct="1"/>
            <a:endParaRPr lang="de-D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7"/>
          <p:cNvSpPr>
            <a:spLocks noGrp="1" noChangeArrowheads="1"/>
          </p:cNvSpPr>
          <p:nvPr>
            <p:ph type="sldNum" sz="quarter" idx="5"/>
          </p:nvPr>
        </p:nvSpPr>
        <p:spPr>
          <a:noFill/>
          <a:ln>
            <a:miter lim="800000"/>
            <a:headEnd/>
            <a:tailEnd/>
          </a:ln>
        </p:spPr>
        <p:txBody>
          <a:bodyPr/>
          <a:lstStyle/>
          <a:p>
            <a:fld id="{E0E7B26E-8C9D-41C5-A705-C323AF7493CA}" type="slidenum">
              <a:rPr lang="de-DE" smtClean="0"/>
              <a:pPr/>
              <a:t>21</a:t>
            </a:fld>
            <a:endParaRPr lang="de-DE"/>
          </a:p>
        </p:txBody>
      </p:sp>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a:noFill/>
        </p:spPr>
        <p:txBody>
          <a:bodyPr/>
          <a:lstStyle/>
          <a:p>
            <a:pPr eaLnBrk="1" hangingPunct="1"/>
            <a:endParaRPr lang="de-DE"/>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7"/>
          <p:cNvSpPr>
            <a:spLocks noGrp="1" noChangeArrowheads="1"/>
          </p:cNvSpPr>
          <p:nvPr>
            <p:ph type="sldNum" sz="quarter" idx="5"/>
          </p:nvPr>
        </p:nvSpPr>
        <p:spPr>
          <a:noFill/>
          <a:ln>
            <a:miter lim="800000"/>
            <a:headEnd/>
            <a:tailEnd/>
          </a:ln>
        </p:spPr>
        <p:txBody>
          <a:bodyPr/>
          <a:lstStyle/>
          <a:p>
            <a:fld id="{FC1BE947-56EC-44A1-8475-017A67225A3B}" type="slidenum">
              <a:rPr lang="de-DE" smtClean="0"/>
              <a:pPr/>
              <a:t>22</a:t>
            </a:fld>
            <a:endParaRPr lang="de-DE"/>
          </a:p>
        </p:txBody>
      </p:sp>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a:noFill/>
        </p:spPr>
        <p:txBody>
          <a:bodyPr/>
          <a:lstStyle/>
          <a:p>
            <a:pPr eaLnBrk="1" hangingPunct="1"/>
            <a:endParaRPr lang="de-D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7"/>
          <p:cNvSpPr>
            <a:spLocks noGrp="1" noChangeArrowheads="1"/>
          </p:cNvSpPr>
          <p:nvPr>
            <p:ph type="sldNum" sz="quarter" idx="5"/>
          </p:nvPr>
        </p:nvSpPr>
        <p:spPr>
          <a:noFill/>
          <a:ln>
            <a:miter lim="800000"/>
            <a:headEnd/>
            <a:tailEnd/>
          </a:ln>
        </p:spPr>
        <p:txBody>
          <a:bodyPr/>
          <a:lstStyle/>
          <a:p>
            <a:fld id="{A1ABC69B-D1AA-4FD0-8561-C813CCF5D077}" type="slidenum">
              <a:rPr lang="de-DE" smtClean="0"/>
              <a:pPr/>
              <a:t>26</a:t>
            </a:fld>
            <a:endParaRPr lang="de-DE"/>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a:noFill/>
        </p:spPr>
        <p:txBody>
          <a:bodyPr/>
          <a:lstStyle/>
          <a:p>
            <a:pPr eaLnBrk="1" hangingPunct="1"/>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a:spLocks noGrp="1" noChangeArrowheads="1"/>
          </p:cNvSpPr>
          <p:nvPr>
            <p:ph type="sldNum" sz="quarter" idx="5"/>
          </p:nvPr>
        </p:nvSpPr>
        <p:spPr>
          <a:noFill/>
          <a:ln>
            <a:miter lim="800000"/>
            <a:headEnd/>
            <a:tailEnd/>
          </a:ln>
        </p:spPr>
        <p:txBody>
          <a:bodyPr/>
          <a:lstStyle/>
          <a:p>
            <a:fld id="{D73499CB-26A0-4E47-B7B4-FBDED449B41E}" type="slidenum">
              <a:rPr lang="de-DE" smtClean="0"/>
              <a:pPr/>
              <a:t>2</a:t>
            </a:fld>
            <a:endParaRPr lang="de-DE"/>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p:spPr>
        <p:txBody>
          <a:bodyPr/>
          <a:lstStyle/>
          <a:p>
            <a:pPr eaLnBrk="1" hangingPunct="1"/>
            <a:endParaRPr lang="de-D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7"/>
          <p:cNvSpPr>
            <a:spLocks noGrp="1" noChangeArrowheads="1"/>
          </p:cNvSpPr>
          <p:nvPr>
            <p:ph type="sldNum" sz="quarter" idx="5"/>
          </p:nvPr>
        </p:nvSpPr>
        <p:spPr>
          <a:noFill/>
          <a:ln>
            <a:miter lim="800000"/>
            <a:headEnd/>
            <a:tailEnd/>
          </a:ln>
        </p:spPr>
        <p:txBody>
          <a:bodyPr/>
          <a:lstStyle/>
          <a:p>
            <a:fld id="{C787218B-9706-4C6B-8740-6BCB5E083A11}" type="slidenum">
              <a:rPr lang="de-DE" smtClean="0"/>
              <a:pPr/>
              <a:t>27</a:t>
            </a:fld>
            <a:endParaRPr lang="de-DE"/>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a:noFill/>
        </p:spPr>
        <p:txBody>
          <a:bodyPr/>
          <a:lstStyle/>
          <a:p>
            <a:pPr eaLnBrk="1" hangingPunct="1"/>
            <a:endParaRPr lang="de-D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7"/>
          <p:cNvSpPr>
            <a:spLocks noGrp="1" noChangeArrowheads="1"/>
          </p:cNvSpPr>
          <p:nvPr>
            <p:ph type="sldNum" sz="quarter" idx="5"/>
          </p:nvPr>
        </p:nvSpPr>
        <p:spPr>
          <a:noFill/>
          <a:ln>
            <a:miter lim="800000"/>
            <a:headEnd/>
            <a:tailEnd/>
          </a:ln>
        </p:spPr>
        <p:txBody>
          <a:bodyPr/>
          <a:lstStyle/>
          <a:p>
            <a:fld id="{EA066225-B956-464B-A4AD-00040EA700DC}" type="slidenum">
              <a:rPr lang="de-DE" smtClean="0"/>
              <a:pPr/>
              <a:t>28</a:t>
            </a:fld>
            <a:endParaRPr lang="de-DE"/>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a:noFill/>
        </p:spPr>
        <p:txBody>
          <a:bodyPr/>
          <a:lstStyle/>
          <a:p>
            <a:pPr eaLnBrk="1" hangingPunct="1"/>
            <a:endParaRPr lang="de-D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7"/>
          <p:cNvSpPr>
            <a:spLocks noGrp="1" noChangeArrowheads="1"/>
          </p:cNvSpPr>
          <p:nvPr>
            <p:ph type="sldNum" sz="quarter" idx="5"/>
          </p:nvPr>
        </p:nvSpPr>
        <p:spPr>
          <a:noFill/>
          <a:ln>
            <a:miter lim="800000"/>
            <a:headEnd/>
            <a:tailEnd/>
          </a:ln>
        </p:spPr>
        <p:txBody>
          <a:bodyPr/>
          <a:lstStyle/>
          <a:p>
            <a:fld id="{1460AA1A-8479-491C-B135-31EB577A29C4}" type="slidenum">
              <a:rPr lang="de-DE" smtClean="0"/>
              <a:pPr/>
              <a:t>29</a:t>
            </a:fld>
            <a:endParaRPr lang="de-DE"/>
          </a:p>
        </p:txBody>
      </p:sp>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a:noFill/>
        </p:spPr>
        <p:txBody>
          <a:bodyPr/>
          <a:lstStyle/>
          <a:p>
            <a:pPr eaLnBrk="1" hangingPunct="1"/>
            <a:endParaRPr lang="de-D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7"/>
          <p:cNvSpPr>
            <a:spLocks noGrp="1" noChangeArrowheads="1"/>
          </p:cNvSpPr>
          <p:nvPr>
            <p:ph type="sldNum" sz="quarter" idx="5"/>
          </p:nvPr>
        </p:nvSpPr>
        <p:spPr>
          <a:noFill/>
          <a:ln>
            <a:miter lim="800000"/>
            <a:headEnd/>
            <a:tailEnd/>
          </a:ln>
        </p:spPr>
        <p:txBody>
          <a:bodyPr/>
          <a:lstStyle/>
          <a:p>
            <a:fld id="{2BD13598-C59D-49C5-A565-FC1526C9F1F9}" type="slidenum">
              <a:rPr lang="de-DE" smtClean="0"/>
              <a:pPr/>
              <a:t>30</a:t>
            </a:fld>
            <a:endParaRPr lang="de-DE"/>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a:noFill/>
        </p:spPr>
        <p:txBody>
          <a:bodyPr/>
          <a:lstStyle/>
          <a:p>
            <a:pPr eaLnBrk="1" hangingPunct="1"/>
            <a:endParaRPr lang="de-D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7"/>
          <p:cNvSpPr>
            <a:spLocks noGrp="1" noChangeArrowheads="1"/>
          </p:cNvSpPr>
          <p:nvPr>
            <p:ph type="sldNum" sz="quarter" idx="5"/>
          </p:nvPr>
        </p:nvSpPr>
        <p:spPr>
          <a:noFill/>
          <a:ln>
            <a:miter lim="800000"/>
            <a:headEnd/>
            <a:tailEnd/>
          </a:ln>
        </p:spPr>
        <p:txBody>
          <a:bodyPr/>
          <a:lstStyle/>
          <a:p>
            <a:fld id="{7FAB4145-E067-4EC9-AFAB-F5B0F52BC313}" type="slidenum">
              <a:rPr lang="de-DE" smtClean="0"/>
              <a:pPr/>
              <a:t>31</a:t>
            </a:fld>
            <a:endParaRPr lang="de-DE"/>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a:noFill/>
        </p:spPr>
        <p:txBody>
          <a:bodyPr/>
          <a:lstStyle/>
          <a:p>
            <a:pPr eaLnBrk="1" hangingPunct="1"/>
            <a:endParaRPr lang="de-D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7"/>
          <p:cNvSpPr>
            <a:spLocks noGrp="1" noChangeArrowheads="1"/>
          </p:cNvSpPr>
          <p:nvPr>
            <p:ph type="sldNum" sz="quarter" idx="5"/>
          </p:nvPr>
        </p:nvSpPr>
        <p:spPr>
          <a:noFill/>
          <a:ln>
            <a:miter lim="800000"/>
            <a:headEnd/>
            <a:tailEnd/>
          </a:ln>
        </p:spPr>
        <p:txBody>
          <a:bodyPr/>
          <a:lstStyle/>
          <a:p>
            <a:fld id="{82E61EBD-2B57-4FCD-9011-1F35431AA327}" type="slidenum">
              <a:rPr lang="de-DE" smtClean="0"/>
              <a:pPr/>
              <a:t>32</a:t>
            </a:fld>
            <a:endParaRPr lang="de-DE"/>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a:noFill/>
        </p:spPr>
        <p:txBody>
          <a:bodyPr/>
          <a:lstStyle/>
          <a:p>
            <a:pPr eaLnBrk="1" hangingPunct="1"/>
            <a:endParaRPr lang="de-D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Rectangle 7"/>
          <p:cNvSpPr>
            <a:spLocks noGrp="1" noChangeArrowheads="1"/>
          </p:cNvSpPr>
          <p:nvPr>
            <p:ph type="sldNum" sz="quarter" idx="5"/>
          </p:nvPr>
        </p:nvSpPr>
        <p:spPr>
          <a:noFill/>
          <a:ln>
            <a:miter lim="800000"/>
            <a:headEnd/>
            <a:tailEnd/>
          </a:ln>
        </p:spPr>
        <p:txBody>
          <a:bodyPr/>
          <a:lstStyle/>
          <a:p>
            <a:fld id="{43F70B3C-98A3-4A53-868B-4496A3EB5A9B}" type="slidenum">
              <a:rPr lang="de-DE" smtClean="0"/>
              <a:pPr/>
              <a:t>33</a:t>
            </a:fld>
            <a:endParaRPr lang="de-DE"/>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a:noFill/>
        </p:spPr>
        <p:txBody>
          <a:bodyPr/>
          <a:lstStyle/>
          <a:p>
            <a:pPr eaLnBrk="1" hangingPunct="1"/>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p:cNvSpPr>
            <a:spLocks noGrp="1" noChangeArrowheads="1"/>
          </p:cNvSpPr>
          <p:nvPr>
            <p:ph type="sldNum" sz="quarter" idx="5"/>
          </p:nvPr>
        </p:nvSpPr>
        <p:spPr>
          <a:noFill/>
          <a:ln>
            <a:miter lim="800000"/>
            <a:headEnd/>
            <a:tailEnd/>
          </a:ln>
        </p:spPr>
        <p:txBody>
          <a:bodyPr/>
          <a:lstStyle/>
          <a:p>
            <a:fld id="{C0B10DB1-EF05-4568-B75A-C7CC44EABCDE}" type="slidenum">
              <a:rPr lang="de-DE" smtClean="0"/>
              <a:pPr/>
              <a:t>3</a:t>
            </a:fld>
            <a:endParaRPr lang="de-DE"/>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p:spPr>
        <p:txBody>
          <a:bodyPr/>
          <a:lstStyle/>
          <a:p>
            <a:pPr eaLnBrk="1" hangingPunct="1"/>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7"/>
          <p:cNvSpPr>
            <a:spLocks noGrp="1" noChangeArrowheads="1"/>
          </p:cNvSpPr>
          <p:nvPr>
            <p:ph type="sldNum" sz="quarter" idx="5"/>
          </p:nvPr>
        </p:nvSpPr>
        <p:spPr>
          <a:noFill/>
          <a:ln>
            <a:miter lim="800000"/>
            <a:headEnd/>
            <a:tailEnd/>
          </a:ln>
        </p:spPr>
        <p:txBody>
          <a:bodyPr/>
          <a:lstStyle/>
          <a:p>
            <a:fld id="{926BC128-C54E-4693-B016-773DB9D27E6E}" type="slidenum">
              <a:rPr lang="de-DE" smtClean="0"/>
              <a:pPr/>
              <a:t>4</a:t>
            </a:fld>
            <a:endParaRPr lang="de-DE"/>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p:spPr>
        <p:txBody>
          <a:bodyPr/>
          <a:lstStyle/>
          <a:p>
            <a:pPr eaLnBrk="1" hangingPunct="1"/>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7"/>
          <p:cNvSpPr>
            <a:spLocks noGrp="1" noChangeArrowheads="1"/>
          </p:cNvSpPr>
          <p:nvPr>
            <p:ph type="sldNum" sz="quarter" idx="5"/>
          </p:nvPr>
        </p:nvSpPr>
        <p:spPr>
          <a:noFill/>
          <a:ln>
            <a:miter lim="800000"/>
            <a:headEnd/>
            <a:tailEnd/>
          </a:ln>
        </p:spPr>
        <p:txBody>
          <a:bodyPr/>
          <a:lstStyle/>
          <a:p>
            <a:fld id="{658D5CD8-754D-4506-BF8E-DF8E3954F5AC}" type="slidenum">
              <a:rPr lang="de-DE" smtClean="0"/>
              <a:pPr/>
              <a:t>5</a:t>
            </a:fld>
            <a:endParaRPr lang="de-DE"/>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p:spPr>
        <p:txBody>
          <a:bodyPr/>
          <a:lstStyle/>
          <a:p>
            <a:pPr eaLnBrk="1" hangingPunct="1"/>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p:cNvSpPr>
            <a:spLocks noGrp="1" noChangeArrowheads="1"/>
          </p:cNvSpPr>
          <p:nvPr>
            <p:ph type="sldNum" sz="quarter" idx="5"/>
          </p:nvPr>
        </p:nvSpPr>
        <p:spPr>
          <a:noFill/>
          <a:ln>
            <a:miter lim="800000"/>
            <a:headEnd/>
            <a:tailEnd/>
          </a:ln>
        </p:spPr>
        <p:txBody>
          <a:bodyPr/>
          <a:lstStyle/>
          <a:p>
            <a:fld id="{873449BB-F6C9-48C4-BB28-80E9B7B864D0}" type="slidenum">
              <a:rPr lang="de-DE" smtClean="0"/>
              <a:pPr/>
              <a:t>6</a:t>
            </a:fld>
            <a:endParaRPr lang="de-DE"/>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p:spPr>
        <p:txBody>
          <a:bodyPr/>
          <a:lstStyle/>
          <a:p>
            <a:pPr eaLnBrk="1" hangingPunct="1"/>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p:cNvSpPr>
            <a:spLocks noGrp="1" noChangeArrowheads="1"/>
          </p:cNvSpPr>
          <p:nvPr>
            <p:ph type="sldNum" sz="quarter" idx="5"/>
          </p:nvPr>
        </p:nvSpPr>
        <p:spPr>
          <a:noFill/>
          <a:ln>
            <a:miter lim="800000"/>
            <a:headEnd/>
            <a:tailEnd/>
          </a:ln>
        </p:spPr>
        <p:txBody>
          <a:bodyPr/>
          <a:lstStyle/>
          <a:p>
            <a:fld id="{31F042BE-215C-4CA5-9F45-BD3D35D77FCC}" type="slidenum">
              <a:rPr lang="de-DE" smtClean="0"/>
              <a:pPr/>
              <a:t>7</a:t>
            </a:fld>
            <a:endParaRPr lang="de-DE"/>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p:spPr>
        <p:txBody>
          <a:bodyPr/>
          <a:lstStyle/>
          <a:p>
            <a:pPr eaLnBrk="1" hangingPunct="1"/>
            <a:endParaRPr 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p:cNvSpPr>
            <a:spLocks noGrp="1" noChangeArrowheads="1"/>
          </p:cNvSpPr>
          <p:nvPr>
            <p:ph type="sldNum" sz="quarter" idx="5"/>
          </p:nvPr>
        </p:nvSpPr>
        <p:spPr>
          <a:noFill/>
          <a:ln>
            <a:miter lim="800000"/>
            <a:headEnd/>
            <a:tailEnd/>
          </a:ln>
        </p:spPr>
        <p:txBody>
          <a:bodyPr/>
          <a:lstStyle/>
          <a:p>
            <a:fld id="{E418A99E-144B-4DB0-95F0-28E5BAAA2A28}" type="slidenum">
              <a:rPr lang="de-DE" smtClean="0"/>
              <a:pPr/>
              <a:t>8</a:t>
            </a:fld>
            <a:endParaRPr lang="de-DE"/>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p:spPr>
        <p:txBody>
          <a:bodyPr/>
          <a:lstStyle/>
          <a:p>
            <a:pPr eaLnBrk="1" hangingPunct="1"/>
            <a:endParaRPr lang="de-D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7"/>
          <p:cNvSpPr>
            <a:spLocks noGrp="1" noChangeArrowheads="1"/>
          </p:cNvSpPr>
          <p:nvPr>
            <p:ph type="sldNum" sz="quarter" idx="5"/>
          </p:nvPr>
        </p:nvSpPr>
        <p:spPr>
          <a:noFill/>
          <a:ln>
            <a:miter lim="800000"/>
            <a:headEnd/>
            <a:tailEnd/>
          </a:ln>
        </p:spPr>
        <p:txBody>
          <a:bodyPr/>
          <a:lstStyle/>
          <a:p>
            <a:fld id="{F0D6D6F5-E929-4F00-A668-063220139F55}" type="slidenum">
              <a:rPr lang="de-DE" smtClean="0"/>
              <a:pPr/>
              <a:t>13</a:t>
            </a:fld>
            <a:endParaRPr lang="de-DE"/>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a:noFill/>
        </p:spPr>
        <p:txBody>
          <a:bodyPr/>
          <a:lstStyle/>
          <a:p>
            <a:pPr eaLnBrk="1" hangingPunct="1"/>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765F3A-1B85-43D3-9AB8-41B3665543A8}"/>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3F23C4C2-7020-4050-B3B7-7AFC492976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39C39DD2-6A5A-43E7-B9EB-E69509E97E63}"/>
              </a:ext>
            </a:extLst>
          </p:cNvPr>
          <p:cNvSpPr>
            <a:spLocks noGrp="1"/>
          </p:cNvSpPr>
          <p:nvPr>
            <p:ph type="dt" sz="half" idx="10"/>
          </p:nvPr>
        </p:nvSpPr>
        <p:spPr/>
        <p:txBody>
          <a:bodyPr/>
          <a:lstStyle/>
          <a:p>
            <a:fld id="{62F2F191-5B23-4504-9AD5-A626850651E0}" type="datetimeFigureOut">
              <a:rPr lang="de-AT" smtClean="0"/>
              <a:t>04.11.2019</a:t>
            </a:fld>
            <a:endParaRPr lang="de-AT"/>
          </a:p>
        </p:txBody>
      </p:sp>
      <p:sp>
        <p:nvSpPr>
          <p:cNvPr id="5" name="Fußzeilenplatzhalter 4">
            <a:extLst>
              <a:ext uri="{FF2B5EF4-FFF2-40B4-BE49-F238E27FC236}">
                <a16:creationId xmlns:a16="http://schemas.microsoft.com/office/drawing/2014/main" id="{4049CA5B-F997-4505-B780-AFC077D3A3DD}"/>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212D30F8-28CC-4F4C-B1B1-B91478E4CAC2}"/>
              </a:ext>
            </a:extLst>
          </p:cNvPr>
          <p:cNvSpPr>
            <a:spLocks noGrp="1"/>
          </p:cNvSpPr>
          <p:nvPr>
            <p:ph type="sldNum" sz="quarter" idx="12"/>
          </p:nvPr>
        </p:nvSpPr>
        <p:spPr/>
        <p:txBody>
          <a:bodyPr/>
          <a:lstStyle/>
          <a:p>
            <a:fld id="{0710E6A1-C6C3-474E-BBD1-A7C935502C24}" type="slidenum">
              <a:rPr lang="de-AT" smtClean="0"/>
              <a:t>‹Nr.›</a:t>
            </a:fld>
            <a:endParaRPr lang="de-AT"/>
          </a:p>
        </p:txBody>
      </p:sp>
    </p:spTree>
    <p:extLst>
      <p:ext uri="{BB962C8B-B14F-4D97-AF65-F5344CB8AC3E}">
        <p14:creationId xmlns:p14="http://schemas.microsoft.com/office/powerpoint/2010/main" val="1587552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5E9FD2-8363-4482-B5D4-23E6691A3DB4}"/>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14CA48FD-441F-4A6A-8D41-20E7EDB161D2}"/>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923727D0-7BC7-4B3D-AD44-0221D3C118D4}"/>
              </a:ext>
            </a:extLst>
          </p:cNvPr>
          <p:cNvSpPr>
            <a:spLocks noGrp="1"/>
          </p:cNvSpPr>
          <p:nvPr>
            <p:ph type="dt" sz="half" idx="10"/>
          </p:nvPr>
        </p:nvSpPr>
        <p:spPr/>
        <p:txBody>
          <a:bodyPr/>
          <a:lstStyle/>
          <a:p>
            <a:fld id="{62F2F191-5B23-4504-9AD5-A626850651E0}" type="datetimeFigureOut">
              <a:rPr lang="de-AT" smtClean="0"/>
              <a:t>04.11.2019</a:t>
            </a:fld>
            <a:endParaRPr lang="de-AT"/>
          </a:p>
        </p:txBody>
      </p:sp>
      <p:sp>
        <p:nvSpPr>
          <p:cNvPr id="5" name="Fußzeilenplatzhalter 4">
            <a:extLst>
              <a:ext uri="{FF2B5EF4-FFF2-40B4-BE49-F238E27FC236}">
                <a16:creationId xmlns:a16="http://schemas.microsoft.com/office/drawing/2014/main" id="{CDD515F9-A36B-41E5-AF6E-48BFA1534C5A}"/>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2BAC6AFC-C137-4AC9-92C3-894784977613}"/>
              </a:ext>
            </a:extLst>
          </p:cNvPr>
          <p:cNvSpPr>
            <a:spLocks noGrp="1"/>
          </p:cNvSpPr>
          <p:nvPr>
            <p:ph type="sldNum" sz="quarter" idx="12"/>
          </p:nvPr>
        </p:nvSpPr>
        <p:spPr/>
        <p:txBody>
          <a:bodyPr/>
          <a:lstStyle/>
          <a:p>
            <a:fld id="{0710E6A1-C6C3-474E-BBD1-A7C935502C24}" type="slidenum">
              <a:rPr lang="de-AT" smtClean="0"/>
              <a:t>‹Nr.›</a:t>
            </a:fld>
            <a:endParaRPr lang="de-AT"/>
          </a:p>
        </p:txBody>
      </p:sp>
    </p:spTree>
    <p:extLst>
      <p:ext uri="{BB962C8B-B14F-4D97-AF65-F5344CB8AC3E}">
        <p14:creationId xmlns:p14="http://schemas.microsoft.com/office/powerpoint/2010/main" val="2427031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436FBDE7-3F5A-460A-9B08-15E2A8AB3829}"/>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DFA70E4E-7CB4-40E2-BCBC-1A3BCE87721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C5672714-BCA1-4A79-BC34-7AA6A7252E60}"/>
              </a:ext>
            </a:extLst>
          </p:cNvPr>
          <p:cNvSpPr>
            <a:spLocks noGrp="1"/>
          </p:cNvSpPr>
          <p:nvPr>
            <p:ph type="dt" sz="half" idx="10"/>
          </p:nvPr>
        </p:nvSpPr>
        <p:spPr/>
        <p:txBody>
          <a:bodyPr/>
          <a:lstStyle/>
          <a:p>
            <a:fld id="{62F2F191-5B23-4504-9AD5-A626850651E0}" type="datetimeFigureOut">
              <a:rPr lang="de-AT" smtClean="0"/>
              <a:t>04.11.2019</a:t>
            </a:fld>
            <a:endParaRPr lang="de-AT"/>
          </a:p>
        </p:txBody>
      </p:sp>
      <p:sp>
        <p:nvSpPr>
          <p:cNvPr id="5" name="Fußzeilenplatzhalter 4">
            <a:extLst>
              <a:ext uri="{FF2B5EF4-FFF2-40B4-BE49-F238E27FC236}">
                <a16:creationId xmlns:a16="http://schemas.microsoft.com/office/drawing/2014/main" id="{FA584A49-F6EB-4CAF-89F7-608F097AE8B1}"/>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79CECB7C-9BE6-4024-8C55-76560C74D50D}"/>
              </a:ext>
            </a:extLst>
          </p:cNvPr>
          <p:cNvSpPr>
            <a:spLocks noGrp="1"/>
          </p:cNvSpPr>
          <p:nvPr>
            <p:ph type="sldNum" sz="quarter" idx="12"/>
          </p:nvPr>
        </p:nvSpPr>
        <p:spPr/>
        <p:txBody>
          <a:bodyPr/>
          <a:lstStyle/>
          <a:p>
            <a:fld id="{0710E6A1-C6C3-474E-BBD1-A7C935502C24}" type="slidenum">
              <a:rPr lang="de-AT" smtClean="0"/>
              <a:t>‹Nr.›</a:t>
            </a:fld>
            <a:endParaRPr lang="de-AT"/>
          </a:p>
        </p:txBody>
      </p:sp>
    </p:spTree>
    <p:extLst>
      <p:ext uri="{BB962C8B-B14F-4D97-AF65-F5344CB8AC3E}">
        <p14:creationId xmlns:p14="http://schemas.microsoft.com/office/powerpoint/2010/main" val="3574567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036611-1737-4128-AEFF-0442520FB5F5}"/>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A01A55D1-6C29-4FC9-9C20-26D5F110E89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9664C2D4-8009-4E5A-BA1B-8B7B1D20CC86}"/>
              </a:ext>
            </a:extLst>
          </p:cNvPr>
          <p:cNvSpPr>
            <a:spLocks noGrp="1"/>
          </p:cNvSpPr>
          <p:nvPr>
            <p:ph type="dt" sz="half" idx="10"/>
          </p:nvPr>
        </p:nvSpPr>
        <p:spPr/>
        <p:txBody>
          <a:bodyPr/>
          <a:lstStyle/>
          <a:p>
            <a:fld id="{62F2F191-5B23-4504-9AD5-A626850651E0}" type="datetimeFigureOut">
              <a:rPr lang="de-AT" smtClean="0"/>
              <a:t>04.11.2019</a:t>
            </a:fld>
            <a:endParaRPr lang="de-AT"/>
          </a:p>
        </p:txBody>
      </p:sp>
      <p:sp>
        <p:nvSpPr>
          <p:cNvPr id="5" name="Fußzeilenplatzhalter 4">
            <a:extLst>
              <a:ext uri="{FF2B5EF4-FFF2-40B4-BE49-F238E27FC236}">
                <a16:creationId xmlns:a16="http://schemas.microsoft.com/office/drawing/2014/main" id="{37DEFA85-DFFE-4671-A4C1-35ADA5059FDA}"/>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F4C137DF-2CC5-4B5B-8586-FE00DA42C394}"/>
              </a:ext>
            </a:extLst>
          </p:cNvPr>
          <p:cNvSpPr>
            <a:spLocks noGrp="1"/>
          </p:cNvSpPr>
          <p:nvPr>
            <p:ph type="sldNum" sz="quarter" idx="12"/>
          </p:nvPr>
        </p:nvSpPr>
        <p:spPr/>
        <p:txBody>
          <a:bodyPr/>
          <a:lstStyle/>
          <a:p>
            <a:fld id="{0710E6A1-C6C3-474E-BBD1-A7C935502C24}" type="slidenum">
              <a:rPr lang="de-AT" smtClean="0"/>
              <a:t>‹Nr.›</a:t>
            </a:fld>
            <a:endParaRPr lang="de-AT"/>
          </a:p>
        </p:txBody>
      </p:sp>
    </p:spTree>
    <p:extLst>
      <p:ext uri="{BB962C8B-B14F-4D97-AF65-F5344CB8AC3E}">
        <p14:creationId xmlns:p14="http://schemas.microsoft.com/office/powerpoint/2010/main" val="4020828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A472B2-A166-4405-9376-83300BAB85C4}"/>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FD047BDF-9F69-4377-B264-4E7B67B598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521041AF-A09F-4FC6-AC0F-5AE82C0290B1}"/>
              </a:ext>
            </a:extLst>
          </p:cNvPr>
          <p:cNvSpPr>
            <a:spLocks noGrp="1"/>
          </p:cNvSpPr>
          <p:nvPr>
            <p:ph type="dt" sz="half" idx="10"/>
          </p:nvPr>
        </p:nvSpPr>
        <p:spPr/>
        <p:txBody>
          <a:bodyPr/>
          <a:lstStyle/>
          <a:p>
            <a:fld id="{62F2F191-5B23-4504-9AD5-A626850651E0}" type="datetimeFigureOut">
              <a:rPr lang="de-AT" smtClean="0"/>
              <a:t>04.11.2019</a:t>
            </a:fld>
            <a:endParaRPr lang="de-AT"/>
          </a:p>
        </p:txBody>
      </p:sp>
      <p:sp>
        <p:nvSpPr>
          <p:cNvPr id="5" name="Fußzeilenplatzhalter 4">
            <a:extLst>
              <a:ext uri="{FF2B5EF4-FFF2-40B4-BE49-F238E27FC236}">
                <a16:creationId xmlns:a16="http://schemas.microsoft.com/office/drawing/2014/main" id="{65893C5B-BC9B-46F6-917D-48514D357BED}"/>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31850114-58EA-4BBE-99E6-CACEFF1E7595}"/>
              </a:ext>
            </a:extLst>
          </p:cNvPr>
          <p:cNvSpPr>
            <a:spLocks noGrp="1"/>
          </p:cNvSpPr>
          <p:nvPr>
            <p:ph type="sldNum" sz="quarter" idx="12"/>
          </p:nvPr>
        </p:nvSpPr>
        <p:spPr/>
        <p:txBody>
          <a:bodyPr/>
          <a:lstStyle/>
          <a:p>
            <a:fld id="{0710E6A1-C6C3-474E-BBD1-A7C935502C24}" type="slidenum">
              <a:rPr lang="de-AT" smtClean="0"/>
              <a:t>‹Nr.›</a:t>
            </a:fld>
            <a:endParaRPr lang="de-AT"/>
          </a:p>
        </p:txBody>
      </p:sp>
    </p:spTree>
    <p:extLst>
      <p:ext uri="{BB962C8B-B14F-4D97-AF65-F5344CB8AC3E}">
        <p14:creationId xmlns:p14="http://schemas.microsoft.com/office/powerpoint/2010/main" val="923114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DAEFF3-7629-45DA-BDA4-C161911416C3}"/>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F50F68F8-E422-400F-BC2F-275C7FAAFAEC}"/>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0844F060-A55D-485D-84B6-FE654C7F49A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49AE5C99-9746-41E2-8C3E-E67B3A1893C1}"/>
              </a:ext>
            </a:extLst>
          </p:cNvPr>
          <p:cNvSpPr>
            <a:spLocks noGrp="1"/>
          </p:cNvSpPr>
          <p:nvPr>
            <p:ph type="dt" sz="half" idx="10"/>
          </p:nvPr>
        </p:nvSpPr>
        <p:spPr/>
        <p:txBody>
          <a:bodyPr/>
          <a:lstStyle/>
          <a:p>
            <a:fld id="{62F2F191-5B23-4504-9AD5-A626850651E0}" type="datetimeFigureOut">
              <a:rPr lang="de-AT" smtClean="0"/>
              <a:t>04.11.2019</a:t>
            </a:fld>
            <a:endParaRPr lang="de-AT"/>
          </a:p>
        </p:txBody>
      </p:sp>
      <p:sp>
        <p:nvSpPr>
          <p:cNvPr id="6" name="Fußzeilenplatzhalter 5">
            <a:extLst>
              <a:ext uri="{FF2B5EF4-FFF2-40B4-BE49-F238E27FC236}">
                <a16:creationId xmlns:a16="http://schemas.microsoft.com/office/drawing/2014/main" id="{329576C3-97C5-4D0C-8A64-B0D285DB85FB}"/>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129DE604-9A35-426C-B332-086CDE650C53}"/>
              </a:ext>
            </a:extLst>
          </p:cNvPr>
          <p:cNvSpPr>
            <a:spLocks noGrp="1"/>
          </p:cNvSpPr>
          <p:nvPr>
            <p:ph type="sldNum" sz="quarter" idx="12"/>
          </p:nvPr>
        </p:nvSpPr>
        <p:spPr/>
        <p:txBody>
          <a:bodyPr/>
          <a:lstStyle/>
          <a:p>
            <a:fld id="{0710E6A1-C6C3-474E-BBD1-A7C935502C24}" type="slidenum">
              <a:rPr lang="de-AT" smtClean="0"/>
              <a:t>‹Nr.›</a:t>
            </a:fld>
            <a:endParaRPr lang="de-AT"/>
          </a:p>
        </p:txBody>
      </p:sp>
    </p:spTree>
    <p:extLst>
      <p:ext uri="{BB962C8B-B14F-4D97-AF65-F5344CB8AC3E}">
        <p14:creationId xmlns:p14="http://schemas.microsoft.com/office/powerpoint/2010/main" val="329225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208F6C-A1A6-499D-A8A0-2CA85D0404FD}"/>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E2819E74-D742-424C-9585-0EF52275CE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EC6361EF-37FD-44BF-A432-62D4761554B7}"/>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886F0AF1-163B-4808-BF5F-12D93EF423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972EDA0C-18B7-416D-9208-371F5346ADE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0C4EBC35-20C2-4B20-B930-56327B42AAD1}"/>
              </a:ext>
            </a:extLst>
          </p:cNvPr>
          <p:cNvSpPr>
            <a:spLocks noGrp="1"/>
          </p:cNvSpPr>
          <p:nvPr>
            <p:ph type="dt" sz="half" idx="10"/>
          </p:nvPr>
        </p:nvSpPr>
        <p:spPr/>
        <p:txBody>
          <a:bodyPr/>
          <a:lstStyle/>
          <a:p>
            <a:fld id="{62F2F191-5B23-4504-9AD5-A626850651E0}" type="datetimeFigureOut">
              <a:rPr lang="de-AT" smtClean="0"/>
              <a:t>04.11.2019</a:t>
            </a:fld>
            <a:endParaRPr lang="de-AT"/>
          </a:p>
        </p:txBody>
      </p:sp>
      <p:sp>
        <p:nvSpPr>
          <p:cNvPr id="8" name="Fußzeilenplatzhalter 7">
            <a:extLst>
              <a:ext uri="{FF2B5EF4-FFF2-40B4-BE49-F238E27FC236}">
                <a16:creationId xmlns:a16="http://schemas.microsoft.com/office/drawing/2014/main" id="{399A3F2F-A431-4AD5-8F23-9C3850E05338}"/>
              </a:ext>
            </a:extLst>
          </p:cNvPr>
          <p:cNvSpPr>
            <a:spLocks noGrp="1"/>
          </p:cNvSpPr>
          <p:nvPr>
            <p:ph type="ftr" sz="quarter" idx="11"/>
          </p:nvPr>
        </p:nvSpPr>
        <p:spPr/>
        <p:txBody>
          <a:bodyPr/>
          <a:lstStyle/>
          <a:p>
            <a:endParaRPr lang="de-AT"/>
          </a:p>
        </p:txBody>
      </p:sp>
      <p:sp>
        <p:nvSpPr>
          <p:cNvPr id="9" name="Foliennummernplatzhalter 8">
            <a:extLst>
              <a:ext uri="{FF2B5EF4-FFF2-40B4-BE49-F238E27FC236}">
                <a16:creationId xmlns:a16="http://schemas.microsoft.com/office/drawing/2014/main" id="{7A1F7061-766A-4EBC-83CE-310428105D3C}"/>
              </a:ext>
            </a:extLst>
          </p:cNvPr>
          <p:cNvSpPr>
            <a:spLocks noGrp="1"/>
          </p:cNvSpPr>
          <p:nvPr>
            <p:ph type="sldNum" sz="quarter" idx="12"/>
          </p:nvPr>
        </p:nvSpPr>
        <p:spPr/>
        <p:txBody>
          <a:bodyPr/>
          <a:lstStyle/>
          <a:p>
            <a:fld id="{0710E6A1-C6C3-474E-BBD1-A7C935502C24}" type="slidenum">
              <a:rPr lang="de-AT" smtClean="0"/>
              <a:t>‹Nr.›</a:t>
            </a:fld>
            <a:endParaRPr lang="de-AT"/>
          </a:p>
        </p:txBody>
      </p:sp>
    </p:spTree>
    <p:extLst>
      <p:ext uri="{BB962C8B-B14F-4D97-AF65-F5344CB8AC3E}">
        <p14:creationId xmlns:p14="http://schemas.microsoft.com/office/powerpoint/2010/main" val="2663135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6B47CE-FC5D-4213-9F13-796B51CA74F4}"/>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FE124DDF-3ED9-4DB7-A96D-92EB9AB6D110}"/>
              </a:ext>
            </a:extLst>
          </p:cNvPr>
          <p:cNvSpPr>
            <a:spLocks noGrp="1"/>
          </p:cNvSpPr>
          <p:nvPr>
            <p:ph type="dt" sz="half" idx="10"/>
          </p:nvPr>
        </p:nvSpPr>
        <p:spPr/>
        <p:txBody>
          <a:bodyPr/>
          <a:lstStyle/>
          <a:p>
            <a:fld id="{62F2F191-5B23-4504-9AD5-A626850651E0}" type="datetimeFigureOut">
              <a:rPr lang="de-AT" smtClean="0"/>
              <a:t>04.11.2019</a:t>
            </a:fld>
            <a:endParaRPr lang="de-AT"/>
          </a:p>
        </p:txBody>
      </p:sp>
      <p:sp>
        <p:nvSpPr>
          <p:cNvPr id="4" name="Fußzeilenplatzhalter 3">
            <a:extLst>
              <a:ext uri="{FF2B5EF4-FFF2-40B4-BE49-F238E27FC236}">
                <a16:creationId xmlns:a16="http://schemas.microsoft.com/office/drawing/2014/main" id="{AC61CD8C-DBEA-45BF-A4D2-EB6BC2ABD9AF}"/>
              </a:ext>
            </a:extLst>
          </p:cNvPr>
          <p:cNvSpPr>
            <a:spLocks noGrp="1"/>
          </p:cNvSpPr>
          <p:nvPr>
            <p:ph type="ftr" sz="quarter" idx="11"/>
          </p:nvPr>
        </p:nvSpPr>
        <p:spPr/>
        <p:txBody>
          <a:bodyPr/>
          <a:lstStyle/>
          <a:p>
            <a:endParaRPr lang="de-AT"/>
          </a:p>
        </p:txBody>
      </p:sp>
      <p:sp>
        <p:nvSpPr>
          <p:cNvPr id="5" name="Foliennummernplatzhalter 4">
            <a:extLst>
              <a:ext uri="{FF2B5EF4-FFF2-40B4-BE49-F238E27FC236}">
                <a16:creationId xmlns:a16="http://schemas.microsoft.com/office/drawing/2014/main" id="{0BDC30BB-0E98-4922-A779-05C348B96EE7}"/>
              </a:ext>
            </a:extLst>
          </p:cNvPr>
          <p:cNvSpPr>
            <a:spLocks noGrp="1"/>
          </p:cNvSpPr>
          <p:nvPr>
            <p:ph type="sldNum" sz="quarter" idx="12"/>
          </p:nvPr>
        </p:nvSpPr>
        <p:spPr/>
        <p:txBody>
          <a:bodyPr/>
          <a:lstStyle/>
          <a:p>
            <a:fld id="{0710E6A1-C6C3-474E-BBD1-A7C935502C24}" type="slidenum">
              <a:rPr lang="de-AT" smtClean="0"/>
              <a:t>‹Nr.›</a:t>
            </a:fld>
            <a:endParaRPr lang="de-AT"/>
          </a:p>
        </p:txBody>
      </p:sp>
    </p:spTree>
    <p:extLst>
      <p:ext uri="{BB962C8B-B14F-4D97-AF65-F5344CB8AC3E}">
        <p14:creationId xmlns:p14="http://schemas.microsoft.com/office/powerpoint/2010/main" val="365997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2889573-AD46-45E6-AB95-6B0ECFAB93F5}"/>
              </a:ext>
            </a:extLst>
          </p:cNvPr>
          <p:cNvSpPr>
            <a:spLocks noGrp="1"/>
          </p:cNvSpPr>
          <p:nvPr>
            <p:ph type="dt" sz="half" idx="10"/>
          </p:nvPr>
        </p:nvSpPr>
        <p:spPr/>
        <p:txBody>
          <a:bodyPr/>
          <a:lstStyle/>
          <a:p>
            <a:fld id="{62F2F191-5B23-4504-9AD5-A626850651E0}" type="datetimeFigureOut">
              <a:rPr lang="de-AT" smtClean="0"/>
              <a:t>04.11.2019</a:t>
            </a:fld>
            <a:endParaRPr lang="de-AT"/>
          </a:p>
        </p:txBody>
      </p:sp>
      <p:sp>
        <p:nvSpPr>
          <p:cNvPr id="3" name="Fußzeilenplatzhalter 2">
            <a:extLst>
              <a:ext uri="{FF2B5EF4-FFF2-40B4-BE49-F238E27FC236}">
                <a16:creationId xmlns:a16="http://schemas.microsoft.com/office/drawing/2014/main" id="{61D33FEA-1982-4526-832D-9643FBF92C02}"/>
              </a:ext>
            </a:extLst>
          </p:cNvPr>
          <p:cNvSpPr>
            <a:spLocks noGrp="1"/>
          </p:cNvSpPr>
          <p:nvPr>
            <p:ph type="ftr" sz="quarter" idx="11"/>
          </p:nvPr>
        </p:nvSpPr>
        <p:spPr/>
        <p:txBody>
          <a:bodyPr/>
          <a:lstStyle/>
          <a:p>
            <a:endParaRPr lang="de-AT"/>
          </a:p>
        </p:txBody>
      </p:sp>
      <p:sp>
        <p:nvSpPr>
          <p:cNvPr id="4" name="Foliennummernplatzhalter 3">
            <a:extLst>
              <a:ext uri="{FF2B5EF4-FFF2-40B4-BE49-F238E27FC236}">
                <a16:creationId xmlns:a16="http://schemas.microsoft.com/office/drawing/2014/main" id="{ADBA46A7-B7C6-4F91-A8E0-4E2B0A89FF14}"/>
              </a:ext>
            </a:extLst>
          </p:cNvPr>
          <p:cNvSpPr>
            <a:spLocks noGrp="1"/>
          </p:cNvSpPr>
          <p:nvPr>
            <p:ph type="sldNum" sz="quarter" idx="12"/>
          </p:nvPr>
        </p:nvSpPr>
        <p:spPr/>
        <p:txBody>
          <a:bodyPr/>
          <a:lstStyle/>
          <a:p>
            <a:fld id="{0710E6A1-C6C3-474E-BBD1-A7C935502C24}" type="slidenum">
              <a:rPr lang="de-AT" smtClean="0"/>
              <a:t>‹Nr.›</a:t>
            </a:fld>
            <a:endParaRPr lang="de-AT"/>
          </a:p>
        </p:txBody>
      </p:sp>
    </p:spTree>
    <p:extLst>
      <p:ext uri="{BB962C8B-B14F-4D97-AF65-F5344CB8AC3E}">
        <p14:creationId xmlns:p14="http://schemas.microsoft.com/office/powerpoint/2010/main" val="2013910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D30BB5-BE51-4BCE-8588-C84F0C90DCD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FAF82473-78A3-40BC-ADE7-2FF4460802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9FB2F143-83E5-4C79-AE47-9A0D427156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FD823F8-8B3C-4562-9D2F-5CE1137EBB9A}"/>
              </a:ext>
            </a:extLst>
          </p:cNvPr>
          <p:cNvSpPr>
            <a:spLocks noGrp="1"/>
          </p:cNvSpPr>
          <p:nvPr>
            <p:ph type="dt" sz="half" idx="10"/>
          </p:nvPr>
        </p:nvSpPr>
        <p:spPr/>
        <p:txBody>
          <a:bodyPr/>
          <a:lstStyle/>
          <a:p>
            <a:fld id="{62F2F191-5B23-4504-9AD5-A626850651E0}" type="datetimeFigureOut">
              <a:rPr lang="de-AT" smtClean="0"/>
              <a:t>04.11.2019</a:t>
            </a:fld>
            <a:endParaRPr lang="de-AT"/>
          </a:p>
        </p:txBody>
      </p:sp>
      <p:sp>
        <p:nvSpPr>
          <p:cNvPr id="6" name="Fußzeilenplatzhalter 5">
            <a:extLst>
              <a:ext uri="{FF2B5EF4-FFF2-40B4-BE49-F238E27FC236}">
                <a16:creationId xmlns:a16="http://schemas.microsoft.com/office/drawing/2014/main" id="{E4B3C832-2170-4E8B-BDBC-13FACFC1FA53}"/>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02A75E6C-9E4D-41ED-8D9B-8E508322C371}"/>
              </a:ext>
            </a:extLst>
          </p:cNvPr>
          <p:cNvSpPr>
            <a:spLocks noGrp="1"/>
          </p:cNvSpPr>
          <p:nvPr>
            <p:ph type="sldNum" sz="quarter" idx="12"/>
          </p:nvPr>
        </p:nvSpPr>
        <p:spPr/>
        <p:txBody>
          <a:bodyPr/>
          <a:lstStyle/>
          <a:p>
            <a:fld id="{0710E6A1-C6C3-474E-BBD1-A7C935502C24}" type="slidenum">
              <a:rPr lang="de-AT" smtClean="0"/>
              <a:t>‹Nr.›</a:t>
            </a:fld>
            <a:endParaRPr lang="de-AT"/>
          </a:p>
        </p:txBody>
      </p:sp>
    </p:spTree>
    <p:extLst>
      <p:ext uri="{BB962C8B-B14F-4D97-AF65-F5344CB8AC3E}">
        <p14:creationId xmlns:p14="http://schemas.microsoft.com/office/powerpoint/2010/main" val="3178880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FA9971-967E-46E7-9FEF-55A9ED5318F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B142A76B-21C8-447B-9D4A-46B3BB8381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a:extLst>
              <a:ext uri="{FF2B5EF4-FFF2-40B4-BE49-F238E27FC236}">
                <a16:creationId xmlns:a16="http://schemas.microsoft.com/office/drawing/2014/main" id="{54270E90-A26D-4082-B5A1-8C452594B3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E1519DF-EF58-4AC7-875F-9D8FBDA17A04}"/>
              </a:ext>
            </a:extLst>
          </p:cNvPr>
          <p:cNvSpPr>
            <a:spLocks noGrp="1"/>
          </p:cNvSpPr>
          <p:nvPr>
            <p:ph type="dt" sz="half" idx="10"/>
          </p:nvPr>
        </p:nvSpPr>
        <p:spPr/>
        <p:txBody>
          <a:bodyPr/>
          <a:lstStyle/>
          <a:p>
            <a:fld id="{62F2F191-5B23-4504-9AD5-A626850651E0}" type="datetimeFigureOut">
              <a:rPr lang="de-AT" smtClean="0"/>
              <a:t>04.11.2019</a:t>
            </a:fld>
            <a:endParaRPr lang="de-AT"/>
          </a:p>
        </p:txBody>
      </p:sp>
      <p:sp>
        <p:nvSpPr>
          <p:cNvPr id="6" name="Fußzeilenplatzhalter 5">
            <a:extLst>
              <a:ext uri="{FF2B5EF4-FFF2-40B4-BE49-F238E27FC236}">
                <a16:creationId xmlns:a16="http://schemas.microsoft.com/office/drawing/2014/main" id="{310FB664-B381-432A-99FD-4FA414888AF8}"/>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8581B270-A4E0-4CAD-8843-8E29C21807D1}"/>
              </a:ext>
            </a:extLst>
          </p:cNvPr>
          <p:cNvSpPr>
            <a:spLocks noGrp="1"/>
          </p:cNvSpPr>
          <p:nvPr>
            <p:ph type="sldNum" sz="quarter" idx="12"/>
          </p:nvPr>
        </p:nvSpPr>
        <p:spPr/>
        <p:txBody>
          <a:bodyPr/>
          <a:lstStyle/>
          <a:p>
            <a:fld id="{0710E6A1-C6C3-474E-BBD1-A7C935502C24}" type="slidenum">
              <a:rPr lang="de-AT" smtClean="0"/>
              <a:t>‹Nr.›</a:t>
            </a:fld>
            <a:endParaRPr lang="de-AT"/>
          </a:p>
        </p:txBody>
      </p:sp>
    </p:spTree>
    <p:extLst>
      <p:ext uri="{BB962C8B-B14F-4D97-AF65-F5344CB8AC3E}">
        <p14:creationId xmlns:p14="http://schemas.microsoft.com/office/powerpoint/2010/main" val="592026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2750EBA-D2F0-4AEB-8879-BCB97DED9F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AB057ACE-7ECF-40AA-862B-0B0C5793D7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E673F771-77F5-42AD-A29C-250ED820F0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F2F191-5B23-4504-9AD5-A626850651E0}" type="datetimeFigureOut">
              <a:rPr lang="de-AT" smtClean="0"/>
              <a:t>04.11.2019</a:t>
            </a:fld>
            <a:endParaRPr lang="de-AT"/>
          </a:p>
        </p:txBody>
      </p:sp>
      <p:sp>
        <p:nvSpPr>
          <p:cNvPr id="5" name="Fußzeilenplatzhalter 4">
            <a:extLst>
              <a:ext uri="{FF2B5EF4-FFF2-40B4-BE49-F238E27FC236}">
                <a16:creationId xmlns:a16="http://schemas.microsoft.com/office/drawing/2014/main" id="{8994EB61-E1A9-4F7D-B2ED-90E79F451C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Foliennummernplatzhalter 5">
            <a:extLst>
              <a:ext uri="{FF2B5EF4-FFF2-40B4-BE49-F238E27FC236}">
                <a16:creationId xmlns:a16="http://schemas.microsoft.com/office/drawing/2014/main" id="{7B571E93-10A8-41F5-89FA-4966FAF4B1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10E6A1-C6C3-474E-BBD1-A7C935502C24}" type="slidenum">
              <a:rPr lang="de-AT" smtClean="0"/>
              <a:t>‹Nr.›</a:t>
            </a:fld>
            <a:endParaRPr lang="de-AT"/>
          </a:p>
        </p:txBody>
      </p:sp>
    </p:spTree>
    <p:extLst>
      <p:ext uri="{BB962C8B-B14F-4D97-AF65-F5344CB8AC3E}">
        <p14:creationId xmlns:p14="http://schemas.microsoft.com/office/powerpoint/2010/main" val="1357201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de.wikipedia.org/wiki/Atomar" TargetMode="External"/><Relationship Id="rId3" Type="http://schemas.openxmlformats.org/officeDocument/2006/relationships/hyperlink" Target="http://de.wikipedia.org/wiki/Feld_(Datentyp)" TargetMode="External"/><Relationship Id="rId7" Type="http://schemas.openxmlformats.org/officeDocument/2006/relationships/hyperlink" Target="http://de.wikipedia.org/wiki/Vektor"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de.wikipedia.org/wiki/Datenfeld" TargetMode="External"/><Relationship Id="rId5" Type="http://schemas.openxmlformats.org/officeDocument/2006/relationships/hyperlink" Target="http://de.wikipedia.org/wiki/Datensatz" TargetMode="External"/><Relationship Id="rId4" Type="http://schemas.openxmlformats.org/officeDocument/2006/relationships/hyperlink" Target="http://de.wikipedia.org/wiki/Relationale_Algebr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ChangeArrowheads="1"/>
          </p:cNvSpPr>
          <p:nvPr>
            <p:ph type="title"/>
          </p:nvPr>
        </p:nvSpPr>
        <p:spPr/>
        <p:txBody>
          <a:bodyPr/>
          <a:lstStyle/>
          <a:p>
            <a:pPr eaLnBrk="1" hangingPunct="1"/>
            <a:endParaRPr lang="de-DE"/>
          </a:p>
        </p:txBody>
      </p:sp>
      <p:sp>
        <p:nvSpPr>
          <p:cNvPr id="108546" name="Rectangle 3"/>
          <p:cNvSpPr>
            <a:spLocks noGrp="1" noChangeArrowheads="1"/>
          </p:cNvSpPr>
          <p:nvPr>
            <p:ph type="body" idx="1"/>
          </p:nvPr>
        </p:nvSpPr>
        <p:spPr/>
        <p:txBody>
          <a:bodyPr/>
          <a:lstStyle/>
          <a:p>
            <a:pPr eaLnBrk="1" hangingPunct="1">
              <a:buFontTx/>
              <a:buNone/>
            </a:pPr>
            <a:r>
              <a:rPr lang="de-DE" sz="5400" b="1"/>
              <a:t>Programme, Prozeduren, Prozesse und Instanzen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US"/>
              <a:t>Ziel dieses Kapitels</a:t>
            </a:r>
          </a:p>
        </p:txBody>
      </p:sp>
      <p:sp>
        <p:nvSpPr>
          <p:cNvPr id="4" name="object 4"/>
          <p:cNvSpPr txBox="1"/>
          <p:nvPr/>
        </p:nvSpPr>
        <p:spPr>
          <a:xfrm>
            <a:off x="1877466" y="801865"/>
            <a:ext cx="8437902" cy="5750464"/>
          </a:xfrm>
          <a:prstGeom prst="rect">
            <a:avLst/>
          </a:prstGeom>
        </p:spPr>
        <p:txBody>
          <a:bodyPr vert="horz" lIns="82988" tIns="41494" rIns="82988" bIns="41494" rtlCol="0" anchor="ctr">
            <a:normAutofit/>
          </a:bodyPr>
          <a:lstStyle/>
          <a:p>
            <a:pPr marL="495640" marR="48411" indent="-207477">
              <a:lnSpc>
                <a:spcPct val="90000"/>
              </a:lnSpc>
              <a:spcBef>
                <a:spcPts val="613"/>
              </a:spcBef>
              <a:buClr>
                <a:srgbClr val="FF9900"/>
              </a:buClr>
              <a:buFont typeface="Arial" panose="020B0604020202020204" pitchFamily="34" charset="0"/>
              <a:buChar char="•"/>
              <a:tabLst>
                <a:tab pos="495064" algn="l"/>
                <a:tab pos="495640" algn="l"/>
              </a:tabLst>
            </a:pPr>
            <a:r>
              <a:rPr lang="en-US" sz="2541" spc="-5" dirty="0" err="1">
                <a:solidFill>
                  <a:srgbClr val="000000"/>
                </a:solidFill>
              </a:rPr>
              <a:t>Begriff</a:t>
            </a:r>
            <a:r>
              <a:rPr lang="en-US" sz="2541" spc="-5" dirty="0">
                <a:solidFill>
                  <a:srgbClr val="000000"/>
                </a:solidFill>
              </a:rPr>
              <a:t> </a:t>
            </a:r>
            <a:r>
              <a:rPr lang="en-US" sz="2541" spc="-5" dirty="0" err="1">
                <a:solidFill>
                  <a:srgbClr val="000000"/>
                </a:solidFill>
                <a:highlight>
                  <a:srgbClr val="FFFF00"/>
                </a:highlight>
              </a:rPr>
              <a:t>Programm</a:t>
            </a:r>
            <a:r>
              <a:rPr lang="en-US" sz="2541" spc="-5" dirty="0">
                <a:solidFill>
                  <a:srgbClr val="000000"/>
                </a:solidFill>
              </a:rPr>
              <a:t>, </a:t>
            </a:r>
            <a:r>
              <a:rPr lang="en-US" sz="2541" spc="-5" dirty="0" err="1">
                <a:solidFill>
                  <a:srgbClr val="000000"/>
                </a:solidFill>
                <a:highlight>
                  <a:srgbClr val="FFFF00"/>
                </a:highlight>
              </a:rPr>
              <a:t>Prozess</a:t>
            </a:r>
            <a:r>
              <a:rPr lang="en-US" sz="2541" spc="-5" dirty="0">
                <a:solidFill>
                  <a:srgbClr val="000000"/>
                </a:solidFill>
              </a:rPr>
              <a:t> und </a:t>
            </a:r>
            <a:r>
              <a:rPr lang="en-US" sz="2541" spc="-5" dirty="0">
                <a:solidFill>
                  <a:srgbClr val="000000"/>
                </a:solidFill>
                <a:highlight>
                  <a:srgbClr val="FFFF00"/>
                </a:highlight>
              </a:rPr>
              <a:t>Thread</a:t>
            </a:r>
            <a:r>
              <a:rPr lang="en-US" sz="2541" spc="-5" dirty="0">
                <a:solidFill>
                  <a:srgbClr val="000000"/>
                </a:solidFill>
              </a:rPr>
              <a:t> </a:t>
            </a:r>
            <a:r>
              <a:rPr lang="en-US" sz="2541" spc="-5" dirty="0" err="1">
                <a:solidFill>
                  <a:srgbClr val="000000"/>
                </a:solidFill>
              </a:rPr>
              <a:t>unterscheiden</a:t>
            </a:r>
            <a:r>
              <a:rPr lang="en-US" sz="2541" spc="-5" dirty="0">
                <a:solidFill>
                  <a:srgbClr val="000000"/>
                </a:solidFill>
              </a:rPr>
              <a:t> und  </a:t>
            </a:r>
            <a:r>
              <a:rPr lang="en-US" sz="2541" spc="-5" dirty="0" err="1">
                <a:solidFill>
                  <a:srgbClr val="000000"/>
                </a:solidFill>
              </a:rPr>
              <a:t>erklären</a:t>
            </a:r>
            <a:r>
              <a:rPr lang="en-US" sz="2541" spc="5" dirty="0">
                <a:solidFill>
                  <a:srgbClr val="000000"/>
                </a:solidFill>
              </a:rPr>
              <a:t> </a:t>
            </a:r>
            <a:r>
              <a:rPr lang="en-US" sz="2541" spc="-5" dirty="0" err="1">
                <a:solidFill>
                  <a:srgbClr val="000000"/>
                </a:solidFill>
              </a:rPr>
              <a:t>können</a:t>
            </a:r>
            <a:endParaRPr lang="en-US" sz="2541" dirty="0">
              <a:solidFill>
                <a:srgbClr val="000000"/>
              </a:solidFill>
            </a:endParaRPr>
          </a:p>
          <a:p>
            <a:pPr marL="495640" indent="-207477">
              <a:lnSpc>
                <a:spcPct val="90000"/>
              </a:lnSpc>
              <a:buClr>
                <a:srgbClr val="FF9900"/>
              </a:buClr>
              <a:buFont typeface="Arial" panose="020B0604020202020204" pitchFamily="34" charset="0"/>
              <a:buChar char="•"/>
              <a:tabLst>
                <a:tab pos="495064" algn="l"/>
                <a:tab pos="495640" algn="l"/>
              </a:tabLst>
            </a:pPr>
            <a:r>
              <a:rPr lang="en-US" sz="2541" spc="-5" dirty="0">
                <a:solidFill>
                  <a:srgbClr val="000000"/>
                </a:solidFill>
              </a:rPr>
              <a:t>Den </a:t>
            </a:r>
            <a:r>
              <a:rPr lang="en-US" sz="2541" spc="-5" dirty="0" err="1">
                <a:solidFill>
                  <a:srgbClr val="000000"/>
                </a:solidFill>
                <a:highlight>
                  <a:srgbClr val="FFFF00"/>
                </a:highlight>
              </a:rPr>
              <a:t>Lebenszyklus</a:t>
            </a:r>
            <a:r>
              <a:rPr lang="en-US" sz="2541" spc="-5" dirty="0">
                <a:solidFill>
                  <a:srgbClr val="000000"/>
                </a:solidFill>
              </a:rPr>
              <a:t> </a:t>
            </a:r>
            <a:r>
              <a:rPr lang="en-US" sz="2541" spc="-5" dirty="0" err="1">
                <a:solidFill>
                  <a:srgbClr val="000000"/>
                </a:solidFill>
              </a:rPr>
              <a:t>eines</a:t>
            </a:r>
            <a:r>
              <a:rPr lang="en-US" sz="2541" spc="-5" dirty="0">
                <a:solidFill>
                  <a:srgbClr val="000000"/>
                </a:solidFill>
              </a:rPr>
              <a:t> </a:t>
            </a:r>
            <a:r>
              <a:rPr lang="en-US" sz="2541" spc="-5" dirty="0" err="1">
                <a:solidFill>
                  <a:srgbClr val="000000"/>
                </a:solidFill>
              </a:rPr>
              <a:t>Prozesses</a:t>
            </a:r>
            <a:r>
              <a:rPr lang="en-US" sz="2541" spc="-5" dirty="0">
                <a:solidFill>
                  <a:srgbClr val="000000"/>
                </a:solidFill>
              </a:rPr>
              <a:t> </a:t>
            </a:r>
            <a:r>
              <a:rPr lang="en-US" sz="2541" spc="-5" dirty="0" err="1">
                <a:solidFill>
                  <a:srgbClr val="000000"/>
                </a:solidFill>
              </a:rPr>
              <a:t>darstellen</a:t>
            </a:r>
            <a:r>
              <a:rPr lang="en-US" sz="2541" spc="103" dirty="0">
                <a:solidFill>
                  <a:srgbClr val="000000"/>
                </a:solidFill>
              </a:rPr>
              <a:t> </a:t>
            </a:r>
            <a:r>
              <a:rPr lang="en-US" sz="2541" spc="-5" dirty="0" err="1">
                <a:solidFill>
                  <a:srgbClr val="000000"/>
                </a:solidFill>
              </a:rPr>
              <a:t>können</a:t>
            </a:r>
            <a:endParaRPr lang="en-US" sz="2541" dirty="0">
              <a:solidFill>
                <a:srgbClr val="000000"/>
              </a:solidFill>
            </a:endParaRPr>
          </a:p>
          <a:p>
            <a:pPr marL="495640" indent="-207477">
              <a:lnSpc>
                <a:spcPct val="90000"/>
              </a:lnSpc>
              <a:buClr>
                <a:srgbClr val="FF9900"/>
              </a:buClr>
              <a:buFont typeface="Arial" panose="020B0604020202020204" pitchFamily="34" charset="0"/>
              <a:buChar char="•"/>
              <a:tabLst>
                <a:tab pos="495064" algn="l"/>
                <a:tab pos="495640" algn="l"/>
              </a:tabLst>
            </a:pPr>
            <a:r>
              <a:rPr lang="en-US" sz="2541" spc="-5" dirty="0" err="1">
                <a:solidFill>
                  <a:srgbClr val="000000"/>
                </a:solidFill>
              </a:rPr>
              <a:t>Prozesse</a:t>
            </a:r>
            <a:r>
              <a:rPr lang="en-US" sz="2541" spc="-5" dirty="0">
                <a:solidFill>
                  <a:srgbClr val="000000"/>
                </a:solidFill>
              </a:rPr>
              <a:t> und Threads </a:t>
            </a:r>
            <a:r>
              <a:rPr lang="en-US" sz="2541" spc="-5" dirty="0" err="1">
                <a:solidFill>
                  <a:srgbClr val="000000"/>
                </a:solidFill>
              </a:rPr>
              <a:t>anwenden</a:t>
            </a:r>
            <a:r>
              <a:rPr lang="en-US" sz="2541" spc="59" dirty="0">
                <a:solidFill>
                  <a:srgbClr val="000000"/>
                </a:solidFill>
              </a:rPr>
              <a:t> </a:t>
            </a:r>
            <a:r>
              <a:rPr lang="en-US" sz="2541" spc="-5" dirty="0" err="1">
                <a:solidFill>
                  <a:srgbClr val="000000"/>
                </a:solidFill>
              </a:rPr>
              <a:t>können</a:t>
            </a:r>
            <a:endParaRPr lang="en-US" sz="2541" dirty="0">
              <a:solidFill>
                <a:srgbClr val="000000"/>
              </a:solidFill>
            </a:endParaRPr>
          </a:p>
          <a:p>
            <a:pPr marL="495640" marR="4611" indent="-207477">
              <a:lnSpc>
                <a:spcPct val="90000"/>
              </a:lnSpc>
              <a:spcBef>
                <a:spcPts val="508"/>
              </a:spcBef>
              <a:buClr>
                <a:srgbClr val="FF9900"/>
              </a:buClr>
              <a:buFont typeface="Arial" panose="020B0604020202020204" pitchFamily="34" charset="0"/>
              <a:buChar char="•"/>
              <a:tabLst>
                <a:tab pos="495064" algn="l"/>
                <a:tab pos="495640" algn="l"/>
              </a:tabLst>
            </a:pPr>
            <a:r>
              <a:rPr lang="en-US" sz="2541" spc="-5" dirty="0">
                <a:solidFill>
                  <a:srgbClr val="000000"/>
                </a:solidFill>
              </a:rPr>
              <a:t>Die </a:t>
            </a:r>
            <a:r>
              <a:rPr lang="en-US" sz="2541" spc="-5" dirty="0" err="1">
                <a:solidFill>
                  <a:srgbClr val="000000"/>
                </a:solidFill>
              </a:rPr>
              <a:t>Herausforderung</a:t>
            </a:r>
            <a:r>
              <a:rPr lang="en-US" sz="2541" spc="-5" dirty="0">
                <a:solidFill>
                  <a:srgbClr val="000000"/>
                </a:solidFill>
              </a:rPr>
              <a:t> und </a:t>
            </a:r>
            <a:r>
              <a:rPr lang="en-US" sz="2541" spc="-5" dirty="0" err="1">
                <a:solidFill>
                  <a:srgbClr val="000000"/>
                </a:solidFill>
              </a:rPr>
              <a:t>Lösungen</a:t>
            </a:r>
            <a:r>
              <a:rPr lang="en-US" sz="2541" spc="-5" dirty="0">
                <a:solidFill>
                  <a:srgbClr val="000000"/>
                </a:solidFill>
              </a:rPr>
              <a:t> </a:t>
            </a:r>
            <a:r>
              <a:rPr lang="en-US" sz="2541" spc="-5" dirty="0" err="1">
                <a:solidFill>
                  <a:srgbClr val="000000"/>
                </a:solidFill>
              </a:rPr>
              <a:t>zum</a:t>
            </a:r>
            <a:r>
              <a:rPr lang="en-US" sz="2541" spc="-5" dirty="0">
                <a:solidFill>
                  <a:srgbClr val="000000"/>
                </a:solidFill>
              </a:rPr>
              <a:t> </a:t>
            </a:r>
            <a:r>
              <a:rPr lang="en-US" sz="2541" spc="-5" dirty="0" err="1">
                <a:solidFill>
                  <a:srgbClr val="000000"/>
                </a:solidFill>
              </a:rPr>
              <a:t>Verwalten</a:t>
            </a:r>
            <a:r>
              <a:rPr lang="en-US" sz="2541" spc="-5" dirty="0">
                <a:solidFill>
                  <a:srgbClr val="000000"/>
                </a:solidFill>
              </a:rPr>
              <a:t> von  </a:t>
            </a:r>
            <a:r>
              <a:rPr lang="en-US" sz="2541" spc="-5" dirty="0" err="1">
                <a:solidFill>
                  <a:srgbClr val="000000"/>
                </a:solidFill>
              </a:rPr>
              <a:t>Prozessen</a:t>
            </a:r>
            <a:r>
              <a:rPr lang="en-US" sz="2541" spc="-5" dirty="0">
                <a:solidFill>
                  <a:srgbClr val="000000"/>
                </a:solidFill>
              </a:rPr>
              <a:t> </a:t>
            </a:r>
            <a:r>
              <a:rPr lang="en-US" sz="2541" spc="-5" dirty="0" err="1">
                <a:solidFill>
                  <a:srgbClr val="000000"/>
                </a:solidFill>
              </a:rPr>
              <a:t>aus</a:t>
            </a:r>
            <a:r>
              <a:rPr lang="en-US" sz="2541" spc="-5" dirty="0">
                <a:solidFill>
                  <a:srgbClr val="000000"/>
                </a:solidFill>
              </a:rPr>
              <a:t> </a:t>
            </a:r>
            <a:r>
              <a:rPr lang="en-US" sz="2541" spc="-5" dirty="0" err="1">
                <a:solidFill>
                  <a:srgbClr val="000000"/>
                </a:solidFill>
              </a:rPr>
              <a:t>Sicht</a:t>
            </a:r>
            <a:r>
              <a:rPr lang="en-US" sz="2541" spc="-5" dirty="0">
                <a:solidFill>
                  <a:srgbClr val="000000"/>
                </a:solidFill>
              </a:rPr>
              <a:t> des </a:t>
            </a:r>
            <a:r>
              <a:rPr lang="en-US" sz="2541" spc="-5" dirty="0" err="1">
                <a:solidFill>
                  <a:srgbClr val="000000"/>
                </a:solidFill>
              </a:rPr>
              <a:t>Betriebssystems</a:t>
            </a:r>
            <a:r>
              <a:rPr lang="en-US" sz="2541" spc="-5" dirty="0">
                <a:solidFill>
                  <a:srgbClr val="000000"/>
                </a:solidFill>
              </a:rPr>
              <a:t> </a:t>
            </a:r>
            <a:r>
              <a:rPr lang="en-US" sz="2541" spc="-5" dirty="0" err="1">
                <a:solidFill>
                  <a:srgbClr val="000000"/>
                </a:solidFill>
              </a:rPr>
              <a:t>erklären</a:t>
            </a:r>
            <a:r>
              <a:rPr lang="en-US" sz="2541" spc="73" dirty="0">
                <a:solidFill>
                  <a:srgbClr val="000000"/>
                </a:solidFill>
              </a:rPr>
              <a:t> </a:t>
            </a:r>
            <a:r>
              <a:rPr lang="en-US" sz="2541" spc="-5" dirty="0" err="1">
                <a:solidFill>
                  <a:srgbClr val="000000"/>
                </a:solidFill>
              </a:rPr>
              <a:t>können</a:t>
            </a:r>
            <a:endParaRPr lang="en-US" sz="2541" dirty="0">
              <a:solidFill>
                <a:srgbClr val="000000"/>
              </a:solidFill>
            </a:endParaRPr>
          </a:p>
          <a:p>
            <a:pPr marL="495640" marR="1308260" indent="-207477">
              <a:lnSpc>
                <a:spcPct val="90000"/>
              </a:lnSpc>
              <a:spcBef>
                <a:spcPts val="545"/>
              </a:spcBef>
              <a:buClr>
                <a:srgbClr val="FF9900"/>
              </a:buClr>
              <a:buFont typeface="Arial" panose="020B0604020202020204" pitchFamily="34" charset="0"/>
              <a:buChar char="•"/>
              <a:tabLst>
                <a:tab pos="495064" algn="l"/>
                <a:tab pos="495640" algn="l"/>
              </a:tabLst>
            </a:pPr>
            <a:r>
              <a:rPr lang="en-US" sz="2541" spc="-5" dirty="0" err="1">
                <a:solidFill>
                  <a:srgbClr val="000000"/>
                </a:solidFill>
              </a:rPr>
              <a:t>Verschiedene</a:t>
            </a:r>
            <a:r>
              <a:rPr lang="en-US" sz="2541" spc="-5" dirty="0">
                <a:solidFill>
                  <a:srgbClr val="000000"/>
                </a:solidFill>
              </a:rPr>
              <a:t> </a:t>
            </a:r>
            <a:r>
              <a:rPr lang="en-US" sz="2541" spc="-5" dirty="0">
                <a:solidFill>
                  <a:srgbClr val="000000"/>
                </a:solidFill>
                <a:highlight>
                  <a:srgbClr val="FFFF00"/>
                </a:highlight>
              </a:rPr>
              <a:t>Scheduling</a:t>
            </a:r>
            <a:r>
              <a:rPr lang="en-US" sz="2541" spc="-5" dirty="0">
                <a:solidFill>
                  <a:srgbClr val="000000"/>
                </a:solidFill>
              </a:rPr>
              <a:t> </a:t>
            </a:r>
            <a:r>
              <a:rPr lang="en-US" sz="2541" spc="-5" dirty="0" err="1">
                <a:solidFill>
                  <a:srgbClr val="000000"/>
                </a:solidFill>
              </a:rPr>
              <a:t>Verfahren</a:t>
            </a:r>
            <a:r>
              <a:rPr lang="en-US" sz="2541" spc="-5" dirty="0">
                <a:solidFill>
                  <a:srgbClr val="000000"/>
                </a:solidFill>
              </a:rPr>
              <a:t> </a:t>
            </a:r>
            <a:r>
              <a:rPr lang="en-US" sz="2541" spc="-5" dirty="0" err="1">
                <a:solidFill>
                  <a:srgbClr val="000000"/>
                </a:solidFill>
              </a:rPr>
              <a:t>beispielhaft</a:t>
            </a:r>
            <a:r>
              <a:rPr lang="en-US" sz="2541" spc="-5" dirty="0">
                <a:solidFill>
                  <a:srgbClr val="000000"/>
                </a:solidFill>
              </a:rPr>
              <a:t>  </a:t>
            </a:r>
            <a:r>
              <a:rPr lang="en-US" sz="2541" spc="-5" dirty="0" err="1">
                <a:solidFill>
                  <a:srgbClr val="000000"/>
                </a:solidFill>
              </a:rPr>
              <a:t>anwenden</a:t>
            </a:r>
            <a:r>
              <a:rPr lang="en-US" sz="2541" spc="27" dirty="0">
                <a:solidFill>
                  <a:srgbClr val="000000"/>
                </a:solidFill>
              </a:rPr>
              <a:t> </a:t>
            </a:r>
            <a:r>
              <a:rPr lang="en-US" sz="2541" spc="-5" dirty="0" err="1">
                <a:solidFill>
                  <a:srgbClr val="000000"/>
                </a:solidFill>
              </a:rPr>
              <a:t>können</a:t>
            </a:r>
            <a:endParaRPr lang="en-US" sz="2541" dirty="0">
              <a:solidFill>
                <a:srgbClr val="000000"/>
              </a:solidFill>
            </a:endParaRPr>
          </a:p>
          <a:p>
            <a:pPr marL="495640" marR="2218279" indent="-207477">
              <a:lnSpc>
                <a:spcPct val="90000"/>
              </a:lnSpc>
              <a:spcBef>
                <a:spcPts val="522"/>
              </a:spcBef>
              <a:buClr>
                <a:srgbClr val="FF9900"/>
              </a:buClr>
              <a:buFont typeface="Arial" panose="020B0604020202020204" pitchFamily="34" charset="0"/>
              <a:buChar char="•"/>
              <a:tabLst>
                <a:tab pos="495064" algn="l"/>
                <a:tab pos="495640" algn="l"/>
              </a:tabLst>
            </a:pPr>
            <a:r>
              <a:rPr lang="en-US" sz="2541" spc="-5" dirty="0" err="1">
                <a:solidFill>
                  <a:srgbClr val="000000"/>
                </a:solidFill>
              </a:rPr>
              <a:t>Herausforderungen</a:t>
            </a:r>
            <a:r>
              <a:rPr lang="en-US" sz="2541" spc="-5" dirty="0">
                <a:solidFill>
                  <a:srgbClr val="000000"/>
                </a:solidFill>
              </a:rPr>
              <a:t> und </a:t>
            </a:r>
            <a:r>
              <a:rPr lang="en-US" sz="2541" spc="-5" dirty="0" err="1">
                <a:solidFill>
                  <a:srgbClr val="000000"/>
                </a:solidFill>
              </a:rPr>
              <a:t>Lösungen</a:t>
            </a:r>
            <a:r>
              <a:rPr lang="en-US" sz="2541" spc="-5" dirty="0">
                <a:solidFill>
                  <a:srgbClr val="000000"/>
                </a:solidFill>
              </a:rPr>
              <a:t> der  </a:t>
            </a:r>
            <a:r>
              <a:rPr lang="en-US" sz="2541" spc="-5" dirty="0" err="1">
                <a:solidFill>
                  <a:srgbClr val="000000"/>
                </a:solidFill>
                <a:highlight>
                  <a:srgbClr val="FFFF00"/>
                </a:highlight>
              </a:rPr>
              <a:t>Interprozesskommunikation</a:t>
            </a:r>
            <a:r>
              <a:rPr lang="en-US" sz="2541" spc="9" dirty="0">
                <a:solidFill>
                  <a:srgbClr val="000000"/>
                </a:solidFill>
              </a:rPr>
              <a:t> </a:t>
            </a:r>
            <a:r>
              <a:rPr lang="en-US" sz="2541" spc="-5" dirty="0" err="1">
                <a:solidFill>
                  <a:srgbClr val="000000"/>
                </a:solidFill>
              </a:rPr>
              <a:t>beherrschen</a:t>
            </a:r>
            <a:endParaRPr lang="en-US" sz="2541" dirty="0">
              <a:solidFill>
                <a:srgbClr val="000000"/>
              </a:solidFill>
            </a:endParaRPr>
          </a:p>
          <a:p>
            <a:pPr marL="495640" marR="321014" indent="-207477">
              <a:lnSpc>
                <a:spcPct val="90000"/>
              </a:lnSpc>
              <a:spcBef>
                <a:spcPts val="522"/>
              </a:spcBef>
              <a:buClr>
                <a:srgbClr val="FF9900"/>
              </a:buClr>
              <a:buFont typeface="Arial" panose="020B0604020202020204" pitchFamily="34" charset="0"/>
              <a:buChar char="•"/>
              <a:tabLst>
                <a:tab pos="495640" algn="l"/>
              </a:tabLst>
            </a:pPr>
            <a:r>
              <a:rPr lang="en-US" sz="2541" spc="-5" dirty="0" err="1">
                <a:solidFill>
                  <a:srgbClr val="000000"/>
                </a:solidFill>
              </a:rPr>
              <a:t>Bedingungen</a:t>
            </a:r>
            <a:r>
              <a:rPr lang="en-US" sz="2541" spc="-5" dirty="0">
                <a:solidFill>
                  <a:srgbClr val="000000"/>
                </a:solidFill>
              </a:rPr>
              <a:t> </a:t>
            </a:r>
            <a:r>
              <a:rPr lang="en-US" sz="2541" spc="-5" dirty="0" err="1">
                <a:solidFill>
                  <a:srgbClr val="000000"/>
                </a:solidFill>
              </a:rPr>
              <a:t>für</a:t>
            </a:r>
            <a:r>
              <a:rPr lang="en-US" sz="2541" spc="-5" dirty="0">
                <a:solidFill>
                  <a:srgbClr val="000000"/>
                </a:solidFill>
              </a:rPr>
              <a:t> </a:t>
            </a:r>
            <a:r>
              <a:rPr lang="en-US" sz="2541" spc="-5" dirty="0" err="1">
                <a:solidFill>
                  <a:srgbClr val="000000"/>
                </a:solidFill>
                <a:highlight>
                  <a:srgbClr val="FFFF00"/>
                </a:highlight>
              </a:rPr>
              <a:t>Verklemmungen</a:t>
            </a:r>
            <a:r>
              <a:rPr lang="en-US" sz="2541" spc="-5" dirty="0">
                <a:solidFill>
                  <a:srgbClr val="000000"/>
                </a:solidFill>
              </a:rPr>
              <a:t> und </a:t>
            </a:r>
            <a:r>
              <a:rPr lang="en-US" sz="2541" spc="-5" dirty="0" err="1">
                <a:solidFill>
                  <a:srgbClr val="000000"/>
                </a:solidFill>
              </a:rPr>
              <a:t>deren</a:t>
            </a:r>
            <a:r>
              <a:rPr lang="en-US" sz="2541" spc="-5" dirty="0">
                <a:solidFill>
                  <a:srgbClr val="000000"/>
                </a:solidFill>
              </a:rPr>
              <a:t> </a:t>
            </a:r>
            <a:r>
              <a:rPr lang="en-US" sz="2541" spc="-5" dirty="0" err="1">
                <a:solidFill>
                  <a:srgbClr val="000000"/>
                </a:solidFill>
              </a:rPr>
              <a:t>Erkennung</a:t>
            </a:r>
            <a:r>
              <a:rPr lang="en-US" sz="2541" spc="-5" dirty="0">
                <a:solidFill>
                  <a:srgbClr val="000000"/>
                </a:solidFill>
              </a:rPr>
              <a:t>  und </a:t>
            </a:r>
            <a:r>
              <a:rPr lang="en-US" sz="2541" spc="-5" dirty="0" err="1">
                <a:solidFill>
                  <a:srgbClr val="000000"/>
                </a:solidFill>
              </a:rPr>
              <a:t>Verhinderung</a:t>
            </a:r>
            <a:r>
              <a:rPr lang="en-US" sz="2541" spc="-5" dirty="0">
                <a:solidFill>
                  <a:srgbClr val="000000"/>
                </a:solidFill>
              </a:rPr>
              <a:t> </a:t>
            </a:r>
            <a:r>
              <a:rPr lang="en-US" sz="2541" spc="-5" dirty="0" err="1">
                <a:solidFill>
                  <a:srgbClr val="000000"/>
                </a:solidFill>
              </a:rPr>
              <a:t>erklären</a:t>
            </a:r>
            <a:r>
              <a:rPr lang="en-US" sz="2541" spc="-5" dirty="0">
                <a:solidFill>
                  <a:srgbClr val="000000"/>
                </a:solidFill>
              </a:rPr>
              <a:t> </a:t>
            </a:r>
            <a:r>
              <a:rPr lang="en-US" sz="2541" spc="-5" dirty="0" err="1">
                <a:solidFill>
                  <a:srgbClr val="000000"/>
                </a:solidFill>
              </a:rPr>
              <a:t>sowie</a:t>
            </a:r>
            <a:r>
              <a:rPr lang="en-US" sz="2541" spc="-5" dirty="0">
                <a:solidFill>
                  <a:srgbClr val="000000"/>
                </a:solidFill>
              </a:rPr>
              <a:t> </a:t>
            </a:r>
            <a:r>
              <a:rPr lang="en-US" sz="2541" spc="-5" dirty="0" err="1">
                <a:solidFill>
                  <a:srgbClr val="000000"/>
                </a:solidFill>
              </a:rPr>
              <a:t>beispielhaft</a:t>
            </a:r>
            <a:r>
              <a:rPr lang="en-US" sz="2541" spc="-5" dirty="0">
                <a:solidFill>
                  <a:srgbClr val="000000"/>
                </a:solidFill>
              </a:rPr>
              <a:t> </a:t>
            </a:r>
            <a:r>
              <a:rPr lang="en-US" sz="2541" spc="-5" dirty="0" err="1">
                <a:solidFill>
                  <a:srgbClr val="000000"/>
                </a:solidFill>
              </a:rPr>
              <a:t>anwenden</a:t>
            </a:r>
            <a:r>
              <a:rPr lang="en-US" sz="2541" spc="-5" dirty="0">
                <a:solidFill>
                  <a:srgbClr val="000000"/>
                </a:solidFill>
              </a:rPr>
              <a:t>  </a:t>
            </a:r>
            <a:r>
              <a:rPr lang="en-US" sz="2541" spc="-5" dirty="0" err="1">
                <a:solidFill>
                  <a:srgbClr val="000000"/>
                </a:solidFill>
              </a:rPr>
              <a:t>können</a:t>
            </a:r>
            <a:endParaRPr lang="en-US" sz="2541" dirty="0">
              <a:solidFill>
                <a:srgbClr val="000000"/>
              </a:solidFill>
            </a:endParaRPr>
          </a:p>
          <a:p>
            <a:pPr marL="495640" marR="662775" indent="-207477">
              <a:lnSpc>
                <a:spcPct val="90000"/>
              </a:lnSpc>
              <a:spcBef>
                <a:spcPts val="522"/>
              </a:spcBef>
              <a:buClr>
                <a:srgbClr val="FF9900"/>
              </a:buClr>
              <a:buFont typeface="Arial" panose="020B0604020202020204" pitchFamily="34" charset="0"/>
              <a:buChar char="•"/>
              <a:tabLst>
                <a:tab pos="495640" algn="l"/>
              </a:tabLst>
            </a:pPr>
            <a:r>
              <a:rPr lang="en-US" sz="2541" spc="-5" dirty="0" err="1">
                <a:solidFill>
                  <a:srgbClr val="000000"/>
                </a:solidFill>
              </a:rPr>
              <a:t>Sichere</a:t>
            </a:r>
            <a:r>
              <a:rPr lang="en-US" sz="2541" spc="-5" dirty="0">
                <a:solidFill>
                  <a:srgbClr val="000000"/>
                </a:solidFill>
              </a:rPr>
              <a:t> und </a:t>
            </a:r>
            <a:r>
              <a:rPr lang="en-US" sz="2541" spc="-5" dirty="0" err="1">
                <a:solidFill>
                  <a:srgbClr val="000000"/>
                </a:solidFill>
              </a:rPr>
              <a:t>unsichere</a:t>
            </a:r>
            <a:r>
              <a:rPr lang="en-US" sz="2541" spc="-5" dirty="0">
                <a:solidFill>
                  <a:srgbClr val="000000"/>
                </a:solidFill>
              </a:rPr>
              <a:t> </a:t>
            </a:r>
            <a:r>
              <a:rPr lang="en-US" sz="2541" spc="-5" dirty="0" err="1">
                <a:solidFill>
                  <a:srgbClr val="000000"/>
                </a:solidFill>
                <a:highlight>
                  <a:srgbClr val="FFFF00"/>
                </a:highlight>
              </a:rPr>
              <a:t>Zustände</a:t>
            </a:r>
            <a:r>
              <a:rPr lang="en-US" sz="2541" spc="-5" dirty="0">
                <a:solidFill>
                  <a:srgbClr val="000000"/>
                </a:solidFill>
                <a:highlight>
                  <a:srgbClr val="FFFF00"/>
                </a:highlight>
              </a:rPr>
              <a:t> in </a:t>
            </a:r>
            <a:r>
              <a:rPr lang="en-US" sz="2541" spc="-5" dirty="0" err="1">
                <a:solidFill>
                  <a:srgbClr val="000000"/>
                </a:solidFill>
                <a:highlight>
                  <a:srgbClr val="FFFF00"/>
                </a:highlight>
              </a:rPr>
              <a:t>Betriebssystemen</a:t>
            </a:r>
            <a:r>
              <a:rPr lang="en-US" sz="2541" spc="-5" dirty="0">
                <a:solidFill>
                  <a:srgbClr val="000000"/>
                </a:solidFill>
                <a:highlight>
                  <a:srgbClr val="FFFF00"/>
                </a:highlight>
              </a:rPr>
              <a:t>  </a:t>
            </a:r>
            <a:r>
              <a:rPr lang="en-US" sz="2541" spc="-5" dirty="0" err="1">
                <a:solidFill>
                  <a:srgbClr val="000000"/>
                </a:solidFill>
              </a:rPr>
              <a:t>erklären</a:t>
            </a:r>
            <a:r>
              <a:rPr lang="en-US" sz="2541" spc="5" dirty="0">
                <a:solidFill>
                  <a:srgbClr val="000000"/>
                </a:solidFill>
              </a:rPr>
              <a:t> </a:t>
            </a:r>
            <a:r>
              <a:rPr lang="en-US" sz="2541" spc="-5" dirty="0" err="1">
                <a:solidFill>
                  <a:srgbClr val="000000"/>
                </a:solidFill>
              </a:rPr>
              <a:t>können</a:t>
            </a:r>
            <a:endParaRPr lang="en-US" sz="2541" dirty="0">
              <a:solidFill>
                <a:srgbClr val="000000"/>
              </a:solidFill>
            </a:endParaRPr>
          </a:p>
        </p:txBody>
      </p:sp>
      <p:sp>
        <p:nvSpPr>
          <p:cNvPr id="2" name="object 2"/>
          <p:cNvSpPr txBox="1"/>
          <p:nvPr/>
        </p:nvSpPr>
        <p:spPr>
          <a:xfrm>
            <a:off x="2147527" y="570770"/>
            <a:ext cx="257031" cy="207205"/>
          </a:xfrm>
          <a:prstGeom prst="rect">
            <a:avLst/>
          </a:prstGeom>
        </p:spPr>
        <p:txBody>
          <a:bodyPr vert="horz" wrap="square" lIns="0" tIns="11526" rIns="0" bIns="0" rtlCol="0">
            <a:spAutoFit/>
          </a:bodyPr>
          <a:lstStyle/>
          <a:p>
            <a:pPr marL="11527">
              <a:spcBef>
                <a:spcPts val="91"/>
              </a:spcBef>
            </a:pPr>
            <a:r>
              <a:rPr sz="1271" spc="-5" dirty="0">
                <a:solidFill>
                  <a:srgbClr val="FFFFFF"/>
                </a:solidFill>
                <a:latin typeface="Arial"/>
                <a:cs typeface="Arial"/>
              </a:rPr>
              <a:t>4</a:t>
            </a:r>
            <a:r>
              <a:rPr sz="1271" dirty="0">
                <a:solidFill>
                  <a:srgbClr val="FFFFFF"/>
                </a:solidFill>
                <a:latin typeface="Arial"/>
                <a:cs typeface="Arial"/>
              </a:rPr>
              <a:t>-2</a:t>
            </a:r>
            <a:endParaRPr lang="de-AT" sz="1271">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US"/>
              <a:t>Überblick</a:t>
            </a:r>
          </a:p>
        </p:txBody>
      </p:sp>
      <p:sp>
        <p:nvSpPr>
          <p:cNvPr id="4" name="object 4"/>
          <p:cNvSpPr txBox="1"/>
          <p:nvPr/>
        </p:nvSpPr>
        <p:spPr>
          <a:xfrm>
            <a:off x="1877466" y="1043037"/>
            <a:ext cx="8506225" cy="5244193"/>
          </a:xfrm>
          <a:prstGeom prst="rect">
            <a:avLst/>
          </a:prstGeom>
        </p:spPr>
        <p:txBody>
          <a:bodyPr vert="horz" lIns="82988" tIns="41494" rIns="82988" bIns="41494" rtlCol="0">
            <a:normAutofit/>
          </a:bodyPr>
          <a:lstStyle/>
          <a:p>
            <a:pPr marL="806856" indent="-518693">
              <a:lnSpc>
                <a:spcPct val="90000"/>
              </a:lnSpc>
              <a:spcBef>
                <a:spcPts val="699"/>
              </a:spcBef>
              <a:buClr>
                <a:srgbClr val="FF9900"/>
              </a:buClr>
              <a:buFont typeface="Wingdings" panose="05000000000000000000" pitchFamily="2" charset="2"/>
              <a:buChar char="Ø"/>
              <a:tabLst>
                <a:tab pos="495064" algn="l"/>
                <a:tab pos="495640" algn="l"/>
              </a:tabLst>
            </a:pPr>
            <a:r>
              <a:rPr lang="en-US" sz="3267" dirty="0" err="1">
                <a:solidFill>
                  <a:srgbClr val="000000"/>
                </a:solidFill>
              </a:rPr>
              <a:t>Prozesse</a:t>
            </a:r>
            <a:r>
              <a:rPr lang="en-US" sz="3267" dirty="0">
                <a:solidFill>
                  <a:srgbClr val="000000"/>
                </a:solidFill>
              </a:rPr>
              <a:t> und </a:t>
            </a:r>
            <a:r>
              <a:rPr lang="en-US" sz="3267" spc="-5" dirty="0">
                <a:solidFill>
                  <a:srgbClr val="000000"/>
                </a:solidFill>
              </a:rPr>
              <a:t>Threads</a:t>
            </a:r>
            <a:endParaRPr lang="en-US" sz="3267" dirty="0">
              <a:solidFill>
                <a:srgbClr val="000000"/>
              </a:solidFill>
            </a:endParaRPr>
          </a:p>
          <a:p>
            <a:pPr marL="806856" indent="-518693">
              <a:lnSpc>
                <a:spcPct val="90000"/>
              </a:lnSpc>
              <a:spcBef>
                <a:spcPts val="613"/>
              </a:spcBef>
              <a:buClr>
                <a:srgbClr val="FF9900"/>
              </a:buClr>
              <a:buFont typeface="Wingdings" panose="05000000000000000000" pitchFamily="2" charset="2"/>
              <a:buChar char="Ø"/>
              <a:tabLst>
                <a:tab pos="495064" algn="l"/>
                <a:tab pos="495640" algn="l"/>
              </a:tabLst>
            </a:pPr>
            <a:r>
              <a:rPr lang="en-US" sz="3267" dirty="0" err="1">
                <a:solidFill>
                  <a:srgbClr val="000000"/>
                </a:solidFill>
              </a:rPr>
              <a:t>Prozess</a:t>
            </a:r>
            <a:r>
              <a:rPr lang="en-US" sz="3267" dirty="0">
                <a:solidFill>
                  <a:srgbClr val="000000"/>
                </a:solidFill>
              </a:rPr>
              <a:t>-Scheduling</a:t>
            </a:r>
          </a:p>
          <a:p>
            <a:pPr marL="806856" indent="-518693">
              <a:lnSpc>
                <a:spcPct val="90000"/>
              </a:lnSpc>
              <a:spcBef>
                <a:spcPts val="608"/>
              </a:spcBef>
              <a:buClr>
                <a:srgbClr val="FF9900"/>
              </a:buClr>
              <a:buFont typeface="Wingdings" panose="05000000000000000000" pitchFamily="2" charset="2"/>
              <a:buChar char="Ø"/>
              <a:tabLst>
                <a:tab pos="495064" algn="l"/>
                <a:tab pos="495640" algn="l"/>
              </a:tabLst>
            </a:pPr>
            <a:r>
              <a:rPr lang="en-US" sz="3267" dirty="0" err="1">
                <a:solidFill>
                  <a:srgbClr val="000000"/>
                </a:solidFill>
              </a:rPr>
              <a:t>Interprozesskommunikation</a:t>
            </a:r>
            <a:r>
              <a:rPr lang="en-US" sz="3267" spc="-45" dirty="0">
                <a:solidFill>
                  <a:srgbClr val="000000"/>
                </a:solidFill>
              </a:rPr>
              <a:t> </a:t>
            </a:r>
            <a:r>
              <a:rPr lang="en-US" sz="3267" spc="-5" dirty="0">
                <a:solidFill>
                  <a:srgbClr val="000000"/>
                </a:solidFill>
              </a:rPr>
              <a:t>(IPC)</a:t>
            </a:r>
            <a:endParaRPr lang="en-US" sz="3267" dirty="0">
              <a:solidFill>
                <a:srgbClr val="000000"/>
              </a:solidFill>
            </a:endParaRPr>
          </a:p>
          <a:p>
            <a:pPr marL="1152652" lvl="1" indent="-518693">
              <a:lnSpc>
                <a:spcPct val="90000"/>
              </a:lnSpc>
              <a:spcBef>
                <a:spcPts val="535"/>
              </a:spcBef>
              <a:buClr>
                <a:srgbClr val="969696"/>
              </a:buClr>
              <a:buFont typeface="Wingdings" panose="05000000000000000000" pitchFamily="2" charset="2"/>
              <a:buChar char="Ø"/>
              <a:tabLst>
                <a:tab pos="840860" algn="l"/>
                <a:tab pos="841436" algn="l"/>
              </a:tabLst>
            </a:pPr>
            <a:r>
              <a:rPr lang="en-US" sz="3267" spc="-5" dirty="0" err="1">
                <a:solidFill>
                  <a:srgbClr val="000000"/>
                </a:solidFill>
              </a:rPr>
              <a:t>Kritische</a:t>
            </a:r>
            <a:r>
              <a:rPr lang="en-US" sz="3267" spc="5" dirty="0">
                <a:solidFill>
                  <a:srgbClr val="000000"/>
                </a:solidFill>
              </a:rPr>
              <a:t> </a:t>
            </a:r>
            <a:r>
              <a:rPr lang="en-US" sz="3267" spc="-5" dirty="0" err="1">
                <a:solidFill>
                  <a:srgbClr val="000000"/>
                </a:solidFill>
              </a:rPr>
              <a:t>Regionen</a:t>
            </a:r>
            <a:endParaRPr lang="en-US" sz="3267" dirty="0">
              <a:solidFill>
                <a:srgbClr val="000000"/>
              </a:solidFill>
            </a:endParaRPr>
          </a:p>
          <a:p>
            <a:pPr marL="1152652" lvl="1" indent="-518693">
              <a:lnSpc>
                <a:spcPct val="90000"/>
              </a:lnSpc>
              <a:spcBef>
                <a:spcPts val="526"/>
              </a:spcBef>
              <a:buClr>
                <a:srgbClr val="969696"/>
              </a:buClr>
              <a:buFont typeface="Wingdings" panose="05000000000000000000" pitchFamily="2" charset="2"/>
              <a:buChar char="Ø"/>
              <a:tabLst>
                <a:tab pos="840860" algn="l"/>
                <a:tab pos="841436" algn="l"/>
              </a:tabLst>
            </a:pPr>
            <a:r>
              <a:rPr lang="en-US" sz="3267" spc="-5" dirty="0" err="1">
                <a:solidFill>
                  <a:srgbClr val="000000"/>
                </a:solidFill>
              </a:rPr>
              <a:t>Konstrukte</a:t>
            </a:r>
            <a:r>
              <a:rPr lang="en-US" sz="3267" spc="-5" dirty="0">
                <a:solidFill>
                  <a:srgbClr val="000000"/>
                </a:solidFill>
              </a:rPr>
              <a:t> </a:t>
            </a:r>
            <a:r>
              <a:rPr lang="en-US" sz="3267" spc="-5" dirty="0" err="1">
                <a:solidFill>
                  <a:srgbClr val="000000"/>
                </a:solidFill>
              </a:rPr>
              <a:t>zur</a:t>
            </a:r>
            <a:r>
              <a:rPr lang="en-US" sz="3267" spc="-5" dirty="0">
                <a:solidFill>
                  <a:srgbClr val="000000"/>
                </a:solidFill>
              </a:rPr>
              <a:t> </a:t>
            </a:r>
            <a:r>
              <a:rPr lang="en-US" sz="3267" spc="-5" dirty="0" err="1">
                <a:solidFill>
                  <a:srgbClr val="000000"/>
                </a:solidFill>
              </a:rPr>
              <a:t>Synchronisation</a:t>
            </a:r>
            <a:endParaRPr lang="en-US" sz="3267" dirty="0">
              <a:solidFill>
                <a:srgbClr val="000000"/>
              </a:solidFill>
            </a:endParaRPr>
          </a:p>
          <a:p>
            <a:pPr marL="1152652" lvl="1" indent="-518693">
              <a:lnSpc>
                <a:spcPct val="90000"/>
              </a:lnSpc>
              <a:spcBef>
                <a:spcPts val="522"/>
              </a:spcBef>
              <a:buClr>
                <a:srgbClr val="969696"/>
              </a:buClr>
              <a:buFont typeface="Wingdings" panose="05000000000000000000" pitchFamily="2" charset="2"/>
              <a:buChar char="Ø"/>
              <a:tabLst>
                <a:tab pos="840860" algn="l"/>
                <a:tab pos="841436" algn="l"/>
              </a:tabLst>
            </a:pPr>
            <a:r>
              <a:rPr lang="en-US" sz="3267" spc="-5" dirty="0" err="1">
                <a:solidFill>
                  <a:srgbClr val="000000"/>
                </a:solidFill>
              </a:rPr>
              <a:t>Klassische</a:t>
            </a:r>
            <a:r>
              <a:rPr lang="en-US" sz="3267" spc="18" dirty="0">
                <a:solidFill>
                  <a:srgbClr val="000000"/>
                </a:solidFill>
              </a:rPr>
              <a:t> </a:t>
            </a:r>
            <a:r>
              <a:rPr lang="en-US" sz="3267" spc="-5" dirty="0" err="1">
                <a:solidFill>
                  <a:srgbClr val="000000"/>
                </a:solidFill>
              </a:rPr>
              <a:t>Probleme</a:t>
            </a:r>
            <a:endParaRPr lang="en-US" sz="3267" dirty="0">
              <a:solidFill>
                <a:srgbClr val="000000"/>
              </a:solidFill>
            </a:endParaRPr>
          </a:p>
          <a:p>
            <a:pPr marL="806856" indent="-518693">
              <a:lnSpc>
                <a:spcPct val="90000"/>
              </a:lnSpc>
              <a:spcBef>
                <a:spcPts val="594"/>
              </a:spcBef>
              <a:buClr>
                <a:srgbClr val="FF9900"/>
              </a:buClr>
              <a:buFont typeface="Wingdings" panose="05000000000000000000" pitchFamily="2" charset="2"/>
              <a:buChar char="Ø"/>
              <a:tabLst>
                <a:tab pos="495064" algn="l"/>
                <a:tab pos="495640" algn="l"/>
              </a:tabLst>
            </a:pPr>
            <a:r>
              <a:rPr lang="en-US" sz="3267" spc="-5" dirty="0" err="1">
                <a:solidFill>
                  <a:srgbClr val="000000"/>
                </a:solidFill>
              </a:rPr>
              <a:t>Verklemmungen</a:t>
            </a:r>
            <a:endParaRPr lang="en-US" sz="3267" dirty="0">
              <a:solidFill>
                <a:srgbClr val="000000"/>
              </a:solidFill>
            </a:endParaRPr>
          </a:p>
          <a:p>
            <a:pPr marL="1152652" lvl="1" indent="-518693">
              <a:lnSpc>
                <a:spcPct val="90000"/>
              </a:lnSpc>
              <a:spcBef>
                <a:spcPts val="535"/>
              </a:spcBef>
              <a:buClr>
                <a:srgbClr val="969696"/>
              </a:buClr>
              <a:buFont typeface="Wingdings" panose="05000000000000000000" pitchFamily="2" charset="2"/>
              <a:buChar char="Ø"/>
              <a:tabLst>
                <a:tab pos="840860" algn="l"/>
                <a:tab pos="841436" algn="l"/>
              </a:tabLst>
            </a:pPr>
            <a:r>
              <a:rPr lang="en-US" sz="3267" spc="-5" dirty="0" err="1">
                <a:solidFill>
                  <a:srgbClr val="000000"/>
                </a:solidFill>
              </a:rPr>
              <a:t>Ressourcen</a:t>
            </a:r>
            <a:endParaRPr lang="en-US" sz="3267" dirty="0">
              <a:solidFill>
                <a:srgbClr val="000000"/>
              </a:solidFill>
            </a:endParaRPr>
          </a:p>
          <a:p>
            <a:pPr marL="1152652" lvl="1" indent="-518693">
              <a:lnSpc>
                <a:spcPct val="90000"/>
              </a:lnSpc>
              <a:spcBef>
                <a:spcPts val="526"/>
              </a:spcBef>
              <a:buClr>
                <a:srgbClr val="969696"/>
              </a:buClr>
              <a:buFont typeface="Wingdings" panose="05000000000000000000" pitchFamily="2" charset="2"/>
              <a:buChar char="Ø"/>
              <a:tabLst>
                <a:tab pos="840860" algn="l"/>
                <a:tab pos="841436" algn="l"/>
              </a:tabLst>
            </a:pPr>
            <a:r>
              <a:rPr lang="en-US" sz="3267" spc="-5" dirty="0" err="1">
                <a:solidFill>
                  <a:srgbClr val="000000"/>
                </a:solidFill>
              </a:rPr>
              <a:t>Deadlockerkennung</a:t>
            </a:r>
            <a:r>
              <a:rPr lang="en-US" sz="3267" spc="-5" dirty="0">
                <a:solidFill>
                  <a:srgbClr val="000000"/>
                </a:solidFill>
              </a:rPr>
              <a:t> und</a:t>
            </a:r>
            <a:r>
              <a:rPr lang="en-US" sz="3267" spc="5" dirty="0">
                <a:solidFill>
                  <a:srgbClr val="000000"/>
                </a:solidFill>
              </a:rPr>
              <a:t> </a:t>
            </a:r>
            <a:r>
              <a:rPr lang="en-US" sz="3267" spc="-5" dirty="0">
                <a:solidFill>
                  <a:srgbClr val="000000"/>
                </a:solidFill>
              </a:rPr>
              <a:t>–</a:t>
            </a:r>
            <a:r>
              <a:rPr lang="en-US" sz="3267" spc="-5" dirty="0" err="1">
                <a:solidFill>
                  <a:srgbClr val="000000"/>
                </a:solidFill>
              </a:rPr>
              <a:t>behebung</a:t>
            </a:r>
            <a:endParaRPr lang="en-US" sz="3267" dirty="0">
              <a:solidFill>
                <a:srgbClr val="000000"/>
              </a:solidFill>
            </a:endParaRPr>
          </a:p>
          <a:p>
            <a:pPr marL="1152652" lvl="1" indent="-518693">
              <a:lnSpc>
                <a:spcPct val="90000"/>
              </a:lnSpc>
              <a:spcBef>
                <a:spcPts val="522"/>
              </a:spcBef>
              <a:buClr>
                <a:srgbClr val="969696"/>
              </a:buClr>
              <a:buFont typeface="Wingdings" panose="05000000000000000000" pitchFamily="2" charset="2"/>
              <a:buChar char="Ø"/>
              <a:tabLst>
                <a:tab pos="840860" algn="l"/>
                <a:tab pos="841436" algn="l"/>
              </a:tabLst>
            </a:pPr>
            <a:r>
              <a:rPr lang="en-US" sz="3267" spc="-5" dirty="0" err="1">
                <a:solidFill>
                  <a:srgbClr val="000000"/>
                </a:solidFill>
              </a:rPr>
              <a:t>Deadlockvermeidung</a:t>
            </a:r>
            <a:endParaRPr lang="en-US" sz="3267" dirty="0">
              <a:solidFill>
                <a:srgbClr val="000000"/>
              </a:solidFill>
            </a:endParaRPr>
          </a:p>
        </p:txBody>
      </p:sp>
      <p:sp>
        <p:nvSpPr>
          <p:cNvPr id="2" name="object 2"/>
          <p:cNvSpPr txBox="1"/>
          <p:nvPr/>
        </p:nvSpPr>
        <p:spPr>
          <a:xfrm>
            <a:off x="2147527" y="570770"/>
            <a:ext cx="257031" cy="207205"/>
          </a:xfrm>
          <a:prstGeom prst="rect">
            <a:avLst/>
          </a:prstGeom>
        </p:spPr>
        <p:txBody>
          <a:bodyPr vert="horz" wrap="square" lIns="0" tIns="11526" rIns="0" bIns="0" rtlCol="0">
            <a:spAutoFit/>
          </a:bodyPr>
          <a:lstStyle/>
          <a:p>
            <a:pPr marL="11527">
              <a:spcBef>
                <a:spcPts val="91"/>
              </a:spcBef>
            </a:pPr>
            <a:r>
              <a:rPr lang="de-AT" sz="1271" spc="-5">
                <a:solidFill>
                  <a:srgbClr val="FFFFFF"/>
                </a:solidFill>
                <a:latin typeface="Arial"/>
                <a:cs typeface="Arial"/>
              </a:rPr>
              <a:t>4</a:t>
            </a:r>
            <a:r>
              <a:rPr lang="de-AT" sz="1271">
                <a:solidFill>
                  <a:srgbClr val="FFFFFF"/>
                </a:solidFill>
                <a:latin typeface="Arial"/>
                <a:cs typeface="Arial"/>
              </a:rPr>
              <a:t>-3</a:t>
            </a:r>
            <a:endParaRPr lang="de-AT" sz="1271">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2EFC14-6D17-4184-AB04-F6C40916D1DC}"/>
              </a:ext>
            </a:extLst>
          </p:cNvPr>
          <p:cNvSpPr>
            <a:spLocks noGrp="1"/>
          </p:cNvSpPr>
          <p:nvPr>
            <p:ph type="title"/>
          </p:nvPr>
        </p:nvSpPr>
        <p:spPr>
          <a:xfrm>
            <a:off x="1462528" y="1"/>
            <a:ext cx="7789317" cy="1229037"/>
          </a:xfrm>
        </p:spPr>
        <p:txBody>
          <a:bodyPr/>
          <a:lstStyle/>
          <a:p>
            <a:r>
              <a:rPr lang="de-AT" sz="3630" dirty="0"/>
              <a:t>Kernel</a:t>
            </a:r>
            <a:br>
              <a:rPr lang="de-AT" dirty="0"/>
            </a:br>
            <a:r>
              <a:rPr lang="de-DE" sz="2178" dirty="0"/>
              <a:t>Er bildet die unterste Softwareschicht des Systems und hat direkten Zugriff auf die Hardware</a:t>
            </a:r>
            <a:endParaRPr lang="de-AT" b="0" dirty="0"/>
          </a:p>
        </p:txBody>
      </p:sp>
      <p:sp>
        <p:nvSpPr>
          <p:cNvPr id="3" name="Textplatzhalter 2">
            <a:extLst>
              <a:ext uri="{FF2B5EF4-FFF2-40B4-BE49-F238E27FC236}">
                <a16:creationId xmlns:a16="http://schemas.microsoft.com/office/drawing/2014/main" id="{2B3DE793-5ACD-45B3-9EC1-BE76FF96F49A}"/>
              </a:ext>
            </a:extLst>
          </p:cNvPr>
          <p:cNvSpPr>
            <a:spLocks noGrp="1"/>
          </p:cNvSpPr>
          <p:nvPr>
            <p:ph type="body" idx="1"/>
          </p:nvPr>
        </p:nvSpPr>
        <p:spPr>
          <a:xfrm>
            <a:off x="1470822" y="1630936"/>
            <a:ext cx="9095131" cy="4860283"/>
          </a:xfrm>
        </p:spPr>
        <p:txBody>
          <a:bodyPr>
            <a:normAutofit lnSpcReduction="10000"/>
          </a:bodyPr>
          <a:lstStyle/>
          <a:p>
            <a:r>
              <a:rPr lang="de-DE" sz="1815" dirty="0"/>
              <a:t>Ein Betriebssystem-Kernel hat die </a:t>
            </a:r>
            <a:r>
              <a:rPr lang="de-DE" sz="1815" dirty="0">
                <a:highlight>
                  <a:srgbClr val="FFFF00"/>
                </a:highlight>
              </a:rPr>
              <a:t>folgenden Aufgaben</a:t>
            </a:r>
            <a:r>
              <a:rPr lang="de-DE" sz="1815" dirty="0"/>
              <a:t>:</a:t>
            </a:r>
          </a:p>
          <a:p>
            <a:pPr marL="311216" indent="-311216"/>
            <a:r>
              <a:rPr lang="de-DE" sz="1815" dirty="0"/>
              <a:t>Schnittstelle zu Anwenderprogrammen (Starten, Beenden, Ein-/Ausgabe, Speicherzugriff)</a:t>
            </a:r>
          </a:p>
          <a:p>
            <a:pPr marL="311216" indent="-311216"/>
            <a:r>
              <a:rPr lang="de-DE" sz="1815" dirty="0"/>
              <a:t>Kontrolle des Zugriffs auf Prozessor, Geräte, Speicher (Scheduler, Gerätetreiber, Speicherschutz). Möglichst alleiniger Zugriff des Kernels auf diese Ressourcen.</a:t>
            </a:r>
          </a:p>
          <a:p>
            <a:pPr marL="311216" indent="-311216"/>
            <a:r>
              <a:rPr lang="de-DE" sz="1815" dirty="0"/>
              <a:t>Verteilung der Ressourcen wie zum Beispiel der Prozessorzeit bzw. der Prozessoren auf die Anwenderprogramme.</a:t>
            </a:r>
          </a:p>
          <a:p>
            <a:pPr marL="311216" indent="-311216"/>
            <a:r>
              <a:rPr lang="de-DE" sz="1815" dirty="0"/>
              <a:t>Strukturierung der Ressourcen, etwa Abbildung von Dateisystemen auf blockorientierte Geräte wie Festplattenlaufwerke, Netzwerkstack auf Netzwerkkarten.</a:t>
            </a:r>
          </a:p>
          <a:p>
            <a:pPr marL="311216" indent="-311216"/>
            <a:r>
              <a:rPr lang="de-DE" sz="1815" dirty="0"/>
              <a:t>Auflösung von Zugriffskonflikten, etwa Verriegelung bei Mehrprozessorsystemen, Warteschlangen bei knappen Ressourcen.</a:t>
            </a:r>
          </a:p>
          <a:p>
            <a:pPr marL="311216" indent="-311216"/>
            <a:r>
              <a:rPr lang="de-DE" sz="1815" dirty="0"/>
              <a:t>Virtualisierung der Ressourcen (Prozessor: Prozesse, Festplatte: Dateien, Netzwerkkarte: z. B. Sockets, Speicher: virtueller Speicher, Geräte: Spezialdateien).</a:t>
            </a:r>
          </a:p>
          <a:p>
            <a:pPr marL="311216" indent="-311216"/>
            <a:r>
              <a:rPr lang="de-DE" sz="1815" dirty="0"/>
              <a:t>Überwachung von Zugriffsrechten auf Dateien und Geräte bei Mehrbenutzersystemen.</a:t>
            </a:r>
          </a:p>
          <a:p>
            <a:endParaRPr lang="de-DE" sz="1452" dirty="0"/>
          </a:p>
          <a:p>
            <a:r>
              <a:rPr lang="de-AT" sz="1452" dirty="0"/>
              <a:t>https://de.wikipedia.org/wiki/Kernel_(Betriebssystem)</a:t>
            </a:r>
          </a:p>
          <a:p>
            <a:endParaRPr lang="de-AT" sz="1452" dirty="0"/>
          </a:p>
        </p:txBody>
      </p:sp>
    </p:spTree>
    <p:extLst>
      <p:ext uri="{BB962C8B-B14F-4D97-AF65-F5344CB8AC3E}">
        <p14:creationId xmlns:p14="http://schemas.microsoft.com/office/powerpoint/2010/main" val="3678276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ChangeArrowheads="1"/>
          </p:cNvSpPr>
          <p:nvPr>
            <p:ph type="title"/>
          </p:nvPr>
        </p:nvSpPr>
        <p:spPr>
          <a:xfrm>
            <a:off x="2003898" y="731904"/>
            <a:ext cx="7789317" cy="426233"/>
          </a:xfrm>
        </p:spPr>
        <p:txBody>
          <a:bodyPr>
            <a:normAutofit fontScale="90000"/>
          </a:bodyPr>
          <a:lstStyle/>
          <a:p>
            <a:pPr eaLnBrk="1" hangingPunct="1"/>
            <a:r>
              <a:rPr lang="de-DE" b="1" dirty="0" err="1"/>
              <a:t>Prozeßmodell</a:t>
            </a:r>
            <a:br>
              <a:rPr lang="de-DE" b="1" dirty="0"/>
            </a:br>
            <a:endParaRPr lang="de-DE" b="1" dirty="0"/>
          </a:p>
        </p:txBody>
      </p:sp>
      <p:sp>
        <p:nvSpPr>
          <p:cNvPr id="151554" name="Rectangle 3"/>
          <p:cNvSpPr>
            <a:spLocks noGrp="1" noChangeArrowheads="1"/>
          </p:cNvSpPr>
          <p:nvPr>
            <p:ph type="body" idx="1"/>
          </p:nvPr>
        </p:nvSpPr>
        <p:spPr>
          <a:xfrm>
            <a:off x="2015778" y="1600487"/>
            <a:ext cx="8582674" cy="4321939"/>
          </a:xfrm>
        </p:spPr>
        <p:txBody>
          <a:bodyPr>
            <a:normAutofit fontScale="92500" lnSpcReduction="20000"/>
          </a:bodyPr>
          <a:lstStyle/>
          <a:p>
            <a:pPr eaLnBrk="1" hangingPunct="1">
              <a:lnSpc>
                <a:spcPct val="90000"/>
              </a:lnSpc>
              <a:buFontTx/>
              <a:buNone/>
            </a:pPr>
            <a:r>
              <a:rPr lang="de-DE" sz="2401" dirty="0"/>
              <a:t>Ein </a:t>
            </a:r>
            <a:r>
              <a:rPr lang="de-DE" sz="2401" dirty="0" err="1"/>
              <a:t>Prozeß</a:t>
            </a:r>
            <a:r>
              <a:rPr lang="de-DE" sz="2401" dirty="0"/>
              <a:t> ist ein Programm während der Ausführung </a:t>
            </a:r>
          </a:p>
          <a:p>
            <a:pPr eaLnBrk="1" hangingPunct="1">
              <a:lnSpc>
                <a:spcPct val="90000"/>
              </a:lnSpc>
              <a:buFontTx/>
              <a:buNone/>
            </a:pPr>
            <a:r>
              <a:rPr lang="de-DE" sz="2401" dirty="0"/>
              <a:t>(Für uns gleichbedeutend mit "</a:t>
            </a:r>
            <a:r>
              <a:rPr lang="de-DE" sz="2401" b="1" dirty="0">
                <a:highlight>
                  <a:srgbClr val="FFFF00"/>
                </a:highlight>
              </a:rPr>
              <a:t>Task</a:t>
            </a:r>
            <a:r>
              <a:rPr lang="de-DE" sz="2401" dirty="0"/>
              <a:t>". </a:t>
            </a:r>
          </a:p>
          <a:p>
            <a:pPr eaLnBrk="1" hangingPunct="1">
              <a:lnSpc>
                <a:spcPct val="90000"/>
              </a:lnSpc>
              <a:buFontTx/>
              <a:buNone/>
            </a:pPr>
            <a:r>
              <a:rPr lang="de-DE" sz="2401" dirty="0"/>
              <a:t>Es gibt jedoch BS, bei denen ein Programm mehrere Prozesse startet, einen solchen </a:t>
            </a:r>
            <a:r>
              <a:rPr lang="de-DE" sz="2401" dirty="0" err="1"/>
              <a:t>Prozeß</a:t>
            </a:r>
            <a:r>
              <a:rPr lang="de-DE" sz="2401" dirty="0"/>
              <a:t> nennt man dann "</a:t>
            </a:r>
            <a:r>
              <a:rPr lang="de-DE" sz="2401" b="1" dirty="0">
                <a:highlight>
                  <a:srgbClr val="FFFF00"/>
                </a:highlight>
              </a:rPr>
              <a:t>Thread</a:t>
            </a:r>
            <a:r>
              <a:rPr lang="de-DE" sz="2401" dirty="0"/>
              <a:t>".)</a:t>
            </a:r>
          </a:p>
          <a:p>
            <a:pPr eaLnBrk="1" hangingPunct="1">
              <a:lnSpc>
                <a:spcPct val="90000"/>
              </a:lnSpc>
              <a:buFontTx/>
              <a:buNone/>
            </a:pPr>
            <a:endParaRPr lang="de-DE" sz="2401" dirty="0"/>
          </a:p>
          <a:p>
            <a:pPr eaLnBrk="1" hangingPunct="1">
              <a:lnSpc>
                <a:spcPct val="90000"/>
              </a:lnSpc>
              <a:buFontTx/>
              <a:buNone/>
            </a:pPr>
            <a:r>
              <a:rPr lang="de-DE" sz="2401" dirty="0"/>
              <a:t>Es können sich mehrere Prozesse gleichzeitig im Speicher befinden, es ist jedoch </a:t>
            </a:r>
            <a:r>
              <a:rPr lang="de-DE" sz="2401" u="sng" dirty="0"/>
              <a:t>immer nur ein Prozess aktiv</a:t>
            </a:r>
            <a:r>
              <a:rPr lang="de-DE" sz="2401" dirty="0"/>
              <a:t>, </a:t>
            </a:r>
          </a:p>
          <a:p>
            <a:pPr eaLnBrk="1" hangingPunct="1">
              <a:lnSpc>
                <a:spcPct val="90000"/>
              </a:lnSpc>
              <a:buFontTx/>
              <a:buNone/>
            </a:pPr>
            <a:r>
              <a:rPr lang="de-DE" sz="2401" dirty="0"/>
              <a:t>d.h. er wird von der Hardware bearbeitet </a:t>
            </a:r>
          </a:p>
          <a:p>
            <a:pPr eaLnBrk="1" hangingPunct="1">
              <a:lnSpc>
                <a:spcPct val="90000"/>
              </a:lnSpc>
              <a:buFontTx/>
              <a:buNone/>
            </a:pPr>
            <a:r>
              <a:rPr lang="de-DE" sz="2401" dirty="0"/>
              <a:t>(außer es gibt mehrere CPUs) </a:t>
            </a:r>
          </a:p>
          <a:p>
            <a:pPr eaLnBrk="1" hangingPunct="1">
              <a:lnSpc>
                <a:spcPct val="90000"/>
              </a:lnSpc>
              <a:buFontTx/>
              <a:buNone/>
            </a:pPr>
            <a:r>
              <a:rPr lang="de-DE" sz="2401" dirty="0"/>
              <a:t>--&gt; </a:t>
            </a:r>
            <a:r>
              <a:rPr lang="de-DE" sz="2401" b="1" dirty="0"/>
              <a:t>parallel </a:t>
            </a:r>
            <a:r>
              <a:rPr lang="de-DE" sz="2401" dirty="0"/>
              <a:t>falls die Zahl der Prozessoren größer oder gleich der Zahl der Prozesse ist, </a:t>
            </a:r>
          </a:p>
          <a:p>
            <a:pPr eaLnBrk="1" hangingPunct="1">
              <a:lnSpc>
                <a:spcPct val="90000"/>
              </a:lnSpc>
              <a:buFontTx/>
              <a:buNone/>
            </a:pPr>
            <a:r>
              <a:rPr lang="de-DE" sz="2401" b="1" dirty="0"/>
              <a:t>quasiparallel </a:t>
            </a:r>
            <a:r>
              <a:rPr lang="de-DE" sz="2401" dirty="0"/>
              <a:t>im anderen Fall.</a:t>
            </a:r>
          </a:p>
          <a:p>
            <a:pPr eaLnBrk="1" hangingPunct="1">
              <a:lnSpc>
                <a:spcPct val="90000"/>
              </a:lnSpc>
            </a:pPr>
            <a:endParaRPr lang="de-DE" sz="240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Grp="1" noChangeArrowheads="1"/>
          </p:cNvSpPr>
          <p:nvPr>
            <p:ph type="title"/>
          </p:nvPr>
        </p:nvSpPr>
        <p:spPr>
          <a:xfrm>
            <a:off x="2201342" y="305671"/>
            <a:ext cx="7789317" cy="782114"/>
          </a:xfrm>
        </p:spPr>
        <p:txBody>
          <a:bodyPr>
            <a:normAutofit fontScale="90000"/>
          </a:bodyPr>
          <a:lstStyle/>
          <a:p>
            <a:pPr eaLnBrk="1" hangingPunct="1"/>
            <a:r>
              <a:rPr lang="de-DE" b="1"/>
              <a:t>Prozeßmodell</a:t>
            </a:r>
            <a:br>
              <a:rPr lang="de-DE" b="1"/>
            </a:br>
            <a:endParaRPr lang="de-DE" b="1"/>
          </a:p>
        </p:txBody>
      </p:sp>
      <p:sp>
        <p:nvSpPr>
          <p:cNvPr id="153602" name="Rectangle 3"/>
          <p:cNvSpPr>
            <a:spLocks noGrp="1" noChangeArrowheads="1"/>
          </p:cNvSpPr>
          <p:nvPr>
            <p:ph type="body" idx="1"/>
          </p:nvPr>
        </p:nvSpPr>
        <p:spPr>
          <a:xfrm>
            <a:off x="1804662" y="1274693"/>
            <a:ext cx="8582674" cy="4739475"/>
          </a:xfrm>
        </p:spPr>
        <p:txBody>
          <a:bodyPr/>
          <a:lstStyle/>
          <a:p>
            <a:pPr eaLnBrk="1" hangingPunct="1"/>
            <a:endParaRPr lang="de-DE" dirty="0"/>
          </a:p>
          <a:p>
            <a:pPr eaLnBrk="1" hangingPunct="1">
              <a:buFontTx/>
              <a:buNone/>
            </a:pPr>
            <a:r>
              <a:rPr lang="de-DE" dirty="0"/>
              <a:t>Ein Teil des BS, der </a:t>
            </a:r>
            <a:r>
              <a:rPr lang="de-DE" b="1" dirty="0"/>
              <a:t>Scheduler</a:t>
            </a:r>
            <a:r>
              <a:rPr lang="de-DE" dirty="0"/>
              <a:t>, wählt einen </a:t>
            </a:r>
            <a:r>
              <a:rPr lang="de-DE" dirty="0" err="1"/>
              <a:t>Prozeß</a:t>
            </a:r>
            <a:r>
              <a:rPr lang="de-DE" dirty="0"/>
              <a:t> aus, teilt ihm die CPU zu und </a:t>
            </a:r>
            <a:r>
              <a:rPr lang="de-DE" dirty="0" err="1"/>
              <a:t>läßt</a:t>
            </a:r>
            <a:r>
              <a:rPr lang="de-DE" dirty="0"/>
              <a:t> ihn eine gewisse Zeit rechnen. </a:t>
            </a:r>
            <a:br>
              <a:rPr lang="de-DE" dirty="0"/>
            </a:br>
            <a:r>
              <a:rPr lang="de-DE" dirty="0"/>
              <a:t>Moderne Rechner können mehrere Dinge gleichzeitig ausführen. </a:t>
            </a:r>
          </a:p>
          <a:p>
            <a:pPr eaLnBrk="1" hangingPunct="1">
              <a:buFontTx/>
              <a:buNone/>
            </a:pPr>
            <a:r>
              <a:rPr lang="de-DE" dirty="0"/>
              <a:t>Unterstützt durch die Hardware lassen sich einzelne Aufgaben des BS parallelisieren. z. B. das Ausgeben einer Datei auf dem Drucker, während das Programm weiterläuft (auch im </a:t>
            </a:r>
            <a:r>
              <a:rPr lang="de-DE" dirty="0" err="1"/>
              <a:t>Einprogrammbetrieb</a:t>
            </a:r>
            <a:r>
              <a:rPr lang="de-DE" dirty="0"/>
              <a:t>!).</a:t>
            </a:r>
          </a:p>
          <a:p>
            <a:pPr eaLnBrk="1" hangingPunct="1">
              <a:buFontTx/>
              <a:buNone/>
            </a:pPr>
            <a:endParaRPr lang="de-D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p:cNvSpPr>
            <a:spLocks noGrp="1" noChangeArrowheads="1"/>
          </p:cNvSpPr>
          <p:nvPr>
            <p:ph type="title"/>
          </p:nvPr>
        </p:nvSpPr>
        <p:spPr>
          <a:xfrm>
            <a:off x="2201341" y="524435"/>
            <a:ext cx="7789317" cy="426233"/>
          </a:xfrm>
        </p:spPr>
        <p:txBody>
          <a:bodyPr>
            <a:normAutofit fontScale="90000"/>
          </a:bodyPr>
          <a:lstStyle/>
          <a:p>
            <a:pPr eaLnBrk="1" hangingPunct="1"/>
            <a:r>
              <a:rPr lang="de-DE" b="1" dirty="0" err="1"/>
              <a:t>Prozeßmodell</a:t>
            </a:r>
            <a:br>
              <a:rPr lang="de-DE" b="1" dirty="0"/>
            </a:br>
            <a:endParaRPr lang="de-DE" b="1" dirty="0"/>
          </a:p>
        </p:txBody>
      </p:sp>
      <p:sp>
        <p:nvSpPr>
          <p:cNvPr id="155650" name="Rectangle 3"/>
          <p:cNvSpPr>
            <a:spLocks noGrp="1" noChangeArrowheads="1"/>
          </p:cNvSpPr>
          <p:nvPr>
            <p:ph type="body" idx="1"/>
          </p:nvPr>
        </p:nvSpPr>
        <p:spPr>
          <a:xfrm>
            <a:off x="2084934" y="1769249"/>
            <a:ext cx="7789318" cy="3620073"/>
          </a:xfrm>
        </p:spPr>
        <p:txBody>
          <a:bodyPr>
            <a:normAutofit fontScale="92500" lnSpcReduction="10000"/>
          </a:bodyPr>
          <a:lstStyle/>
          <a:p>
            <a:pPr eaLnBrk="1" hangingPunct="1">
              <a:lnSpc>
                <a:spcPct val="90000"/>
              </a:lnSpc>
              <a:buFontTx/>
              <a:buNone/>
            </a:pPr>
            <a:r>
              <a:rPr lang="de-DE" sz="2904" dirty="0"/>
              <a:t>Es gibt also in der Regel parallele Arbeit von CPU und E/A-Geräten.</a:t>
            </a:r>
          </a:p>
          <a:p>
            <a:pPr eaLnBrk="1" hangingPunct="1">
              <a:lnSpc>
                <a:spcPct val="90000"/>
              </a:lnSpc>
              <a:buFontTx/>
              <a:buNone/>
            </a:pPr>
            <a:endParaRPr lang="de-DE" sz="2904" dirty="0"/>
          </a:p>
          <a:p>
            <a:pPr eaLnBrk="1" hangingPunct="1">
              <a:lnSpc>
                <a:spcPct val="90000"/>
              </a:lnSpc>
              <a:buFontTx/>
              <a:buNone/>
            </a:pPr>
            <a:r>
              <a:rPr lang="de-DE" sz="2904" dirty="0"/>
              <a:t>Im </a:t>
            </a:r>
            <a:r>
              <a:rPr lang="de-DE" sz="2904" u="sng" dirty="0"/>
              <a:t>Mehrprogrammbetrieb</a:t>
            </a:r>
            <a:r>
              <a:rPr lang="de-DE" sz="2904" dirty="0"/>
              <a:t> wird jedem Programm einen kurzen Zeitabschnitt (</a:t>
            </a:r>
            <a:r>
              <a:rPr lang="de-DE" sz="2904" b="1" dirty="0"/>
              <a:t>Zeitscheibe</a:t>
            </a:r>
            <a:r>
              <a:rPr lang="de-DE" sz="2904" dirty="0"/>
              <a:t>) lang die CPU zugeteilt, </a:t>
            </a:r>
          </a:p>
          <a:p>
            <a:pPr eaLnBrk="1" hangingPunct="1">
              <a:lnSpc>
                <a:spcPct val="90000"/>
              </a:lnSpc>
              <a:buFontTx/>
              <a:buNone/>
            </a:pPr>
            <a:r>
              <a:rPr lang="de-DE" sz="2904" dirty="0"/>
              <a:t>wodurch die Benutzer die Illusion erhalten, alle Programme würden gleichzeitig bearbeitet </a:t>
            </a:r>
          </a:p>
          <a:p>
            <a:pPr eaLnBrk="1" hangingPunct="1">
              <a:lnSpc>
                <a:spcPct val="90000"/>
              </a:lnSpc>
              <a:buFontTx/>
              <a:buNone/>
            </a:pPr>
            <a:r>
              <a:rPr lang="de-DE" sz="2904" dirty="0">
                <a:highlight>
                  <a:srgbClr val="FFFF00"/>
                </a:highlight>
              </a:rPr>
              <a:t>--&gt; Pseudoparallelität.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2"/>
          <p:cNvSpPr>
            <a:spLocks noGrp="1" noChangeArrowheads="1"/>
          </p:cNvSpPr>
          <p:nvPr>
            <p:ph type="title"/>
          </p:nvPr>
        </p:nvSpPr>
        <p:spPr>
          <a:xfrm>
            <a:off x="2201342" y="305671"/>
            <a:ext cx="7789317" cy="391057"/>
          </a:xfrm>
        </p:spPr>
        <p:txBody>
          <a:bodyPr>
            <a:normAutofit fontScale="90000"/>
          </a:bodyPr>
          <a:lstStyle/>
          <a:p>
            <a:pPr eaLnBrk="1" hangingPunct="1"/>
            <a:r>
              <a:rPr lang="de-DE" b="1"/>
              <a:t>Prozeßmodell (1)</a:t>
            </a:r>
          </a:p>
        </p:txBody>
      </p:sp>
      <p:sp>
        <p:nvSpPr>
          <p:cNvPr id="157698" name="Rectangle 3"/>
          <p:cNvSpPr>
            <a:spLocks noGrp="1" noChangeArrowheads="1"/>
          </p:cNvSpPr>
          <p:nvPr>
            <p:ph type="body" idx="1"/>
          </p:nvPr>
        </p:nvSpPr>
        <p:spPr>
          <a:xfrm>
            <a:off x="2015778" y="1561780"/>
            <a:ext cx="8582674" cy="3546051"/>
          </a:xfrm>
        </p:spPr>
        <p:txBody>
          <a:bodyPr>
            <a:normAutofit fontScale="92500"/>
          </a:bodyPr>
          <a:lstStyle/>
          <a:p>
            <a:pPr eaLnBrk="1" hangingPunct="1">
              <a:lnSpc>
                <a:spcPct val="80000"/>
              </a:lnSpc>
              <a:buFontTx/>
              <a:buNone/>
            </a:pPr>
            <a:r>
              <a:rPr lang="de-DE" sz="2401" dirty="0"/>
              <a:t>Damit lassen sich folgende Eigenschaften von Prozessen definieren:</a:t>
            </a:r>
          </a:p>
          <a:p>
            <a:pPr eaLnBrk="1" hangingPunct="1">
              <a:lnSpc>
                <a:spcPct val="80000"/>
              </a:lnSpc>
            </a:pPr>
            <a:r>
              <a:rPr lang="de-DE" sz="2401" dirty="0"/>
              <a:t>Jeder </a:t>
            </a:r>
            <a:r>
              <a:rPr lang="de-DE" sz="2401" dirty="0" err="1"/>
              <a:t>Prozeß</a:t>
            </a:r>
            <a:r>
              <a:rPr lang="de-DE" sz="2401" dirty="0"/>
              <a:t> besitzt seine eigene </a:t>
            </a:r>
            <a:r>
              <a:rPr lang="de-DE" sz="2401" dirty="0" err="1"/>
              <a:t>Prozeßumgebung</a:t>
            </a:r>
            <a:r>
              <a:rPr lang="de-DE" sz="2401" dirty="0"/>
              <a:t> </a:t>
            </a:r>
            <a:r>
              <a:rPr lang="de-DE" sz="2401" b="1" dirty="0"/>
              <a:t>(</a:t>
            </a:r>
            <a:r>
              <a:rPr lang="de-DE" sz="2401" b="1" dirty="0">
                <a:highlight>
                  <a:srgbClr val="FFFF00"/>
                </a:highlight>
              </a:rPr>
              <a:t>Instanz</a:t>
            </a:r>
            <a:r>
              <a:rPr lang="de-DE" sz="2401" b="1" dirty="0"/>
              <a:t>).</a:t>
            </a:r>
          </a:p>
          <a:p>
            <a:pPr eaLnBrk="1" hangingPunct="1">
              <a:lnSpc>
                <a:spcPct val="80000"/>
              </a:lnSpc>
            </a:pPr>
            <a:endParaRPr lang="de-DE" sz="2401" b="1" dirty="0"/>
          </a:p>
          <a:p>
            <a:pPr eaLnBrk="1" hangingPunct="1">
              <a:lnSpc>
                <a:spcPct val="80000"/>
              </a:lnSpc>
            </a:pPr>
            <a:r>
              <a:rPr lang="de-DE" sz="2401" dirty="0"/>
              <a:t>Jeder </a:t>
            </a:r>
            <a:r>
              <a:rPr lang="de-DE" sz="2401" dirty="0" err="1"/>
              <a:t>Prozeß</a:t>
            </a:r>
            <a:r>
              <a:rPr lang="de-DE" sz="2401" dirty="0"/>
              <a:t> kann seinerseits andere Prozesse erzeugen </a:t>
            </a:r>
          </a:p>
          <a:p>
            <a:pPr eaLnBrk="1" hangingPunct="1">
              <a:lnSpc>
                <a:spcPct val="80000"/>
              </a:lnSpc>
            </a:pPr>
            <a:r>
              <a:rPr lang="de-DE" sz="2401" dirty="0"/>
              <a:t>und mit Hilfe der BS-Kerns mit anderen Prozessen kommunizieren.</a:t>
            </a:r>
          </a:p>
          <a:p>
            <a:pPr eaLnBrk="1" hangingPunct="1">
              <a:lnSpc>
                <a:spcPct val="80000"/>
              </a:lnSpc>
            </a:pPr>
            <a:endParaRPr lang="de-DE" sz="2401" dirty="0"/>
          </a:p>
          <a:p>
            <a:pPr eaLnBrk="1" hangingPunct="1">
              <a:lnSpc>
                <a:spcPct val="80000"/>
              </a:lnSpc>
            </a:pPr>
            <a:r>
              <a:rPr lang="de-DE" sz="2401" dirty="0"/>
              <a:t>Prozesse können voneinander abhängen </a:t>
            </a:r>
          </a:p>
          <a:p>
            <a:pPr marL="414955" indent="-414955">
              <a:lnSpc>
                <a:spcPct val="80000"/>
              </a:lnSpc>
              <a:buFont typeface="Wingdings" panose="05000000000000000000" pitchFamily="2" charset="2"/>
              <a:buChar char="à"/>
            </a:pPr>
            <a:r>
              <a:rPr lang="de-DE" sz="2401" dirty="0">
                <a:highlight>
                  <a:srgbClr val="FFFF00"/>
                </a:highlight>
              </a:rPr>
              <a:t>kooperierende Prozesse</a:t>
            </a:r>
            <a:r>
              <a:rPr lang="de-DE" sz="2401" dirty="0"/>
              <a:t>. </a:t>
            </a:r>
          </a:p>
          <a:p>
            <a:pPr eaLnBrk="1" hangingPunct="1">
              <a:lnSpc>
                <a:spcPct val="80000"/>
              </a:lnSpc>
            </a:pPr>
            <a:r>
              <a:rPr lang="de-DE" sz="2401" dirty="0"/>
              <a:t>Derartige Prozesse müssen sich untereinander synchronisieren.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2"/>
          <p:cNvSpPr>
            <a:spLocks noGrp="1" noChangeArrowheads="1"/>
          </p:cNvSpPr>
          <p:nvPr>
            <p:ph type="title"/>
          </p:nvPr>
        </p:nvSpPr>
        <p:spPr>
          <a:xfrm>
            <a:off x="2201342" y="305671"/>
            <a:ext cx="7789317" cy="391057"/>
          </a:xfrm>
        </p:spPr>
        <p:txBody>
          <a:bodyPr>
            <a:normAutofit fontScale="90000"/>
          </a:bodyPr>
          <a:lstStyle/>
          <a:p>
            <a:pPr eaLnBrk="1" hangingPunct="1"/>
            <a:r>
              <a:rPr lang="de-DE" b="1"/>
              <a:t>Prozeßmodell (2)</a:t>
            </a:r>
          </a:p>
        </p:txBody>
      </p:sp>
      <p:sp>
        <p:nvSpPr>
          <p:cNvPr id="159746" name="Rectangle 3"/>
          <p:cNvSpPr>
            <a:spLocks noGrp="1" noChangeArrowheads="1"/>
          </p:cNvSpPr>
          <p:nvPr>
            <p:ph type="body" idx="1"/>
          </p:nvPr>
        </p:nvSpPr>
        <p:spPr>
          <a:xfrm>
            <a:off x="1669997" y="1423467"/>
            <a:ext cx="8582674" cy="3217843"/>
          </a:xfrm>
        </p:spPr>
        <p:txBody>
          <a:bodyPr>
            <a:normAutofit fontScale="92500" lnSpcReduction="10000"/>
          </a:bodyPr>
          <a:lstStyle/>
          <a:p>
            <a:pPr eaLnBrk="1" hangingPunct="1">
              <a:lnSpc>
                <a:spcPct val="80000"/>
              </a:lnSpc>
              <a:buFontTx/>
              <a:buNone/>
            </a:pPr>
            <a:r>
              <a:rPr lang="de-DE" sz="2904" dirty="0"/>
              <a:t>Damit lassen sich folgende Eigenschaften von Prozessen definieren:</a:t>
            </a:r>
          </a:p>
          <a:p>
            <a:pPr eaLnBrk="1" hangingPunct="1">
              <a:lnSpc>
                <a:spcPct val="80000"/>
              </a:lnSpc>
              <a:buFontTx/>
              <a:buNone/>
            </a:pPr>
            <a:endParaRPr lang="de-DE" sz="2904" dirty="0"/>
          </a:p>
          <a:p>
            <a:pPr eaLnBrk="1" hangingPunct="1">
              <a:lnSpc>
                <a:spcPct val="80000"/>
              </a:lnSpc>
            </a:pPr>
            <a:r>
              <a:rPr lang="de-DE" sz="2904" dirty="0">
                <a:highlight>
                  <a:srgbClr val="FFFF00"/>
                </a:highlight>
              </a:rPr>
              <a:t>Prozessen kann eine Priorität zugeordnet werden</a:t>
            </a:r>
            <a:r>
              <a:rPr lang="de-DE" sz="2904" dirty="0"/>
              <a:t>, aus der sich die Reihenfolge ergibt, mit der die Prozesse der CPU zugeteilt werden.</a:t>
            </a:r>
          </a:p>
          <a:p>
            <a:pPr eaLnBrk="1" hangingPunct="1">
              <a:lnSpc>
                <a:spcPct val="80000"/>
              </a:lnSpc>
            </a:pPr>
            <a:endParaRPr lang="de-DE" sz="2904" dirty="0"/>
          </a:p>
          <a:p>
            <a:pPr eaLnBrk="1" hangingPunct="1">
              <a:lnSpc>
                <a:spcPct val="80000"/>
              </a:lnSpc>
            </a:pPr>
            <a:r>
              <a:rPr lang="de-DE" sz="2904" dirty="0"/>
              <a:t>Die Speicherung der </a:t>
            </a:r>
            <a:r>
              <a:rPr lang="de-DE" sz="2904" dirty="0" err="1"/>
              <a:t>Prozeßzustände</a:t>
            </a:r>
            <a:r>
              <a:rPr lang="de-DE" sz="2904" dirty="0"/>
              <a:t> erfolgt in einer vom BS geführten </a:t>
            </a:r>
            <a:r>
              <a:rPr lang="de-DE" sz="2904" dirty="0" err="1">
                <a:highlight>
                  <a:srgbClr val="FFFF00"/>
                </a:highlight>
              </a:rPr>
              <a:t>Prozeßtabelle</a:t>
            </a:r>
            <a:r>
              <a:rPr lang="de-DE" sz="2904"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2"/>
          <p:cNvSpPr>
            <a:spLocks noGrp="1" noChangeArrowheads="1"/>
          </p:cNvSpPr>
          <p:nvPr>
            <p:ph type="title"/>
          </p:nvPr>
        </p:nvSpPr>
        <p:spPr>
          <a:xfrm>
            <a:off x="2201342" y="305671"/>
            <a:ext cx="7789317" cy="391057"/>
          </a:xfrm>
        </p:spPr>
        <p:txBody>
          <a:bodyPr>
            <a:normAutofit fontScale="90000"/>
          </a:bodyPr>
          <a:lstStyle/>
          <a:p>
            <a:pPr eaLnBrk="1" hangingPunct="1"/>
            <a:r>
              <a:rPr lang="de-DE" b="1"/>
              <a:t>Prozeßzustände</a:t>
            </a:r>
          </a:p>
        </p:txBody>
      </p:sp>
      <p:sp>
        <p:nvSpPr>
          <p:cNvPr id="161794" name="Rectangle 3"/>
          <p:cNvSpPr>
            <a:spLocks noGrp="1" noChangeArrowheads="1"/>
          </p:cNvSpPr>
          <p:nvPr>
            <p:ph type="body" idx="1"/>
          </p:nvPr>
        </p:nvSpPr>
        <p:spPr>
          <a:xfrm>
            <a:off x="2084935" y="1545204"/>
            <a:ext cx="8582674" cy="3767593"/>
          </a:xfrm>
        </p:spPr>
        <p:txBody>
          <a:bodyPr>
            <a:normAutofit fontScale="92500" lnSpcReduction="10000"/>
          </a:bodyPr>
          <a:lstStyle/>
          <a:p>
            <a:pPr eaLnBrk="1" hangingPunct="1">
              <a:lnSpc>
                <a:spcPct val="80000"/>
              </a:lnSpc>
              <a:buFontTx/>
              <a:buNone/>
            </a:pPr>
            <a:r>
              <a:rPr lang="de-DE" sz="2401" dirty="0"/>
              <a:t>Während seiner Abarbeitung kann ein </a:t>
            </a:r>
            <a:r>
              <a:rPr lang="de-DE" sz="2401" dirty="0" err="1"/>
              <a:t>Prozeß</a:t>
            </a:r>
            <a:r>
              <a:rPr lang="de-DE" sz="2401" dirty="0"/>
              <a:t> verschiedene Zustände einnehmen:</a:t>
            </a:r>
          </a:p>
          <a:p>
            <a:pPr eaLnBrk="1" hangingPunct="1">
              <a:lnSpc>
                <a:spcPct val="80000"/>
              </a:lnSpc>
              <a:buFontTx/>
              <a:buNone/>
            </a:pPr>
            <a:endParaRPr lang="de-DE" sz="1800" b="1" dirty="0"/>
          </a:p>
          <a:p>
            <a:pPr eaLnBrk="1" hangingPunct="1">
              <a:lnSpc>
                <a:spcPct val="80000"/>
              </a:lnSpc>
            </a:pPr>
            <a:r>
              <a:rPr lang="de-DE" sz="2401" b="1" dirty="0"/>
              <a:t>aktiv</a:t>
            </a:r>
            <a:r>
              <a:rPr lang="de-DE" sz="2401" dirty="0"/>
              <a:t> (</a:t>
            </a:r>
            <a:r>
              <a:rPr lang="de-DE" sz="2401" dirty="0" err="1"/>
              <a:t>running</a:t>
            </a:r>
            <a:r>
              <a:rPr lang="de-DE" sz="2401" dirty="0"/>
              <a:t>): </a:t>
            </a:r>
            <a:r>
              <a:rPr lang="de-DE" sz="2401" dirty="0" err="1"/>
              <a:t>Prozeß</a:t>
            </a:r>
            <a:r>
              <a:rPr lang="de-DE" sz="2401" dirty="0"/>
              <a:t> wird von der CPU bearbeitet</a:t>
            </a:r>
            <a:br>
              <a:rPr lang="de-DE" sz="2401" dirty="0"/>
            </a:br>
            <a:endParaRPr lang="de-DE" sz="2401" dirty="0"/>
          </a:p>
          <a:p>
            <a:pPr eaLnBrk="1" hangingPunct="1">
              <a:lnSpc>
                <a:spcPct val="80000"/>
              </a:lnSpc>
            </a:pPr>
            <a:r>
              <a:rPr lang="de-DE" sz="2401" b="1" dirty="0"/>
              <a:t>bereit</a:t>
            </a:r>
            <a:r>
              <a:rPr lang="de-DE" sz="2401" dirty="0"/>
              <a:t> (</a:t>
            </a:r>
            <a:r>
              <a:rPr lang="de-DE" sz="2401" dirty="0" err="1"/>
              <a:t>ready</a:t>
            </a:r>
            <a:r>
              <a:rPr lang="de-DE" sz="2401" dirty="0"/>
              <a:t>): </a:t>
            </a:r>
            <a:r>
              <a:rPr lang="de-DE" sz="2401" dirty="0" err="1"/>
              <a:t>Prozeß</a:t>
            </a:r>
            <a:r>
              <a:rPr lang="de-DE" sz="2401" dirty="0"/>
              <a:t> kann die CPU benutzen, ist aber durch einen anderen </a:t>
            </a:r>
            <a:r>
              <a:rPr lang="de-DE" sz="2401" dirty="0" err="1"/>
              <a:t>Prozeß</a:t>
            </a:r>
            <a:r>
              <a:rPr lang="de-DE" sz="2401" dirty="0"/>
              <a:t> verdrängt worden</a:t>
            </a:r>
          </a:p>
          <a:p>
            <a:pPr eaLnBrk="1" hangingPunct="1">
              <a:lnSpc>
                <a:spcPct val="80000"/>
              </a:lnSpc>
              <a:buFontTx/>
              <a:buNone/>
            </a:pPr>
            <a:endParaRPr lang="de-DE" sz="2401" dirty="0"/>
          </a:p>
          <a:p>
            <a:pPr eaLnBrk="1" hangingPunct="1">
              <a:lnSpc>
                <a:spcPct val="80000"/>
              </a:lnSpc>
            </a:pPr>
            <a:r>
              <a:rPr lang="de-DE" sz="2401" b="1" dirty="0"/>
              <a:t>blockiert</a:t>
            </a:r>
            <a:r>
              <a:rPr lang="de-DE" sz="2401" dirty="0"/>
              <a:t>: </a:t>
            </a:r>
            <a:r>
              <a:rPr lang="de-DE" sz="2401" dirty="0" err="1"/>
              <a:t>Prozeß</a:t>
            </a:r>
            <a:r>
              <a:rPr lang="de-DE" sz="2401" dirty="0"/>
              <a:t> wartet auf das Eintreten eines bestimmten Ereignisses (z. B. Drucker bereit, Benutzereingabe, etc.) Der Einfachheit halber wird hier ein Rechnersystem mit nur einer CPU angenommen, d. h. ein </a:t>
            </a:r>
            <a:r>
              <a:rPr lang="de-DE" sz="2401" dirty="0" err="1"/>
              <a:t>Prozeß</a:t>
            </a:r>
            <a:r>
              <a:rPr lang="de-DE" sz="2401" dirty="0"/>
              <a:t> ist aktiv, alle anderen sind bereit oder blockiert.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p:cNvSpPr>
            <a:spLocks noGrp="1" noChangeArrowheads="1"/>
          </p:cNvSpPr>
          <p:nvPr>
            <p:ph type="title"/>
          </p:nvPr>
        </p:nvSpPr>
        <p:spPr>
          <a:xfrm>
            <a:off x="2201342" y="305671"/>
            <a:ext cx="7789317" cy="391057"/>
          </a:xfrm>
        </p:spPr>
        <p:txBody>
          <a:bodyPr>
            <a:normAutofit fontScale="90000"/>
          </a:bodyPr>
          <a:lstStyle/>
          <a:p>
            <a:pPr eaLnBrk="1" hangingPunct="1"/>
            <a:r>
              <a:rPr lang="de-DE" b="1"/>
              <a:t>Prozeßzustände</a:t>
            </a:r>
          </a:p>
        </p:txBody>
      </p:sp>
      <p:sp>
        <p:nvSpPr>
          <p:cNvPr id="163842" name="Rectangle 3"/>
          <p:cNvSpPr>
            <a:spLocks noGrp="1" noChangeArrowheads="1"/>
          </p:cNvSpPr>
          <p:nvPr>
            <p:ph type="body" idx="1"/>
          </p:nvPr>
        </p:nvSpPr>
        <p:spPr>
          <a:xfrm>
            <a:off x="2201340" y="1262333"/>
            <a:ext cx="7789318" cy="2111709"/>
          </a:xfrm>
        </p:spPr>
        <p:txBody>
          <a:bodyPr>
            <a:normAutofit lnSpcReduction="10000"/>
          </a:bodyPr>
          <a:lstStyle/>
          <a:p>
            <a:pPr eaLnBrk="1" hangingPunct="1">
              <a:lnSpc>
                <a:spcPct val="90000"/>
              </a:lnSpc>
            </a:pPr>
            <a:r>
              <a:rPr lang="de-DE"/>
              <a:t>Für bereite und blockierte Prozesse wird jeweils eine separate Warteliste geführt.</a:t>
            </a:r>
          </a:p>
          <a:p>
            <a:pPr eaLnBrk="1" hangingPunct="1">
              <a:lnSpc>
                <a:spcPct val="90000"/>
              </a:lnSpc>
            </a:pPr>
            <a:endParaRPr lang="de-DE"/>
          </a:p>
          <a:p>
            <a:pPr eaLnBrk="1" hangingPunct="1">
              <a:lnSpc>
                <a:spcPct val="90000"/>
              </a:lnSpc>
            </a:pPr>
            <a:r>
              <a:rPr lang="de-DE"/>
              <a:t>Ein neu gestartetes Programm wird am Ende der Bereit-Liste eingetragen.</a:t>
            </a:r>
          </a:p>
          <a:p>
            <a:pPr eaLnBrk="1" hangingPunct="1">
              <a:lnSpc>
                <a:spcPct val="90000"/>
              </a:lnSpc>
            </a:pPr>
            <a:endParaRPr lang="de-DE"/>
          </a:p>
          <a:p>
            <a:pPr eaLnBrk="1" hangingPunct="1">
              <a:lnSpc>
                <a:spcPct val="90000"/>
              </a:lnSpc>
            </a:pPr>
            <a:endParaRPr lang="de-D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ChangeArrowheads="1"/>
          </p:cNvSpPr>
          <p:nvPr>
            <p:ph type="title"/>
          </p:nvPr>
        </p:nvSpPr>
        <p:spPr/>
        <p:txBody>
          <a:bodyPr/>
          <a:lstStyle/>
          <a:p>
            <a:pPr eaLnBrk="1" hangingPunct="1"/>
            <a:r>
              <a:rPr lang="de-DE" b="1"/>
              <a:t>Programm</a:t>
            </a:r>
          </a:p>
        </p:txBody>
      </p:sp>
      <p:sp>
        <p:nvSpPr>
          <p:cNvPr id="110594" name="Rectangle 3"/>
          <p:cNvSpPr>
            <a:spLocks noGrp="1" noChangeArrowheads="1"/>
          </p:cNvSpPr>
          <p:nvPr>
            <p:ph type="body" idx="1"/>
          </p:nvPr>
        </p:nvSpPr>
        <p:spPr/>
        <p:txBody>
          <a:bodyPr/>
          <a:lstStyle/>
          <a:p>
            <a:pPr eaLnBrk="1" hangingPunct="1">
              <a:lnSpc>
                <a:spcPct val="90000"/>
              </a:lnSpc>
              <a:buFontTx/>
              <a:buNone/>
            </a:pPr>
            <a:r>
              <a:rPr lang="de-DE" sz="2400" b="1"/>
              <a:t>Programm:</a:t>
            </a:r>
          </a:p>
          <a:p>
            <a:pPr eaLnBrk="1" hangingPunct="1">
              <a:lnSpc>
                <a:spcPct val="90000"/>
              </a:lnSpc>
            </a:pPr>
            <a:r>
              <a:rPr lang="de-DE" sz="2400"/>
              <a:t>Die Lösung einer Programmieraufgabe (=Algorithmus) wird in Form eines Programms realisiert.</a:t>
            </a:r>
          </a:p>
          <a:p>
            <a:pPr eaLnBrk="1" hangingPunct="1">
              <a:lnSpc>
                <a:spcPct val="90000"/>
              </a:lnSpc>
            </a:pPr>
            <a:r>
              <a:rPr lang="de-DE" sz="2400"/>
              <a:t>Teillösungen werden dabei als Prozeduren (Unterprogramme) formuliert, welche nach Beendigung ihrer Arbeit zum aufrufenden übergeordneten Programm zurückkehren. Damit die Leistungen des Betriebssystemkerns problemlos in Anwenderlösungen eingebunden werden können, sind sie ebenfalls als Prozeduren realisiert. </a:t>
            </a:r>
            <a:br>
              <a:rPr lang="de-DE" sz="2400"/>
            </a:br>
            <a:endParaRPr lang="de-DE"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2"/>
          <p:cNvSpPr>
            <a:spLocks noGrp="1" noChangeArrowheads="1"/>
          </p:cNvSpPr>
          <p:nvPr>
            <p:ph type="title"/>
          </p:nvPr>
        </p:nvSpPr>
        <p:spPr>
          <a:xfrm>
            <a:off x="2201342" y="305671"/>
            <a:ext cx="7789317" cy="391057"/>
          </a:xfrm>
        </p:spPr>
        <p:txBody>
          <a:bodyPr>
            <a:normAutofit fontScale="90000"/>
          </a:bodyPr>
          <a:lstStyle/>
          <a:p>
            <a:pPr eaLnBrk="1" hangingPunct="1"/>
            <a:r>
              <a:rPr lang="de-DE" b="1"/>
              <a:t>Prozeßzustände</a:t>
            </a:r>
          </a:p>
        </p:txBody>
      </p:sp>
      <p:sp>
        <p:nvSpPr>
          <p:cNvPr id="165890" name="Rectangle 3"/>
          <p:cNvSpPr>
            <a:spLocks noGrp="1" noChangeArrowheads="1"/>
          </p:cNvSpPr>
          <p:nvPr>
            <p:ph type="body" idx="1"/>
          </p:nvPr>
        </p:nvSpPr>
        <p:spPr>
          <a:xfrm>
            <a:off x="2201340" y="1262333"/>
            <a:ext cx="7789318" cy="4826764"/>
          </a:xfrm>
        </p:spPr>
        <p:txBody>
          <a:bodyPr>
            <a:normAutofit fontScale="92500" lnSpcReduction="10000"/>
          </a:bodyPr>
          <a:lstStyle/>
          <a:p>
            <a:pPr eaLnBrk="1" hangingPunct="1">
              <a:lnSpc>
                <a:spcPct val="90000"/>
              </a:lnSpc>
            </a:pPr>
            <a:r>
              <a:rPr lang="de-DE" sz="2904" dirty="0"/>
              <a:t>Ein spezieller Teil des Betriebssystems, der </a:t>
            </a:r>
            <a:r>
              <a:rPr lang="de-DE" sz="2904" b="1" dirty="0"/>
              <a:t>Scheduler</a:t>
            </a:r>
            <a:r>
              <a:rPr lang="de-DE" sz="2904" dirty="0"/>
              <a:t>, teilt den Prozessen die CPU zu. </a:t>
            </a:r>
          </a:p>
          <a:p>
            <a:pPr eaLnBrk="1" hangingPunct="1">
              <a:lnSpc>
                <a:spcPct val="90000"/>
              </a:lnSpc>
            </a:pPr>
            <a:endParaRPr lang="de-DE" sz="2904" dirty="0"/>
          </a:p>
          <a:p>
            <a:pPr eaLnBrk="1" hangingPunct="1">
              <a:lnSpc>
                <a:spcPct val="90000"/>
              </a:lnSpc>
            </a:pPr>
            <a:r>
              <a:rPr lang="de-DE" sz="2904" dirty="0"/>
              <a:t>Für die Zuteilung existieren unterschiedliche </a:t>
            </a:r>
            <a:r>
              <a:rPr lang="de-DE" sz="2904" b="1" dirty="0"/>
              <a:t>Algorithmen</a:t>
            </a:r>
            <a:r>
              <a:rPr lang="de-DE" sz="2904" dirty="0"/>
              <a:t>, die alle das Ziel haben, die </a:t>
            </a:r>
            <a:r>
              <a:rPr lang="de-DE" sz="2904" dirty="0" err="1"/>
              <a:t>CPUmöglichst</a:t>
            </a:r>
            <a:r>
              <a:rPr lang="de-DE" sz="2904" dirty="0"/>
              <a:t> gerecht unter allen Prozessen aufzuteilen. </a:t>
            </a:r>
          </a:p>
          <a:p>
            <a:pPr eaLnBrk="1" hangingPunct="1">
              <a:lnSpc>
                <a:spcPct val="90000"/>
              </a:lnSpc>
            </a:pPr>
            <a:endParaRPr lang="de-DE" sz="2904" dirty="0"/>
          </a:p>
          <a:p>
            <a:pPr eaLnBrk="1" hangingPunct="1">
              <a:lnSpc>
                <a:spcPct val="90000"/>
              </a:lnSpc>
            </a:pPr>
            <a:r>
              <a:rPr lang="de-DE" sz="2904" dirty="0"/>
              <a:t>Für die </a:t>
            </a:r>
            <a:r>
              <a:rPr lang="de-DE" sz="2904" dirty="0">
                <a:highlight>
                  <a:srgbClr val="FFFF00"/>
                </a:highlight>
              </a:rPr>
              <a:t>Steuerung der Zeitscheiben ist </a:t>
            </a:r>
            <a:r>
              <a:rPr lang="de-DE" sz="2904" dirty="0"/>
              <a:t>ein in regelmäßigen Zeitabständen auftretender </a:t>
            </a:r>
            <a:r>
              <a:rPr lang="de-DE" sz="2904" dirty="0">
                <a:highlight>
                  <a:srgbClr val="FFFF00"/>
                </a:highlight>
              </a:rPr>
              <a:t>Hardwareinterrupt</a:t>
            </a:r>
            <a:r>
              <a:rPr lang="de-DE" sz="2904" dirty="0"/>
              <a:t> notwendig </a:t>
            </a:r>
          </a:p>
          <a:p>
            <a:pPr eaLnBrk="1" hangingPunct="1">
              <a:lnSpc>
                <a:spcPct val="90000"/>
              </a:lnSpc>
            </a:pPr>
            <a:r>
              <a:rPr lang="de-DE" sz="2904" dirty="0"/>
              <a:t>--&gt; Scheduler wird regelmäßig aufgerufen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p:cNvSpPr>
            <a:spLocks noGrp="1" noChangeArrowheads="1"/>
          </p:cNvSpPr>
          <p:nvPr>
            <p:ph type="title"/>
          </p:nvPr>
        </p:nvSpPr>
        <p:spPr>
          <a:xfrm>
            <a:off x="2201342" y="305671"/>
            <a:ext cx="7789317" cy="391057"/>
          </a:xfrm>
        </p:spPr>
        <p:txBody>
          <a:bodyPr>
            <a:normAutofit fontScale="90000"/>
          </a:bodyPr>
          <a:lstStyle/>
          <a:p>
            <a:pPr eaLnBrk="1" hangingPunct="1"/>
            <a:r>
              <a:rPr lang="de-DE" b="1"/>
              <a:t>Prozeßzustände</a:t>
            </a:r>
          </a:p>
        </p:txBody>
      </p:sp>
      <p:sp>
        <p:nvSpPr>
          <p:cNvPr id="167938" name="Rectangle 3"/>
          <p:cNvSpPr>
            <a:spLocks noGrp="1" noChangeArrowheads="1"/>
          </p:cNvSpPr>
          <p:nvPr>
            <p:ph type="body" idx="1"/>
          </p:nvPr>
        </p:nvSpPr>
        <p:spPr>
          <a:xfrm>
            <a:off x="2201340" y="1262333"/>
            <a:ext cx="7789318" cy="3798842"/>
          </a:xfrm>
        </p:spPr>
        <p:txBody>
          <a:bodyPr>
            <a:normAutofit fontScale="92500" lnSpcReduction="10000"/>
          </a:bodyPr>
          <a:lstStyle/>
          <a:p>
            <a:pPr eaLnBrk="1" hangingPunct="1">
              <a:buFontTx/>
              <a:buNone/>
            </a:pPr>
            <a:r>
              <a:rPr lang="de-DE" dirty="0"/>
              <a:t>Die Situation in der Hardware stellt sich etwa folgendermaßen dar:</a:t>
            </a:r>
          </a:p>
          <a:p>
            <a:pPr eaLnBrk="1" hangingPunct="1">
              <a:buFontTx/>
              <a:buNone/>
            </a:pPr>
            <a:endParaRPr lang="de-DE" dirty="0"/>
          </a:p>
          <a:p>
            <a:pPr marL="518693" indent="-518693"/>
            <a:r>
              <a:rPr lang="de-DE" sz="3630" dirty="0"/>
              <a:t>Im Speicher liegen die einzelnen Instanzen der Prozesse. </a:t>
            </a:r>
          </a:p>
          <a:p>
            <a:pPr marL="518693" indent="-518693"/>
            <a:endParaRPr lang="de-DE" sz="3630" dirty="0"/>
          </a:p>
          <a:p>
            <a:pPr marL="518693" indent="-518693"/>
            <a:r>
              <a:rPr lang="de-DE" sz="3630" dirty="0"/>
              <a:t>Jeweils ein </a:t>
            </a:r>
            <a:r>
              <a:rPr lang="de-DE" sz="3630" dirty="0" err="1"/>
              <a:t>Prozeß</a:t>
            </a:r>
            <a:r>
              <a:rPr lang="de-DE" sz="3630" dirty="0"/>
              <a:t> wird der CPU zugeteilt.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3"/>
          <p:cNvSpPr>
            <a:spLocks noGrp="1" noChangeArrowheads="1"/>
          </p:cNvSpPr>
          <p:nvPr>
            <p:ph type="body" idx="1"/>
          </p:nvPr>
        </p:nvSpPr>
        <p:spPr>
          <a:xfrm>
            <a:off x="1946622" y="887128"/>
            <a:ext cx="2459038" cy="5083744"/>
          </a:xfrm>
        </p:spPr>
        <p:txBody>
          <a:bodyPr>
            <a:normAutofit lnSpcReduction="10000"/>
          </a:bodyPr>
          <a:lstStyle/>
          <a:p>
            <a:pPr eaLnBrk="1" hangingPunct="1">
              <a:buFontTx/>
              <a:buNone/>
            </a:pPr>
            <a:r>
              <a:rPr lang="de-DE" sz="2541" dirty="0"/>
              <a:t>Die Situation in der Hardware stellt sich etwa folgendermaßen dar. Im Speicher liegen die einzelnen Instanzen der Prozesse. </a:t>
            </a:r>
          </a:p>
          <a:p>
            <a:pPr eaLnBrk="1" hangingPunct="1">
              <a:buFontTx/>
              <a:buNone/>
            </a:pPr>
            <a:endParaRPr lang="de-DE" sz="2541" dirty="0"/>
          </a:p>
          <a:p>
            <a:pPr eaLnBrk="1" hangingPunct="1">
              <a:buFontTx/>
              <a:buNone/>
            </a:pPr>
            <a:r>
              <a:rPr lang="de-DE" sz="2541" dirty="0"/>
              <a:t>Jeweils ein </a:t>
            </a:r>
            <a:r>
              <a:rPr lang="de-DE" sz="2541" dirty="0" err="1"/>
              <a:t>Prozeß</a:t>
            </a:r>
            <a:r>
              <a:rPr lang="de-DE" sz="2541" dirty="0"/>
              <a:t> wird der CPU zugeteilt.</a:t>
            </a:r>
          </a:p>
        </p:txBody>
      </p:sp>
      <p:pic>
        <p:nvPicPr>
          <p:cNvPr id="169986" name="Picture 4"/>
          <p:cNvPicPr>
            <a:picLocks noChangeAspect="1" noChangeArrowheads="1"/>
          </p:cNvPicPr>
          <p:nvPr/>
        </p:nvPicPr>
        <p:blipFill>
          <a:blip r:embed="rId3"/>
          <a:srcRect/>
          <a:stretch>
            <a:fillRect/>
          </a:stretch>
        </p:blipFill>
        <p:spPr bwMode="auto">
          <a:xfrm>
            <a:off x="5232401" y="0"/>
            <a:ext cx="5292725" cy="68580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47527" y="570770"/>
            <a:ext cx="257031" cy="207205"/>
          </a:xfrm>
          <a:prstGeom prst="rect">
            <a:avLst/>
          </a:prstGeom>
        </p:spPr>
        <p:txBody>
          <a:bodyPr vert="horz" wrap="square" lIns="0" tIns="11526" rIns="0" bIns="0" rtlCol="0">
            <a:spAutoFit/>
          </a:bodyPr>
          <a:lstStyle/>
          <a:p>
            <a:pPr marL="11527">
              <a:spcBef>
                <a:spcPts val="91"/>
              </a:spcBef>
            </a:pPr>
            <a:r>
              <a:rPr sz="1271" spc="-5" dirty="0">
                <a:solidFill>
                  <a:srgbClr val="FFFFFF"/>
                </a:solidFill>
                <a:latin typeface="Arial"/>
                <a:cs typeface="Arial"/>
              </a:rPr>
              <a:t>4</a:t>
            </a:r>
            <a:r>
              <a:rPr sz="1271" dirty="0">
                <a:solidFill>
                  <a:srgbClr val="FFFFFF"/>
                </a:solidFill>
                <a:latin typeface="Arial"/>
                <a:cs typeface="Arial"/>
              </a:rPr>
              <a:t>-4</a:t>
            </a:r>
            <a:endParaRPr sz="1271">
              <a:latin typeface="Arial"/>
              <a:cs typeface="Arial"/>
            </a:endParaRPr>
          </a:p>
        </p:txBody>
      </p:sp>
      <p:sp>
        <p:nvSpPr>
          <p:cNvPr id="3" name="object 3"/>
          <p:cNvSpPr txBox="1">
            <a:spLocks noGrp="1"/>
          </p:cNvSpPr>
          <p:nvPr>
            <p:ph type="title"/>
          </p:nvPr>
        </p:nvSpPr>
        <p:spPr>
          <a:xfrm>
            <a:off x="1946622" y="93297"/>
            <a:ext cx="1440180" cy="1365274"/>
          </a:xfrm>
          <a:prstGeom prst="rect">
            <a:avLst/>
          </a:prstGeom>
        </p:spPr>
        <p:txBody>
          <a:bodyPr vert="horz" wrap="square" lIns="0" tIns="10950" rIns="0" bIns="0" rtlCol="0" anchor="ctr">
            <a:spAutoFit/>
          </a:bodyPr>
          <a:lstStyle/>
          <a:p>
            <a:pPr marL="11527">
              <a:lnSpc>
                <a:spcPct val="100000"/>
              </a:lnSpc>
              <a:spcBef>
                <a:spcPts val="86"/>
              </a:spcBef>
            </a:pPr>
            <a:r>
              <a:rPr spc="-5" dirty="0"/>
              <a:t>Prozesse</a:t>
            </a:r>
          </a:p>
        </p:txBody>
      </p:sp>
      <p:sp>
        <p:nvSpPr>
          <p:cNvPr id="4" name="object 4"/>
          <p:cNvSpPr txBox="1"/>
          <p:nvPr/>
        </p:nvSpPr>
        <p:spPr>
          <a:xfrm>
            <a:off x="1808309" y="1285154"/>
            <a:ext cx="8921163" cy="4857709"/>
          </a:xfrm>
          <a:prstGeom prst="rect">
            <a:avLst/>
          </a:prstGeom>
        </p:spPr>
        <p:txBody>
          <a:bodyPr vert="horz" wrap="square" lIns="0" tIns="11526" rIns="0" bIns="0" rtlCol="0">
            <a:spAutoFit/>
          </a:bodyPr>
          <a:lstStyle/>
          <a:p>
            <a:pPr marL="495640" marR="40343" indent="-484114">
              <a:spcBef>
                <a:spcPts val="91"/>
              </a:spcBef>
              <a:buClr>
                <a:srgbClr val="FF9900"/>
              </a:buClr>
              <a:buFont typeface="Wingdings"/>
              <a:buChar char=""/>
              <a:tabLst>
                <a:tab pos="495064" algn="l"/>
                <a:tab pos="495640" algn="l"/>
              </a:tabLst>
            </a:pPr>
            <a:r>
              <a:rPr sz="2178" spc="-5" dirty="0">
                <a:solidFill>
                  <a:srgbClr val="5E5E5E"/>
                </a:solidFill>
                <a:latin typeface="Arial"/>
                <a:cs typeface="Arial"/>
              </a:rPr>
              <a:t>Ein </a:t>
            </a:r>
            <a:r>
              <a:rPr sz="2178" dirty="0">
                <a:solidFill>
                  <a:srgbClr val="5E5E5E"/>
                </a:solidFill>
                <a:latin typeface="Arial"/>
                <a:cs typeface="Arial"/>
              </a:rPr>
              <a:t>Prozess (process, job, task) ist eine durch </a:t>
            </a:r>
            <a:r>
              <a:rPr sz="2178" spc="-5" dirty="0">
                <a:solidFill>
                  <a:srgbClr val="5E5E5E"/>
                </a:solidFill>
                <a:latin typeface="Arial"/>
                <a:cs typeface="Arial"/>
              </a:rPr>
              <a:t>ein </a:t>
            </a:r>
            <a:r>
              <a:rPr sz="2178" dirty="0">
                <a:solidFill>
                  <a:srgbClr val="5E5E5E"/>
                </a:solidFill>
                <a:latin typeface="Arial"/>
                <a:cs typeface="Arial"/>
              </a:rPr>
              <a:t>Programm  spezifizierte </a:t>
            </a:r>
            <a:r>
              <a:rPr sz="2178" spc="-5" dirty="0">
                <a:solidFill>
                  <a:srgbClr val="5E5E5E"/>
                </a:solidFill>
                <a:latin typeface="Arial"/>
                <a:cs typeface="Arial"/>
              </a:rPr>
              <a:t>Folge von </a:t>
            </a:r>
            <a:r>
              <a:rPr sz="2178" dirty="0">
                <a:solidFill>
                  <a:srgbClr val="5E5E5E"/>
                </a:solidFill>
                <a:latin typeface="Arial"/>
                <a:cs typeface="Arial"/>
              </a:rPr>
              <a:t>Aktionen, deren erste begonnen, deren</a:t>
            </a:r>
            <a:r>
              <a:rPr sz="2178" spc="-200" dirty="0">
                <a:solidFill>
                  <a:srgbClr val="5E5E5E"/>
                </a:solidFill>
                <a:latin typeface="Arial"/>
                <a:cs typeface="Arial"/>
              </a:rPr>
              <a:t> </a:t>
            </a:r>
            <a:r>
              <a:rPr sz="2178" spc="-5" dirty="0">
                <a:solidFill>
                  <a:srgbClr val="5E5E5E"/>
                </a:solidFill>
                <a:latin typeface="Arial"/>
                <a:cs typeface="Arial"/>
              </a:rPr>
              <a:t>letzte  </a:t>
            </a:r>
            <a:r>
              <a:rPr sz="2178" dirty="0">
                <a:solidFill>
                  <a:srgbClr val="5E5E5E"/>
                </a:solidFill>
                <a:latin typeface="Arial"/>
                <a:cs typeface="Arial"/>
              </a:rPr>
              <a:t>aber noch nicht abgeschlossen </a:t>
            </a:r>
            <a:r>
              <a:rPr sz="2178" spc="-5" dirty="0">
                <a:solidFill>
                  <a:srgbClr val="5E5E5E"/>
                </a:solidFill>
                <a:latin typeface="Arial"/>
                <a:cs typeface="Arial"/>
              </a:rPr>
              <a:t>ist. </a:t>
            </a:r>
            <a:r>
              <a:rPr sz="2178" dirty="0">
                <a:solidFill>
                  <a:srgbClr val="5E5E5E"/>
                </a:solidFill>
                <a:latin typeface="Arial"/>
                <a:cs typeface="Arial"/>
              </a:rPr>
              <a:t>(Prozess = Programm </a:t>
            </a:r>
            <a:r>
              <a:rPr sz="2178" spc="-5" dirty="0">
                <a:solidFill>
                  <a:srgbClr val="5E5E5E"/>
                </a:solidFill>
                <a:latin typeface="Arial"/>
                <a:cs typeface="Arial"/>
              </a:rPr>
              <a:t>in  </a:t>
            </a:r>
            <a:r>
              <a:rPr sz="2178" dirty="0">
                <a:solidFill>
                  <a:srgbClr val="5E5E5E"/>
                </a:solidFill>
                <a:latin typeface="Arial"/>
                <a:cs typeface="Arial"/>
              </a:rPr>
              <a:t>Ausführung, Programm ist ausführbare</a:t>
            </a:r>
            <a:r>
              <a:rPr sz="2178" spc="-150" dirty="0">
                <a:solidFill>
                  <a:srgbClr val="5E5E5E"/>
                </a:solidFill>
                <a:latin typeface="Arial"/>
                <a:cs typeface="Arial"/>
              </a:rPr>
              <a:t> </a:t>
            </a:r>
            <a:r>
              <a:rPr sz="2178" dirty="0">
                <a:solidFill>
                  <a:srgbClr val="5E5E5E"/>
                </a:solidFill>
                <a:latin typeface="Arial"/>
                <a:cs typeface="Arial"/>
              </a:rPr>
              <a:t>Datei)</a:t>
            </a:r>
            <a:endParaRPr sz="2178" dirty="0">
              <a:latin typeface="Arial"/>
              <a:cs typeface="Arial"/>
            </a:endParaRPr>
          </a:p>
          <a:p>
            <a:pPr marL="495640" marR="4611" indent="-484114">
              <a:spcBef>
                <a:spcPts val="436"/>
              </a:spcBef>
              <a:buClr>
                <a:srgbClr val="FF9900"/>
              </a:buClr>
              <a:buFont typeface="Wingdings"/>
              <a:buChar char=""/>
              <a:tabLst>
                <a:tab pos="495064" algn="l"/>
                <a:tab pos="495640" algn="l"/>
              </a:tabLst>
            </a:pPr>
            <a:r>
              <a:rPr sz="2178" spc="-5" dirty="0">
                <a:solidFill>
                  <a:srgbClr val="5E5E5E"/>
                </a:solidFill>
                <a:latin typeface="Arial"/>
                <a:cs typeface="Arial"/>
              </a:rPr>
              <a:t>Ein </a:t>
            </a:r>
            <a:r>
              <a:rPr sz="2178" dirty="0">
                <a:solidFill>
                  <a:srgbClr val="5E5E5E"/>
                </a:solidFill>
                <a:latin typeface="Arial"/>
                <a:cs typeface="Arial"/>
              </a:rPr>
              <a:t>Prozess </a:t>
            </a:r>
            <a:r>
              <a:rPr sz="2178" spc="-5" dirty="0">
                <a:solidFill>
                  <a:srgbClr val="5E5E5E"/>
                </a:solidFill>
                <a:latin typeface="Arial"/>
                <a:cs typeface="Arial"/>
              </a:rPr>
              <a:t>benötigt Betriebsmittel </a:t>
            </a:r>
            <a:r>
              <a:rPr sz="2178" dirty="0">
                <a:solidFill>
                  <a:srgbClr val="5E5E5E"/>
                </a:solidFill>
                <a:latin typeface="Arial"/>
                <a:cs typeface="Arial"/>
              </a:rPr>
              <a:t>(CPU, Speicher, Dateien, </a:t>
            </a:r>
            <a:r>
              <a:rPr sz="2178" spc="-9" dirty="0">
                <a:solidFill>
                  <a:srgbClr val="5E5E5E"/>
                </a:solidFill>
                <a:latin typeface="Arial"/>
                <a:cs typeface="Arial"/>
              </a:rPr>
              <a:t>...) </a:t>
            </a:r>
            <a:r>
              <a:rPr sz="2178" dirty="0">
                <a:solidFill>
                  <a:srgbClr val="5E5E5E"/>
                </a:solidFill>
                <a:latin typeface="Arial"/>
                <a:cs typeface="Arial"/>
              </a:rPr>
              <a:t>und  ist selbst </a:t>
            </a:r>
            <a:r>
              <a:rPr sz="2178" spc="-5" dirty="0">
                <a:solidFill>
                  <a:srgbClr val="5E5E5E"/>
                </a:solidFill>
                <a:latin typeface="Arial"/>
                <a:cs typeface="Arial"/>
              </a:rPr>
              <a:t>ein Betriebsmittel, </a:t>
            </a:r>
            <a:r>
              <a:rPr sz="2178" dirty="0">
                <a:solidFill>
                  <a:srgbClr val="5E5E5E"/>
                </a:solidFill>
                <a:latin typeface="Arial"/>
                <a:cs typeface="Arial"/>
              </a:rPr>
              <a:t>das </a:t>
            </a:r>
            <a:r>
              <a:rPr sz="2178" spc="-5" dirty="0">
                <a:solidFill>
                  <a:srgbClr val="5E5E5E"/>
                </a:solidFill>
                <a:latin typeface="Arial"/>
                <a:cs typeface="Arial"/>
              </a:rPr>
              <a:t>vom </a:t>
            </a:r>
            <a:r>
              <a:rPr sz="2178" dirty="0">
                <a:solidFill>
                  <a:srgbClr val="5E5E5E"/>
                </a:solidFill>
                <a:latin typeface="Arial"/>
                <a:cs typeface="Arial"/>
              </a:rPr>
              <a:t>Betriebssystem </a:t>
            </a:r>
            <a:r>
              <a:rPr sz="2178" spc="-5" dirty="0">
                <a:solidFill>
                  <a:srgbClr val="5E5E5E"/>
                </a:solidFill>
                <a:latin typeface="Arial"/>
                <a:cs typeface="Arial"/>
              </a:rPr>
              <a:t>verwaltet </a:t>
            </a:r>
            <a:r>
              <a:rPr sz="2178" dirty="0">
                <a:solidFill>
                  <a:srgbClr val="5E5E5E"/>
                </a:solidFill>
                <a:latin typeface="Arial"/>
                <a:cs typeface="Arial"/>
              </a:rPr>
              <a:t>wird  (Erzeugung, Terminierung, Scheduling,</a:t>
            </a:r>
            <a:r>
              <a:rPr sz="2178" spc="-113" dirty="0">
                <a:solidFill>
                  <a:srgbClr val="5E5E5E"/>
                </a:solidFill>
                <a:latin typeface="Arial"/>
                <a:cs typeface="Arial"/>
              </a:rPr>
              <a:t> </a:t>
            </a:r>
            <a:r>
              <a:rPr sz="2178" spc="-5" dirty="0">
                <a:solidFill>
                  <a:srgbClr val="5E5E5E"/>
                </a:solidFill>
                <a:latin typeface="Arial"/>
                <a:cs typeface="Arial"/>
              </a:rPr>
              <a:t>...).</a:t>
            </a:r>
            <a:endParaRPr sz="2178" dirty="0">
              <a:latin typeface="Arial"/>
              <a:cs typeface="Arial"/>
            </a:endParaRPr>
          </a:p>
          <a:p>
            <a:pPr marL="495640" marR="152726" indent="-484114">
              <a:spcBef>
                <a:spcPts val="436"/>
              </a:spcBef>
              <a:buClr>
                <a:srgbClr val="FF9900"/>
              </a:buClr>
              <a:buFont typeface="Wingdings"/>
              <a:buChar char=""/>
              <a:tabLst>
                <a:tab pos="495064" algn="l"/>
                <a:tab pos="495640" algn="l"/>
              </a:tabLst>
            </a:pPr>
            <a:r>
              <a:rPr sz="2178" spc="-5" dirty="0">
                <a:solidFill>
                  <a:srgbClr val="5E5E5E"/>
                </a:solidFill>
                <a:latin typeface="Arial"/>
                <a:cs typeface="Arial"/>
              </a:rPr>
              <a:t>Ein </a:t>
            </a:r>
            <a:r>
              <a:rPr sz="2178" dirty="0">
                <a:solidFill>
                  <a:srgbClr val="5E5E5E"/>
                </a:solidFill>
                <a:latin typeface="Arial"/>
                <a:cs typeface="Arial"/>
              </a:rPr>
              <a:t>Prozessor </a:t>
            </a:r>
            <a:r>
              <a:rPr sz="2178" spc="-5" dirty="0">
                <a:solidFill>
                  <a:srgbClr val="5E5E5E"/>
                </a:solidFill>
                <a:latin typeface="Arial"/>
                <a:cs typeface="Arial"/>
              </a:rPr>
              <a:t>führt in </a:t>
            </a:r>
            <a:r>
              <a:rPr sz="2178" dirty="0">
                <a:solidFill>
                  <a:srgbClr val="5E5E5E"/>
                </a:solidFill>
                <a:latin typeface="Arial"/>
                <a:cs typeface="Arial"/>
              </a:rPr>
              <a:t>jeder </a:t>
            </a:r>
            <a:r>
              <a:rPr sz="2178" spc="-5" dirty="0">
                <a:solidFill>
                  <a:srgbClr val="5E5E5E"/>
                </a:solidFill>
                <a:latin typeface="Arial"/>
                <a:cs typeface="Arial"/>
              </a:rPr>
              <a:t>Zeiteinheit maximal </a:t>
            </a:r>
            <a:r>
              <a:rPr sz="2178" dirty="0">
                <a:solidFill>
                  <a:srgbClr val="5E5E5E"/>
                </a:solidFill>
                <a:latin typeface="Arial"/>
                <a:cs typeface="Arial"/>
              </a:rPr>
              <a:t>einen Prozess aus.  Laufen mehrere Prozesse auf einem Rechner, </a:t>
            </a:r>
            <a:r>
              <a:rPr sz="2178" spc="-5" dirty="0">
                <a:solidFill>
                  <a:srgbClr val="5E5E5E"/>
                </a:solidFill>
                <a:latin typeface="Arial"/>
                <a:cs typeface="Arial"/>
              </a:rPr>
              <a:t>finden  </a:t>
            </a:r>
            <a:r>
              <a:rPr sz="2178" dirty="0">
                <a:solidFill>
                  <a:srgbClr val="5E5E5E"/>
                </a:solidFill>
                <a:latin typeface="Arial"/>
                <a:cs typeface="Arial"/>
              </a:rPr>
              <a:t>Prozesswechsel </a:t>
            </a:r>
            <a:r>
              <a:rPr sz="2178" spc="-5" dirty="0">
                <a:solidFill>
                  <a:srgbClr val="5E5E5E"/>
                </a:solidFill>
                <a:latin typeface="Arial"/>
                <a:cs typeface="Arial"/>
              </a:rPr>
              <a:t>statt. </a:t>
            </a:r>
            <a:r>
              <a:rPr sz="2178" dirty="0">
                <a:solidFill>
                  <a:srgbClr val="5E5E5E"/>
                </a:solidFill>
                <a:latin typeface="Arial"/>
                <a:cs typeface="Arial"/>
              </a:rPr>
              <a:t>Das Betriebssystem entscheidet, welcher  Prozess zu welchem Zeitpunkt ausgeführt</a:t>
            </a:r>
            <a:r>
              <a:rPr sz="2178" spc="-150" dirty="0">
                <a:solidFill>
                  <a:srgbClr val="5E5E5E"/>
                </a:solidFill>
                <a:latin typeface="Arial"/>
                <a:cs typeface="Arial"/>
              </a:rPr>
              <a:t> </a:t>
            </a:r>
            <a:r>
              <a:rPr sz="2178" dirty="0">
                <a:solidFill>
                  <a:srgbClr val="5E5E5E"/>
                </a:solidFill>
                <a:latin typeface="Arial"/>
                <a:cs typeface="Arial"/>
              </a:rPr>
              <a:t>wird.</a:t>
            </a:r>
            <a:endParaRPr sz="2178" dirty="0">
              <a:latin typeface="Arial"/>
              <a:cs typeface="Arial"/>
            </a:endParaRPr>
          </a:p>
          <a:p>
            <a:pPr marL="495640" marR="194222" indent="-484114">
              <a:spcBef>
                <a:spcPts val="436"/>
              </a:spcBef>
              <a:buClr>
                <a:srgbClr val="FF9900"/>
              </a:buClr>
              <a:buFont typeface="Wingdings"/>
              <a:buChar char=""/>
              <a:tabLst>
                <a:tab pos="495064" algn="l"/>
                <a:tab pos="495640" algn="l"/>
              </a:tabLst>
            </a:pPr>
            <a:r>
              <a:rPr sz="2178" dirty="0">
                <a:solidFill>
                  <a:srgbClr val="5E5E5E"/>
                </a:solidFill>
                <a:latin typeface="Arial"/>
                <a:cs typeface="Arial"/>
              </a:rPr>
              <a:t>Prozesse sind gegeneinander </a:t>
            </a:r>
            <a:r>
              <a:rPr sz="2178" spc="-5" dirty="0">
                <a:solidFill>
                  <a:srgbClr val="5E5E5E"/>
                </a:solidFill>
                <a:latin typeface="Arial"/>
                <a:cs typeface="Arial"/>
              </a:rPr>
              <a:t>abgeschottet </a:t>
            </a:r>
            <a:r>
              <a:rPr sz="2178" dirty="0">
                <a:solidFill>
                  <a:srgbClr val="5E5E5E"/>
                </a:solidFill>
                <a:latin typeface="Arial"/>
                <a:cs typeface="Arial"/>
              </a:rPr>
              <a:t>– jeder besitzt</a:t>
            </a:r>
            <a:r>
              <a:rPr sz="2178" spc="-154" dirty="0">
                <a:solidFill>
                  <a:srgbClr val="5E5E5E"/>
                </a:solidFill>
                <a:latin typeface="Arial"/>
                <a:cs typeface="Arial"/>
              </a:rPr>
              <a:t> </a:t>
            </a:r>
            <a:r>
              <a:rPr sz="2178" spc="-5" dirty="0">
                <a:solidFill>
                  <a:srgbClr val="5E5E5E"/>
                </a:solidFill>
                <a:latin typeface="Arial"/>
                <a:cs typeface="Arial"/>
              </a:rPr>
              <a:t>(virtuell)  </a:t>
            </a:r>
            <a:r>
              <a:rPr sz="2178" dirty="0">
                <a:solidFill>
                  <a:srgbClr val="5E5E5E"/>
                </a:solidFill>
                <a:latin typeface="Arial"/>
                <a:cs typeface="Arial"/>
              </a:rPr>
              <a:t>seine eigenen </a:t>
            </a:r>
            <a:r>
              <a:rPr sz="2178" spc="-5" dirty="0">
                <a:solidFill>
                  <a:srgbClr val="5E5E5E"/>
                </a:solidFill>
                <a:latin typeface="Arial"/>
                <a:cs typeface="Arial"/>
              </a:rPr>
              <a:t>Betriebsmittel </a:t>
            </a:r>
            <a:r>
              <a:rPr sz="2178" dirty="0">
                <a:solidFill>
                  <a:srgbClr val="5E5E5E"/>
                </a:solidFill>
                <a:latin typeface="Arial"/>
                <a:cs typeface="Arial"/>
              </a:rPr>
              <a:t>wie etwa den Adressraum. Das BS  sorgt </a:t>
            </a:r>
            <a:r>
              <a:rPr sz="2178" spc="-5" dirty="0">
                <a:solidFill>
                  <a:srgbClr val="5E5E5E"/>
                </a:solidFill>
                <a:latin typeface="Arial"/>
                <a:cs typeface="Arial"/>
              </a:rPr>
              <a:t>für </a:t>
            </a:r>
            <a:r>
              <a:rPr sz="2178" dirty="0">
                <a:solidFill>
                  <a:srgbClr val="5E5E5E"/>
                </a:solidFill>
                <a:latin typeface="Arial"/>
                <a:cs typeface="Arial"/>
              </a:rPr>
              <a:t>diese</a:t>
            </a:r>
            <a:r>
              <a:rPr sz="2178" spc="-68" dirty="0">
                <a:solidFill>
                  <a:srgbClr val="5E5E5E"/>
                </a:solidFill>
                <a:latin typeface="Arial"/>
                <a:cs typeface="Arial"/>
              </a:rPr>
              <a:t> </a:t>
            </a:r>
            <a:r>
              <a:rPr sz="2178" dirty="0">
                <a:solidFill>
                  <a:srgbClr val="5E5E5E"/>
                </a:solidFill>
                <a:latin typeface="Arial"/>
                <a:cs typeface="Arial"/>
              </a:rPr>
              <a:t>Abschottung.</a:t>
            </a:r>
            <a:endParaRPr sz="2178" dirty="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47527" y="570770"/>
            <a:ext cx="257031" cy="207205"/>
          </a:xfrm>
          <a:prstGeom prst="rect">
            <a:avLst/>
          </a:prstGeom>
        </p:spPr>
        <p:txBody>
          <a:bodyPr vert="horz" wrap="square" lIns="0" tIns="11526" rIns="0" bIns="0" rtlCol="0">
            <a:spAutoFit/>
          </a:bodyPr>
          <a:lstStyle/>
          <a:p>
            <a:pPr marL="11527">
              <a:spcBef>
                <a:spcPts val="91"/>
              </a:spcBef>
            </a:pPr>
            <a:r>
              <a:rPr sz="1271" spc="-5" dirty="0">
                <a:solidFill>
                  <a:srgbClr val="FFFFFF"/>
                </a:solidFill>
                <a:latin typeface="Arial"/>
                <a:cs typeface="Arial"/>
              </a:rPr>
              <a:t>4</a:t>
            </a:r>
            <a:r>
              <a:rPr sz="1271" dirty="0">
                <a:solidFill>
                  <a:srgbClr val="FFFFFF"/>
                </a:solidFill>
                <a:latin typeface="Arial"/>
                <a:cs typeface="Arial"/>
              </a:rPr>
              <a:t>-5</a:t>
            </a:r>
            <a:endParaRPr sz="1271">
              <a:latin typeface="Arial"/>
              <a:cs typeface="Arial"/>
            </a:endParaRPr>
          </a:p>
        </p:txBody>
      </p:sp>
      <p:sp>
        <p:nvSpPr>
          <p:cNvPr id="3" name="object 3"/>
          <p:cNvSpPr txBox="1">
            <a:spLocks noGrp="1"/>
          </p:cNvSpPr>
          <p:nvPr>
            <p:ph type="title"/>
          </p:nvPr>
        </p:nvSpPr>
        <p:spPr>
          <a:xfrm>
            <a:off x="2268418" y="-3234"/>
            <a:ext cx="4601776" cy="1365274"/>
          </a:xfrm>
          <a:prstGeom prst="rect">
            <a:avLst/>
          </a:prstGeom>
        </p:spPr>
        <p:txBody>
          <a:bodyPr vert="horz" wrap="square" lIns="0" tIns="10950" rIns="0" bIns="0" rtlCol="0" anchor="ctr">
            <a:spAutoFit/>
          </a:bodyPr>
          <a:lstStyle/>
          <a:p>
            <a:pPr marL="11527">
              <a:lnSpc>
                <a:spcPct val="100000"/>
              </a:lnSpc>
              <a:spcBef>
                <a:spcPts val="86"/>
              </a:spcBef>
            </a:pPr>
            <a:r>
              <a:rPr spc="-5" dirty="0"/>
              <a:t>Eigenschaften von</a:t>
            </a:r>
            <a:r>
              <a:rPr spc="41" dirty="0"/>
              <a:t> </a:t>
            </a:r>
            <a:r>
              <a:rPr spc="-5" dirty="0"/>
              <a:t>Prozessen</a:t>
            </a:r>
          </a:p>
        </p:txBody>
      </p:sp>
      <p:sp>
        <p:nvSpPr>
          <p:cNvPr id="4" name="object 4"/>
          <p:cNvSpPr txBox="1"/>
          <p:nvPr/>
        </p:nvSpPr>
        <p:spPr>
          <a:xfrm>
            <a:off x="2245730" y="1262333"/>
            <a:ext cx="7757608" cy="4534154"/>
          </a:xfrm>
          <a:prstGeom prst="rect">
            <a:avLst/>
          </a:prstGeom>
        </p:spPr>
        <p:txBody>
          <a:bodyPr vert="horz" wrap="square" lIns="0" tIns="48986" rIns="0" bIns="0" rtlCol="0">
            <a:spAutoFit/>
          </a:bodyPr>
          <a:lstStyle/>
          <a:p>
            <a:pPr marL="495640" marR="855844" indent="-484114">
              <a:lnSpc>
                <a:spcPts val="2351"/>
              </a:lnSpc>
              <a:spcBef>
                <a:spcPts val="386"/>
              </a:spcBef>
              <a:buClr>
                <a:srgbClr val="FF9900"/>
              </a:buClr>
              <a:buFont typeface="Wingdings"/>
              <a:buChar char=""/>
              <a:tabLst>
                <a:tab pos="495064" algn="l"/>
                <a:tab pos="495640" algn="l"/>
              </a:tabLst>
            </a:pPr>
            <a:r>
              <a:rPr sz="2904" spc="-5" dirty="0">
                <a:solidFill>
                  <a:srgbClr val="5E5E5E"/>
                </a:solidFill>
                <a:cs typeface="Arial"/>
              </a:rPr>
              <a:t>Ein Prozess wird durch die folgenden Eigenschaften  beschrieben:</a:t>
            </a:r>
            <a:endParaRPr sz="2904" dirty="0">
              <a:cs typeface="Arial"/>
            </a:endParaRPr>
          </a:p>
          <a:p>
            <a:pPr marL="841436" marR="513506" lvl="1" indent="-414955">
              <a:lnSpc>
                <a:spcPts val="1960"/>
              </a:lnSpc>
              <a:spcBef>
                <a:spcPts val="436"/>
              </a:spcBef>
              <a:buClr>
                <a:srgbClr val="969696"/>
              </a:buClr>
              <a:buFont typeface="Wingdings"/>
              <a:buChar char=""/>
              <a:tabLst>
                <a:tab pos="840860" algn="l"/>
                <a:tab pos="841436" algn="l"/>
              </a:tabLst>
            </a:pPr>
            <a:r>
              <a:rPr sz="2541" spc="-5" dirty="0">
                <a:cs typeface="Arial"/>
              </a:rPr>
              <a:t>Eine Folge von </a:t>
            </a:r>
            <a:r>
              <a:rPr sz="2541" dirty="0">
                <a:cs typeface="Arial"/>
              </a:rPr>
              <a:t>Maschinenbefehlen, </a:t>
            </a:r>
            <a:r>
              <a:rPr sz="2541" spc="-5" dirty="0">
                <a:cs typeface="Arial"/>
              </a:rPr>
              <a:t>die </a:t>
            </a:r>
            <a:r>
              <a:rPr sz="2541" dirty="0">
                <a:cs typeface="Arial"/>
              </a:rPr>
              <a:t>durch das </a:t>
            </a:r>
            <a:r>
              <a:rPr sz="2541" spc="-5" dirty="0">
                <a:cs typeface="Arial"/>
              </a:rPr>
              <a:t>ausgeführte  </a:t>
            </a:r>
            <a:r>
              <a:rPr sz="2541" dirty="0">
                <a:cs typeface="Arial"/>
              </a:rPr>
              <a:t>Programm (program code, </a:t>
            </a:r>
            <a:r>
              <a:rPr sz="2541" spc="-5" dirty="0">
                <a:cs typeface="Arial"/>
              </a:rPr>
              <a:t>text </a:t>
            </a:r>
            <a:r>
              <a:rPr sz="2541" dirty="0">
                <a:cs typeface="Arial"/>
              </a:rPr>
              <a:t>section) </a:t>
            </a:r>
            <a:r>
              <a:rPr sz="2541" spc="-5" dirty="0">
                <a:cs typeface="Arial"/>
              </a:rPr>
              <a:t>festgelegt</a:t>
            </a:r>
            <a:r>
              <a:rPr sz="2541" spc="-200" dirty="0">
                <a:cs typeface="Arial"/>
              </a:rPr>
              <a:t> </a:t>
            </a:r>
            <a:r>
              <a:rPr sz="2541" dirty="0">
                <a:cs typeface="Arial"/>
              </a:rPr>
              <a:t>sind.</a:t>
            </a:r>
          </a:p>
          <a:p>
            <a:pPr marL="841436" marR="1127870" lvl="1" indent="-414955">
              <a:lnSpc>
                <a:spcPts val="1960"/>
              </a:lnSpc>
              <a:spcBef>
                <a:spcPts val="436"/>
              </a:spcBef>
              <a:buClr>
                <a:srgbClr val="969696"/>
              </a:buClr>
              <a:buFont typeface="Wingdings"/>
              <a:buChar char=""/>
              <a:tabLst>
                <a:tab pos="840860" algn="l"/>
                <a:tab pos="841436" algn="l"/>
              </a:tabLst>
            </a:pPr>
            <a:r>
              <a:rPr sz="2541" dirty="0">
                <a:cs typeface="Arial"/>
              </a:rPr>
              <a:t>Der </a:t>
            </a:r>
            <a:r>
              <a:rPr sz="2541" spc="-5" dirty="0">
                <a:cs typeface="Arial"/>
              </a:rPr>
              <a:t>aktuelle </a:t>
            </a:r>
            <a:r>
              <a:rPr sz="2541" dirty="0">
                <a:cs typeface="Arial"/>
              </a:rPr>
              <a:t>Zustand der Bearbeitung ist durch den  </a:t>
            </a:r>
            <a:r>
              <a:rPr sz="2541" spc="-5" dirty="0">
                <a:cs typeface="Arial"/>
              </a:rPr>
              <a:t>Programmzähler </a:t>
            </a:r>
            <a:r>
              <a:rPr sz="2541" dirty="0">
                <a:cs typeface="Arial"/>
              </a:rPr>
              <a:t>und </a:t>
            </a:r>
            <a:r>
              <a:rPr sz="2541" spc="-5" dirty="0">
                <a:cs typeface="Arial"/>
              </a:rPr>
              <a:t>die Registerinhalte </a:t>
            </a:r>
            <a:r>
              <a:rPr sz="2541" dirty="0">
                <a:cs typeface="Arial"/>
              </a:rPr>
              <a:t>des Prozessors  beschrieben </a:t>
            </a:r>
            <a:r>
              <a:rPr sz="2541" spc="-5" dirty="0">
                <a:cs typeface="Arial"/>
              </a:rPr>
              <a:t>(internal</a:t>
            </a:r>
            <a:r>
              <a:rPr sz="2541" spc="-73" dirty="0">
                <a:cs typeface="Arial"/>
              </a:rPr>
              <a:t> </a:t>
            </a:r>
            <a:r>
              <a:rPr sz="2541" spc="-5" dirty="0">
                <a:cs typeface="Arial"/>
              </a:rPr>
              <a:t>state).</a:t>
            </a:r>
            <a:endParaRPr sz="2541" dirty="0">
              <a:cs typeface="Arial"/>
            </a:endParaRPr>
          </a:p>
          <a:p>
            <a:pPr marL="841436" marR="212087" lvl="1" indent="-414955">
              <a:lnSpc>
                <a:spcPts val="1960"/>
              </a:lnSpc>
              <a:spcBef>
                <a:spcPts val="436"/>
              </a:spcBef>
              <a:buClr>
                <a:srgbClr val="969696"/>
              </a:buClr>
              <a:buFont typeface="Wingdings"/>
              <a:buChar char=""/>
              <a:tabLst>
                <a:tab pos="840860" algn="l"/>
                <a:tab pos="841436" algn="l"/>
              </a:tabLst>
            </a:pPr>
            <a:r>
              <a:rPr sz="2541" dirty="0">
                <a:cs typeface="Arial"/>
              </a:rPr>
              <a:t>Der </a:t>
            </a:r>
            <a:r>
              <a:rPr sz="2541" spc="-5" dirty="0">
                <a:cs typeface="Arial"/>
              </a:rPr>
              <a:t>Inhalt </a:t>
            </a:r>
            <a:r>
              <a:rPr sz="2541" dirty="0">
                <a:cs typeface="Arial"/>
              </a:rPr>
              <a:t>des Stapelspeichers, auf dem temporäre Variablen</a:t>
            </a:r>
            <a:r>
              <a:rPr sz="2541" spc="-218" dirty="0">
                <a:cs typeface="Arial"/>
              </a:rPr>
              <a:t> </a:t>
            </a:r>
            <a:r>
              <a:rPr sz="2541" dirty="0">
                <a:cs typeface="Arial"/>
              </a:rPr>
              <a:t>und  </a:t>
            </a:r>
            <a:r>
              <a:rPr sz="2541" spc="-5" dirty="0">
                <a:cs typeface="Arial"/>
              </a:rPr>
              <a:t>Parameter für Funktionsaufrufe verwaltet </a:t>
            </a:r>
            <a:r>
              <a:rPr sz="2541" dirty="0">
                <a:cs typeface="Arial"/>
              </a:rPr>
              <a:t>werden</a:t>
            </a:r>
            <a:r>
              <a:rPr sz="2541" spc="-109" dirty="0">
                <a:cs typeface="Arial"/>
              </a:rPr>
              <a:t> </a:t>
            </a:r>
            <a:r>
              <a:rPr sz="2541" dirty="0">
                <a:cs typeface="Arial"/>
              </a:rPr>
              <a:t>(stack).</a:t>
            </a:r>
          </a:p>
          <a:p>
            <a:pPr marL="841436" marR="129097" lvl="1" indent="-414955">
              <a:lnSpc>
                <a:spcPts val="1960"/>
              </a:lnSpc>
              <a:spcBef>
                <a:spcPts val="436"/>
              </a:spcBef>
              <a:buClr>
                <a:srgbClr val="969696"/>
              </a:buClr>
              <a:buFont typeface="Wingdings"/>
              <a:buChar char=""/>
              <a:tabLst>
                <a:tab pos="840860" algn="l"/>
                <a:tab pos="841436" algn="l"/>
              </a:tabLst>
            </a:pPr>
            <a:r>
              <a:rPr sz="2541" dirty="0">
                <a:cs typeface="Arial"/>
              </a:rPr>
              <a:t>Der </a:t>
            </a:r>
            <a:r>
              <a:rPr sz="2541" spc="-5" dirty="0">
                <a:cs typeface="Arial"/>
              </a:rPr>
              <a:t>Inhalt </a:t>
            </a:r>
            <a:r>
              <a:rPr sz="2541" dirty="0">
                <a:cs typeface="Arial"/>
              </a:rPr>
              <a:t>des Speichers, </a:t>
            </a:r>
            <a:r>
              <a:rPr sz="2541" spc="-5" dirty="0">
                <a:cs typeface="Arial"/>
              </a:rPr>
              <a:t>in </a:t>
            </a:r>
            <a:r>
              <a:rPr sz="2541" dirty="0">
                <a:cs typeface="Arial"/>
              </a:rPr>
              <a:t>dem </a:t>
            </a:r>
            <a:r>
              <a:rPr sz="2541" spc="-5" dirty="0">
                <a:cs typeface="Arial"/>
              </a:rPr>
              <a:t>die </a:t>
            </a:r>
            <a:r>
              <a:rPr sz="2541" dirty="0">
                <a:cs typeface="Arial"/>
              </a:rPr>
              <a:t>globale Daten des</a:t>
            </a:r>
            <a:r>
              <a:rPr sz="2541" spc="-132" dirty="0">
                <a:cs typeface="Arial"/>
              </a:rPr>
              <a:t> </a:t>
            </a:r>
            <a:r>
              <a:rPr sz="2541" dirty="0">
                <a:cs typeface="Arial"/>
              </a:rPr>
              <a:t>Prozesses  </a:t>
            </a:r>
            <a:r>
              <a:rPr sz="2541" spc="-5" dirty="0">
                <a:cs typeface="Arial"/>
              </a:rPr>
              <a:t>gehalten </a:t>
            </a:r>
            <a:r>
              <a:rPr sz="2541" dirty="0">
                <a:cs typeface="Arial"/>
              </a:rPr>
              <a:t>werden </a:t>
            </a:r>
            <a:r>
              <a:rPr sz="2541" spc="-5" dirty="0">
                <a:cs typeface="Arial"/>
              </a:rPr>
              <a:t>(data</a:t>
            </a:r>
            <a:r>
              <a:rPr sz="2541" spc="-82" dirty="0">
                <a:cs typeface="Arial"/>
              </a:rPr>
              <a:t> </a:t>
            </a:r>
            <a:r>
              <a:rPr sz="2541" dirty="0">
                <a:cs typeface="Arial"/>
              </a:rPr>
              <a:t>section).</a:t>
            </a:r>
          </a:p>
          <a:p>
            <a:pPr marL="841436" marR="4611" lvl="1" indent="-414955">
              <a:lnSpc>
                <a:spcPts val="1960"/>
              </a:lnSpc>
              <a:spcBef>
                <a:spcPts val="436"/>
              </a:spcBef>
              <a:buClr>
                <a:srgbClr val="969696"/>
              </a:buClr>
              <a:buFont typeface="Wingdings"/>
              <a:buChar char=""/>
              <a:tabLst>
                <a:tab pos="840860" algn="l"/>
                <a:tab pos="841436" algn="l"/>
              </a:tabLst>
            </a:pPr>
            <a:r>
              <a:rPr sz="2541" dirty="0">
                <a:cs typeface="Arial"/>
              </a:rPr>
              <a:t>Beziehungen zu anderen </a:t>
            </a:r>
            <a:r>
              <a:rPr sz="2541" spc="-5" dirty="0">
                <a:cs typeface="Arial"/>
              </a:rPr>
              <a:t>Betriebsmitteln </a:t>
            </a:r>
            <a:r>
              <a:rPr sz="2541" dirty="0">
                <a:cs typeface="Arial"/>
              </a:rPr>
              <a:t>wie </a:t>
            </a:r>
            <a:r>
              <a:rPr sz="2541" spc="-5" dirty="0">
                <a:cs typeface="Arial"/>
              </a:rPr>
              <a:t>z.B. geöffnete </a:t>
            </a:r>
            <a:r>
              <a:rPr sz="2541" dirty="0">
                <a:cs typeface="Arial"/>
              </a:rPr>
              <a:t>Dateien  </a:t>
            </a:r>
            <a:r>
              <a:rPr sz="2541" spc="-5" dirty="0">
                <a:cs typeface="Arial"/>
              </a:rPr>
              <a:t>(external</a:t>
            </a:r>
            <a:r>
              <a:rPr sz="2541" spc="-32" dirty="0">
                <a:cs typeface="Arial"/>
              </a:rPr>
              <a:t> </a:t>
            </a:r>
            <a:r>
              <a:rPr sz="2541" spc="-5" dirty="0">
                <a:cs typeface="Arial"/>
              </a:rPr>
              <a:t>state).</a:t>
            </a:r>
            <a:endParaRPr sz="2541" dirty="0">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47527" y="570770"/>
            <a:ext cx="257031" cy="207205"/>
          </a:xfrm>
          <a:prstGeom prst="rect">
            <a:avLst/>
          </a:prstGeom>
        </p:spPr>
        <p:txBody>
          <a:bodyPr vert="horz" wrap="square" lIns="0" tIns="11526" rIns="0" bIns="0" rtlCol="0">
            <a:spAutoFit/>
          </a:bodyPr>
          <a:lstStyle/>
          <a:p>
            <a:pPr marL="11527">
              <a:spcBef>
                <a:spcPts val="91"/>
              </a:spcBef>
            </a:pPr>
            <a:r>
              <a:rPr sz="1271" spc="-5" dirty="0">
                <a:solidFill>
                  <a:srgbClr val="FFFFFF"/>
                </a:solidFill>
                <a:latin typeface="Arial"/>
                <a:cs typeface="Arial"/>
              </a:rPr>
              <a:t>4</a:t>
            </a:r>
            <a:r>
              <a:rPr sz="1271" dirty="0">
                <a:solidFill>
                  <a:srgbClr val="FFFFFF"/>
                </a:solidFill>
                <a:latin typeface="Arial"/>
                <a:cs typeface="Arial"/>
              </a:rPr>
              <a:t>-6</a:t>
            </a:r>
            <a:endParaRPr sz="1271">
              <a:latin typeface="Arial"/>
              <a:cs typeface="Arial"/>
            </a:endParaRPr>
          </a:p>
        </p:txBody>
      </p:sp>
      <p:sp>
        <p:nvSpPr>
          <p:cNvPr id="3" name="object 3"/>
          <p:cNvSpPr txBox="1">
            <a:spLocks noGrp="1"/>
          </p:cNvSpPr>
          <p:nvPr>
            <p:ph type="title"/>
          </p:nvPr>
        </p:nvSpPr>
        <p:spPr>
          <a:xfrm>
            <a:off x="2836328" y="-45017"/>
            <a:ext cx="2659060" cy="1365274"/>
          </a:xfrm>
          <a:prstGeom prst="rect">
            <a:avLst/>
          </a:prstGeom>
        </p:spPr>
        <p:txBody>
          <a:bodyPr vert="horz" wrap="square" lIns="0" tIns="10950" rIns="0" bIns="0" rtlCol="0" anchor="ctr">
            <a:spAutoFit/>
          </a:bodyPr>
          <a:lstStyle/>
          <a:p>
            <a:pPr marL="11527">
              <a:lnSpc>
                <a:spcPct val="100000"/>
              </a:lnSpc>
              <a:spcBef>
                <a:spcPts val="86"/>
              </a:spcBef>
            </a:pPr>
            <a:r>
              <a:rPr spc="-5" dirty="0"/>
              <a:t>Prozesszustände</a:t>
            </a:r>
          </a:p>
        </p:txBody>
      </p:sp>
      <p:sp>
        <p:nvSpPr>
          <p:cNvPr id="4" name="object 4"/>
          <p:cNvSpPr txBox="1"/>
          <p:nvPr/>
        </p:nvSpPr>
        <p:spPr>
          <a:xfrm>
            <a:off x="2245729" y="1294144"/>
            <a:ext cx="6725450" cy="1184070"/>
          </a:xfrm>
          <a:prstGeom prst="rect">
            <a:avLst/>
          </a:prstGeom>
        </p:spPr>
        <p:txBody>
          <a:bodyPr vert="horz" wrap="square" lIns="0" tIns="10950" rIns="0" bIns="0" rtlCol="0">
            <a:spAutoFit/>
          </a:bodyPr>
          <a:lstStyle/>
          <a:p>
            <a:pPr marL="495640" marR="4611" indent="-484114">
              <a:spcBef>
                <a:spcPts val="86"/>
              </a:spcBef>
              <a:buClr>
                <a:srgbClr val="FF9900"/>
              </a:buClr>
              <a:buFont typeface="Wingdings"/>
              <a:buChar char=""/>
              <a:tabLst>
                <a:tab pos="495064" algn="l"/>
                <a:tab pos="495640" algn="l"/>
              </a:tabLst>
            </a:pPr>
            <a:r>
              <a:rPr sz="2541" spc="-5" dirty="0">
                <a:solidFill>
                  <a:srgbClr val="5E5E5E"/>
                </a:solidFill>
                <a:latin typeface="Arial"/>
                <a:cs typeface="Arial"/>
              </a:rPr>
              <a:t>Ein </a:t>
            </a:r>
            <a:r>
              <a:rPr sz="2541" dirty="0">
                <a:solidFill>
                  <a:srgbClr val="5E5E5E"/>
                </a:solidFill>
                <a:latin typeface="Arial"/>
                <a:cs typeface="Arial"/>
              </a:rPr>
              <a:t>Prozess befindet sich </a:t>
            </a:r>
            <a:r>
              <a:rPr sz="2541" spc="-5" dirty="0">
                <a:solidFill>
                  <a:srgbClr val="5E5E5E"/>
                </a:solidFill>
                <a:latin typeface="Arial"/>
                <a:cs typeface="Arial"/>
              </a:rPr>
              <a:t>immer in </a:t>
            </a:r>
            <a:r>
              <a:rPr sz="2541" dirty="0">
                <a:solidFill>
                  <a:srgbClr val="5E5E5E"/>
                </a:solidFill>
                <a:latin typeface="Arial"/>
                <a:cs typeface="Arial"/>
              </a:rPr>
              <a:t>einem  definierten Prozesszustand (process state).  Typische Prozesszustände</a:t>
            </a:r>
            <a:r>
              <a:rPr sz="2541" spc="-9" dirty="0">
                <a:solidFill>
                  <a:srgbClr val="5E5E5E"/>
                </a:solidFill>
                <a:latin typeface="Arial"/>
                <a:cs typeface="Arial"/>
              </a:rPr>
              <a:t> </a:t>
            </a:r>
            <a:r>
              <a:rPr sz="2541" dirty="0">
                <a:solidFill>
                  <a:srgbClr val="5E5E5E"/>
                </a:solidFill>
                <a:latin typeface="Arial"/>
                <a:cs typeface="Arial"/>
              </a:rPr>
              <a:t>sind:</a:t>
            </a:r>
            <a:endParaRPr sz="2541">
              <a:latin typeface="Arial"/>
              <a:cs typeface="Arial"/>
            </a:endParaRPr>
          </a:p>
        </p:txBody>
      </p:sp>
      <p:sp>
        <p:nvSpPr>
          <p:cNvPr id="5" name="object 5"/>
          <p:cNvSpPr txBox="1"/>
          <p:nvPr/>
        </p:nvSpPr>
        <p:spPr>
          <a:xfrm>
            <a:off x="2660672" y="2922636"/>
            <a:ext cx="602236" cy="651173"/>
          </a:xfrm>
          <a:prstGeom prst="rect">
            <a:avLst/>
          </a:prstGeom>
        </p:spPr>
        <p:txBody>
          <a:bodyPr vert="horz" wrap="square" lIns="0" tIns="11526" rIns="0" bIns="0" rtlCol="0">
            <a:spAutoFit/>
          </a:bodyPr>
          <a:lstStyle/>
          <a:p>
            <a:pPr marL="11527" marR="4611">
              <a:lnSpc>
                <a:spcPct val="120000"/>
              </a:lnSpc>
              <a:spcBef>
                <a:spcPts val="91"/>
              </a:spcBef>
            </a:pPr>
            <a:r>
              <a:rPr sz="1815" i="1" dirty="0">
                <a:latin typeface="Arial"/>
                <a:cs typeface="Arial"/>
              </a:rPr>
              <a:t>new  ready</a:t>
            </a:r>
            <a:endParaRPr sz="1815">
              <a:latin typeface="Arial"/>
              <a:cs typeface="Arial"/>
            </a:endParaRPr>
          </a:p>
        </p:txBody>
      </p:sp>
      <p:sp>
        <p:nvSpPr>
          <p:cNvPr id="6" name="object 6"/>
          <p:cNvSpPr txBox="1"/>
          <p:nvPr/>
        </p:nvSpPr>
        <p:spPr>
          <a:xfrm>
            <a:off x="2660672" y="3917934"/>
            <a:ext cx="794721" cy="290946"/>
          </a:xfrm>
          <a:prstGeom prst="rect">
            <a:avLst/>
          </a:prstGeom>
        </p:spPr>
        <p:txBody>
          <a:bodyPr vert="horz" wrap="square" lIns="0" tIns="11526" rIns="0" bIns="0" rtlCol="0">
            <a:spAutoFit/>
          </a:bodyPr>
          <a:lstStyle/>
          <a:p>
            <a:pPr marL="11527">
              <a:spcBef>
                <a:spcPts val="91"/>
              </a:spcBef>
            </a:pPr>
            <a:r>
              <a:rPr sz="1815" i="1" dirty="0">
                <a:latin typeface="Arial"/>
                <a:cs typeface="Arial"/>
              </a:rPr>
              <a:t>runn</a:t>
            </a:r>
            <a:r>
              <a:rPr sz="1815" i="1" spc="-5" dirty="0">
                <a:latin typeface="Arial"/>
                <a:cs typeface="Arial"/>
              </a:rPr>
              <a:t>i</a:t>
            </a:r>
            <a:r>
              <a:rPr sz="1815" i="1" dirty="0">
                <a:latin typeface="Arial"/>
                <a:cs typeface="Arial"/>
              </a:rPr>
              <a:t>ng</a:t>
            </a:r>
            <a:endParaRPr sz="1815">
              <a:latin typeface="Arial"/>
              <a:cs typeface="Arial"/>
            </a:endParaRPr>
          </a:p>
        </p:txBody>
      </p:sp>
      <p:sp>
        <p:nvSpPr>
          <p:cNvPr id="7" name="object 7"/>
          <p:cNvSpPr txBox="1"/>
          <p:nvPr/>
        </p:nvSpPr>
        <p:spPr>
          <a:xfrm>
            <a:off x="2660671" y="4526509"/>
            <a:ext cx="742278" cy="290946"/>
          </a:xfrm>
          <a:prstGeom prst="rect">
            <a:avLst/>
          </a:prstGeom>
        </p:spPr>
        <p:txBody>
          <a:bodyPr vert="horz" wrap="square" lIns="0" tIns="11526" rIns="0" bIns="0" rtlCol="0">
            <a:spAutoFit/>
          </a:bodyPr>
          <a:lstStyle/>
          <a:p>
            <a:pPr marL="11527">
              <a:spcBef>
                <a:spcPts val="91"/>
              </a:spcBef>
            </a:pPr>
            <a:r>
              <a:rPr sz="1815" i="1" spc="-5" dirty="0">
                <a:latin typeface="Arial"/>
                <a:cs typeface="Arial"/>
              </a:rPr>
              <a:t>waiting</a:t>
            </a:r>
            <a:endParaRPr sz="1815">
              <a:latin typeface="Arial"/>
              <a:cs typeface="Arial"/>
            </a:endParaRPr>
          </a:p>
        </p:txBody>
      </p:sp>
      <p:sp>
        <p:nvSpPr>
          <p:cNvPr id="8" name="object 8"/>
          <p:cNvSpPr txBox="1"/>
          <p:nvPr/>
        </p:nvSpPr>
        <p:spPr>
          <a:xfrm>
            <a:off x="2660672" y="5135084"/>
            <a:ext cx="1112840" cy="290946"/>
          </a:xfrm>
          <a:prstGeom prst="rect">
            <a:avLst/>
          </a:prstGeom>
        </p:spPr>
        <p:txBody>
          <a:bodyPr vert="horz" wrap="square" lIns="0" tIns="11526" rIns="0" bIns="0" rtlCol="0">
            <a:spAutoFit/>
          </a:bodyPr>
          <a:lstStyle/>
          <a:p>
            <a:pPr marL="11527">
              <a:spcBef>
                <a:spcPts val="91"/>
              </a:spcBef>
            </a:pPr>
            <a:r>
              <a:rPr sz="1815" i="1" spc="-5" dirty="0">
                <a:latin typeface="Arial"/>
                <a:cs typeface="Arial"/>
              </a:rPr>
              <a:t>terminated</a:t>
            </a:r>
            <a:endParaRPr sz="1815">
              <a:latin typeface="Arial"/>
              <a:cs typeface="Arial"/>
            </a:endParaRPr>
          </a:p>
        </p:txBody>
      </p:sp>
      <p:sp>
        <p:nvSpPr>
          <p:cNvPr id="9" name="object 9"/>
          <p:cNvSpPr txBox="1"/>
          <p:nvPr/>
        </p:nvSpPr>
        <p:spPr>
          <a:xfrm>
            <a:off x="4735360" y="2922637"/>
            <a:ext cx="4337253" cy="2511787"/>
          </a:xfrm>
          <a:prstGeom prst="rect">
            <a:avLst/>
          </a:prstGeom>
        </p:spPr>
        <p:txBody>
          <a:bodyPr vert="horz" wrap="square" lIns="0" tIns="39189" rIns="0" bIns="0" rtlCol="0">
            <a:spAutoFit/>
          </a:bodyPr>
          <a:lstStyle/>
          <a:p>
            <a:pPr marL="11527" marR="324472">
              <a:lnSpc>
                <a:spcPct val="110000"/>
              </a:lnSpc>
              <a:spcBef>
                <a:spcPts val="309"/>
              </a:spcBef>
            </a:pPr>
            <a:r>
              <a:rPr sz="1815" spc="-5" dirty="0">
                <a:latin typeface="Arial"/>
                <a:cs typeface="Arial"/>
              </a:rPr>
              <a:t>ein </a:t>
            </a:r>
            <a:r>
              <a:rPr sz="1815" dirty="0">
                <a:latin typeface="Arial"/>
                <a:cs typeface="Arial"/>
              </a:rPr>
              <a:t>neuer Prozess wird erzeugt.  Prozess ist rechenbereit und wartet</a:t>
            </a:r>
            <a:r>
              <a:rPr sz="1815" spc="-185" dirty="0">
                <a:latin typeface="Arial"/>
                <a:cs typeface="Arial"/>
              </a:rPr>
              <a:t> </a:t>
            </a:r>
            <a:r>
              <a:rPr sz="1815" dirty="0">
                <a:latin typeface="Arial"/>
                <a:cs typeface="Arial"/>
              </a:rPr>
              <a:t>auf  einen</a:t>
            </a:r>
            <a:r>
              <a:rPr sz="1815" spc="-18" dirty="0">
                <a:latin typeface="Arial"/>
                <a:cs typeface="Arial"/>
              </a:rPr>
              <a:t> </a:t>
            </a:r>
            <a:r>
              <a:rPr sz="1815" dirty="0">
                <a:latin typeface="Arial"/>
                <a:cs typeface="Arial"/>
              </a:rPr>
              <a:t>Prozessor.</a:t>
            </a:r>
            <a:endParaRPr sz="1815">
              <a:latin typeface="Arial"/>
              <a:cs typeface="Arial"/>
            </a:endParaRPr>
          </a:p>
          <a:p>
            <a:pPr marL="11527" marR="167711">
              <a:spcBef>
                <a:spcPts val="436"/>
              </a:spcBef>
            </a:pPr>
            <a:r>
              <a:rPr sz="1815" dirty="0">
                <a:latin typeface="Arial"/>
                <a:cs typeface="Arial"/>
              </a:rPr>
              <a:t>Prozess </a:t>
            </a:r>
            <a:r>
              <a:rPr sz="1815" spc="-5" dirty="0">
                <a:latin typeface="Arial"/>
                <a:cs typeface="Arial"/>
              </a:rPr>
              <a:t>führt Instruktionen im </a:t>
            </a:r>
            <a:r>
              <a:rPr sz="1815" dirty="0">
                <a:latin typeface="Arial"/>
                <a:cs typeface="Arial"/>
              </a:rPr>
              <a:t>Prozessor  aus.</a:t>
            </a:r>
            <a:endParaRPr sz="1815">
              <a:latin typeface="Arial"/>
              <a:cs typeface="Arial"/>
            </a:endParaRPr>
          </a:p>
          <a:p>
            <a:pPr marL="11527" marR="4611">
              <a:spcBef>
                <a:spcPts val="436"/>
              </a:spcBef>
            </a:pPr>
            <a:r>
              <a:rPr sz="1815" dirty="0">
                <a:latin typeface="Arial"/>
                <a:cs typeface="Arial"/>
              </a:rPr>
              <a:t>Prozess wartet auf </a:t>
            </a:r>
            <a:r>
              <a:rPr sz="1815" spc="-5" dirty="0">
                <a:latin typeface="Arial"/>
                <a:cs typeface="Arial"/>
              </a:rPr>
              <a:t>ein Ereignis (z.B.</a:t>
            </a:r>
            <a:r>
              <a:rPr sz="1815" spc="-118" dirty="0">
                <a:latin typeface="Arial"/>
                <a:cs typeface="Arial"/>
              </a:rPr>
              <a:t> </a:t>
            </a:r>
            <a:r>
              <a:rPr sz="1815" dirty="0">
                <a:latin typeface="Arial"/>
                <a:cs typeface="Arial"/>
              </a:rPr>
              <a:t>Ende  eines</a:t>
            </a:r>
            <a:r>
              <a:rPr sz="1815" spc="-14" dirty="0">
                <a:latin typeface="Arial"/>
                <a:cs typeface="Arial"/>
              </a:rPr>
              <a:t> </a:t>
            </a:r>
            <a:r>
              <a:rPr sz="1815" spc="-5" dirty="0">
                <a:latin typeface="Arial"/>
                <a:cs typeface="Arial"/>
              </a:rPr>
              <a:t>Systemaufrufs).</a:t>
            </a:r>
            <a:endParaRPr sz="1815">
              <a:latin typeface="Arial"/>
              <a:cs typeface="Arial"/>
            </a:endParaRPr>
          </a:p>
          <a:p>
            <a:pPr marL="11527">
              <a:spcBef>
                <a:spcPts val="436"/>
              </a:spcBef>
            </a:pPr>
            <a:r>
              <a:rPr sz="1815" dirty="0">
                <a:latin typeface="Arial"/>
                <a:cs typeface="Arial"/>
              </a:rPr>
              <a:t>Prozess hat seine Ausführung</a:t>
            </a:r>
            <a:r>
              <a:rPr sz="1815" spc="-127" dirty="0">
                <a:latin typeface="Arial"/>
                <a:cs typeface="Arial"/>
              </a:rPr>
              <a:t> </a:t>
            </a:r>
            <a:r>
              <a:rPr sz="1815" dirty="0">
                <a:latin typeface="Arial"/>
                <a:cs typeface="Arial"/>
              </a:rPr>
              <a:t>beendet.</a:t>
            </a:r>
            <a:endParaRPr sz="1815">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2"/>
          <p:cNvSpPr>
            <a:spLocks noGrp="1" noChangeArrowheads="1"/>
          </p:cNvSpPr>
          <p:nvPr>
            <p:ph type="title"/>
          </p:nvPr>
        </p:nvSpPr>
        <p:spPr>
          <a:xfrm>
            <a:off x="2201342" y="305671"/>
            <a:ext cx="7789317" cy="391057"/>
          </a:xfrm>
        </p:spPr>
        <p:txBody>
          <a:bodyPr>
            <a:normAutofit fontScale="90000"/>
          </a:bodyPr>
          <a:lstStyle/>
          <a:p>
            <a:pPr eaLnBrk="1" hangingPunct="1"/>
            <a:r>
              <a:rPr lang="de-DE" b="1"/>
              <a:t>Zustandswechsel eines Prozesses:</a:t>
            </a:r>
          </a:p>
        </p:txBody>
      </p:sp>
      <p:sp>
        <p:nvSpPr>
          <p:cNvPr id="172034" name="Rectangle 3"/>
          <p:cNvSpPr>
            <a:spLocks noGrp="1" noChangeArrowheads="1"/>
          </p:cNvSpPr>
          <p:nvPr>
            <p:ph type="body" idx="1"/>
          </p:nvPr>
        </p:nvSpPr>
        <p:spPr>
          <a:xfrm>
            <a:off x="2201340" y="1262332"/>
            <a:ext cx="7789318" cy="670384"/>
          </a:xfrm>
        </p:spPr>
        <p:txBody>
          <a:bodyPr>
            <a:normAutofit fontScale="70000" lnSpcReduction="20000"/>
          </a:bodyPr>
          <a:lstStyle/>
          <a:p>
            <a:pPr eaLnBrk="1" hangingPunct="1"/>
            <a:r>
              <a:rPr lang="de-DE" dirty="0">
                <a:highlight>
                  <a:srgbClr val="FFFF00"/>
                </a:highlight>
              </a:rPr>
              <a:t>Dispatch</a:t>
            </a:r>
            <a:r>
              <a:rPr lang="de-DE" dirty="0"/>
              <a:t>: bereit --&gt; aktiv</a:t>
            </a:r>
          </a:p>
          <a:p>
            <a:pPr eaLnBrk="1" hangingPunct="1">
              <a:buFontTx/>
              <a:buNone/>
            </a:pPr>
            <a:r>
              <a:rPr lang="de-DE" dirty="0"/>
              <a:t>Zuteilung der CPU an einen </a:t>
            </a:r>
            <a:r>
              <a:rPr lang="de-DE" dirty="0" err="1"/>
              <a:t>Prozeß</a:t>
            </a:r>
            <a:r>
              <a:rPr lang="de-DE" dirty="0"/>
              <a:t>.</a:t>
            </a:r>
          </a:p>
        </p:txBody>
      </p:sp>
      <p:pic>
        <p:nvPicPr>
          <p:cNvPr id="172035" name="Picture 4"/>
          <p:cNvPicPr>
            <a:picLocks noChangeAspect="1" noChangeArrowheads="1"/>
          </p:cNvPicPr>
          <p:nvPr/>
        </p:nvPicPr>
        <p:blipFill>
          <a:blip r:embed="rId3"/>
          <a:srcRect/>
          <a:stretch>
            <a:fillRect/>
          </a:stretch>
        </p:blipFill>
        <p:spPr bwMode="auto">
          <a:xfrm>
            <a:off x="6167439" y="2997200"/>
            <a:ext cx="3336925" cy="3208338"/>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2"/>
          <p:cNvSpPr>
            <a:spLocks noGrp="1" noChangeArrowheads="1"/>
          </p:cNvSpPr>
          <p:nvPr>
            <p:ph type="title"/>
          </p:nvPr>
        </p:nvSpPr>
        <p:spPr>
          <a:xfrm>
            <a:off x="2201342" y="305671"/>
            <a:ext cx="7789317" cy="391057"/>
          </a:xfrm>
        </p:spPr>
        <p:txBody>
          <a:bodyPr>
            <a:normAutofit fontScale="90000"/>
          </a:bodyPr>
          <a:lstStyle/>
          <a:p>
            <a:pPr eaLnBrk="1" hangingPunct="1"/>
            <a:r>
              <a:rPr lang="de-DE" b="1"/>
              <a:t>Zustandswechsel eines Prozesses:</a:t>
            </a:r>
          </a:p>
        </p:txBody>
      </p:sp>
      <p:sp>
        <p:nvSpPr>
          <p:cNvPr id="174082" name="Rectangle 3"/>
          <p:cNvSpPr>
            <a:spLocks noGrp="1" noChangeArrowheads="1"/>
          </p:cNvSpPr>
          <p:nvPr>
            <p:ph type="body" idx="1"/>
          </p:nvPr>
        </p:nvSpPr>
        <p:spPr>
          <a:xfrm>
            <a:off x="2201340" y="1262332"/>
            <a:ext cx="7789318" cy="1005576"/>
          </a:xfrm>
        </p:spPr>
        <p:txBody>
          <a:bodyPr>
            <a:normAutofit fontScale="85000" lnSpcReduction="20000"/>
          </a:bodyPr>
          <a:lstStyle/>
          <a:p>
            <a:pPr eaLnBrk="1" hangingPunct="1"/>
            <a:r>
              <a:rPr lang="de-DE" dirty="0" err="1">
                <a:highlight>
                  <a:srgbClr val="FFFF00"/>
                </a:highlight>
              </a:rPr>
              <a:t>Timerrunout</a:t>
            </a:r>
            <a:r>
              <a:rPr lang="de-DE" dirty="0"/>
              <a:t>: aktiv --&gt; bereit</a:t>
            </a:r>
          </a:p>
          <a:p>
            <a:pPr eaLnBrk="1" hangingPunct="1">
              <a:buFontTx/>
              <a:buNone/>
            </a:pPr>
            <a:r>
              <a:rPr lang="de-DE" dirty="0"/>
              <a:t>Nach Ablauf einer Zeitscheibe wird dem </a:t>
            </a:r>
            <a:r>
              <a:rPr lang="de-DE" dirty="0" err="1"/>
              <a:t>Prozeß</a:t>
            </a:r>
            <a:r>
              <a:rPr lang="de-DE" dirty="0"/>
              <a:t> die CPU wieder entzogen.</a:t>
            </a:r>
          </a:p>
        </p:txBody>
      </p:sp>
      <p:pic>
        <p:nvPicPr>
          <p:cNvPr id="174083" name="Picture 4"/>
          <p:cNvPicPr>
            <a:picLocks noChangeAspect="1" noChangeArrowheads="1"/>
          </p:cNvPicPr>
          <p:nvPr/>
        </p:nvPicPr>
        <p:blipFill>
          <a:blip r:embed="rId3"/>
          <a:srcRect/>
          <a:stretch>
            <a:fillRect/>
          </a:stretch>
        </p:blipFill>
        <p:spPr bwMode="auto">
          <a:xfrm>
            <a:off x="6167439" y="3284539"/>
            <a:ext cx="3336925" cy="3208337"/>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2"/>
          <p:cNvSpPr>
            <a:spLocks noGrp="1" noChangeArrowheads="1"/>
          </p:cNvSpPr>
          <p:nvPr>
            <p:ph type="title"/>
          </p:nvPr>
        </p:nvSpPr>
        <p:spPr>
          <a:xfrm>
            <a:off x="2201342" y="305671"/>
            <a:ext cx="7789317" cy="391057"/>
          </a:xfrm>
        </p:spPr>
        <p:txBody>
          <a:bodyPr>
            <a:normAutofit fontScale="90000"/>
          </a:bodyPr>
          <a:lstStyle/>
          <a:p>
            <a:pPr eaLnBrk="1" hangingPunct="1"/>
            <a:r>
              <a:rPr lang="de-DE" b="1"/>
              <a:t>Zustandswechsel eines Prozesses:</a:t>
            </a:r>
          </a:p>
        </p:txBody>
      </p:sp>
      <p:sp>
        <p:nvSpPr>
          <p:cNvPr id="176130" name="Rectangle 3"/>
          <p:cNvSpPr>
            <a:spLocks noGrp="1" noChangeArrowheads="1"/>
          </p:cNvSpPr>
          <p:nvPr>
            <p:ph type="body" idx="1"/>
          </p:nvPr>
        </p:nvSpPr>
        <p:spPr>
          <a:xfrm>
            <a:off x="2579362" y="1390904"/>
            <a:ext cx="8582674" cy="1847048"/>
          </a:xfrm>
        </p:spPr>
        <p:txBody>
          <a:bodyPr>
            <a:normAutofit lnSpcReduction="10000"/>
          </a:bodyPr>
          <a:lstStyle/>
          <a:p>
            <a:pPr eaLnBrk="1" hangingPunct="1"/>
            <a:r>
              <a:rPr lang="de-DE" sz="2401" dirty="0">
                <a:highlight>
                  <a:srgbClr val="FFFF00"/>
                </a:highlight>
              </a:rPr>
              <a:t>Block</a:t>
            </a:r>
            <a:r>
              <a:rPr lang="de-DE" sz="2401" dirty="0"/>
              <a:t>: aktiv --&gt; blockiert</a:t>
            </a:r>
          </a:p>
          <a:p>
            <a:pPr eaLnBrk="1" hangingPunct="1">
              <a:buFontTx/>
              <a:buNone/>
            </a:pPr>
            <a:r>
              <a:rPr lang="de-DE" sz="2401" dirty="0"/>
              <a:t>Aktiver </a:t>
            </a:r>
            <a:r>
              <a:rPr lang="de-DE" sz="2401" dirty="0" err="1"/>
              <a:t>Prozeß</a:t>
            </a:r>
            <a:r>
              <a:rPr lang="de-DE" sz="2401" dirty="0"/>
              <a:t> hat eine E/A-Operation angefordert (oder sich selbst für eine bestimmte Zeit verdrängt), bevor seine Zeitscheibe abgelaufen war. Dies ist der einzige Zustandswechsel, den ein </a:t>
            </a:r>
            <a:r>
              <a:rPr lang="de-DE" sz="2401" dirty="0" err="1"/>
              <a:t>Prozeß</a:t>
            </a:r>
            <a:r>
              <a:rPr lang="de-DE" sz="2401" dirty="0"/>
              <a:t> selbst auslösen kann.</a:t>
            </a:r>
          </a:p>
        </p:txBody>
      </p:sp>
      <p:pic>
        <p:nvPicPr>
          <p:cNvPr id="176131" name="Picture 4"/>
          <p:cNvPicPr>
            <a:picLocks noChangeAspect="1" noChangeArrowheads="1"/>
          </p:cNvPicPr>
          <p:nvPr/>
        </p:nvPicPr>
        <p:blipFill>
          <a:blip r:embed="rId3"/>
          <a:srcRect/>
          <a:stretch>
            <a:fillRect/>
          </a:stretch>
        </p:blipFill>
        <p:spPr bwMode="auto">
          <a:xfrm>
            <a:off x="6672264" y="3649664"/>
            <a:ext cx="3336925" cy="3208337"/>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2"/>
          <p:cNvSpPr>
            <a:spLocks noGrp="1" noChangeArrowheads="1"/>
          </p:cNvSpPr>
          <p:nvPr>
            <p:ph type="title"/>
          </p:nvPr>
        </p:nvSpPr>
        <p:spPr>
          <a:xfrm>
            <a:off x="2201342" y="305671"/>
            <a:ext cx="7789317" cy="391057"/>
          </a:xfrm>
        </p:spPr>
        <p:txBody>
          <a:bodyPr>
            <a:normAutofit fontScale="90000"/>
          </a:bodyPr>
          <a:lstStyle/>
          <a:p>
            <a:pPr eaLnBrk="1" hangingPunct="1"/>
            <a:r>
              <a:rPr lang="de-DE" b="1"/>
              <a:t>Zustandswechsel eines Prozesses:</a:t>
            </a:r>
          </a:p>
        </p:txBody>
      </p:sp>
      <p:sp>
        <p:nvSpPr>
          <p:cNvPr id="178178" name="Rectangle 3"/>
          <p:cNvSpPr>
            <a:spLocks noGrp="1" noChangeArrowheads="1"/>
          </p:cNvSpPr>
          <p:nvPr>
            <p:ph type="body" idx="1"/>
          </p:nvPr>
        </p:nvSpPr>
        <p:spPr>
          <a:xfrm>
            <a:off x="2201340" y="1262332"/>
            <a:ext cx="7789318" cy="1005576"/>
          </a:xfrm>
        </p:spPr>
        <p:txBody>
          <a:bodyPr>
            <a:normAutofit fontScale="85000" lnSpcReduction="20000"/>
          </a:bodyPr>
          <a:lstStyle/>
          <a:p>
            <a:pPr eaLnBrk="1" hangingPunct="1"/>
            <a:r>
              <a:rPr lang="de-DE" dirty="0" err="1">
                <a:highlight>
                  <a:srgbClr val="FFFF00"/>
                </a:highlight>
              </a:rPr>
              <a:t>Wakeup</a:t>
            </a:r>
            <a:r>
              <a:rPr lang="de-DE" dirty="0"/>
              <a:t>: blockiert --&gt; bereit</a:t>
            </a:r>
          </a:p>
          <a:p>
            <a:pPr eaLnBrk="1" hangingPunct="1">
              <a:buFontTx/>
              <a:buNone/>
            </a:pPr>
            <a:r>
              <a:rPr lang="de-DE" dirty="0"/>
              <a:t>Das Ereignis, auf das der </a:t>
            </a:r>
            <a:r>
              <a:rPr lang="de-DE" dirty="0" err="1"/>
              <a:t>Prozeß</a:t>
            </a:r>
            <a:r>
              <a:rPr lang="de-DE" dirty="0"/>
              <a:t> gewartet hat ist eingetreten. Signal an den </a:t>
            </a:r>
            <a:r>
              <a:rPr lang="de-DE" dirty="0" err="1"/>
              <a:t>Prozeß</a:t>
            </a:r>
            <a:endParaRPr lang="de-DE" dirty="0"/>
          </a:p>
        </p:txBody>
      </p:sp>
      <p:pic>
        <p:nvPicPr>
          <p:cNvPr id="178179" name="Picture 4"/>
          <p:cNvPicPr>
            <a:picLocks noChangeAspect="1" noChangeArrowheads="1"/>
          </p:cNvPicPr>
          <p:nvPr/>
        </p:nvPicPr>
        <p:blipFill>
          <a:blip r:embed="rId3"/>
          <a:srcRect/>
          <a:stretch>
            <a:fillRect/>
          </a:stretch>
        </p:blipFill>
        <p:spPr bwMode="auto">
          <a:xfrm>
            <a:off x="6672264" y="3429000"/>
            <a:ext cx="3336925" cy="3208338"/>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ChangeArrowheads="1"/>
          </p:cNvSpPr>
          <p:nvPr>
            <p:ph type="title"/>
          </p:nvPr>
        </p:nvSpPr>
        <p:spPr/>
        <p:txBody>
          <a:bodyPr/>
          <a:lstStyle/>
          <a:p>
            <a:pPr eaLnBrk="1" hangingPunct="1"/>
            <a:r>
              <a:rPr lang="de-DE" b="1"/>
              <a:t>Programm</a:t>
            </a:r>
          </a:p>
        </p:txBody>
      </p:sp>
      <p:sp>
        <p:nvSpPr>
          <p:cNvPr id="112642" name="Rectangle 3"/>
          <p:cNvSpPr>
            <a:spLocks noGrp="1" noChangeArrowheads="1"/>
          </p:cNvSpPr>
          <p:nvPr>
            <p:ph type="body" idx="1"/>
          </p:nvPr>
        </p:nvSpPr>
        <p:spPr/>
        <p:txBody>
          <a:bodyPr/>
          <a:lstStyle/>
          <a:p>
            <a:pPr eaLnBrk="1" hangingPunct="1">
              <a:buFontTx/>
              <a:buNone/>
            </a:pPr>
            <a:endParaRPr lang="de-DE"/>
          </a:p>
          <a:p>
            <a:pPr eaLnBrk="1" hangingPunct="1">
              <a:buFontTx/>
              <a:buNone/>
            </a:pPr>
            <a:r>
              <a:rPr lang="de-DE"/>
              <a:t>Ein Programm (Prozedur, Unterprogramm) besteht aus:</a:t>
            </a:r>
          </a:p>
          <a:p>
            <a:pPr eaLnBrk="1" hangingPunct="1"/>
            <a:r>
              <a:rPr lang="de-DE"/>
              <a:t>Befehlen (Codebereich, Textbereich)</a:t>
            </a:r>
          </a:p>
          <a:p>
            <a:pPr eaLnBrk="1" hangingPunct="1"/>
            <a:r>
              <a:rPr lang="de-DE"/>
              <a:t>Programmdaten (Datenbereich)</a:t>
            </a:r>
          </a:p>
          <a:p>
            <a:pPr eaLnBrk="1" hangingPunct="1">
              <a:buFontTx/>
              <a:buNone/>
            </a:pPr>
            <a:endParaRPr lang="de-DE"/>
          </a:p>
          <a:p>
            <a:pPr eaLnBrk="1" hangingPunct="1">
              <a:buFontTx/>
              <a:buNone/>
            </a:pPr>
            <a:r>
              <a:rPr lang="de-DE"/>
              <a:t>Beide Komponenten sind problemorientiert.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2"/>
          <p:cNvSpPr>
            <a:spLocks noGrp="1" noChangeArrowheads="1"/>
          </p:cNvSpPr>
          <p:nvPr>
            <p:ph type="title"/>
          </p:nvPr>
        </p:nvSpPr>
        <p:spPr>
          <a:xfrm>
            <a:off x="2201342" y="305671"/>
            <a:ext cx="7789317" cy="391057"/>
          </a:xfrm>
        </p:spPr>
        <p:txBody>
          <a:bodyPr>
            <a:normAutofit fontScale="90000"/>
          </a:bodyPr>
          <a:lstStyle/>
          <a:p>
            <a:pPr eaLnBrk="1" hangingPunct="1"/>
            <a:r>
              <a:rPr lang="de-DE"/>
              <a:t>Zustandswechsel eines Prozesses</a:t>
            </a:r>
          </a:p>
        </p:txBody>
      </p:sp>
      <p:sp>
        <p:nvSpPr>
          <p:cNvPr id="180226" name="Rectangle 3"/>
          <p:cNvSpPr>
            <a:spLocks noGrp="1" noChangeArrowheads="1"/>
          </p:cNvSpPr>
          <p:nvPr>
            <p:ph type="body" idx="1"/>
          </p:nvPr>
        </p:nvSpPr>
        <p:spPr>
          <a:xfrm>
            <a:off x="2201340" y="1262332"/>
            <a:ext cx="7789318" cy="1340768"/>
          </a:xfrm>
        </p:spPr>
        <p:txBody>
          <a:bodyPr>
            <a:normAutofit fontScale="85000" lnSpcReduction="20000"/>
          </a:bodyPr>
          <a:lstStyle/>
          <a:p>
            <a:pPr eaLnBrk="1" hangingPunct="1"/>
            <a:r>
              <a:rPr lang="de-DE" dirty="0"/>
              <a:t>Zu jedem </a:t>
            </a:r>
            <a:r>
              <a:rPr lang="de-DE" dirty="0" err="1"/>
              <a:t>Prozeß</a:t>
            </a:r>
            <a:r>
              <a:rPr lang="de-DE" dirty="0"/>
              <a:t> legt das BS einen </a:t>
            </a:r>
            <a:r>
              <a:rPr lang="de-DE" dirty="0" err="1"/>
              <a:t>Prozeßsteuerblock</a:t>
            </a:r>
            <a:r>
              <a:rPr lang="de-DE" dirty="0"/>
              <a:t> (</a:t>
            </a:r>
            <a:r>
              <a:rPr lang="de-DE" dirty="0" err="1"/>
              <a:t>process</a:t>
            </a:r>
            <a:r>
              <a:rPr lang="de-DE" dirty="0"/>
              <a:t> </a:t>
            </a:r>
            <a:r>
              <a:rPr lang="de-DE" dirty="0" err="1"/>
              <a:t>control</a:t>
            </a:r>
            <a:r>
              <a:rPr lang="de-DE" dirty="0"/>
              <a:t> block = PCB) in der </a:t>
            </a:r>
            <a:r>
              <a:rPr lang="de-DE" dirty="0" err="1"/>
              <a:t>Prozeßtabelle</a:t>
            </a:r>
            <a:r>
              <a:rPr lang="de-DE" dirty="0"/>
              <a:t> ab, </a:t>
            </a:r>
          </a:p>
          <a:p>
            <a:pPr eaLnBrk="1" hangingPunct="1"/>
            <a:r>
              <a:rPr lang="de-DE" dirty="0"/>
              <a:t>der alle notwendigen Informationen über einen </a:t>
            </a:r>
            <a:r>
              <a:rPr lang="de-DE" dirty="0" err="1"/>
              <a:t>Prozeß</a:t>
            </a:r>
            <a:r>
              <a:rPr lang="de-DE" dirty="0"/>
              <a:t> enthält, z. B.:</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Grp="1" noChangeArrowheads="1"/>
          </p:cNvSpPr>
          <p:nvPr>
            <p:ph type="title"/>
          </p:nvPr>
        </p:nvSpPr>
        <p:spPr>
          <a:xfrm>
            <a:off x="2201342" y="305671"/>
            <a:ext cx="7789317" cy="391057"/>
          </a:xfrm>
        </p:spPr>
        <p:txBody>
          <a:bodyPr>
            <a:normAutofit fontScale="90000"/>
          </a:bodyPr>
          <a:lstStyle/>
          <a:p>
            <a:pPr eaLnBrk="1" hangingPunct="1"/>
            <a:r>
              <a:rPr lang="de-DE"/>
              <a:t>Zustandswechsel eines Prozesses</a:t>
            </a:r>
          </a:p>
        </p:txBody>
      </p:sp>
      <p:sp>
        <p:nvSpPr>
          <p:cNvPr id="182274" name="Rectangle 3"/>
          <p:cNvSpPr>
            <a:spLocks noGrp="1" noChangeArrowheads="1"/>
          </p:cNvSpPr>
          <p:nvPr>
            <p:ph type="body" idx="1"/>
          </p:nvPr>
        </p:nvSpPr>
        <p:spPr>
          <a:xfrm>
            <a:off x="2201340" y="1262333"/>
            <a:ext cx="7789318" cy="2011151"/>
          </a:xfrm>
        </p:spPr>
        <p:txBody>
          <a:bodyPr>
            <a:normAutofit fontScale="77500" lnSpcReduction="20000"/>
          </a:bodyPr>
          <a:lstStyle/>
          <a:p>
            <a:pPr eaLnBrk="1" hangingPunct="1"/>
            <a:r>
              <a:rPr lang="de-DE" dirty="0"/>
              <a:t>PID (</a:t>
            </a:r>
            <a:r>
              <a:rPr lang="de-DE" dirty="0" err="1"/>
              <a:t>Process</a:t>
            </a:r>
            <a:r>
              <a:rPr lang="de-DE" dirty="0"/>
              <a:t> ID) - dies ist eine eindeutige ganze Zahl, über die der </a:t>
            </a:r>
            <a:r>
              <a:rPr lang="de-DE" dirty="0" err="1"/>
              <a:t>Prozeß</a:t>
            </a:r>
            <a:r>
              <a:rPr lang="de-DE" dirty="0"/>
              <a:t> im System identifiziert wird ·</a:t>
            </a:r>
          </a:p>
          <a:p>
            <a:pPr eaLnBrk="1" hangingPunct="1"/>
            <a:r>
              <a:rPr lang="de-DE" dirty="0" err="1"/>
              <a:t>Prozeßzustand</a:t>
            </a:r>
            <a:endParaRPr lang="de-DE" dirty="0"/>
          </a:p>
          <a:p>
            <a:pPr eaLnBrk="1" hangingPunct="1"/>
            <a:r>
              <a:rPr lang="de-DE" dirty="0"/>
              <a:t>Verweise auf die dem </a:t>
            </a:r>
            <a:r>
              <a:rPr lang="de-DE" dirty="0" err="1"/>
              <a:t>Prozeß</a:t>
            </a:r>
            <a:r>
              <a:rPr lang="de-DE" dirty="0"/>
              <a:t> zugeteilten Speicherseiten</a:t>
            </a:r>
          </a:p>
          <a:p>
            <a:pPr eaLnBrk="1" hangingPunct="1"/>
            <a:r>
              <a:rPr lang="de-DE" dirty="0"/>
              <a:t>Benutzerkennungen (die die Rechte des Prozesses bestimmen)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Rectangle 2"/>
          <p:cNvSpPr>
            <a:spLocks noGrp="1" noChangeArrowheads="1"/>
          </p:cNvSpPr>
          <p:nvPr>
            <p:ph type="title"/>
          </p:nvPr>
        </p:nvSpPr>
        <p:spPr>
          <a:xfrm>
            <a:off x="2201342" y="305671"/>
            <a:ext cx="7789317" cy="391057"/>
          </a:xfrm>
        </p:spPr>
        <p:txBody>
          <a:bodyPr>
            <a:normAutofit fontScale="90000"/>
          </a:bodyPr>
          <a:lstStyle/>
          <a:p>
            <a:pPr eaLnBrk="1" hangingPunct="1"/>
            <a:r>
              <a:rPr lang="de-DE"/>
              <a:t>Zustandswechsel eines Prozesses</a:t>
            </a:r>
          </a:p>
        </p:txBody>
      </p:sp>
      <p:sp>
        <p:nvSpPr>
          <p:cNvPr id="184322" name="Rectangle 3"/>
          <p:cNvSpPr>
            <a:spLocks noGrp="1" noChangeArrowheads="1"/>
          </p:cNvSpPr>
          <p:nvPr>
            <p:ph type="body" idx="1"/>
          </p:nvPr>
        </p:nvSpPr>
        <p:spPr>
          <a:xfrm>
            <a:off x="2201340" y="1262332"/>
            <a:ext cx="7789318" cy="1340768"/>
          </a:xfrm>
        </p:spPr>
        <p:txBody>
          <a:bodyPr>
            <a:normAutofit fontScale="77500" lnSpcReduction="20000"/>
          </a:bodyPr>
          <a:lstStyle/>
          <a:p>
            <a:pPr eaLnBrk="1" hangingPunct="1"/>
            <a:r>
              <a:rPr lang="de-DE"/>
              <a:t>Blockierursachen bei einem schlafenden Prozeß</a:t>
            </a:r>
          </a:p>
          <a:p>
            <a:pPr eaLnBrk="1" hangingPunct="1"/>
            <a:r>
              <a:rPr lang="de-DE"/>
              <a:t>Identifikation empfangener, aber noch nicht bearbeiteter Signale</a:t>
            </a:r>
          </a:p>
          <a:p>
            <a:pPr eaLnBrk="1" hangingPunct="1"/>
            <a:r>
              <a:rPr lang="de-DE"/>
              <a:t>etc.</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Rectangle 2"/>
          <p:cNvSpPr>
            <a:spLocks noGrp="1" noChangeArrowheads="1"/>
          </p:cNvSpPr>
          <p:nvPr>
            <p:ph type="title"/>
          </p:nvPr>
        </p:nvSpPr>
        <p:spPr>
          <a:xfrm>
            <a:off x="2201342" y="305671"/>
            <a:ext cx="7789317" cy="391057"/>
          </a:xfrm>
        </p:spPr>
        <p:txBody>
          <a:bodyPr>
            <a:normAutofit fontScale="90000"/>
          </a:bodyPr>
          <a:lstStyle/>
          <a:p>
            <a:pPr eaLnBrk="1" hangingPunct="1"/>
            <a:r>
              <a:rPr lang="de-DE"/>
              <a:t>Zustandswechsel eines Prozesses</a:t>
            </a:r>
          </a:p>
        </p:txBody>
      </p:sp>
      <p:sp>
        <p:nvSpPr>
          <p:cNvPr id="186370" name="Rectangle 3"/>
          <p:cNvSpPr>
            <a:spLocks noGrp="1" noChangeArrowheads="1"/>
          </p:cNvSpPr>
          <p:nvPr>
            <p:ph type="body" idx="1"/>
          </p:nvPr>
        </p:nvSpPr>
        <p:spPr>
          <a:xfrm>
            <a:off x="2201340" y="1262332"/>
            <a:ext cx="7789318" cy="1005576"/>
          </a:xfrm>
        </p:spPr>
        <p:txBody>
          <a:bodyPr>
            <a:normAutofit fontScale="92500" lnSpcReduction="20000"/>
          </a:bodyPr>
          <a:lstStyle/>
          <a:p>
            <a:pPr eaLnBrk="1" hangingPunct="1"/>
            <a:r>
              <a:rPr lang="de-DE"/>
              <a:t>Zusätzlich zum PCB werden noch weitere, zum Prozeß gehörige Daten geführt, auf die er aber nur im Zustand "running" Zugriff hat. Dazu gehören:</a:t>
            </a:r>
          </a:p>
        </p:txBody>
      </p:sp>
      <p:sp>
        <p:nvSpPr>
          <p:cNvPr id="4" name="Rectangle 3">
            <a:extLst>
              <a:ext uri="{FF2B5EF4-FFF2-40B4-BE49-F238E27FC236}">
                <a16:creationId xmlns:a16="http://schemas.microsoft.com/office/drawing/2014/main" id="{4A0673DC-333A-4364-AE2F-4A4B68676CEB}"/>
              </a:ext>
            </a:extLst>
          </p:cNvPr>
          <p:cNvSpPr txBox="1">
            <a:spLocks noChangeArrowheads="1"/>
          </p:cNvSpPr>
          <p:nvPr/>
        </p:nvSpPr>
        <p:spPr>
          <a:xfrm>
            <a:off x="2201340" y="2529968"/>
            <a:ext cx="7789318" cy="3016403"/>
          </a:xfrm>
          <a:prstGeom prst="rect">
            <a:avLst/>
          </a:prstGeom>
        </p:spPr>
        <p:txBody>
          <a:bodyPr wrap="square" lIns="0" tIns="0" rIns="0" bIns="0">
            <a:spAutoFit/>
          </a:bodyPr>
          <a:lstStyle>
            <a:lvl1pPr marL="0">
              <a:defRPr sz="2400" b="0" i="0">
                <a:solidFill>
                  <a:srgbClr val="5E5E5E"/>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11216" indent="-311216">
              <a:buFont typeface="Arial" panose="020B0604020202020204" pitchFamily="34" charset="0"/>
              <a:buChar char="•"/>
            </a:pPr>
            <a:r>
              <a:rPr lang="de-DE" sz="2178" kern="0" dirty="0"/>
              <a:t>Eine Tabelle, in der die Reaktion des Prozesses auf jedes mögliche Signal festgelegt ist</a:t>
            </a:r>
          </a:p>
          <a:p>
            <a:pPr marL="311216" indent="-311216">
              <a:buFont typeface="Arial" panose="020B0604020202020204" pitchFamily="34" charset="0"/>
              <a:buChar char="•"/>
            </a:pPr>
            <a:r>
              <a:rPr lang="de-DE" sz="2178" kern="0" dirty="0"/>
              <a:t>Verweis auf das zugeordnete Terminal</a:t>
            </a:r>
          </a:p>
          <a:p>
            <a:pPr marL="311216" indent="-311216">
              <a:buFont typeface="Arial" panose="020B0604020202020204" pitchFamily="34" charset="0"/>
              <a:buChar char="•"/>
            </a:pPr>
            <a:r>
              <a:rPr lang="de-DE" sz="2178" kern="0" dirty="0"/>
              <a:t>Verweis auf das aktuelle Inhaltsverzeichnis</a:t>
            </a:r>
          </a:p>
          <a:p>
            <a:pPr marL="311216" indent="-311216">
              <a:buFont typeface="Arial" panose="020B0604020202020204" pitchFamily="34" charset="0"/>
              <a:buChar char="•"/>
            </a:pPr>
            <a:r>
              <a:rPr lang="de-DE" sz="2178" dirty="0"/>
              <a:t>Die Tabelle der Dateideskriptoren</a:t>
            </a:r>
          </a:p>
          <a:p>
            <a:pPr marL="311216" indent="-311216">
              <a:buFont typeface="Arial" panose="020B0604020202020204" pitchFamily="34" charset="0"/>
              <a:buChar char="•"/>
            </a:pPr>
            <a:r>
              <a:rPr lang="de-DE" sz="2178" dirty="0"/>
              <a:t>Eine </a:t>
            </a:r>
            <a:r>
              <a:rPr lang="de-DE" sz="2178" dirty="0" err="1"/>
              <a:t>Bitmaske</a:t>
            </a:r>
            <a:r>
              <a:rPr lang="de-DE" sz="2178" dirty="0"/>
              <a:t>, die die Zugriffsrechte von Dateien mitbestimmt, die vom jeweiligen </a:t>
            </a:r>
            <a:r>
              <a:rPr lang="de-DE" sz="2178" dirty="0" err="1"/>
              <a:t>Prozeß</a:t>
            </a:r>
            <a:r>
              <a:rPr lang="de-DE" sz="2178" dirty="0"/>
              <a:t> erzeugt werden</a:t>
            </a:r>
          </a:p>
          <a:p>
            <a:pPr marL="311216" indent="-311216">
              <a:buFont typeface="Arial" panose="020B0604020202020204" pitchFamily="34" charset="0"/>
              <a:buChar char="•"/>
            </a:pPr>
            <a:r>
              <a:rPr lang="de-DE" sz="2178" dirty="0"/>
              <a:t>etc.</a:t>
            </a:r>
          </a:p>
          <a:p>
            <a:endParaRPr lang="de-DE" sz="2178" kern="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47527" y="570770"/>
            <a:ext cx="257031" cy="207205"/>
          </a:xfrm>
          <a:prstGeom prst="rect">
            <a:avLst/>
          </a:prstGeom>
        </p:spPr>
        <p:txBody>
          <a:bodyPr vert="horz" wrap="square" lIns="0" tIns="11526" rIns="0" bIns="0" rtlCol="0">
            <a:spAutoFit/>
          </a:bodyPr>
          <a:lstStyle/>
          <a:p>
            <a:pPr marL="11527">
              <a:spcBef>
                <a:spcPts val="91"/>
              </a:spcBef>
            </a:pPr>
            <a:r>
              <a:rPr sz="1271" spc="-5" dirty="0">
                <a:solidFill>
                  <a:srgbClr val="FFFFFF"/>
                </a:solidFill>
                <a:latin typeface="Arial"/>
                <a:cs typeface="Arial"/>
              </a:rPr>
              <a:t>4</a:t>
            </a:r>
            <a:r>
              <a:rPr sz="1271" dirty="0">
                <a:solidFill>
                  <a:srgbClr val="FFFFFF"/>
                </a:solidFill>
                <a:latin typeface="Arial"/>
                <a:cs typeface="Arial"/>
              </a:rPr>
              <a:t>-7</a:t>
            </a:r>
            <a:endParaRPr sz="1271">
              <a:latin typeface="Arial"/>
              <a:cs typeface="Arial"/>
            </a:endParaRPr>
          </a:p>
        </p:txBody>
      </p:sp>
      <p:sp>
        <p:nvSpPr>
          <p:cNvPr id="3" name="object 3"/>
          <p:cNvSpPr txBox="1">
            <a:spLocks noGrp="1"/>
          </p:cNvSpPr>
          <p:nvPr>
            <p:ph type="title"/>
          </p:nvPr>
        </p:nvSpPr>
        <p:spPr>
          <a:xfrm>
            <a:off x="2836329" y="-45017"/>
            <a:ext cx="4004726" cy="1365274"/>
          </a:xfrm>
          <a:prstGeom prst="rect">
            <a:avLst/>
          </a:prstGeom>
        </p:spPr>
        <p:txBody>
          <a:bodyPr vert="horz" wrap="square" lIns="0" tIns="10950" rIns="0" bIns="0" rtlCol="0" anchor="ctr">
            <a:spAutoFit/>
          </a:bodyPr>
          <a:lstStyle/>
          <a:p>
            <a:pPr marL="11527">
              <a:lnSpc>
                <a:spcPct val="100000"/>
              </a:lnSpc>
              <a:spcBef>
                <a:spcPts val="86"/>
              </a:spcBef>
            </a:pPr>
            <a:r>
              <a:rPr spc="-5" dirty="0"/>
              <a:t>Zustandsübergangsgraph</a:t>
            </a:r>
          </a:p>
        </p:txBody>
      </p:sp>
      <p:sp>
        <p:nvSpPr>
          <p:cNvPr id="4" name="object 4"/>
          <p:cNvSpPr txBox="1"/>
          <p:nvPr/>
        </p:nvSpPr>
        <p:spPr>
          <a:xfrm>
            <a:off x="2245729" y="1294144"/>
            <a:ext cx="7663095" cy="793066"/>
          </a:xfrm>
          <a:prstGeom prst="rect">
            <a:avLst/>
          </a:prstGeom>
        </p:spPr>
        <p:txBody>
          <a:bodyPr vert="horz" wrap="square" lIns="0" tIns="10950" rIns="0" bIns="0" rtlCol="0">
            <a:spAutoFit/>
          </a:bodyPr>
          <a:lstStyle/>
          <a:p>
            <a:pPr marL="495640" indent="-484114">
              <a:spcBef>
                <a:spcPts val="86"/>
              </a:spcBef>
              <a:buClr>
                <a:srgbClr val="FF9900"/>
              </a:buClr>
              <a:buFont typeface="Wingdings"/>
              <a:buChar char=""/>
              <a:tabLst>
                <a:tab pos="495064" algn="l"/>
                <a:tab pos="495640" algn="l"/>
              </a:tabLst>
            </a:pPr>
            <a:r>
              <a:rPr sz="2541" dirty="0">
                <a:solidFill>
                  <a:srgbClr val="5E5E5E"/>
                </a:solidFill>
                <a:latin typeface="Arial"/>
                <a:cs typeface="Arial"/>
              </a:rPr>
              <a:t>Zustandsübergänge von Prozessen </a:t>
            </a:r>
            <a:r>
              <a:rPr sz="2541" spc="-5" dirty="0">
                <a:solidFill>
                  <a:srgbClr val="5E5E5E"/>
                </a:solidFill>
                <a:latin typeface="Arial"/>
                <a:cs typeface="Arial"/>
              </a:rPr>
              <a:t>werden</a:t>
            </a:r>
            <a:r>
              <a:rPr sz="2541" spc="14" dirty="0">
                <a:solidFill>
                  <a:srgbClr val="5E5E5E"/>
                </a:solidFill>
                <a:latin typeface="Arial"/>
                <a:cs typeface="Arial"/>
              </a:rPr>
              <a:t> </a:t>
            </a:r>
            <a:r>
              <a:rPr sz="2541" dirty="0">
                <a:solidFill>
                  <a:srgbClr val="5E5E5E"/>
                </a:solidFill>
                <a:latin typeface="Arial"/>
                <a:cs typeface="Arial"/>
              </a:rPr>
              <a:t>durch</a:t>
            </a:r>
            <a:endParaRPr sz="2541">
              <a:latin typeface="Arial"/>
              <a:cs typeface="Arial"/>
            </a:endParaRPr>
          </a:p>
          <a:p>
            <a:pPr marL="495640"/>
            <a:r>
              <a:rPr sz="2541" i="1" dirty="0">
                <a:solidFill>
                  <a:srgbClr val="5E5E5E"/>
                </a:solidFill>
                <a:latin typeface="Arial"/>
                <a:cs typeface="Arial"/>
              </a:rPr>
              <a:t>Zustandsübergangsgraphen</a:t>
            </a:r>
            <a:r>
              <a:rPr sz="2541" i="1" spc="32" dirty="0">
                <a:solidFill>
                  <a:srgbClr val="5E5E5E"/>
                </a:solidFill>
                <a:latin typeface="Arial"/>
                <a:cs typeface="Arial"/>
              </a:rPr>
              <a:t> </a:t>
            </a:r>
            <a:r>
              <a:rPr sz="2541" dirty="0">
                <a:solidFill>
                  <a:srgbClr val="5E5E5E"/>
                </a:solidFill>
                <a:latin typeface="Arial"/>
                <a:cs typeface="Arial"/>
              </a:rPr>
              <a:t>beschrieben.</a:t>
            </a:r>
            <a:endParaRPr sz="2541">
              <a:latin typeface="Arial"/>
              <a:cs typeface="Arial"/>
            </a:endParaRPr>
          </a:p>
        </p:txBody>
      </p:sp>
      <p:sp>
        <p:nvSpPr>
          <p:cNvPr id="5" name="object 5"/>
          <p:cNvSpPr txBox="1"/>
          <p:nvPr/>
        </p:nvSpPr>
        <p:spPr>
          <a:xfrm>
            <a:off x="4724295" y="4301059"/>
            <a:ext cx="436837" cy="234516"/>
          </a:xfrm>
          <a:prstGeom prst="rect">
            <a:avLst/>
          </a:prstGeom>
        </p:spPr>
        <p:txBody>
          <a:bodyPr vert="horz" wrap="square" lIns="0" tIns="10950" rIns="0" bIns="0" rtlCol="0">
            <a:spAutoFit/>
          </a:bodyPr>
          <a:lstStyle/>
          <a:p>
            <a:pPr marL="11527">
              <a:spcBef>
                <a:spcPts val="86"/>
              </a:spcBef>
            </a:pPr>
            <a:r>
              <a:rPr sz="1452" i="1" spc="-59" dirty="0">
                <a:latin typeface="Times New Roman"/>
                <a:cs typeface="Times New Roman"/>
              </a:rPr>
              <a:t>r</a:t>
            </a:r>
            <a:r>
              <a:rPr sz="1452" i="1" spc="-9" dirty="0">
                <a:latin typeface="Times New Roman"/>
                <a:cs typeface="Times New Roman"/>
              </a:rPr>
              <a:t>e</a:t>
            </a:r>
            <a:r>
              <a:rPr sz="1452" i="1" dirty="0">
                <a:latin typeface="Times New Roman"/>
                <a:cs typeface="Times New Roman"/>
              </a:rPr>
              <a:t>ad</a:t>
            </a:r>
            <a:r>
              <a:rPr sz="1452" i="1" spc="-5" dirty="0">
                <a:latin typeface="Times New Roman"/>
                <a:cs typeface="Times New Roman"/>
              </a:rPr>
              <a:t>y</a:t>
            </a:r>
            <a:endParaRPr sz="1452">
              <a:latin typeface="Times New Roman"/>
              <a:cs typeface="Times New Roman"/>
            </a:endParaRPr>
          </a:p>
        </p:txBody>
      </p:sp>
      <p:sp>
        <p:nvSpPr>
          <p:cNvPr id="6" name="object 6"/>
          <p:cNvSpPr txBox="1"/>
          <p:nvPr/>
        </p:nvSpPr>
        <p:spPr>
          <a:xfrm>
            <a:off x="7006452" y="4231903"/>
            <a:ext cx="609152" cy="234516"/>
          </a:xfrm>
          <a:prstGeom prst="rect">
            <a:avLst/>
          </a:prstGeom>
        </p:spPr>
        <p:txBody>
          <a:bodyPr vert="horz" wrap="square" lIns="0" tIns="10950" rIns="0" bIns="0" rtlCol="0">
            <a:spAutoFit/>
          </a:bodyPr>
          <a:lstStyle/>
          <a:p>
            <a:pPr marL="11527">
              <a:spcBef>
                <a:spcPts val="86"/>
              </a:spcBef>
            </a:pPr>
            <a:r>
              <a:rPr sz="1452" i="1" spc="-5" dirty="0">
                <a:latin typeface="Times New Roman"/>
                <a:cs typeface="Times New Roman"/>
              </a:rPr>
              <a:t>r</a:t>
            </a:r>
            <a:r>
              <a:rPr sz="1452" i="1" dirty="0">
                <a:latin typeface="Times New Roman"/>
                <a:cs typeface="Times New Roman"/>
              </a:rPr>
              <a:t>unn</a:t>
            </a:r>
            <a:r>
              <a:rPr sz="1452" i="1" spc="-5" dirty="0">
                <a:latin typeface="Times New Roman"/>
                <a:cs typeface="Times New Roman"/>
              </a:rPr>
              <a:t>i</a:t>
            </a:r>
            <a:r>
              <a:rPr sz="1452" i="1" dirty="0">
                <a:latin typeface="Times New Roman"/>
                <a:cs typeface="Times New Roman"/>
              </a:rPr>
              <a:t>n</a:t>
            </a:r>
            <a:r>
              <a:rPr sz="1452" i="1" spc="-5" dirty="0">
                <a:latin typeface="Times New Roman"/>
                <a:cs typeface="Times New Roman"/>
              </a:rPr>
              <a:t>g</a:t>
            </a:r>
            <a:endParaRPr sz="1452">
              <a:latin typeface="Times New Roman"/>
              <a:cs typeface="Times New Roman"/>
            </a:endParaRPr>
          </a:p>
        </p:txBody>
      </p:sp>
      <p:sp>
        <p:nvSpPr>
          <p:cNvPr id="7" name="object 7"/>
          <p:cNvSpPr txBox="1"/>
          <p:nvPr/>
        </p:nvSpPr>
        <p:spPr>
          <a:xfrm>
            <a:off x="5830795" y="5061778"/>
            <a:ext cx="577455" cy="234516"/>
          </a:xfrm>
          <a:prstGeom prst="rect">
            <a:avLst/>
          </a:prstGeom>
        </p:spPr>
        <p:txBody>
          <a:bodyPr vert="horz" wrap="square" lIns="0" tIns="10950" rIns="0" bIns="0" rtlCol="0">
            <a:spAutoFit/>
          </a:bodyPr>
          <a:lstStyle/>
          <a:p>
            <a:pPr marL="11527">
              <a:spcBef>
                <a:spcPts val="86"/>
              </a:spcBef>
            </a:pPr>
            <a:r>
              <a:rPr sz="1452" i="1" spc="-5" dirty="0">
                <a:latin typeface="Times New Roman"/>
                <a:cs typeface="Times New Roman"/>
              </a:rPr>
              <a:t>waiting</a:t>
            </a:r>
            <a:endParaRPr sz="1452">
              <a:latin typeface="Times New Roman"/>
              <a:cs typeface="Times New Roman"/>
            </a:endParaRPr>
          </a:p>
        </p:txBody>
      </p:sp>
      <p:sp>
        <p:nvSpPr>
          <p:cNvPr id="8" name="object 8"/>
          <p:cNvSpPr txBox="1"/>
          <p:nvPr/>
        </p:nvSpPr>
        <p:spPr>
          <a:xfrm>
            <a:off x="8301057" y="3540340"/>
            <a:ext cx="821807" cy="234516"/>
          </a:xfrm>
          <a:prstGeom prst="rect">
            <a:avLst/>
          </a:prstGeom>
        </p:spPr>
        <p:txBody>
          <a:bodyPr vert="horz" wrap="square" lIns="0" tIns="10950" rIns="0" bIns="0" rtlCol="0">
            <a:spAutoFit/>
          </a:bodyPr>
          <a:lstStyle/>
          <a:p>
            <a:pPr marL="11527">
              <a:spcBef>
                <a:spcPts val="86"/>
              </a:spcBef>
            </a:pPr>
            <a:r>
              <a:rPr sz="1452" i="1" spc="-5" dirty="0">
                <a:latin typeface="Times New Roman"/>
                <a:cs typeface="Times New Roman"/>
              </a:rPr>
              <a:t>terminated</a:t>
            </a:r>
            <a:endParaRPr sz="1452">
              <a:latin typeface="Times New Roman"/>
              <a:cs typeface="Times New Roman"/>
            </a:endParaRPr>
          </a:p>
        </p:txBody>
      </p:sp>
      <p:sp>
        <p:nvSpPr>
          <p:cNvPr id="9" name="object 9"/>
          <p:cNvSpPr/>
          <p:nvPr/>
        </p:nvSpPr>
        <p:spPr>
          <a:xfrm>
            <a:off x="2798056" y="3446750"/>
            <a:ext cx="6569849" cy="1936376"/>
          </a:xfrm>
          <a:prstGeom prst="rect">
            <a:avLst/>
          </a:prstGeom>
          <a:blipFill>
            <a:blip r:embed="rId2" cstate="print"/>
            <a:stretch>
              <a:fillRect/>
            </a:stretch>
          </a:blipFill>
        </p:spPr>
        <p:txBody>
          <a:bodyPr wrap="square" lIns="0" tIns="0" rIns="0" bIns="0" rtlCol="0"/>
          <a:lstStyle/>
          <a:p>
            <a:endParaRPr sz="1634"/>
          </a:p>
        </p:txBody>
      </p:sp>
      <p:sp>
        <p:nvSpPr>
          <p:cNvPr id="10" name="object 10"/>
          <p:cNvSpPr txBox="1"/>
          <p:nvPr/>
        </p:nvSpPr>
        <p:spPr>
          <a:xfrm>
            <a:off x="3341169" y="3540340"/>
            <a:ext cx="320424" cy="234516"/>
          </a:xfrm>
          <a:prstGeom prst="rect">
            <a:avLst/>
          </a:prstGeom>
        </p:spPr>
        <p:txBody>
          <a:bodyPr vert="horz" wrap="square" lIns="0" tIns="10950" rIns="0" bIns="0" rtlCol="0">
            <a:spAutoFit/>
          </a:bodyPr>
          <a:lstStyle/>
          <a:p>
            <a:pPr marL="11527">
              <a:spcBef>
                <a:spcPts val="86"/>
              </a:spcBef>
            </a:pPr>
            <a:r>
              <a:rPr sz="1452" i="1" dirty="0">
                <a:latin typeface="Times New Roman"/>
                <a:cs typeface="Times New Roman"/>
              </a:rPr>
              <a:t>n</a:t>
            </a:r>
            <a:r>
              <a:rPr sz="1452" i="1" spc="-9" dirty="0">
                <a:latin typeface="Times New Roman"/>
                <a:cs typeface="Times New Roman"/>
              </a:rPr>
              <a:t>e</a:t>
            </a:r>
            <a:r>
              <a:rPr sz="1452" i="1" spc="-5" dirty="0">
                <a:latin typeface="Times New Roman"/>
                <a:cs typeface="Times New Roman"/>
              </a:rPr>
              <a:t>w</a:t>
            </a:r>
            <a:endParaRPr sz="1452">
              <a:latin typeface="Times New Roman"/>
              <a:cs typeface="Times New Roman"/>
            </a:endParaRPr>
          </a:p>
        </p:txBody>
      </p:sp>
      <p:sp>
        <p:nvSpPr>
          <p:cNvPr id="11" name="object 11"/>
          <p:cNvSpPr txBox="1"/>
          <p:nvPr/>
        </p:nvSpPr>
        <p:spPr>
          <a:xfrm>
            <a:off x="5899951" y="4577683"/>
            <a:ext cx="577455" cy="234516"/>
          </a:xfrm>
          <a:prstGeom prst="rect">
            <a:avLst/>
          </a:prstGeom>
        </p:spPr>
        <p:txBody>
          <a:bodyPr vert="horz" wrap="square" lIns="0" tIns="10950" rIns="0" bIns="0" rtlCol="0">
            <a:spAutoFit/>
          </a:bodyPr>
          <a:lstStyle/>
          <a:p>
            <a:pPr marL="11527">
              <a:spcBef>
                <a:spcPts val="86"/>
              </a:spcBef>
            </a:pPr>
            <a:r>
              <a:rPr sz="1452" dirty="0">
                <a:latin typeface="Times New Roman"/>
                <a:cs typeface="Times New Roman"/>
              </a:rPr>
              <a:t>d</a:t>
            </a:r>
            <a:r>
              <a:rPr sz="1271" dirty="0">
                <a:latin typeface="Times New Roman"/>
                <a:cs typeface="Times New Roman"/>
              </a:rPr>
              <a:t>ispatch</a:t>
            </a:r>
            <a:endParaRPr sz="1271">
              <a:latin typeface="Times New Roman"/>
              <a:cs typeface="Times New Roman"/>
            </a:endParaRPr>
          </a:p>
        </p:txBody>
      </p:sp>
      <p:sp>
        <p:nvSpPr>
          <p:cNvPr id="12" name="object 12"/>
          <p:cNvSpPr txBox="1"/>
          <p:nvPr/>
        </p:nvSpPr>
        <p:spPr>
          <a:xfrm>
            <a:off x="5692482" y="3699399"/>
            <a:ext cx="910558" cy="207205"/>
          </a:xfrm>
          <a:prstGeom prst="rect">
            <a:avLst/>
          </a:prstGeom>
        </p:spPr>
        <p:txBody>
          <a:bodyPr vert="horz" wrap="square" lIns="0" tIns="11526" rIns="0" bIns="0" rtlCol="0">
            <a:spAutoFit/>
          </a:bodyPr>
          <a:lstStyle/>
          <a:p>
            <a:pPr marL="11527">
              <a:spcBef>
                <a:spcPts val="91"/>
              </a:spcBef>
            </a:pPr>
            <a:r>
              <a:rPr sz="1271" dirty="0">
                <a:latin typeface="Times New Roman"/>
                <a:cs typeface="Times New Roman"/>
              </a:rPr>
              <a:t>interrupt,</a:t>
            </a:r>
            <a:r>
              <a:rPr sz="1271" spc="-91" dirty="0">
                <a:latin typeface="Times New Roman"/>
                <a:cs typeface="Times New Roman"/>
              </a:rPr>
              <a:t> </a:t>
            </a:r>
            <a:r>
              <a:rPr sz="1271" dirty="0">
                <a:latin typeface="Times New Roman"/>
                <a:cs typeface="Times New Roman"/>
              </a:rPr>
              <a:t>trap</a:t>
            </a:r>
            <a:endParaRPr sz="1271">
              <a:latin typeface="Times New Roman"/>
              <a:cs typeface="Times New Roman"/>
            </a:endParaRPr>
          </a:p>
        </p:txBody>
      </p:sp>
      <p:sp>
        <p:nvSpPr>
          <p:cNvPr id="13" name="object 13"/>
          <p:cNvSpPr txBox="1"/>
          <p:nvPr/>
        </p:nvSpPr>
        <p:spPr>
          <a:xfrm>
            <a:off x="7559701" y="3837712"/>
            <a:ext cx="267404" cy="207205"/>
          </a:xfrm>
          <a:prstGeom prst="rect">
            <a:avLst/>
          </a:prstGeom>
        </p:spPr>
        <p:txBody>
          <a:bodyPr vert="horz" wrap="square" lIns="0" tIns="11526" rIns="0" bIns="0" rtlCol="0">
            <a:spAutoFit/>
          </a:bodyPr>
          <a:lstStyle/>
          <a:p>
            <a:pPr marL="11527">
              <a:spcBef>
                <a:spcPts val="91"/>
              </a:spcBef>
            </a:pPr>
            <a:r>
              <a:rPr sz="1271" dirty="0">
                <a:latin typeface="Times New Roman"/>
                <a:cs typeface="Times New Roman"/>
              </a:rPr>
              <a:t>e</a:t>
            </a:r>
            <a:r>
              <a:rPr sz="1271" spc="5" dirty="0">
                <a:latin typeface="Times New Roman"/>
                <a:cs typeface="Times New Roman"/>
              </a:rPr>
              <a:t>xi</a:t>
            </a:r>
            <a:r>
              <a:rPr sz="1271" dirty="0">
                <a:latin typeface="Times New Roman"/>
                <a:cs typeface="Times New Roman"/>
              </a:rPr>
              <a:t>t</a:t>
            </a:r>
            <a:endParaRPr sz="1271">
              <a:latin typeface="Times New Roman"/>
              <a:cs typeface="Times New Roman"/>
            </a:endParaRPr>
          </a:p>
        </p:txBody>
      </p:sp>
      <p:sp>
        <p:nvSpPr>
          <p:cNvPr id="14" name="object 14"/>
          <p:cNvSpPr txBox="1"/>
          <p:nvPr/>
        </p:nvSpPr>
        <p:spPr>
          <a:xfrm>
            <a:off x="4032732" y="3837712"/>
            <a:ext cx="589557" cy="207205"/>
          </a:xfrm>
          <a:prstGeom prst="rect">
            <a:avLst/>
          </a:prstGeom>
        </p:spPr>
        <p:txBody>
          <a:bodyPr vert="horz" wrap="square" lIns="0" tIns="11526" rIns="0" bIns="0" rtlCol="0">
            <a:spAutoFit/>
          </a:bodyPr>
          <a:lstStyle/>
          <a:p>
            <a:pPr marL="11527">
              <a:spcBef>
                <a:spcPts val="91"/>
              </a:spcBef>
            </a:pPr>
            <a:r>
              <a:rPr sz="1271" dirty="0">
                <a:latin typeface="Times New Roman"/>
                <a:cs typeface="Times New Roman"/>
              </a:rPr>
              <a:t>a</a:t>
            </a:r>
            <a:r>
              <a:rPr sz="1271" spc="5" dirty="0">
                <a:latin typeface="Times New Roman"/>
                <a:cs typeface="Times New Roman"/>
              </a:rPr>
              <a:t>d</a:t>
            </a:r>
            <a:r>
              <a:rPr sz="1271" spc="-23" dirty="0">
                <a:latin typeface="Times New Roman"/>
                <a:cs typeface="Times New Roman"/>
              </a:rPr>
              <a:t>m</a:t>
            </a:r>
            <a:r>
              <a:rPr sz="1271" spc="5" dirty="0">
                <a:latin typeface="Times New Roman"/>
                <a:cs typeface="Times New Roman"/>
              </a:rPr>
              <a:t>itt</a:t>
            </a:r>
            <a:r>
              <a:rPr sz="1271" dirty="0">
                <a:latin typeface="Times New Roman"/>
                <a:cs typeface="Times New Roman"/>
              </a:rPr>
              <a:t>ed</a:t>
            </a:r>
            <a:endParaRPr sz="1271">
              <a:latin typeface="Times New Roman"/>
              <a:cs typeface="Times New Roman"/>
            </a:endParaRPr>
          </a:p>
        </p:txBody>
      </p:sp>
      <p:sp>
        <p:nvSpPr>
          <p:cNvPr id="15" name="object 15"/>
          <p:cNvSpPr txBox="1"/>
          <p:nvPr/>
        </p:nvSpPr>
        <p:spPr>
          <a:xfrm>
            <a:off x="7213920" y="4944212"/>
            <a:ext cx="1122061" cy="207205"/>
          </a:xfrm>
          <a:prstGeom prst="rect">
            <a:avLst/>
          </a:prstGeom>
        </p:spPr>
        <p:txBody>
          <a:bodyPr vert="horz" wrap="square" lIns="0" tIns="11526" rIns="0" bIns="0" rtlCol="0">
            <a:spAutoFit/>
          </a:bodyPr>
          <a:lstStyle/>
          <a:p>
            <a:pPr marL="11527">
              <a:spcBef>
                <a:spcPts val="91"/>
              </a:spcBef>
            </a:pPr>
            <a:r>
              <a:rPr sz="1271" dirty="0">
                <a:latin typeface="Times New Roman"/>
                <a:cs typeface="Times New Roman"/>
              </a:rPr>
              <a:t>I/O or event</a:t>
            </a:r>
            <a:r>
              <a:rPr sz="1271" spc="-91" dirty="0">
                <a:latin typeface="Times New Roman"/>
                <a:cs typeface="Times New Roman"/>
              </a:rPr>
              <a:t> </a:t>
            </a:r>
            <a:r>
              <a:rPr sz="1271" dirty="0">
                <a:latin typeface="Times New Roman"/>
                <a:cs typeface="Times New Roman"/>
              </a:rPr>
              <a:t>wait</a:t>
            </a:r>
            <a:endParaRPr sz="1271">
              <a:latin typeface="Times New Roman"/>
              <a:cs typeface="Times New Roman"/>
            </a:endParaRPr>
          </a:p>
        </p:txBody>
      </p:sp>
      <p:sp>
        <p:nvSpPr>
          <p:cNvPr id="16" name="object 16"/>
          <p:cNvSpPr txBox="1"/>
          <p:nvPr/>
        </p:nvSpPr>
        <p:spPr>
          <a:xfrm>
            <a:off x="3341169" y="4944212"/>
            <a:ext cx="1573306" cy="207205"/>
          </a:xfrm>
          <a:prstGeom prst="rect">
            <a:avLst/>
          </a:prstGeom>
        </p:spPr>
        <p:txBody>
          <a:bodyPr vert="horz" wrap="square" lIns="0" tIns="11526" rIns="0" bIns="0" rtlCol="0">
            <a:spAutoFit/>
          </a:bodyPr>
          <a:lstStyle/>
          <a:p>
            <a:pPr marL="11527">
              <a:spcBef>
                <a:spcPts val="91"/>
              </a:spcBef>
            </a:pPr>
            <a:r>
              <a:rPr sz="1271" dirty="0">
                <a:latin typeface="Times New Roman"/>
                <a:cs typeface="Times New Roman"/>
              </a:rPr>
              <a:t>I/O or event</a:t>
            </a:r>
            <a:r>
              <a:rPr sz="1271" spc="-73" dirty="0">
                <a:latin typeface="Times New Roman"/>
                <a:cs typeface="Times New Roman"/>
              </a:rPr>
              <a:t> </a:t>
            </a:r>
            <a:r>
              <a:rPr sz="1271" dirty="0">
                <a:latin typeface="Times New Roman"/>
                <a:cs typeface="Times New Roman"/>
              </a:rPr>
              <a:t>completion</a:t>
            </a:r>
            <a:endParaRPr sz="1271">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ChangeArrowheads="1"/>
          </p:cNvSpPr>
          <p:nvPr>
            <p:ph type="title"/>
          </p:nvPr>
        </p:nvSpPr>
        <p:spPr/>
        <p:txBody>
          <a:bodyPr/>
          <a:lstStyle/>
          <a:p>
            <a:pPr eaLnBrk="1" hangingPunct="1"/>
            <a:r>
              <a:rPr lang="de-DE" b="1"/>
              <a:t>Prozeß</a:t>
            </a:r>
          </a:p>
        </p:txBody>
      </p:sp>
      <p:sp>
        <p:nvSpPr>
          <p:cNvPr id="114690" name="Rectangle 3"/>
          <p:cNvSpPr>
            <a:spLocks noGrp="1" noChangeArrowheads="1"/>
          </p:cNvSpPr>
          <p:nvPr>
            <p:ph type="body" idx="1"/>
          </p:nvPr>
        </p:nvSpPr>
        <p:spPr/>
        <p:txBody>
          <a:bodyPr/>
          <a:lstStyle/>
          <a:p>
            <a:pPr eaLnBrk="1" hangingPunct="1">
              <a:lnSpc>
                <a:spcPct val="80000"/>
              </a:lnSpc>
            </a:pPr>
            <a:r>
              <a:rPr lang="de-DE" sz="2400"/>
              <a:t>Wird ein Programm (Prozedur) unter der Kontrolle eines Betriebssystems (genauer gesagt unter der Kontrolle eines Betriebssystemkerns) ausgeführt, so wird dieser Ablauf als </a:t>
            </a:r>
            <a:r>
              <a:rPr lang="de-DE" sz="2400" b="1"/>
              <a:t>Prozeß </a:t>
            </a:r>
            <a:r>
              <a:rPr lang="de-DE" sz="2400"/>
              <a:t>(engl. </a:t>
            </a:r>
            <a:r>
              <a:rPr lang="de-DE" sz="2400" b="1"/>
              <a:t>Task</a:t>
            </a:r>
            <a:r>
              <a:rPr lang="de-DE" sz="2400"/>
              <a:t>) bezeichnet. </a:t>
            </a:r>
          </a:p>
          <a:p>
            <a:pPr eaLnBrk="1" hangingPunct="1">
              <a:lnSpc>
                <a:spcPct val="80000"/>
              </a:lnSpc>
            </a:pPr>
            <a:r>
              <a:rPr lang="de-DE" sz="2400"/>
              <a:t>Diese Betrachtungsweise macht es möglich, daß mehrere Programme gleichzeitig als Prozesse parallel auf einem sequentiell arbeitenden Rechnersystem (unabhängig von der realen Anzahl Prozessoren) ablaufen können. </a:t>
            </a:r>
          </a:p>
          <a:p>
            <a:pPr eaLnBrk="1" hangingPunct="1">
              <a:lnSpc>
                <a:spcPct val="80000"/>
              </a:lnSpc>
            </a:pPr>
            <a:r>
              <a:rPr lang="de-DE" sz="2400"/>
              <a:t>Als Sonderfall gilt die Ausführung mehrerer Prozesse auf einem Prozessor. Bei der Ausführung von Prozessen entstehen Daten, die durch den Betriebssystemkern verwaltet werden. Diese werden Statusinformationen genannt und sind systemabhängig, z. B. Registerinhalte.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ChangeArrowheads="1"/>
          </p:cNvSpPr>
          <p:nvPr>
            <p:ph type="title"/>
          </p:nvPr>
        </p:nvSpPr>
        <p:spPr/>
        <p:txBody>
          <a:bodyPr/>
          <a:lstStyle/>
          <a:p>
            <a:pPr eaLnBrk="1" hangingPunct="1"/>
            <a:endParaRPr lang="de-DE"/>
          </a:p>
        </p:txBody>
      </p:sp>
      <p:sp>
        <p:nvSpPr>
          <p:cNvPr id="116738" name="Rectangle 3"/>
          <p:cNvSpPr>
            <a:spLocks noGrp="1" noChangeArrowheads="1"/>
          </p:cNvSpPr>
          <p:nvPr>
            <p:ph type="body" idx="1"/>
          </p:nvPr>
        </p:nvSpPr>
        <p:spPr/>
        <p:txBody>
          <a:bodyPr/>
          <a:lstStyle/>
          <a:p>
            <a:pPr eaLnBrk="1" hangingPunct="1">
              <a:lnSpc>
                <a:spcPct val="80000"/>
              </a:lnSpc>
            </a:pPr>
            <a:r>
              <a:rPr lang="de-DE"/>
              <a:t>Die Funktionalität des Betriebssystemkerns bezüglich der Verwaltung von Prozessen ist bei der Ausführung von n Prozessen auf einem Prozessor äquivalent der Verwaltung auf m &gt; 1 Prozessoren.</a:t>
            </a:r>
          </a:p>
          <a:p>
            <a:pPr eaLnBrk="1" hangingPunct="1">
              <a:lnSpc>
                <a:spcPct val="80000"/>
              </a:lnSpc>
            </a:pPr>
            <a:r>
              <a:rPr lang="de-DE"/>
              <a:t>Dabei kann das Verhältnis m : n sowohl statisch als auch dynamisch änderbar sein.</a:t>
            </a:r>
          </a:p>
          <a:p>
            <a:pPr eaLnBrk="1" hangingPunct="1">
              <a:lnSpc>
                <a:spcPct val="80000"/>
              </a:lnSpc>
            </a:pPr>
            <a:r>
              <a:rPr lang="de-DE"/>
              <a:t>Als weitere Komponente wird beim Ablauf eines Programms ein Kellerspeicher (Stack) aufgebaut.</a:t>
            </a:r>
          </a:p>
          <a:p>
            <a:pPr eaLnBrk="1" hangingPunct="1">
              <a:lnSpc>
                <a:spcPct val="80000"/>
              </a:lnSpc>
            </a:pPr>
            <a:r>
              <a:rPr lang="de-DE"/>
              <a:t>Somit läßt sich ein Prozeß modellhaft folgendermaßen darstellen.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ChangeArrowheads="1"/>
          </p:cNvSpPr>
          <p:nvPr>
            <p:ph type="title"/>
          </p:nvPr>
        </p:nvSpPr>
        <p:spPr/>
        <p:txBody>
          <a:bodyPr/>
          <a:lstStyle/>
          <a:p>
            <a:pPr eaLnBrk="1" hangingPunct="1"/>
            <a:endParaRPr lang="de-DE"/>
          </a:p>
        </p:txBody>
      </p:sp>
      <p:sp>
        <p:nvSpPr>
          <p:cNvPr id="118786" name="Rectangle 3"/>
          <p:cNvSpPr>
            <a:spLocks noGrp="1" noChangeArrowheads="1"/>
          </p:cNvSpPr>
          <p:nvPr>
            <p:ph type="body" idx="1"/>
          </p:nvPr>
        </p:nvSpPr>
        <p:spPr>
          <a:xfrm>
            <a:off x="1981200" y="3357563"/>
            <a:ext cx="8229600" cy="2768600"/>
          </a:xfrm>
        </p:spPr>
        <p:txBody>
          <a:bodyPr/>
          <a:lstStyle/>
          <a:p>
            <a:pPr eaLnBrk="1" hangingPunct="1"/>
            <a:r>
              <a:rPr lang="de-DE"/>
              <a:t>Alle vier Komponenten, die bei der Ausführung eines Programms (einer Prozedur) beteiligt sind, werden als </a:t>
            </a:r>
            <a:r>
              <a:rPr lang="de-DE" sz="3600" b="1"/>
              <a:t>Instanz</a:t>
            </a:r>
            <a:r>
              <a:rPr lang="de-DE"/>
              <a:t> zusammengefaßt.</a:t>
            </a:r>
          </a:p>
        </p:txBody>
      </p:sp>
      <p:pic>
        <p:nvPicPr>
          <p:cNvPr id="118787" name="Picture 4"/>
          <p:cNvPicPr>
            <a:picLocks noChangeAspect="1" noChangeArrowheads="1"/>
          </p:cNvPicPr>
          <p:nvPr/>
        </p:nvPicPr>
        <p:blipFill>
          <a:blip r:embed="rId3"/>
          <a:srcRect/>
          <a:stretch>
            <a:fillRect/>
          </a:stretch>
        </p:blipFill>
        <p:spPr bwMode="auto">
          <a:xfrm>
            <a:off x="1919289" y="260350"/>
            <a:ext cx="8207375" cy="27368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ChangeArrowheads="1"/>
          </p:cNvSpPr>
          <p:nvPr>
            <p:ph type="title"/>
          </p:nvPr>
        </p:nvSpPr>
        <p:spPr/>
        <p:txBody>
          <a:bodyPr/>
          <a:lstStyle/>
          <a:p>
            <a:pPr eaLnBrk="1" hangingPunct="1"/>
            <a:r>
              <a:rPr lang="de-DE" b="1"/>
              <a:t>Instanz</a:t>
            </a:r>
          </a:p>
        </p:txBody>
      </p:sp>
      <p:sp>
        <p:nvSpPr>
          <p:cNvPr id="120834" name="Rectangle 3"/>
          <p:cNvSpPr>
            <a:spLocks noGrp="1" noChangeArrowheads="1"/>
          </p:cNvSpPr>
          <p:nvPr>
            <p:ph type="body" idx="1"/>
          </p:nvPr>
        </p:nvSpPr>
        <p:spPr/>
        <p:txBody>
          <a:bodyPr/>
          <a:lstStyle/>
          <a:p>
            <a:pPr eaLnBrk="1" hangingPunct="1">
              <a:lnSpc>
                <a:spcPct val="90000"/>
              </a:lnSpc>
              <a:buFontTx/>
              <a:buNone/>
            </a:pPr>
            <a:endParaRPr lang="de-DE" sz="2400" b="1"/>
          </a:p>
          <a:p>
            <a:pPr eaLnBrk="1" hangingPunct="1">
              <a:lnSpc>
                <a:spcPct val="90000"/>
              </a:lnSpc>
              <a:buFontTx/>
              <a:buNone/>
            </a:pPr>
            <a:r>
              <a:rPr lang="de-DE" sz="2400"/>
              <a:t>Eine Instanz umfaßt das Tupel (C, D, S, I):</a:t>
            </a:r>
          </a:p>
          <a:p>
            <a:pPr eaLnBrk="1" hangingPunct="1">
              <a:lnSpc>
                <a:spcPct val="90000"/>
              </a:lnSpc>
            </a:pPr>
            <a:r>
              <a:rPr lang="de-DE" sz="2400" b="1"/>
              <a:t>C: Codesegment --&gt; problemorientiert</a:t>
            </a:r>
          </a:p>
          <a:p>
            <a:pPr eaLnBrk="1" hangingPunct="1">
              <a:lnSpc>
                <a:spcPct val="90000"/>
              </a:lnSpc>
            </a:pPr>
            <a:r>
              <a:rPr lang="de-DE" sz="2400" b="1"/>
              <a:t>D: Datensegment --&gt; problemorientiert</a:t>
            </a:r>
          </a:p>
          <a:p>
            <a:pPr eaLnBrk="1" hangingPunct="1">
              <a:lnSpc>
                <a:spcPct val="90000"/>
              </a:lnSpc>
            </a:pPr>
            <a:r>
              <a:rPr lang="de-DE" sz="2400" b="1"/>
              <a:t>S: Stacksegment --&gt; system-/problemorientiert</a:t>
            </a:r>
          </a:p>
          <a:p>
            <a:pPr eaLnBrk="1" hangingPunct="1">
              <a:lnSpc>
                <a:spcPct val="90000"/>
              </a:lnSpc>
            </a:pPr>
            <a:r>
              <a:rPr lang="de-DE" sz="2400" b="1"/>
              <a:t>I: Statusinformation --&gt; systemorientiert</a:t>
            </a:r>
            <a:br>
              <a:rPr lang="de-DE" sz="2400" b="1"/>
            </a:br>
            <a:br>
              <a:rPr lang="de-DE" sz="2400" b="1"/>
            </a:br>
            <a:r>
              <a:rPr lang="de-DE" sz="2400"/>
              <a:t>Die physische Anordnung dieser Komponenten im Arbeitsspeichers eines Rechners kann in unterschiedlichen Betriebssystemen verschieden sein.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ChangeArrowheads="1"/>
          </p:cNvSpPr>
          <p:nvPr>
            <p:ph type="title"/>
          </p:nvPr>
        </p:nvSpPr>
        <p:spPr/>
        <p:txBody>
          <a:bodyPr/>
          <a:lstStyle/>
          <a:p>
            <a:pPr eaLnBrk="1" hangingPunct="1"/>
            <a:r>
              <a:rPr lang="de-DE"/>
              <a:t>Exkurs: Begriff Tupel</a:t>
            </a:r>
          </a:p>
        </p:txBody>
      </p:sp>
      <p:sp>
        <p:nvSpPr>
          <p:cNvPr id="122882" name="Rectangle 3"/>
          <p:cNvSpPr>
            <a:spLocks noGrp="1" noChangeArrowheads="1"/>
          </p:cNvSpPr>
          <p:nvPr>
            <p:ph type="body" idx="1"/>
          </p:nvPr>
        </p:nvSpPr>
        <p:spPr/>
        <p:txBody>
          <a:bodyPr/>
          <a:lstStyle/>
          <a:p>
            <a:pPr eaLnBrk="1" hangingPunct="1">
              <a:lnSpc>
                <a:spcPct val="80000"/>
              </a:lnSpc>
            </a:pPr>
            <a:r>
              <a:rPr lang="de-DE" sz="2000"/>
              <a:t>Der Begriff  wird in der Informatik für geordnete Wertesammlungen (eindimensionale </a:t>
            </a:r>
            <a:r>
              <a:rPr lang="de-DE" sz="2000">
                <a:hlinkClick r:id="rId3" tooltip="Feld (Datentyp)"/>
              </a:rPr>
              <a:t>Arrays</a:t>
            </a:r>
            <a:r>
              <a:rPr lang="de-DE" sz="2000"/>
              <a:t>) und – insbesondere in der </a:t>
            </a:r>
            <a:r>
              <a:rPr lang="de-DE" sz="2000">
                <a:hlinkClick r:id="rId4" tooltip="Relationale Algebra"/>
              </a:rPr>
              <a:t>relationalen Algebra</a:t>
            </a:r>
            <a:r>
              <a:rPr lang="de-DE" sz="2000"/>
              <a:t> – als Synonym für </a:t>
            </a:r>
            <a:r>
              <a:rPr lang="de-DE" sz="2000" i="1">
                <a:hlinkClick r:id="rId5" tooltip="Datensatz"/>
              </a:rPr>
              <a:t>Datensatz</a:t>
            </a:r>
            <a:r>
              <a:rPr lang="de-DE" sz="2000"/>
              <a:t> verwendet. Seine Werte werden </a:t>
            </a:r>
            <a:r>
              <a:rPr lang="de-DE" sz="2000" i="1"/>
              <a:t>Attribute (</a:t>
            </a:r>
            <a:r>
              <a:rPr lang="de-DE" sz="2000" i="1">
                <a:hlinkClick r:id="rId6" tooltip="Datenfeld"/>
              </a:rPr>
              <a:t>Datenfeld</a:t>
            </a:r>
            <a:r>
              <a:rPr lang="de-DE" sz="2000" i="1"/>
              <a:t>)</a:t>
            </a:r>
            <a:r>
              <a:rPr lang="de-DE" sz="2000"/>
              <a:t> genannt.</a:t>
            </a:r>
          </a:p>
          <a:p>
            <a:pPr eaLnBrk="1" hangingPunct="1">
              <a:lnSpc>
                <a:spcPct val="80000"/>
              </a:lnSpc>
            </a:pPr>
            <a:r>
              <a:rPr lang="de-DE" sz="2000"/>
              <a:t>Das „n-Tupel“ oder verkürzt „Tupel“ bezeichnet eine Sammlung mit einer beliebigen Anzahl n von Attributen.</a:t>
            </a:r>
          </a:p>
          <a:p>
            <a:pPr eaLnBrk="1" hangingPunct="1">
              <a:lnSpc>
                <a:spcPct val="80000"/>
              </a:lnSpc>
            </a:pPr>
            <a:r>
              <a:rPr lang="de-DE" sz="2000"/>
              <a:t>Die Attribute sind also das Synonym für „Felder“ (und der Begriff wird manchmal auch synonym für „Spalten“ benutzt. Das ist im Grunde allerdings nicht ganz korrekt, denn eine Tabellen</a:t>
            </a:r>
            <a:r>
              <a:rPr lang="de-DE" sz="2000" i="1"/>
              <a:t>spalte</a:t>
            </a:r>
            <a:r>
              <a:rPr lang="de-DE" sz="2000"/>
              <a:t> erstreckt sich über dasselbe Feld von 0 oder mehr Zeilen – bildet also einen </a:t>
            </a:r>
            <a:r>
              <a:rPr lang="de-DE" sz="2000">
                <a:hlinkClick r:id="rId7" tooltip="Vektor"/>
              </a:rPr>
              <a:t>Vektor</a:t>
            </a:r>
            <a:r>
              <a:rPr lang="de-DE" sz="2000"/>
              <a:t>, dessen Inhalt komplex (nicht </a:t>
            </a:r>
            <a:r>
              <a:rPr lang="de-DE" sz="2000">
                <a:hlinkClick r:id="rId8" tooltip="Atomar"/>
              </a:rPr>
              <a:t>atomar</a:t>
            </a:r>
            <a:r>
              <a:rPr lang="de-DE" sz="2000"/>
              <a:t>) ist. Ein Feld gehört immer zu genau einem Datensatz und hat somit atomaren Inhalt).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914811" y="2257180"/>
            <a:ext cx="2974297" cy="458556"/>
          </a:xfrm>
          <a:prstGeom prst="rect">
            <a:avLst/>
          </a:prstGeom>
        </p:spPr>
        <p:txBody>
          <a:bodyPr vert="horz" wrap="square" lIns="0" tIns="11526" rIns="0" bIns="0" rtlCol="0" anchor="ctr">
            <a:spAutoFit/>
          </a:bodyPr>
          <a:lstStyle/>
          <a:p>
            <a:pPr marL="11527">
              <a:lnSpc>
                <a:spcPct val="100000"/>
              </a:lnSpc>
              <a:spcBef>
                <a:spcPts val="91"/>
              </a:spcBef>
            </a:pPr>
            <a:r>
              <a:rPr sz="2904" spc="-5" dirty="0"/>
              <a:t>Betriebssysteme</a:t>
            </a:r>
            <a:endParaRPr sz="2904" dirty="0"/>
          </a:p>
        </p:txBody>
      </p:sp>
      <p:sp>
        <p:nvSpPr>
          <p:cNvPr id="8" name="object 8"/>
          <p:cNvSpPr txBox="1"/>
          <p:nvPr/>
        </p:nvSpPr>
        <p:spPr>
          <a:xfrm>
            <a:off x="2914811" y="3108938"/>
            <a:ext cx="2791033" cy="1115018"/>
          </a:xfrm>
          <a:prstGeom prst="rect">
            <a:avLst/>
          </a:prstGeom>
        </p:spPr>
        <p:txBody>
          <a:bodyPr vert="horz" wrap="square" lIns="0" tIns="11526" rIns="0" bIns="0" rtlCol="0">
            <a:spAutoFit/>
          </a:bodyPr>
          <a:lstStyle/>
          <a:p>
            <a:pPr marL="11527">
              <a:spcBef>
                <a:spcPts val="91"/>
              </a:spcBef>
            </a:pPr>
            <a:r>
              <a:rPr sz="4901" b="1" dirty="0" err="1">
                <a:latin typeface="Arial"/>
                <a:cs typeface="Arial"/>
              </a:rPr>
              <a:t>Prozesse</a:t>
            </a:r>
            <a:endParaRPr sz="4901" b="1" dirty="0">
              <a:latin typeface="Arial"/>
              <a:cs typeface="Arial"/>
            </a:endParaRPr>
          </a:p>
          <a:p>
            <a:pPr>
              <a:spcBef>
                <a:spcPts val="5"/>
              </a:spcBef>
            </a:pPr>
            <a:endParaRPr sz="2269" dirty="0">
              <a:latin typeface="Arial"/>
              <a:cs typeface="Arial"/>
            </a:endParaRPr>
          </a:p>
        </p:txBody>
      </p:sp>
    </p:spTree>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1777</Words>
  <Application>Microsoft Office PowerPoint</Application>
  <PresentationFormat>Breitbild</PresentationFormat>
  <Paragraphs>228</Paragraphs>
  <Slides>34</Slides>
  <Notes>26</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34</vt:i4>
      </vt:variant>
    </vt:vector>
  </HeadingPairs>
  <TitlesOfParts>
    <vt:vector size="40" baseType="lpstr">
      <vt:lpstr>Arial</vt:lpstr>
      <vt:lpstr>Calibri</vt:lpstr>
      <vt:lpstr>Calibri Light</vt:lpstr>
      <vt:lpstr>Times New Roman</vt:lpstr>
      <vt:lpstr>Wingdings</vt:lpstr>
      <vt:lpstr>Office</vt:lpstr>
      <vt:lpstr>PowerPoint-Präsentation</vt:lpstr>
      <vt:lpstr>Programm</vt:lpstr>
      <vt:lpstr>Programm</vt:lpstr>
      <vt:lpstr>Prozeß</vt:lpstr>
      <vt:lpstr>PowerPoint-Präsentation</vt:lpstr>
      <vt:lpstr>PowerPoint-Präsentation</vt:lpstr>
      <vt:lpstr>Instanz</vt:lpstr>
      <vt:lpstr>Exkurs: Begriff Tupel</vt:lpstr>
      <vt:lpstr>Betriebssysteme</vt:lpstr>
      <vt:lpstr>Ziel dieses Kapitels</vt:lpstr>
      <vt:lpstr>Überblick</vt:lpstr>
      <vt:lpstr>Kernel Er bildet die unterste Softwareschicht des Systems und hat direkten Zugriff auf die Hardware</vt:lpstr>
      <vt:lpstr>Prozeßmodell </vt:lpstr>
      <vt:lpstr>Prozeßmodell </vt:lpstr>
      <vt:lpstr>Prozeßmodell </vt:lpstr>
      <vt:lpstr>Prozeßmodell (1)</vt:lpstr>
      <vt:lpstr>Prozeßmodell (2)</vt:lpstr>
      <vt:lpstr>Prozeßzustände</vt:lpstr>
      <vt:lpstr>Prozeßzustände</vt:lpstr>
      <vt:lpstr>Prozeßzustände</vt:lpstr>
      <vt:lpstr>Prozeßzustände</vt:lpstr>
      <vt:lpstr>PowerPoint-Präsentation</vt:lpstr>
      <vt:lpstr>Prozesse</vt:lpstr>
      <vt:lpstr>Eigenschaften von Prozessen</vt:lpstr>
      <vt:lpstr>Prozesszustände</vt:lpstr>
      <vt:lpstr>Zustandswechsel eines Prozesses:</vt:lpstr>
      <vt:lpstr>Zustandswechsel eines Prozesses:</vt:lpstr>
      <vt:lpstr>Zustandswechsel eines Prozesses:</vt:lpstr>
      <vt:lpstr>Zustandswechsel eines Prozesses:</vt:lpstr>
      <vt:lpstr>Zustandswechsel eines Prozesses</vt:lpstr>
      <vt:lpstr>Zustandswechsel eines Prozesses</vt:lpstr>
      <vt:lpstr>Zustandswechsel eines Prozesses</vt:lpstr>
      <vt:lpstr>Zustandswechsel eines Prozesses</vt:lpstr>
      <vt:lpstr>Zustandsübergangsgraph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Hans Chr. Hammer</dc:creator>
  <cp:lastModifiedBy>Hans Chr. Hammer</cp:lastModifiedBy>
  <cp:revision>2</cp:revision>
  <dcterms:created xsi:type="dcterms:W3CDTF">2019-11-04T10:27:53Z</dcterms:created>
  <dcterms:modified xsi:type="dcterms:W3CDTF">2019-11-04T10:32:39Z</dcterms:modified>
</cp:coreProperties>
</file>