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2" r:id="rId7"/>
    <p:sldId id="266" r:id="rId8"/>
    <p:sldId id="267" r:id="rId9"/>
    <p:sldId id="268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7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442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9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5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2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6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8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0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4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172205" cy="3329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b="1" err="1">
                <a:latin typeface="Arial"/>
                <a:cs typeface="Arial"/>
              </a:rPr>
              <a:t>Árvore</a:t>
            </a:r>
            <a:r>
              <a:rPr lang="de-DE" b="1">
                <a:latin typeface="Arial"/>
                <a:cs typeface="Arial"/>
              </a:rPr>
              <a:t> de </a:t>
            </a:r>
            <a:r>
              <a:rPr lang="de-DE" b="1" err="1">
                <a:latin typeface="Arial"/>
                <a:cs typeface="Arial"/>
              </a:rPr>
              <a:t>Decisão</a:t>
            </a:r>
            <a:r>
              <a:rPr lang="de-DE" b="1">
                <a:latin typeface="Arial"/>
                <a:cs typeface="Arial"/>
              </a:rPr>
              <a:t> e Matriz de </a:t>
            </a:r>
            <a:r>
              <a:rPr lang="de-DE" b="1" err="1">
                <a:latin typeface="Arial"/>
                <a:cs typeface="Arial"/>
              </a:rPr>
              <a:t>Correlação</a:t>
            </a:r>
            <a:endParaRPr lang="de-DE" b="1">
              <a:latin typeface="Arial"/>
              <a:cs typeface="Arial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164042" cy="1841420"/>
          </a:xfrm>
        </p:spPr>
        <p:txBody>
          <a:bodyPr>
            <a:normAutofit fontScale="92500" lnSpcReduction="10000"/>
          </a:bodyPr>
          <a:lstStyle/>
          <a:p>
            <a:r>
              <a:rPr lang="de-DE" sz="1400"/>
              <a:t>Equipe:</a:t>
            </a:r>
            <a:endParaRPr lang="pt-BR"/>
          </a:p>
          <a:p>
            <a:r>
              <a:rPr lang="de-DE" sz="1400"/>
              <a:t>Samuel </a:t>
            </a:r>
            <a:r>
              <a:rPr lang="de-DE" sz="1400" err="1"/>
              <a:t>santos</a:t>
            </a:r>
            <a:endParaRPr lang="de-DE" sz="1400"/>
          </a:p>
          <a:p>
            <a:r>
              <a:rPr lang="de-DE" sz="1400"/>
              <a:t>Breno Anthony</a:t>
            </a:r>
          </a:p>
          <a:p>
            <a:r>
              <a:rPr lang="de-DE" sz="1400"/>
              <a:t>Victor </a:t>
            </a:r>
            <a:r>
              <a:rPr lang="de-DE" sz="1400" err="1"/>
              <a:t>césar</a:t>
            </a:r>
            <a:endParaRPr lang="de-DE" sz="1400"/>
          </a:p>
          <a:p>
            <a:r>
              <a:rPr lang="de-DE" sz="1400" err="1"/>
              <a:t>Gilmar</a:t>
            </a:r>
            <a:endParaRPr lang="de-DE" sz="1400"/>
          </a:p>
          <a:p>
            <a:r>
              <a:rPr lang="de-DE" sz="1400" err="1"/>
              <a:t>jonathan</a:t>
            </a:r>
            <a:endParaRPr lang="de-DE" sz="1400"/>
          </a:p>
          <a:p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D5249-C9FD-95DC-0D22-850306FD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de-DE" b="1">
                <a:latin typeface="Arial"/>
                <a:cs typeface="Arial"/>
              </a:rPr>
              <a:t>Matriz de Correlação</a:t>
            </a:r>
            <a:endParaRPr lang="pt-BR"/>
          </a:p>
        </p:txBody>
      </p:sp>
      <p:sp>
        <p:nvSpPr>
          <p:cNvPr id="23" name="Freeform: Shape 25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0850435C-558E-D298-5403-8F1766AD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5" y="3430901"/>
            <a:ext cx="4750604" cy="2683330"/>
          </a:xfrm>
          <a:prstGeom prst="rect">
            <a:avLst/>
          </a:prstGeom>
          <a:effectLst/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E3D530-4D94-9FE2-8BDA-CA525EBF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20" y="2052918"/>
            <a:ext cx="4126564" cy="10703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Regressão</a:t>
            </a:r>
            <a:r>
              <a:rPr lang="en-US"/>
              <a:t> linear </a:t>
            </a:r>
            <a:r>
              <a:rPr lang="en-US" err="1"/>
              <a:t>positiva</a:t>
            </a:r>
            <a:r>
              <a:rPr lang="en-US"/>
              <a:t> entre </a:t>
            </a:r>
            <a:r>
              <a:rPr lang="en-US" err="1"/>
              <a:t>vendas</a:t>
            </a:r>
            <a:r>
              <a:rPr lang="en-US"/>
              <a:t> e </a:t>
            </a:r>
            <a:r>
              <a:rPr lang="en-US" err="1"/>
              <a:t>temperatura</a:t>
            </a:r>
          </a:p>
          <a:p>
            <a:pPr>
              <a:buClr>
                <a:srgbClr val="8AD0D6"/>
              </a:buClr>
            </a:pPr>
            <a:endParaRPr lang="en-US"/>
          </a:p>
        </p:txBody>
      </p:sp>
      <p:pic>
        <p:nvPicPr>
          <p:cNvPr id="4" name="Espaço Reservado para Conteúdo 3" descr="Texto&#10;&#10;O conteúdo gerado por IA pode estar incorreto.">
            <a:extLst>
              <a:ext uri="{FF2B5EF4-FFF2-40B4-BE49-F238E27FC236}">
                <a16:creationId xmlns:a16="http://schemas.microsoft.com/office/drawing/2014/main" id="{84385DED-EAF8-61BE-ABFB-FC97E0946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300" y="280055"/>
            <a:ext cx="6739706" cy="62866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8683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34A49-7C48-334B-F1B8-D3D6917E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de-DE" b="1">
                <a:latin typeface="Arial"/>
                <a:cs typeface="Arial"/>
              </a:rPr>
              <a:t>Matriz de </a:t>
            </a:r>
            <a:r>
              <a:rPr lang="de-DE" b="1" err="1">
                <a:latin typeface="Arial"/>
                <a:cs typeface="Arial"/>
              </a:rPr>
              <a:t>Correlação</a:t>
            </a:r>
            <a:endParaRPr lang="pt-BR" err="1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ço Reservado para Conteúdo 10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617B3CA2-8B06-A991-BC5D-92E46140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3" y="3713353"/>
            <a:ext cx="5021182" cy="2752026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m 1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0497FB29-6BA0-3710-3926-E5FF5B6DC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110" y="569925"/>
            <a:ext cx="6754440" cy="5793492"/>
          </a:xfrm>
          <a:prstGeom prst="rect">
            <a:avLst/>
          </a:prstGeom>
          <a:effectLst/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A57840-526A-5782-0441-ADB98F96EDF4}"/>
              </a:ext>
            </a:extLst>
          </p:cNvPr>
          <p:cNvSpPr txBox="1"/>
          <p:nvPr/>
        </p:nvSpPr>
        <p:spPr>
          <a:xfrm>
            <a:off x="448319" y="2179791"/>
            <a:ext cx="436784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err="1">
                <a:latin typeface="+mj-lt"/>
                <a:ea typeface="+mj-ea"/>
                <a:cs typeface="+mj-cs"/>
              </a:rPr>
              <a:t>Regressão</a:t>
            </a:r>
            <a:r>
              <a:rPr lang="en-US" sz="2000">
                <a:latin typeface="+mj-lt"/>
                <a:ea typeface="+mj-ea"/>
                <a:cs typeface="+mj-cs"/>
              </a:rPr>
              <a:t> linear </a:t>
            </a:r>
            <a:r>
              <a:rPr lang="en-US" sz="2000" err="1">
                <a:latin typeface="+mj-lt"/>
                <a:ea typeface="+mj-ea"/>
                <a:cs typeface="+mj-cs"/>
              </a:rPr>
              <a:t>negativa</a:t>
            </a:r>
            <a:r>
              <a:rPr lang="en-US" sz="2000">
                <a:latin typeface="+mj-lt"/>
                <a:ea typeface="+mj-ea"/>
                <a:cs typeface="+mj-cs"/>
              </a:rPr>
              <a:t> entre </a:t>
            </a:r>
            <a:r>
              <a:rPr lang="en-US" sz="2000" err="1">
                <a:latin typeface="+mj-lt"/>
                <a:ea typeface="+mj-ea"/>
                <a:cs typeface="+mj-cs"/>
              </a:rPr>
              <a:t>vendas</a:t>
            </a:r>
            <a:r>
              <a:rPr lang="en-US" sz="2000">
                <a:latin typeface="+mj-lt"/>
                <a:ea typeface="+mj-ea"/>
                <a:cs typeface="+mj-cs"/>
              </a:rPr>
              <a:t> e </a:t>
            </a:r>
            <a:r>
              <a:rPr lang="en-US" sz="2000" err="1">
                <a:latin typeface="+mj-lt"/>
                <a:ea typeface="+mj-ea"/>
                <a:cs typeface="+mj-cs"/>
              </a:rPr>
              <a:t>temperatura</a:t>
            </a:r>
            <a:endParaRPr lang="pt-BR" sz="2000" err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65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0B9A-B347-63A0-59C4-7FA4B192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79A5CC-B2F1-8AD2-871B-221DE18F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Tanto a árvore de decisão quanto a matriz de correlação são ferramentas fundamentais na análise de dados. Elas permitem identificar padrões, prever resultados e tomar decisões mais assertivas com base em informações concretas. Com isso, empresas e profissionais podem otimizar processos, reduzir custos e aumentar a eficiência de suas estratégias.</a:t>
            </a:r>
          </a:p>
        </p:txBody>
      </p:sp>
    </p:spTree>
    <p:extLst>
      <p:ext uri="{BB962C8B-B14F-4D97-AF65-F5344CB8AC3E}">
        <p14:creationId xmlns:p14="http://schemas.microsoft.com/office/powerpoint/2010/main" val="7628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F09A06-086B-63BB-0EEB-E62E285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 b="1">
                <a:solidFill>
                  <a:srgbClr val="EBEBEB"/>
                </a:solidFill>
              </a:rPr>
              <a:t>Árvore de Decisão</a:t>
            </a:r>
            <a:br>
              <a:rPr lang="pt-BR" sz="3300">
                <a:solidFill>
                  <a:srgbClr val="EBEBEB"/>
                </a:solidFill>
              </a:rPr>
            </a:br>
            <a:r>
              <a:rPr lang="pt-BR" sz="3300">
                <a:solidFill>
                  <a:srgbClr val="EBEBEB"/>
                </a:solidFill>
              </a:rPr>
              <a:t>Definição:</a:t>
            </a:r>
          </a:p>
        </p:txBody>
      </p:sp>
      <p:sp useBgFill="1">
        <p:nvSpPr>
          <p:cNvPr id="68" name="Freeform: Shape 5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DB97C-5074-D76E-5C70-F8E86820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>
                <a:ea typeface="+mj-lt"/>
                <a:cs typeface="+mj-lt"/>
              </a:rPr>
              <a:t>Uma </a:t>
            </a:r>
            <a:r>
              <a:rPr lang="pt-BR" b="1">
                <a:ea typeface="+mj-lt"/>
                <a:cs typeface="+mj-lt"/>
              </a:rPr>
              <a:t>árvore de decisão</a:t>
            </a:r>
            <a:r>
              <a:rPr lang="pt-BR">
                <a:ea typeface="+mj-lt"/>
                <a:cs typeface="+mj-lt"/>
              </a:rPr>
              <a:t> é um modelo de decisão que simula um fluxograma, em forma de árvore, para ajudar a </a:t>
            </a:r>
            <a:r>
              <a:rPr lang="pt-BR" b="1">
                <a:ea typeface="+mj-lt"/>
                <a:cs typeface="+mj-lt"/>
              </a:rPr>
              <a:t>tomar decisões</a:t>
            </a:r>
            <a:r>
              <a:rPr lang="pt-BR">
                <a:ea typeface="+mj-lt"/>
                <a:cs typeface="+mj-lt"/>
              </a:rPr>
              <a:t> ou fazer </a:t>
            </a:r>
            <a:r>
              <a:rPr lang="pt-BR" b="1">
                <a:ea typeface="+mj-lt"/>
                <a:cs typeface="+mj-lt"/>
              </a:rPr>
              <a:t>previsões</a:t>
            </a:r>
            <a:r>
              <a:rPr lang="pt-BR">
                <a:ea typeface="+mj-lt"/>
                <a:cs typeface="+mj-lt"/>
              </a:rPr>
              <a:t> com base em dados.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>
                <a:ea typeface="+mj-lt"/>
                <a:cs typeface="+mj-lt"/>
              </a:rPr>
              <a:t>Exemplo simples:</a:t>
            </a:r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>
                <a:ea typeface="+mj-lt"/>
                <a:cs typeface="+mj-lt"/>
              </a:rPr>
              <a:t>Está chovendo?</a:t>
            </a:r>
            <a:endParaRPr lang="pt-BR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>
                <a:ea typeface="+mj-lt"/>
                <a:cs typeface="+mj-lt"/>
              </a:rPr>
              <a:t>    ├── Sim → Leve o guarda-chuva</a:t>
            </a:r>
            <a:endParaRPr lang="pt-BR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pt-BR">
                <a:ea typeface="+mj-lt"/>
                <a:cs typeface="+mj-lt"/>
              </a:rPr>
              <a:t>    └── Não → Não leve</a:t>
            </a:r>
            <a:endParaRPr lang="pt-BR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pt-BR"/>
          </a:p>
        </p:txBody>
      </p:sp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02B95102-488E-08B3-DA55-8B93229B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81" y="2548281"/>
            <a:ext cx="474989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54455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90D9B-68BB-7ADF-720C-45F4D6D1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/>
              <a:t>Árvore de Decisão</a:t>
            </a:r>
            <a:br>
              <a:rPr lang="pt-BR" sz="3300" b="1"/>
            </a:br>
            <a:r>
              <a:rPr lang="pt-BR" sz="3300" b="1"/>
              <a:t>Utilidade: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649DC3-92F6-E049-6366-806574C1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Classificar</a:t>
            </a:r>
            <a:r>
              <a:rPr lang="pt-BR">
                <a:ea typeface="+mj-lt"/>
                <a:cs typeface="+mj-lt"/>
              </a:rPr>
              <a:t> algo (</a:t>
            </a:r>
            <a:r>
              <a:rPr lang="pt-BR" err="1">
                <a:ea typeface="+mj-lt"/>
                <a:cs typeface="+mj-lt"/>
              </a:rPr>
              <a:t>ex</a:t>
            </a:r>
            <a:r>
              <a:rPr lang="pt-BR">
                <a:ea typeface="+mj-lt"/>
                <a:cs typeface="+mj-lt"/>
              </a:rPr>
              <a:t>: este e-mail é spam ou não?)</a:t>
            </a:r>
            <a:endParaRPr lang="pt-BR"/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Prever valores</a:t>
            </a:r>
            <a:r>
              <a:rPr lang="pt-BR">
                <a:ea typeface="+mj-lt"/>
                <a:cs typeface="+mj-lt"/>
              </a:rPr>
              <a:t> (</a:t>
            </a:r>
            <a:r>
              <a:rPr lang="pt-BR" err="1">
                <a:ea typeface="+mj-lt"/>
                <a:cs typeface="+mj-lt"/>
              </a:rPr>
              <a:t>ex</a:t>
            </a:r>
            <a:r>
              <a:rPr lang="pt-BR">
                <a:ea typeface="+mj-lt"/>
                <a:cs typeface="+mj-lt"/>
              </a:rPr>
              <a:t>: prever o preço de um imóvel)</a:t>
            </a:r>
            <a:endParaRPr lang="pt-BR"/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Tomar decisões</a:t>
            </a:r>
            <a:r>
              <a:rPr lang="pt-BR">
                <a:ea typeface="+mj-lt"/>
                <a:cs typeface="+mj-lt"/>
              </a:rPr>
              <a:t> automáticas com base em dados</a:t>
            </a:r>
            <a:endParaRPr lang="pt-BR"/>
          </a:p>
          <a:p>
            <a:pPr>
              <a:buClr>
                <a:srgbClr val="8AD0D6"/>
              </a:buClr>
            </a:pPr>
            <a:endParaRPr lang="pt-BR"/>
          </a:p>
          <a:p>
            <a:pPr>
              <a:buClr>
                <a:srgbClr val="8AD0D6"/>
              </a:buClr>
            </a:pPr>
            <a:r>
              <a:rPr lang="pt-BR" sz="2400" b="1">
                <a:ea typeface="+mj-lt"/>
                <a:cs typeface="+mj-lt"/>
              </a:rPr>
              <a:t>Árvores de decisão são usadas em várias áreas, como:</a:t>
            </a:r>
            <a:endParaRPr lang="pt-BR" sz="2400" b="1"/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Machine Learning / Inteligência Artificial</a:t>
            </a:r>
            <a:endParaRPr lang="pt-BR"/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Negócios</a:t>
            </a:r>
            <a:r>
              <a:rPr lang="pt-BR">
                <a:ea typeface="+mj-lt"/>
                <a:cs typeface="+mj-lt"/>
              </a:rPr>
              <a:t> (tomada de decisão baseada em dados)</a:t>
            </a:r>
            <a:endParaRPr lang="pt-BR"/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Medicina</a:t>
            </a:r>
            <a:r>
              <a:rPr lang="pt-BR">
                <a:ea typeface="+mj-lt"/>
                <a:cs typeface="+mj-lt"/>
              </a:rPr>
              <a:t> (diagnóstico com base em sintomas)</a:t>
            </a:r>
            <a:endParaRPr lang="pt-BR"/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Finanças</a:t>
            </a:r>
            <a:r>
              <a:rPr lang="pt-BR">
                <a:ea typeface="+mj-lt"/>
                <a:cs typeface="+mj-lt"/>
              </a:rPr>
              <a:t> (análise de risco de crédito)</a:t>
            </a:r>
            <a:endParaRPr lang="pt-BR"/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Jogos e IA de jogos</a:t>
            </a:r>
            <a:endParaRPr lang="pt-BR"/>
          </a:p>
          <a:p>
            <a:pPr>
              <a:buClr>
                <a:srgbClr val="8AD0D6"/>
              </a:buCl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30AD0-861E-A89C-6282-CCBF6144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300" b="1"/>
              <a:t>Árvore de Decisão</a:t>
            </a:r>
            <a:br>
              <a:rPr lang="pt-BR" sz="3300" b="1"/>
            </a:br>
            <a:endParaRPr lang="pt-BR" sz="3300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43872B-1BB5-2402-3408-FB7DD760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b="1">
                <a:ea typeface="+mj-lt"/>
                <a:cs typeface="+mj-lt"/>
              </a:rPr>
              <a:t>Classificação </a:t>
            </a:r>
            <a:r>
              <a:rPr lang="pt-BR" sz="3200" b="1" err="1">
                <a:ea typeface="+mj-lt"/>
                <a:cs typeface="+mj-lt"/>
              </a:rPr>
              <a:t>vs</a:t>
            </a:r>
            <a:r>
              <a:rPr lang="pt-BR" sz="3200" b="1">
                <a:ea typeface="+mj-lt"/>
                <a:cs typeface="+mj-lt"/>
              </a:rPr>
              <a:t> Regressão</a:t>
            </a:r>
          </a:p>
          <a:p>
            <a:pPr>
              <a:buClr>
                <a:srgbClr val="8AD0D6"/>
              </a:buClr>
            </a:pPr>
            <a:endParaRPr lang="pt-BR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Árvore de Classificação</a:t>
            </a:r>
            <a:r>
              <a:rPr lang="pt-BR">
                <a:ea typeface="+mj-lt"/>
                <a:cs typeface="+mj-lt"/>
              </a:rPr>
              <a:t> – usada para </a:t>
            </a:r>
            <a:r>
              <a:rPr lang="pt-BR" b="1">
                <a:ea typeface="+mj-lt"/>
                <a:cs typeface="+mj-lt"/>
              </a:rPr>
              <a:t>categorias</a:t>
            </a:r>
            <a:r>
              <a:rPr lang="pt-BR">
                <a:ea typeface="+mj-lt"/>
                <a:cs typeface="+mj-lt"/>
              </a:rPr>
              <a:t> (</a:t>
            </a:r>
            <a:r>
              <a:rPr lang="pt-BR" err="1">
                <a:ea typeface="+mj-lt"/>
                <a:cs typeface="+mj-lt"/>
              </a:rPr>
              <a:t>ex</a:t>
            </a:r>
            <a:r>
              <a:rPr lang="pt-BR">
                <a:ea typeface="+mj-lt"/>
                <a:cs typeface="+mj-lt"/>
              </a:rPr>
              <a:t>: "sim" ou "não", "gato" ou "cachorro")</a:t>
            </a:r>
          </a:p>
          <a:p>
            <a:pPr>
              <a:buClr>
                <a:srgbClr val="8AD0D6"/>
              </a:buClr>
            </a:pPr>
            <a:r>
              <a:rPr lang="pt-BR" b="1">
                <a:ea typeface="+mj-lt"/>
                <a:cs typeface="+mj-lt"/>
              </a:rPr>
              <a:t>Árvore de Regressão</a:t>
            </a:r>
            <a:r>
              <a:rPr lang="pt-BR">
                <a:ea typeface="+mj-lt"/>
                <a:cs typeface="+mj-lt"/>
              </a:rPr>
              <a:t> – usada para </a:t>
            </a:r>
            <a:r>
              <a:rPr lang="pt-BR" b="1">
                <a:ea typeface="+mj-lt"/>
                <a:cs typeface="+mj-lt"/>
              </a:rPr>
              <a:t>valores numéricos</a:t>
            </a:r>
            <a:r>
              <a:rPr lang="pt-BR">
                <a:ea typeface="+mj-lt"/>
                <a:cs typeface="+mj-lt"/>
              </a:rPr>
              <a:t> (</a:t>
            </a:r>
            <a:r>
              <a:rPr lang="pt-BR" err="1">
                <a:ea typeface="+mj-lt"/>
                <a:cs typeface="+mj-lt"/>
              </a:rPr>
              <a:t>ex</a:t>
            </a:r>
            <a:r>
              <a:rPr lang="pt-BR">
                <a:ea typeface="+mj-lt"/>
                <a:cs typeface="+mj-lt"/>
              </a:rPr>
              <a:t>: prever o preço de uma casa, nota de um aluno, salário, </a:t>
            </a:r>
            <a:r>
              <a:rPr lang="pt-BR" err="1">
                <a:ea typeface="+mj-lt"/>
                <a:cs typeface="+mj-lt"/>
              </a:rPr>
              <a:t>etc</a:t>
            </a:r>
            <a:r>
              <a:rPr lang="pt-BR">
                <a:ea typeface="+mj-lt"/>
                <a:cs typeface="+mj-lt"/>
              </a:rPr>
              <a:t>)</a:t>
            </a:r>
            <a:endParaRPr lang="pt-BR"/>
          </a:p>
          <a:p>
            <a:pPr>
              <a:buClr>
                <a:srgbClr val="8AD0D6"/>
              </a:buClr>
            </a:pPr>
            <a:endParaRPr lang="pt-BR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29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162FA-3426-66E0-5D28-E2475A3C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99616DE-BE7B-F98B-EB3F-D8F900316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027E5-FC5A-8A3C-1980-3D5D4641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840128"/>
            <a:ext cx="3108626" cy="1444752"/>
          </a:xfrm>
        </p:spPr>
        <p:txBody>
          <a:bodyPr anchor="b">
            <a:normAutofit/>
          </a:bodyPr>
          <a:lstStyle/>
          <a:p>
            <a:r>
              <a:rPr lang="pt-BR" sz="3200">
                <a:solidFill>
                  <a:srgbClr val="EBEBEB"/>
                </a:solidFill>
              </a:rPr>
              <a:t>Classificação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53B8797C-F096-4952-750F-D3FF7CDF4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10142271-4617-F0E9-B69D-6B551653B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074FB9-2C3B-9F50-5865-5172BFBF1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CCC46-D603-2489-2C25-8A0F884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BR" sz="1400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pt-BR" sz="1400">
              <a:solidFill>
                <a:srgbClr val="FFFFFF"/>
              </a:solidFill>
            </a:endParaRPr>
          </a:p>
        </p:txBody>
      </p:sp>
      <p:pic>
        <p:nvPicPr>
          <p:cNvPr id="5" name="Imagem 4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D1F98BC9-B6F6-98E1-983C-9B7B51F3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13" y="1282623"/>
            <a:ext cx="7574147" cy="4729824"/>
          </a:xfrm>
          <a:prstGeom prst="rect">
            <a:avLst/>
          </a:prstGeom>
          <a:effectLst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3C43E02-A499-454D-7DBA-F8E304CC79F4}"/>
              </a:ext>
            </a:extLst>
          </p:cNvPr>
          <p:cNvSpPr txBox="1"/>
          <p:nvPr/>
        </p:nvSpPr>
        <p:spPr>
          <a:xfrm>
            <a:off x="644324" y="3075008"/>
            <a:ext cx="299398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</a:t>
            </a:r>
            <a:r>
              <a:rPr lang="en-US" sz="2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faz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escolha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2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idade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para a </a:t>
            </a:r>
            <a:r>
              <a:rPr lang="en-US" sz="2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compra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se </a:t>
            </a:r>
            <a:r>
              <a:rPr lang="en-US" sz="2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estiver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próximo</a:t>
            </a:r>
            <a:r>
              <a:rPr lang="en-US" sz="2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35 </a:t>
            </a:r>
            <a:r>
              <a:rPr lang="en-US" sz="20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anos</a:t>
            </a:r>
          </a:p>
        </p:txBody>
      </p:sp>
    </p:spTree>
    <p:extLst>
      <p:ext uri="{BB962C8B-B14F-4D97-AF65-F5344CB8AC3E}">
        <p14:creationId xmlns:p14="http://schemas.microsoft.com/office/powerpoint/2010/main" val="975089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1579FE-850B-47CA-D9FD-E655D610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734027"/>
            <a:ext cx="3108626" cy="1444752"/>
          </a:xfrm>
        </p:spPr>
        <p:txBody>
          <a:bodyPr anchor="b">
            <a:normAutofit/>
          </a:bodyPr>
          <a:lstStyle/>
          <a:p>
            <a:r>
              <a:rPr lang="pt-BR" sz="3200">
                <a:solidFill>
                  <a:srgbClr val="EBEBEB"/>
                </a:solidFill>
              </a:rPr>
              <a:t>Regressão</a:t>
            </a: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Content Placeholder 20">
            <a:extLst>
              <a:ext uri="{FF2B5EF4-FFF2-40B4-BE49-F238E27FC236}">
                <a16:creationId xmlns:a16="http://schemas.microsoft.com/office/drawing/2014/main" id="{B946E358-2F39-9F1A-409E-23BBBC2B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638334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Neste </a:t>
            </a:r>
            <a:r>
              <a:rPr lang="en-US" err="1">
                <a:solidFill>
                  <a:srgbClr val="FFFFFF"/>
                </a:solidFill>
              </a:rPr>
              <a:t>código</a:t>
            </a:r>
            <a:r>
              <a:rPr lang="en-US">
                <a:solidFill>
                  <a:srgbClr val="FFFFFF"/>
                </a:solidFill>
              </a:rPr>
              <a:t>, é </a:t>
            </a:r>
            <a:r>
              <a:rPr lang="en-US" err="1">
                <a:solidFill>
                  <a:srgbClr val="FFFFFF"/>
                </a:solidFill>
              </a:rPr>
              <a:t>escolhido</a:t>
            </a:r>
            <a:r>
              <a:rPr lang="en-US">
                <a:solidFill>
                  <a:srgbClr val="FFFFFF"/>
                </a:solidFill>
              </a:rPr>
              <a:t> o </a:t>
            </a:r>
            <a:r>
              <a:rPr lang="en-US" err="1">
                <a:solidFill>
                  <a:srgbClr val="FFFFFF"/>
                </a:solidFill>
              </a:rPr>
              <a:t>melhor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preço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cama</a:t>
            </a:r>
            <a:r>
              <a:rPr lang="en-US">
                <a:solidFill>
                  <a:srgbClr val="FFFFFF"/>
                </a:solidFill>
              </a:rPr>
              <a:t> de </a:t>
            </a:r>
            <a:r>
              <a:rPr lang="en-US" err="1">
                <a:solidFill>
                  <a:srgbClr val="FFFFFF"/>
                </a:solidFill>
              </a:rPr>
              <a:t>acordo</a:t>
            </a:r>
            <a:r>
              <a:rPr lang="en-US">
                <a:solidFill>
                  <a:srgbClr val="FFFFFF"/>
                </a:solidFill>
              </a:rPr>
              <a:t> com o </a:t>
            </a:r>
            <a:r>
              <a:rPr lang="en-US" err="1">
                <a:solidFill>
                  <a:srgbClr val="FFFFFF"/>
                </a:solidFill>
              </a:rPr>
              <a:t>tamanho</a:t>
            </a:r>
            <a:r>
              <a:rPr lang="en-US">
                <a:solidFill>
                  <a:srgbClr val="FFFFFF"/>
                </a:solidFill>
              </a:rPr>
              <a:t> do </a:t>
            </a:r>
            <a:r>
              <a:rPr lang="en-US" err="1">
                <a:solidFill>
                  <a:srgbClr val="FFFFFF"/>
                </a:solidFill>
              </a:rPr>
              <a:t>espaço</a:t>
            </a:r>
            <a:r>
              <a:rPr lang="en-US">
                <a:solidFill>
                  <a:srgbClr val="FFFFFF"/>
                </a:solidFill>
              </a:rPr>
              <a:t> a ser </a:t>
            </a:r>
            <a:r>
              <a:rPr lang="en-US" err="1">
                <a:solidFill>
                  <a:srgbClr val="FFFFFF"/>
                </a:solidFill>
              </a:rPr>
              <a:t>preenchido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Espaço Reservado para Conteúdo 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D103579-5AAF-324E-9D67-52AF0E45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734" y="1454887"/>
            <a:ext cx="7703545" cy="457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48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129FB-98B0-7C6C-B5DC-C68123D9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300" b="1">
                <a:latin typeface="Arial"/>
                <a:cs typeface="Arial"/>
              </a:rPr>
              <a:t>Matriz de </a:t>
            </a:r>
            <a:r>
              <a:rPr lang="de-DE" sz="3300" b="1" err="1">
                <a:latin typeface="Arial"/>
                <a:cs typeface="Arial"/>
              </a:rPr>
              <a:t>Correlação</a:t>
            </a:r>
            <a:br>
              <a:rPr lang="de-DE" sz="3300" b="1">
                <a:latin typeface="Arial"/>
                <a:cs typeface="Arial"/>
              </a:rPr>
            </a:br>
            <a:r>
              <a:rPr lang="pt-BR" sz="3300" b="1">
                <a:latin typeface="Century Gothic"/>
                <a:cs typeface="Arial"/>
              </a:rPr>
              <a:t>Definição:</a:t>
            </a:r>
            <a:br>
              <a:rPr lang="de-DE" sz="3300" b="1">
                <a:latin typeface="Arial"/>
                <a:cs typeface="Arial"/>
              </a:rPr>
            </a:br>
            <a:endParaRPr lang="pt-BR" sz="33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64757-E396-1D35-EB3D-E770CDA6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j-lt"/>
                <a:cs typeface="+mj-lt"/>
              </a:rPr>
              <a:t>A </a:t>
            </a:r>
            <a:r>
              <a:rPr lang="pt-BR" b="1">
                <a:ea typeface="+mj-lt"/>
                <a:cs typeface="+mj-lt"/>
              </a:rPr>
              <a:t>matriz de correlação</a:t>
            </a:r>
            <a:r>
              <a:rPr lang="pt-BR">
                <a:ea typeface="+mj-lt"/>
                <a:cs typeface="+mj-lt"/>
              </a:rPr>
              <a:t> é uma tabela que mostra o grau de associação (correlação) entre duas ou mais variáveis numéricas. Ela é uma ferramenta estatística que quantifica a força e direção da relação entre duas ou mais variáveis, fornecendo uma visão geral das associações entre elas.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40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4D06C3-0EBA-E636-A2E3-D2CAAE11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291224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200" b="1">
                <a:solidFill>
                  <a:srgbClr val="EBEBEB"/>
                </a:solidFill>
                <a:latin typeface="Arial"/>
                <a:cs typeface="Arial"/>
              </a:rPr>
              <a:t>Matriz de </a:t>
            </a:r>
            <a:r>
              <a:rPr lang="de-DE" sz="3200" b="1" err="1">
                <a:solidFill>
                  <a:srgbClr val="EBEBEB"/>
                </a:solidFill>
                <a:latin typeface="Arial"/>
                <a:cs typeface="Arial"/>
              </a:rPr>
              <a:t>Correlação</a:t>
            </a:r>
            <a:br>
              <a:rPr lang="de-DE" sz="3200" b="1">
                <a:latin typeface="Arial"/>
                <a:cs typeface="Arial"/>
              </a:rPr>
            </a:br>
            <a:r>
              <a:rPr lang="de-DE" sz="3200" b="1" err="1">
                <a:solidFill>
                  <a:srgbClr val="EBEBEB"/>
                </a:solidFill>
                <a:latin typeface="Arial"/>
                <a:cs typeface="Arial"/>
              </a:rPr>
              <a:t>Definição</a:t>
            </a:r>
            <a:r>
              <a:rPr lang="de-DE" sz="3200" b="1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lang="pt-BR" sz="3200">
              <a:solidFill>
                <a:srgbClr val="EBEBEB"/>
              </a:solidFill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661BA-4FD3-F60D-D0E9-24B6BA39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Coeficiente de Correlação:</a:t>
            </a:r>
          </a:p>
          <a:p>
            <a:pPr>
              <a:buClr>
                <a:srgbClr val="8AD0D6"/>
              </a:buClr>
            </a:pPr>
            <a:endParaRPr lang="pt-BR" b="1">
              <a:solidFill>
                <a:srgbClr val="FFFFFF"/>
              </a:solidFill>
            </a:endParaRPr>
          </a:p>
          <a:p>
            <a:pPr marL="0" indent="0">
              <a:buClr>
                <a:srgbClr val="8AD0D6"/>
              </a:buClr>
              <a:buNone/>
            </a:pPr>
            <a:r>
              <a:rPr lang="pt-BR">
                <a:solidFill>
                  <a:srgbClr val="FFFFFF"/>
                </a:solidFill>
                <a:ea typeface="+mj-lt"/>
                <a:cs typeface="+mj-lt"/>
              </a:rPr>
              <a:t>O valor do coeficiente varia entre </a:t>
            </a:r>
            <a:r>
              <a:rPr lang="pt-BR" b="1">
                <a:solidFill>
                  <a:srgbClr val="FFFFFF"/>
                </a:solidFill>
                <a:ea typeface="+mj-lt"/>
                <a:cs typeface="+mj-lt"/>
              </a:rPr>
              <a:t>-1 e 1</a:t>
            </a:r>
            <a:endParaRPr lang="pt-BR">
              <a:solidFill>
                <a:srgbClr val="FFFFFF"/>
              </a:solidFill>
            </a:endParaRPr>
          </a:p>
          <a:p>
            <a:pPr>
              <a:buClr>
                <a:srgbClr val="8AD0D6"/>
              </a:buClr>
            </a:pPr>
            <a:endParaRPr lang="pt-BR" sz="1400" b="1">
              <a:solidFill>
                <a:srgbClr val="FFFFFF"/>
              </a:solidFill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9FBD03A-43A0-9556-9A81-9CAEDE835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15136"/>
              </p:ext>
            </p:extLst>
          </p:nvPr>
        </p:nvGraphicFramePr>
        <p:xfrm>
          <a:off x="4933629" y="1293907"/>
          <a:ext cx="6495848" cy="37200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600">
                  <a:extLst>
                    <a:ext uri="{9D8B030D-6E8A-4147-A177-3AD203B41FA5}">
                      <a16:colId xmlns:a16="http://schemas.microsoft.com/office/drawing/2014/main" val="580540201"/>
                    </a:ext>
                  </a:extLst>
                </a:gridCol>
                <a:gridCol w="4980248">
                  <a:extLst>
                    <a:ext uri="{9D8B030D-6E8A-4147-A177-3AD203B41FA5}">
                      <a16:colId xmlns:a16="http://schemas.microsoft.com/office/drawing/2014/main" val="904590903"/>
                    </a:ext>
                  </a:extLst>
                </a:gridCol>
              </a:tblGrid>
              <a:tr h="467065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Valor de r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Interpretação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212091"/>
                  </a:ext>
                </a:extLst>
              </a:tr>
              <a:tr h="467065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+1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Correlação positiva perfeita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755899"/>
                  </a:ext>
                </a:extLst>
              </a:tr>
              <a:tr h="467065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  0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Sem correlação linear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075431"/>
                  </a:ext>
                </a:extLst>
              </a:tr>
              <a:tr h="467065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 -1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Correlação negativa perfeita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814941"/>
                  </a:ext>
                </a:extLst>
              </a:tr>
              <a:tr h="785517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&gt;0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À medida que uma variável aumenta, a outra também tende a aumentar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083345"/>
                  </a:ext>
                </a:extLst>
              </a:tr>
              <a:tr h="785517">
                <a:tc>
                  <a:txBody>
                    <a:bodyPr/>
                    <a:lstStyle/>
                    <a:p>
                      <a:pPr algn="ctr"/>
                      <a:r>
                        <a:rPr lang="pt-BR" sz="2100"/>
                        <a:t>&lt;0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À medida que uma variável aumenta, a outra tende a diminuir</a:t>
                      </a:r>
                    </a:p>
                  </a:txBody>
                  <a:tcPr marL="106151" marR="106151" marT="53075" marB="530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30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40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92123-1753-4C6B-00C8-4C430764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300" b="1">
                <a:latin typeface="Arial"/>
                <a:cs typeface="Arial"/>
              </a:rPr>
              <a:t>Matriz de </a:t>
            </a:r>
            <a:r>
              <a:rPr lang="de-DE" sz="3300" b="1" err="1">
                <a:latin typeface="Arial"/>
                <a:cs typeface="Arial"/>
              </a:rPr>
              <a:t>Correlação</a:t>
            </a:r>
            <a:br>
              <a:rPr lang="de-DE" sz="3300" b="1">
                <a:latin typeface="Arial"/>
                <a:cs typeface="Arial"/>
              </a:rPr>
            </a:br>
            <a:r>
              <a:rPr lang="de-DE" sz="3300" b="1" err="1">
                <a:latin typeface="Arial"/>
                <a:cs typeface="Arial"/>
              </a:rPr>
              <a:t>Aplicação</a:t>
            </a:r>
            <a:r>
              <a:rPr lang="de-DE" sz="3300" b="1">
                <a:latin typeface="Arial"/>
                <a:cs typeface="Arial"/>
              </a:rPr>
              <a:t>: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77DB7-0538-9B0A-7C64-49F976CF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j-lt"/>
                <a:cs typeface="+mj-lt"/>
              </a:rPr>
              <a:t>Seleção de variáveis para modelos de machine learning.</a:t>
            </a:r>
          </a:p>
          <a:p>
            <a:pPr>
              <a:buClr>
                <a:srgbClr val="8AD0D6"/>
              </a:buClr>
            </a:pPr>
            <a:r>
              <a:rPr lang="pt-BR">
                <a:ea typeface="+mj-lt"/>
                <a:cs typeface="+mj-lt"/>
              </a:rPr>
              <a:t>Análise exploratória de dados (EDA).</a:t>
            </a:r>
          </a:p>
          <a:p>
            <a:pPr>
              <a:buClr>
                <a:srgbClr val="8AD0D6"/>
              </a:buClr>
            </a:pPr>
            <a:r>
              <a:rPr lang="pt-BR">
                <a:ea typeface="+mj-lt"/>
                <a:cs typeface="+mj-lt"/>
              </a:rPr>
              <a:t>Descoberta de padrões em conjuntos de dados.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759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Ion</vt:lpstr>
      <vt:lpstr>Árvore de Decisão e Matriz de Correlação</vt:lpstr>
      <vt:lpstr>Árvore de Decisão Definição:</vt:lpstr>
      <vt:lpstr>Árvore de Decisão Utilidade:</vt:lpstr>
      <vt:lpstr>Árvore de Decisão </vt:lpstr>
      <vt:lpstr>Classificação</vt:lpstr>
      <vt:lpstr>Regressão</vt:lpstr>
      <vt:lpstr>Matriz de Correlação Definição: </vt:lpstr>
      <vt:lpstr>Matriz de Correlação Definição:</vt:lpstr>
      <vt:lpstr>Matriz de Correlação Aplicação:</vt:lpstr>
      <vt:lpstr>Matriz de Correlação</vt:lpstr>
      <vt:lpstr>Matriz de Correlação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de Decisão e Matriz de Correlação</dc:title>
  <dc:creator/>
  <cp:lastModifiedBy>Samuel' Samuel</cp:lastModifiedBy>
  <cp:revision>3</cp:revision>
  <dcterms:created xsi:type="dcterms:W3CDTF">2025-05-10T21:45:43Z</dcterms:created>
  <dcterms:modified xsi:type="dcterms:W3CDTF">2025-05-12T11:43:41Z</dcterms:modified>
</cp:coreProperties>
</file>