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  <p:sldMasterId id="2147483693" r:id="rId5"/>
  </p:sldMasterIdLst>
  <p:notesMasterIdLst>
    <p:notesMasterId r:id="rId17"/>
  </p:notesMasterIdLst>
  <p:handoutMasterIdLst>
    <p:handoutMasterId r:id="rId18"/>
  </p:handoutMasterIdLst>
  <p:sldIdLst>
    <p:sldId id="1448944822" r:id="rId6"/>
    <p:sldId id="1448944823" r:id="rId7"/>
    <p:sldId id="1448944830" r:id="rId8"/>
    <p:sldId id="1448944831" r:id="rId9"/>
    <p:sldId id="1448944833" r:id="rId10"/>
    <p:sldId id="1448944834" r:id="rId11"/>
    <p:sldId id="1448944835" r:id="rId12"/>
    <p:sldId id="1448944836" r:id="rId13"/>
    <p:sldId id="1448944832" r:id="rId14"/>
    <p:sldId id="1448944829" r:id="rId15"/>
    <p:sldId id="286" r:id="rId16"/>
  </p:sldIdLst>
  <p:sldSz cx="12192000" cy="6858000"/>
  <p:notesSz cx="6858000" cy="9144000"/>
  <p:custDataLst>
    <p:tags r:id="rId19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61" userDrawn="1">
          <p15:clr>
            <a:srgbClr val="A4A3A4"/>
          </p15:clr>
        </p15:guide>
        <p15:guide id="4" orient="horz" pos="913" userDrawn="1">
          <p15:clr>
            <a:srgbClr val="A4A3A4"/>
          </p15:clr>
        </p15:guide>
        <p15:guide id="5" pos="4520" userDrawn="1">
          <p15:clr>
            <a:srgbClr val="A4A3A4"/>
          </p15:clr>
        </p15:guide>
        <p15:guide id="6" pos="4089" userDrawn="1">
          <p15:clr>
            <a:srgbClr val="A4A3A4"/>
          </p15:clr>
        </p15:guide>
        <p15:guide id="7" pos="44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7AF"/>
    <a:srgbClr val="196491"/>
    <a:srgbClr val="1ED0A6"/>
    <a:srgbClr val="1ACFA4"/>
    <a:srgbClr val="565874"/>
    <a:srgbClr val="00BDFB"/>
    <a:srgbClr val="FFFFFF"/>
    <a:srgbClr val="1DD0A6"/>
    <a:srgbClr val="0072C7"/>
    <a:srgbClr val="00BC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A4ABD2-9479-4458-9152-6FACC8FB2332}" v="888" dt="2022-04-11T02:48:59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6" autoAdjust="0"/>
    <p:restoredTop sz="94364" autoAdjust="0"/>
  </p:normalViewPr>
  <p:slideViewPr>
    <p:cSldViewPr snapToGrid="0" showGuides="1">
      <p:cViewPr varScale="1">
        <p:scale>
          <a:sx n="70" d="100"/>
          <a:sy n="70" d="100"/>
        </p:scale>
        <p:origin x="726" y="48"/>
      </p:cViewPr>
      <p:guideLst>
        <p:guide orient="horz" pos="2160"/>
        <p:guide pos="3840"/>
        <p:guide pos="461"/>
        <p:guide orient="horz" pos="913"/>
        <p:guide pos="4520"/>
        <p:guide pos="4089"/>
        <p:guide pos="447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488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DAD411-51A3-44EC-A607-AABB9E0BDAA8}" type="datetime1">
              <a:rPr lang="pt-BR" smtClean="0"/>
              <a:pPr rtl="0"/>
              <a:t>31/10/2024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65547-F970-4280-B697-690EC9C34826}" type="datetime1">
              <a:rPr lang="pt-BR" smtClean="0"/>
              <a:pPr/>
              <a:t>31/10/2024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01">
    <p:bg>
      <p:bgPr>
        <a:solidFill>
          <a:srgbClr val="2C56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9738" y="1547550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 dirty="0"/>
              <a:t>Título vem aqui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738" y="3884098"/>
            <a:ext cx="5143500" cy="1426352"/>
          </a:xfrm>
        </p:spPr>
        <p:txBody>
          <a:bodyPr rtlCol="0">
            <a:noAutofit/>
          </a:bodyPr>
          <a:lstStyle>
            <a:lvl1pPr marL="0" indent="0" algn="l">
              <a:buNone/>
              <a:defRPr sz="3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>
            <a:cxnSpLocks/>
          </p:cNvCxnSpPr>
          <p:nvPr userDrawn="1"/>
        </p:nvCxnSpPr>
        <p:spPr>
          <a:xfrm flipH="1">
            <a:off x="1079738" y="3711274"/>
            <a:ext cx="5143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86A82916-245E-4E81-B2BD-1B488067AC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6" t="36464" r="23776" b="9138"/>
          <a:stretch/>
        </p:blipFill>
        <p:spPr>
          <a:xfrm>
            <a:off x="6673754" y="1"/>
            <a:ext cx="5518245" cy="519979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17CE991-A0FC-4A3E-B125-FB88CC2678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3987" y="4677453"/>
            <a:ext cx="2767263" cy="175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rão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5DB8EC8-C992-43C0-8ED2-B965E392F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6" y="862148"/>
            <a:ext cx="11681361" cy="5781291"/>
          </a:xfrm>
        </p:spPr>
        <p:txBody>
          <a:bodyPr rtlCol="0"/>
          <a:lstStyle/>
          <a:p>
            <a:pPr lvl="0" rtl="0"/>
            <a:r>
              <a:rPr lang="pt-BR" noProof="0" dirty="0"/>
              <a:t>Clique para editar os estilos de texto Mestres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561F9BA-6B6E-4294-AB01-08582DFCCD8C}"/>
              </a:ext>
            </a:extLst>
          </p:cNvPr>
          <p:cNvSpPr/>
          <p:nvPr userDrawn="1"/>
        </p:nvSpPr>
        <p:spPr>
          <a:xfrm>
            <a:off x="0" y="0"/>
            <a:ext cx="12192000" cy="604272"/>
          </a:xfrm>
          <a:prstGeom prst="rect">
            <a:avLst/>
          </a:prstGeom>
          <a:solidFill>
            <a:srgbClr val="2C5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00" dirty="0">
              <a:latin typeface="+mn-lt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9E56245D-EE7B-4C5A-AD69-D44B2618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03720"/>
            <a:ext cx="10896347" cy="419587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sz="2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noProof="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51370F0-0824-449B-A553-E450CD8013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8232" y="214560"/>
            <a:ext cx="773139" cy="489276"/>
          </a:xfrm>
          <a:prstGeom prst="rect">
            <a:avLst/>
          </a:prstGeom>
        </p:spPr>
      </p:pic>
      <p:sp>
        <p:nvSpPr>
          <p:cNvPr id="18" name="Espaço Reservado para o Número do Slide 5">
            <a:extLst>
              <a:ext uri="{FF2B5EF4-FFF2-40B4-BE49-F238E27FC236}">
                <a16:creationId xmlns:a16="http://schemas.microsoft.com/office/drawing/2014/main" id="{C2EE9A42-4745-4ED6-9312-031AB6C7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01" y="89864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FBFBFB"/>
                </a:solidFill>
                <a:latin typeface="+mn-lt"/>
              </a:defRPr>
            </a:lvl1pPr>
          </a:lstStyle>
          <a:p>
            <a:fld id="{9EC71654-96A5-4280-94F3-931C61A9F9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337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rão_Texto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5DB8EC8-C992-43C0-8ED2-B965E392F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862149"/>
            <a:ext cx="11405279" cy="5314814"/>
          </a:xfrm>
        </p:spPr>
        <p:txBody>
          <a:bodyPr rtlCol="0"/>
          <a:lstStyle/>
          <a:p>
            <a:pPr lvl="0" rtl="0"/>
            <a:r>
              <a:rPr lang="pt-BR" noProof="0" dirty="0"/>
              <a:t>Clique para editar os estilos de texto Mestres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76F5FC-B321-4A93-9151-50160EC24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6" t="36464" r="23776" b="9138"/>
          <a:stretch/>
        </p:blipFill>
        <p:spPr>
          <a:xfrm>
            <a:off x="6673754" y="1"/>
            <a:ext cx="5518245" cy="51997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7A9E653-D961-4726-BEDA-C56186EBA2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15284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6309543"/>
            <a:ext cx="2122761" cy="506185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15FD573-5086-4CE9-8829-094AD45C969A}"/>
              </a:ext>
            </a:extLst>
          </p:cNvPr>
          <p:cNvSpPr/>
          <p:nvPr userDrawn="1"/>
        </p:nvSpPr>
        <p:spPr>
          <a:xfrm>
            <a:off x="0" y="0"/>
            <a:ext cx="12192000" cy="604272"/>
          </a:xfrm>
          <a:prstGeom prst="rect">
            <a:avLst/>
          </a:prstGeom>
          <a:solidFill>
            <a:srgbClr val="2C5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00" dirty="0">
              <a:latin typeface="+mn-lt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B0CF0BC9-BDD1-4D88-90F5-C4DFE7F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03720"/>
            <a:ext cx="10896347" cy="419587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sz="2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noProof="0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3F160A1-E8E7-4FDF-AAAF-654E800174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8232" y="214560"/>
            <a:ext cx="773139" cy="489276"/>
          </a:xfrm>
          <a:prstGeom prst="rect">
            <a:avLst/>
          </a:prstGeom>
        </p:spPr>
      </p:pic>
      <p:sp>
        <p:nvSpPr>
          <p:cNvPr id="22" name="Espaço Reservado para o Número do Slide 5">
            <a:extLst>
              <a:ext uri="{FF2B5EF4-FFF2-40B4-BE49-F238E27FC236}">
                <a16:creationId xmlns:a16="http://schemas.microsoft.com/office/drawing/2014/main" id="{ACBBF804-EC8B-419F-89EB-732A1BFF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01" y="89864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FBFBFB"/>
                </a:solidFill>
                <a:latin typeface="+mn-lt"/>
              </a:defRPr>
            </a:lvl1pPr>
          </a:lstStyle>
          <a:p>
            <a:fld id="{9EC71654-96A5-4280-94F3-931C61A9F9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497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2" name="Espaço Reservado para Imagem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3" name="Espaço Reservado para Imagem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Executivo 01</a:t>
            </a:r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Executivo 01</a:t>
            </a:r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2" name="Espaço Reservado para Conteúdo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Executivo 01</a:t>
            </a:r>
          </a:p>
        </p:txBody>
      </p:sp>
      <p:sp>
        <p:nvSpPr>
          <p:cNvPr id="33" name="Espaço Reservado para Conteúdo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Executivo 01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DFBD502-F9D1-4988-BD3A-E2C978612C97}"/>
              </a:ext>
            </a:extLst>
          </p:cNvPr>
          <p:cNvSpPr/>
          <p:nvPr userDrawn="1"/>
        </p:nvSpPr>
        <p:spPr>
          <a:xfrm>
            <a:off x="0" y="0"/>
            <a:ext cx="12192000" cy="604272"/>
          </a:xfrm>
          <a:prstGeom prst="rect">
            <a:avLst/>
          </a:prstGeom>
          <a:solidFill>
            <a:srgbClr val="2C5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00" dirty="0">
              <a:latin typeface="+mn-lt"/>
            </a:endParaRP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26933011-CCF0-482F-92C3-05B26BA2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03720"/>
            <a:ext cx="10896347" cy="419587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sz="2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noProof="0" dirty="0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A932168E-2238-43F7-A5C9-CE3CA30DAA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8232" y="214560"/>
            <a:ext cx="773139" cy="489276"/>
          </a:xfrm>
          <a:prstGeom prst="rect">
            <a:avLst/>
          </a:prstGeom>
        </p:spPr>
      </p:pic>
      <p:sp>
        <p:nvSpPr>
          <p:cNvPr id="46" name="Espaço Reservado para o Número do Slide 5">
            <a:extLst>
              <a:ext uri="{FF2B5EF4-FFF2-40B4-BE49-F238E27FC236}">
                <a16:creationId xmlns:a16="http://schemas.microsoft.com/office/drawing/2014/main" id="{76C81BFE-EAB9-4A65-BE6B-13E4C56E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01" y="89864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FBFBFB"/>
                </a:solidFill>
                <a:latin typeface="+mn-lt"/>
              </a:defRPr>
            </a:lvl1pPr>
          </a:lstStyle>
          <a:p>
            <a:fld id="{9EC71654-96A5-4280-94F3-931C61A9F9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M_Texto">
    <p:bg>
      <p:bgPr>
        <a:solidFill>
          <a:srgbClr val="2C56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79859" y="2267456"/>
            <a:ext cx="6094318" cy="1325563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+mn-lt"/>
                <a:cs typeface="Leelawadee" panose="020B0502040204020203" pitchFamily="34" charset="-34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484900" y="3705015"/>
            <a:ext cx="3830976" cy="9144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400" b="1" i="1">
                <a:solidFill>
                  <a:schemeClr val="bg1"/>
                </a:solidFill>
                <a:latin typeface="+mn-lt"/>
                <a:cs typeface="Leelawadee" panose="020B0502040204020203" pitchFamily="34" charset="-34"/>
              </a:defRPr>
            </a:lvl1pPr>
            <a:lvl2pPr marL="457200" indent="0" algn="l">
              <a:buFontTx/>
              <a:buNone/>
              <a:defRPr sz="2000" b="1" i="1">
                <a:solidFill>
                  <a:schemeClr val="bg1"/>
                </a:solidFill>
                <a:latin typeface="+mn-lt"/>
                <a:cs typeface="Leelawadee" panose="020B0502040204020203" pitchFamily="34" charset="-34"/>
              </a:defRPr>
            </a:lvl2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A77D11-F356-441D-B850-BD747F7DD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6" t="36464" r="23776" b="9138"/>
          <a:stretch/>
        </p:blipFill>
        <p:spPr>
          <a:xfrm>
            <a:off x="6673754" y="1"/>
            <a:ext cx="5518245" cy="519979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F73712-7A8D-46DA-AD7D-F9E2B67D62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3987" y="4677453"/>
            <a:ext cx="2767263" cy="175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8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057AB-0D58-584E-9F33-29B43194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6A93D7-B0E1-8540-A455-C6ECCA51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3D2CDE-038F-D54C-9F29-8405E99F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7731-A762-0246-8D2B-089A8BA46460}" type="datetimeFigureOut">
              <a:rPr lang="pt-BR" smtClean="0"/>
              <a:pPr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435107-4B6C-594E-A968-D3B337F5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27FFE5-2C0B-6248-ACA0-FA7253C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98EB-711F-F641-B8AB-CA4B15EEC8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414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4EFEF-D34F-45E2-9A9A-5AB1EBD60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FF9F5D-2A3E-4CE4-98A3-52C6D430D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4782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02">
    <p:bg>
      <p:bgPr>
        <a:solidFill>
          <a:srgbClr val="2C56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535F54BF-B7A6-404A-A222-8940659C6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6" t="36464" r="23776" b="9138"/>
          <a:stretch/>
        </p:blipFill>
        <p:spPr>
          <a:xfrm>
            <a:off x="6673754" y="1"/>
            <a:ext cx="5518245" cy="51997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75529" y="5056909"/>
            <a:ext cx="5143500" cy="977296"/>
          </a:xfrm>
        </p:spPr>
        <p:txBody>
          <a:bodyPr rtlCol="0" anchor="b">
            <a:noAutofit/>
          </a:bodyPr>
          <a:lstStyle>
            <a:lvl1pPr algn="l">
              <a:defRPr sz="4800" b="1" cap="all" baseline="0">
                <a:solidFill>
                  <a:srgbClr val="FBFBFB"/>
                </a:solidFill>
                <a:latin typeface="+mn-lt"/>
              </a:defRPr>
            </a:lvl1pPr>
          </a:lstStyle>
          <a:p>
            <a:pPr rtl="0"/>
            <a:r>
              <a:rPr lang="pt-BR" noProof="0" dirty="0"/>
              <a:t>Título vem aqui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5529" y="605008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>
            <a:cxnSpLocks/>
          </p:cNvCxnSpPr>
          <p:nvPr userDrawn="1"/>
        </p:nvCxnSpPr>
        <p:spPr>
          <a:xfrm>
            <a:off x="6301657" y="600369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F16160DF-25D4-40A1-88D3-AF1C8B05B0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9755" y="673300"/>
            <a:ext cx="2767263" cy="175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03">
    <p:bg>
      <p:bgPr>
        <a:solidFill>
          <a:srgbClr val="2C56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Texto fictício vem aqui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03 quadr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Espaço Reservado para Imagem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044375-28D5-4996-A784-62A7A456643A}"/>
              </a:ext>
            </a:extLst>
          </p:cNvPr>
          <p:cNvSpPr/>
          <p:nvPr userDrawn="1"/>
        </p:nvSpPr>
        <p:spPr>
          <a:xfrm>
            <a:off x="0" y="0"/>
            <a:ext cx="12192000" cy="604272"/>
          </a:xfrm>
          <a:prstGeom prst="rect">
            <a:avLst/>
          </a:prstGeom>
          <a:solidFill>
            <a:srgbClr val="2C5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00" dirty="0">
              <a:latin typeface="+mn-lt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11051049-D5A0-4D55-806C-AC714EEF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03720"/>
            <a:ext cx="10896347" cy="419587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sz="2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noProof="0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32A84A5D-11BA-4BF0-8D02-06951BAC1F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8232" y="214560"/>
            <a:ext cx="773139" cy="489276"/>
          </a:xfrm>
          <a:prstGeom prst="rect">
            <a:avLst/>
          </a:prstGeom>
        </p:spPr>
      </p:pic>
      <p:sp>
        <p:nvSpPr>
          <p:cNvPr id="26" name="Espaço Reservado para o Número do Slide 5">
            <a:extLst>
              <a:ext uri="{FF2B5EF4-FFF2-40B4-BE49-F238E27FC236}">
                <a16:creationId xmlns:a16="http://schemas.microsoft.com/office/drawing/2014/main" id="{C51F996A-3993-4C85-8762-C0C9755D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01" y="89864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FBFBFB"/>
                </a:solidFill>
                <a:latin typeface="+mn-lt"/>
              </a:defRPr>
            </a:lvl1pPr>
          </a:lstStyle>
          <a:p>
            <a:fld id="{9EC71654-96A5-4280-94F3-931C61A9F9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Tópico 01 vem aqui</a:t>
            </a:r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Tópico 02 vem aqui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Espaço Reservado para Imagem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Espaço Reservado para Imagem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6470489-9D33-499C-B3E9-047B6B6935DE}"/>
              </a:ext>
            </a:extLst>
          </p:cNvPr>
          <p:cNvSpPr/>
          <p:nvPr userDrawn="1"/>
        </p:nvSpPr>
        <p:spPr>
          <a:xfrm>
            <a:off x="0" y="0"/>
            <a:ext cx="12192000" cy="604272"/>
          </a:xfrm>
          <a:prstGeom prst="rect">
            <a:avLst/>
          </a:prstGeom>
          <a:solidFill>
            <a:srgbClr val="2C5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00" dirty="0">
              <a:latin typeface="+mn-lt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45CCE6FB-E996-48C6-BCC8-5625146D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03720"/>
            <a:ext cx="10896347" cy="419587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sz="2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noProof="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6034C70-B068-4377-AAAD-5F712D1E45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8232" y="214560"/>
            <a:ext cx="773139" cy="489276"/>
          </a:xfrm>
          <a:prstGeom prst="rect">
            <a:avLst/>
          </a:prstGeom>
        </p:spPr>
      </p:pic>
      <p:sp>
        <p:nvSpPr>
          <p:cNvPr id="26" name="Espaço Reservado para o Número do Slide 5">
            <a:extLst>
              <a:ext uri="{FF2B5EF4-FFF2-40B4-BE49-F238E27FC236}">
                <a16:creationId xmlns:a16="http://schemas.microsoft.com/office/drawing/2014/main" id="{417A3745-7570-4C87-9E29-B1455B06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01" y="89864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FBFBFB"/>
                </a:solidFill>
                <a:latin typeface="+mn-lt"/>
              </a:defRPr>
            </a:lvl1pPr>
          </a:lstStyle>
          <a:p>
            <a:fld id="{9EC71654-96A5-4280-94F3-931C61A9F9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rão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7FF7C65-2DDF-497F-9408-A01F8333B1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6" t="36464" r="23776" b="9138"/>
          <a:stretch/>
        </p:blipFill>
        <p:spPr>
          <a:xfrm>
            <a:off x="6673754" y="1"/>
            <a:ext cx="5518245" cy="519979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E8EC52F-2E87-4DD7-B24E-39F2A800AF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15284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6309543"/>
            <a:ext cx="2122761" cy="506185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3CA447CC-7303-4767-8800-66FD43BE0B0D}"/>
              </a:ext>
            </a:extLst>
          </p:cNvPr>
          <p:cNvSpPr/>
          <p:nvPr userDrawn="1"/>
        </p:nvSpPr>
        <p:spPr>
          <a:xfrm>
            <a:off x="0" y="0"/>
            <a:ext cx="12192000" cy="604272"/>
          </a:xfrm>
          <a:prstGeom prst="rect">
            <a:avLst/>
          </a:prstGeom>
          <a:solidFill>
            <a:srgbClr val="2C5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00" dirty="0">
              <a:latin typeface="+mn-lt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62624AF4-367C-47A4-9F0E-7AE55605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03720"/>
            <a:ext cx="10896347" cy="419587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sz="2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noProof="0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0F1FB943-A01D-4A78-8C21-ADC929BDC4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8232" y="214560"/>
            <a:ext cx="773139" cy="489276"/>
          </a:xfrm>
          <a:prstGeom prst="rect">
            <a:avLst/>
          </a:prstGeom>
        </p:spPr>
      </p:pic>
      <p:sp>
        <p:nvSpPr>
          <p:cNvPr id="23" name="Espaço Reservado para o Número do Slide 5">
            <a:extLst>
              <a:ext uri="{FF2B5EF4-FFF2-40B4-BE49-F238E27FC236}">
                <a16:creationId xmlns:a16="http://schemas.microsoft.com/office/drawing/2014/main" id="{DAEB1F67-BE20-4A6B-A481-9D27795D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01" y="89864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FBFBFB"/>
                </a:solidFill>
                <a:latin typeface="+mn-lt"/>
              </a:defRPr>
            </a:lvl1pPr>
          </a:lstStyle>
          <a:p>
            <a:fld id="{9EC71654-96A5-4280-94F3-931C61A9F9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22BB6F1-FD5F-45F5-80A2-4B6C93C9A8FD}"/>
              </a:ext>
            </a:extLst>
          </p:cNvPr>
          <p:cNvSpPr/>
          <p:nvPr userDrawn="1"/>
        </p:nvSpPr>
        <p:spPr>
          <a:xfrm>
            <a:off x="0" y="0"/>
            <a:ext cx="12192000" cy="604272"/>
          </a:xfrm>
          <a:prstGeom prst="rect">
            <a:avLst/>
          </a:prstGeom>
          <a:solidFill>
            <a:srgbClr val="2C5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00" dirty="0">
              <a:latin typeface="+mn-lt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1F94393-D871-40C6-8FBA-B9C97703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03720"/>
            <a:ext cx="10896347" cy="419587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sz="2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noProof="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7B5EEC4-C6CE-49E8-824E-E81ED632A3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8232" y="214560"/>
            <a:ext cx="773139" cy="489276"/>
          </a:xfrm>
          <a:prstGeom prst="rect">
            <a:avLst/>
          </a:prstGeom>
        </p:spPr>
      </p:pic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77D049DC-DBA7-48EF-876C-1EF5B784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01" y="89864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FBFBFB"/>
                </a:solidFill>
                <a:latin typeface="+mn-lt"/>
              </a:defRPr>
            </a:lvl1pPr>
          </a:lstStyle>
          <a:p>
            <a:fld id="{9EC71654-96A5-4280-94F3-931C61A9F9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21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rão_5 Graf_Coment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1" y="1052743"/>
            <a:ext cx="7344000" cy="3190720"/>
          </a:xfrm>
          <a:solidFill>
            <a:srgbClr val="E6E6E6"/>
          </a:solidFill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08851" y="772667"/>
            <a:ext cx="7344000" cy="280075"/>
          </a:xfrm>
          <a:solidFill>
            <a:srgbClr val="E6E6E6"/>
          </a:solidFill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400" b="1" cap="all" baseline="0">
                <a:solidFill>
                  <a:srgbClr val="0D1D5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Executivo 01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DFBD502-F9D1-4988-BD3A-E2C978612C97}"/>
              </a:ext>
            </a:extLst>
          </p:cNvPr>
          <p:cNvSpPr/>
          <p:nvPr userDrawn="1"/>
        </p:nvSpPr>
        <p:spPr>
          <a:xfrm>
            <a:off x="0" y="0"/>
            <a:ext cx="12192000" cy="604272"/>
          </a:xfrm>
          <a:prstGeom prst="rect">
            <a:avLst/>
          </a:prstGeom>
          <a:solidFill>
            <a:srgbClr val="2C5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00" dirty="0">
              <a:latin typeface="+mn-lt"/>
            </a:endParaRP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26933011-CCF0-482F-92C3-05B26BA2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03720"/>
            <a:ext cx="10896347" cy="419587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sz="2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noProof="0" dirty="0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A932168E-2238-43F7-A5C9-CE3CA30DAA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8232" y="214560"/>
            <a:ext cx="773139" cy="489276"/>
          </a:xfrm>
          <a:prstGeom prst="rect">
            <a:avLst/>
          </a:prstGeom>
        </p:spPr>
      </p:pic>
      <p:sp>
        <p:nvSpPr>
          <p:cNvPr id="46" name="Espaço Reservado para o Número do Slide 5">
            <a:extLst>
              <a:ext uri="{FF2B5EF4-FFF2-40B4-BE49-F238E27FC236}">
                <a16:creationId xmlns:a16="http://schemas.microsoft.com/office/drawing/2014/main" id="{76C81BFE-EAB9-4A65-BE6B-13E4C56E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01" y="89864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FBFBFB"/>
                </a:solidFill>
                <a:latin typeface="+mn-lt"/>
              </a:defRPr>
            </a:lvl1pPr>
          </a:lstStyle>
          <a:p>
            <a:fld id="{9EC71654-96A5-4280-94F3-931C61A9F92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1" name="Espaço Reservado para Conteúdo 2">
            <a:extLst>
              <a:ext uri="{FF2B5EF4-FFF2-40B4-BE49-F238E27FC236}">
                <a16:creationId xmlns:a16="http://schemas.microsoft.com/office/drawing/2014/main" id="{69889464-2627-459A-B314-46B6715D5F5D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129147" y="4627415"/>
            <a:ext cx="2916000" cy="2090111"/>
          </a:xfrm>
          <a:solidFill>
            <a:srgbClr val="E6E6E6"/>
          </a:solidFill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52" name="Espaço Reservado para Conteúdo 2">
            <a:extLst>
              <a:ext uri="{FF2B5EF4-FFF2-40B4-BE49-F238E27FC236}">
                <a16:creationId xmlns:a16="http://schemas.microsoft.com/office/drawing/2014/main" id="{21B36B5C-5811-4423-BB66-24FBFEA390A9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129147" y="4352139"/>
            <a:ext cx="2916000" cy="275276"/>
          </a:xfrm>
          <a:solidFill>
            <a:srgbClr val="E6E6E6"/>
          </a:solidFill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400" b="1" cap="all" baseline="0">
                <a:solidFill>
                  <a:srgbClr val="002060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 err="1"/>
              <a:t>Ex</a:t>
            </a:r>
            <a:r>
              <a:rPr lang="pt-BR" noProof="0" dirty="0"/>
              <a:t> 01</a:t>
            </a:r>
          </a:p>
        </p:txBody>
      </p:sp>
      <p:sp>
        <p:nvSpPr>
          <p:cNvPr id="53" name="Espaço Reservado para Conteúdo 2">
            <a:extLst>
              <a:ext uri="{FF2B5EF4-FFF2-40B4-BE49-F238E27FC236}">
                <a16:creationId xmlns:a16="http://schemas.microsoft.com/office/drawing/2014/main" id="{CC43881C-2A3D-4948-8758-917D0ED7159E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6163301" y="4627415"/>
            <a:ext cx="2916000" cy="2090111"/>
          </a:xfrm>
          <a:solidFill>
            <a:srgbClr val="E6E6E6"/>
          </a:solidFill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54" name="Espaço Reservado para Conteúdo 2">
            <a:extLst>
              <a:ext uri="{FF2B5EF4-FFF2-40B4-BE49-F238E27FC236}">
                <a16:creationId xmlns:a16="http://schemas.microsoft.com/office/drawing/2014/main" id="{912F6AB1-5C6C-43A5-8F44-64C0EA564494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163301" y="4352139"/>
            <a:ext cx="2916000" cy="275276"/>
          </a:xfrm>
          <a:solidFill>
            <a:srgbClr val="E6E6E6"/>
          </a:solidFill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400" b="1" cap="all" baseline="0">
                <a:solidFill>
                  <a:srgbClr val="002060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 err="1"/>
              <a:t>Ex</a:t>
            </a:r>
            <a:r>
              <a:rPr lang="pt-BR" noProof="0" dirty="0"/>
              <a:t> 01</a:t>
            </a:r>
          </a:p>
        </p:txBody>
      </p:sp>
      <p:sp>
        <p:nvSpPr>
          <p:cNvPr id="55" name="Espaço Reservado para Conteúdo 2">
            <a:extLst>
              <a:ext uri="{FF2B5EF4-FFF2-40B4-BE49-F238E27FC236}">
                <a16:creationId xmlns:a16="http://schemas.microsoft.com/office/drawing/2014/main" id="{1AB68D33-4AD9-4C75-A657-9918C3AFCEB8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9155880" y="4627410"/>
            <a:ext cx="2916000" cy="2090111"/>
          </a:xfrm>
          <a:solidFill>
            <a:srgbClr val="E6E6E6"/>
          </a:solidFill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56" name="Espaço Reservado para Conteúdo 2">
            <a:extLst>
              <a:ext uri="{FF2B5EF4-FFF2-40B4-BE49-F238E27FC236}">
                <a16:creationId xmlns:a16="http://schemas.microsoft.com/office/drawing/2014/main" id="{F5421378-7589-4F36-94E8-AD728128334A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9155880" y="4338279"/>
            <a:ext cx="2916000" cy="275276"/>
          </a:xfrm>
          <a:solidFill>
            <a:srgbClr val="E6E6E6"/>
          </a:solidFill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400" b="1" cap="all" baseline="0">
                <a:solidFill>
                  <a:srgbClr val="002060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 err="1"/>
              <a:t>Ex</a:t>
            </a:r>
            <a:r>
              <a:rPr lang="pt-BR" noProof="0" dirty="0"/>
              <a:t> 01</a:t>
            </a:r>
          </a:p>
        </p:txBody>
      </p:sp>
      <p:sp>
        <p:nvSpPr>
          <p:cNvPr id="57" name="Espaço Reservado para Conteúdo 2">
            <a:extLst>
              <a:ext uri="{FF2B5EF4-FFF2-40B4-BE49-F238E27FC236}">
                <a16:creationId xmlns:a16="http://schemas.microsoft.com/office/drawing/2014/main" id="{288FA9B3-BEB2-4DF8-B866-BE731D9ED28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95000" y="4627414"/>
            <a:ext cx="2916000" cy="2090111"/>
          </a:xfrm>
          <a:solidFill>
            <a:srgbClr val="E6E6E6"/>
          </a:solidFill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58" name="Espaço Reservado para Conteúdo 2">
            <a:extLst>
              <a:ext uri="{FF2B5EF4-FFF2-40B4-BE49-F238E27FC236}">
                <a16:creationId xmlns:a16="http://schemas.microsoft.com/office/drawing/2014/main" id="{9B9A78E6-E9CA-4D89-B660-5DBBA6D68ACB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95000" y="4352138"/>
            <a:ext cx="2916000" cy="275276"/>
          </a:xfrm>
          <a:solidFill>
            <a:srgbClr val="E6E6E6"/>
          </a:solidFill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400" b="1" cap="all" baseline="0">
                <a:solidFill>
                  <a:srgbClr val="002060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 err="1"/>
              <a:t>Ex</a:t>
            </a:r>
            <a:r>
              <a:rPr lang="pt-BR" noProof="0" dirty="0"/>
              <a:t> 01</a:t>
            </a:r>
          </a:p>
        </p:txBody>
      </p:sp>
      <p:sp>
        <p:nvSpPr>
          <p:cNvPr id="59" name="Espaço reservado para conteúdo 2">
            <a:extLst>
              <a:ext uri="{FF2B5EF4-FFF2-40B4-BE49-F238E27FC236}">
                <a16:creationId xmlns:a16="http://schemas.microsoft.com/office/drawing/2014/main" id="{BA7D5DC4-A709-469C-A1E2-2BC2665B73A1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7623593" y="773112"/>
            <a:ext cx="4410000" cy="2692800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60" name="Espaço Reservado para Conteúdo 2">
            <a:extLst>
              <a:ext uri="{FF2B5EF4-FFF2-40B4-BE49-F238E27FC236}">
                <a16:creationId xmlns:a16="http://schemas.microsoft.com/office/drawing/2014/main" id="{0CDB0A77-2909-4D95-81D5-04BC3DC2F546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623593" y="3578757"/>
            <a:ext cx="2145600" cy="6624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Executivo 01</a:t>
            </a:r>
          </a:p>
        </p:txBody>
      </p:sp>
      <p:sp>
        <p:nvSpPr>
          <p:cNvPr id="61" name="Espaço Reservado para Conteúdo 2">
            <a:extLst>
              <a:ext uri="{FF2B5EF4-FFF2-40B4-BE49-F238E27FC236}">
                <a16:creationId xmlns:a16="http://schemas.microsoft.com/office/drawing/2014/main" id="{28B6960C-1DB6-4FBF-8714-2F59D0DE0804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9846639" y="3578757"/>
            <a:ext cx="2145600" cy="6624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Executivo 01</a:t>
            </a:r>
          </a:p>
        </p:txBody>
      </p:sp>
    </p:spTree>
    <p:extLst>
      <p:ext uri="{BB962C8B-B14F-4D97-AF65-F5344CB8AC3E}">
        <p14:creationId xmlns:p14="http://schemas.microsoft.com/office/powerpoint/2010/main" val="373126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rão_1 Graf_Coment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1" y="1052743"/>
            <a:ext cx="7344000" cy="3190720"/>
          </a:xfrm>
          <a:solidFill>
            <a:srgbClr val="E6E6E6"/>
          </a:solidFill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08851" y="772667"/>
            <a:ext cx="7344000" cy="280075"/>
          </a:xfrm>
          <a:solidFill>
            <a:srgbClr val="E6E6E6"/>
          </a:solidFill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400" b="1" cap="all" baseline="0">
                <a:solidFill>
                  <a:srgbClr val="0D1D5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Executivo 01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DFBD502-F9D1-4988-BD3A-E2C978612C97}"/>
              </a:ext>
            </a:extLst>
          </p:cNvPr>
          <p:cNvSpPr/>
          <p:nvPr userDrawn="1"/>
        </p:nvSpPr>
        <p:spPr>
          <a:xfrm>
            <a:off x="0" y="0"/>
            <a:ext cx="12192000" cy="604272"/>
          </a:xfrm>
          <a:prstGeom prst="rect">
            <a:avLst/>
          </a:prstGeom>
          <a:solidFill>
            <a:srgbClr val="2C5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00" dirty="0">
              <a:latin typeface="+mn-lt"/>
            </a:endParaRP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26933011-CCF0-482F-92C3-05B26BA2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03720"/>
            <a:ext cx="10896347" cy="419587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sz="2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noProof="0" dirty="0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A932168E-2238-43F7-A5C9-CE3CA30DAA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8232" y="214560"/>
            <a:ext cx="773139" cy="489276"/>
          </a:xfrm>
          <a:prstGeom prst="rect">
            <a:avLst/>
          </a:prstGeom>
        </p:spPr>
      </p:pic>
      <p:sp>
        <p:nvSpPr>
          <p:cNvPr id="46" name="Espaço Reservado para o Número do Slide 5">
            <a:extLst>
              <a:ext uri="{FF2B5EF4-FFF2-40B4-BE49-F238E27FC236}">
                <a16:creationId xmlns:a16="http://schemas.microsoft.com/office/drawing/2014/main" id="{76C81BFE-EAB9-4A65-BE6B-13E4C56E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01" y="89864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FBFBFB"/>
                </a:solidFill>
                <a:latin typeface="+mn-lt"/>
              </a:defRPr>
            </a:lvl1pPr>
          </a:lstStyle>
          <a:p>
            <a:fld id="{9EC71654-96A5-4280-94F3-931C61A9F92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9" name="Espaço reservado para conteúdo 2">
            <a:extLst>
              <a:ext uri="{FF2B5EF4-FFF2-40B4-BE49-F238E27FC236}">
                <a16:creationId xmlns:a16="http://schemas.microsoft.com/office/drawing/2014/main" id="{BA7D5DC4-A709-469C-A1E2-2BC2665B73A1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7623593" y="773112"/>
            <a:ext cx="4410000" cy="2692800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60" name="Espaço Reservado para Conteúdo 2">
            <a:extLst>
              <a:ext uri="{FF2B5EF4-FFF2-40B4-BE49-F238E27FC236}">
                <a16:creationId xmlns:a16="http://schemas.microsoft.com/office/drawing/2014/main" id="{0CDB0A77-2909-4D95-81D5-04BC3DC2F546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623593" y="3578757"/>
            <a:ext cx="2145600" cy="6624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Executivo 01</a:t>
            </a:r>
          </a:p>
        </p:txBody>
      </p:sp>
      <p:sp>
        <p:nvSpPr>
          <p:cNvPr id="61" name="Espaço Reservado para Conteúdo 2">
            <a:extLst>
              <a:ext uri="{FF2B5EF4-FFF2-40B4-BE49-F238E27FC236}">
                <a16:creationId xmlns:a16="http://schemas.microsoft.com/office/drawing/2014/main" id="{28B6960C-1DB6-4FBF-8714-2F59D0DE0804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9846639" y="3578757"/>
            <a:ext cx="2145600" cy="6624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Executivo 01</a:t>
            </a:r>
          </a:p>
        </p:txBody>
      </p:sp>
    </p:spTree>
    <p:extLst>
      <p:ext uri="{BB962C8B-B14F-4D97-AF65-F5344CB8AC3E}">
        <p14:creationId xmlns:p14="http://schemas.microsoft.com/office/powerpoint/2010/main" val="178089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DE88F202-4B4F-4B9B-9585-2D00B8DDE20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4830076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8" imgW="360" imgH="360" progId="">
                  <p:embed/>
                </p:oleObj>
              </mc:Choice>
              <mc:Fallback>
                <p:oleObj name="Slide do think-cell" r:id="rId18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6" hidden="1">
            <a:extLst>
              <a:ext uri="{FF2B5EF4-FFF2-40B4-BE49-F238E27FC236}">
                <a16:creationId xmlns:a16="http://schemas.microsoft.com/office/drawing/2014/main" id="{28C3DC64-042D-48A8-87E5-5100D2858A3C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pt-BR" sz="4400" b="0" i="0" baseline="0" dirty="0">
              <a:latin typeface="Corbel" panose="020B0503020204020204" pitchFamily="34" charset="0"/>
              <a:ea typeface="+mj-ea"/>
              <a:cs typeface="+mj-cs"/>
              <a:sym typeface="Corbel" panose="020B0503020204020204" pitchFamily="34" charset="0"/>
            </a:endParaRPr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62" r:id="rId4"/>
    <p:sldLayoutId id="2147483663" r:id="rId5"/>
    <p:sldLayoutId id="2147483654" r:id="rId6"/>
    <p:sldLayoutId id="2147483672" r:id="rId7"/>
    <p:sldLayoutId id="2147483677" r:id="rId8"/>
    <p:sldLayoutId id="2147483678" r:id="rId9"/>
    <p:sldLayoutId id="2147483674" r:id="rId10"/>
    <p:sldLayoutId id="2147483675" r:id="rId11"/>
    <p:sldLayoutId id="2147483664" r:id="rId12"/>
    <p:sldLayoutId id="2147483676" r:id="rId13"/>
    <p:sldLayoutId id="214748369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940E9858-41D5-47E2-8F6A-4512AD90E2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5" imgW="360" imgH="360" progId="">
                  <p:embed/>
                </p:oleObj>
              </mc:Choice>
              <mc:Fallback>
                <p:oleObj name="Slide do think-cell" r:id="rId5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4" hidden="1">
            <a:extLst>
              <a:ext uri="{FF2B5EF4-FFF2-40B4-BE49-F238E27FC236}">
                <a16:creationId xmlns:a16="http://schemas.microsoft.com/office/drawing/2014/main" id="{4B50A0A3-870E-434A-93FB-FA2365AC6AF6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pt-BR" sz="20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1" name="Espaço Reservado para Título 10">
            <a:extLst>
              <a:ext uri="{FF2B5EF4-FFF2-40B4-BE49-F238E27FC236}">
                <a16:creationId xmlns:a16="http://schemas.microsoft.com/office/drawing/2014/main" id="{CC222D10-D22B-4CE0-B5C1-4AA8C299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96000"/>
          </a:xfrm>
          <a:prstGeom prst="rect">
            <a:avLst/>
          </a:prstGeom>
        </p:spPr>
        <p:txBody>
          <a:bodyPr vert="horz" lIns="180000" tIns="108000" rIns="0" bIns="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1599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0" kern="1200">
          <a:solidFill>
            <a:srgbClr val="15284B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1" kern="1200">
          <a:solidFill>
            <a:srgbClr val="00ADBB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EB35A8A-D9D6-4A2C-A2FC-13F6C01027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60" imgH="360" progId="">
                  <p:embed/>
                </p:oleObj>
              </mc:Choice>
              <mc:Fallback>
                <p:oleObj name="Slide do think-cell" r:id="rId3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ítulo 14">
            <a:extLst>
              <a:ext uri="{FF2B5EF4-FFF2-40B4-BE49-F238E27FC236}">
                <a16:creationId xmlns:a16="http://schemas.microsoft.com/office/drawing/2014/main" id="{EB3A707F-93D7-4185-919B-9AE09209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t-BR" sz="3200" dirty="0"/>
              <a:t>Controlador de despesas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03BE298-80E6-4B66-83BA-18BEE220A122}"/>
              </a:ext>
            </a:extLst>
          </p:cNvPr>
          <p:cNvSpPr/>
          <p:nvPr/>
        </p:nvSpPr>
        <p:spPr>
          <a:xfrm>
            <a:off x="10039350" y="45720"/>
            <a:ext cx="2081626" cy="518160"/>
          </a:xfrm>
          <a:prstGeom prst="rect">
            <a:avLst/>
          </a:prstGeom>
          <a:solidFill>
            <a:srgbClr val="2C5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6A034DC3-CCFC-4B76-A819-E6F4AC83EA2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r="29268" b="-12564"/>
          <a:stretch/>
        </p:blipFill>
        <p:spPr>
          <a:xfrm>
            <a:off x="10589569" y="86294"/>
            <a:ext cx="1502350" cy="47758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326159" y="2411075"/>
            <a:ext cx="91213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Nome: Samuel Vitor Ferreira Martins</a:t>
            </a:r>
          </a:p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Nome: Thales Gabriel</a:t>
            </a:r>
          </a:p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Nome: Mikael Roberto Soares</a:t>
            </a:r>
          </a:p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Nome: Roberto de Oliveira Coutinho Junior</a:t>
            </a:r>
          </a:p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Nome: Pedro Henrique Silva Marques</a:t>
            </a:r>
          </a:p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 completo do professor: 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Helder</a:t>
            </a: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 do Curso: Analise e Desenvolvimento de Sistemas </a:t>
            </a:r>
          </a:p>
          <a:p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 da Disciplina: Programação Orientada a Objetos em Java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17967" y="1354781"/>
            <a:ext cx="10412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accent3">
                    <a:lumMod val="75000"/>
                    <a:lumOff val="25000"/>
                  </a:schemeClr>
                </a:solidFill>
              </a:rPr>
              <a:t>Sistema de Controle de Despesas Pessoais</a:t>
            </a:r>
          </a:p>
        </p:txBody>
      </p:sp>
    </p:spTree>
    <p:extLst>
      <p:ext uri="{BB962C8B-B14F-4D97-AF65-F5344CB8AC3E}">
        <p14:creationId xmlns:p14="http://schemas.microsoft.com/office/powerpoint/2010/main" val="209670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EB35A8A-D9D6-4A2C-A2FC-13F6C01027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60" imgH="360" progId="">
                  <p:embed/>
                </p:oleObj>
              </mc:Choice>
              <mc:Fallback>
                <p:oleObj name="Slide do think-cell" r:id="rId3" imgW="360" imgH="360" progId="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EB35A8A-D9D6-4A2C-A2FC-13F6C0102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ítulo 14">
            <a:extLst>
              <a:ext uri="{FF2B5EF4-FFF2-40B4-BE49-F238E27FC236}">
                <a16:creationId xmlns:a16="http://schemas.microsoft.com/office/drawing/2014/main" id="{EB3A707F-93D7-4185-919B-9AE09209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t-BR" sz="2400" dirty="0"/>
              <a:t>Controlador de despesas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03BE298-80E6-4B66-83BA-18BEE220A122}"/>
              </a:ext>
            </a:extLst>
          </p:cNvPr>
          <p:cNvSpPr/>
          <p:nvPr/>
        </p:nvSpPr>
        <p:spPr>
          <a:xfrm>
            <a:off x="10039350" y="45720"/>
            <a:ext cx="2081626" cy="518160"/>
          </a:xfrm>
          <a:prstGeom prst="rect">
            <a:avLst/>
          </a:prstGeom>
          <a:solidFill>
            <a:srgbClr val="2C5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6A034DC3-CCFC-4B76-A819-E6F4AC83EA2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r="29268" b="-12564"/>
          <a:stretch/>
        </p:blipFill>
        <p:spPr>
          <a:xfrm>
            <a:off x="10589569" y="86294"/>
            <a:ext cx="1502350" cy="47758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83547" y="621880"/>
            <a:ext cx="10757197" cy="6257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ea typeface="Times New Roman" panose="02020603050405020304" pitchFamily="18" charset="0"/>
              </a:rPr>
              <a:t>REFERÊNCIAS:</a:t>
            </a:r>
            <a:endParaRPr lang="pt-BR" sz="18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Times New Roman" panose="02020603050405020304" pitchFamily="18" charset="0"/>
              </a:rPr>
              <a:t>1. Deitel, H. M., &amp; Deitel, P. J. (2017). Java: How to Program. Pearson.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Times New Roman" panose="02020603050405020304" pitchFamily="18" charset="0"/>
              </a:rPr>
              <a:t>   - Guia essencial para programação Java e orientação a objetos.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Times New Roman" panose="02020603050405020304" pitchFamily="18" charset="0"/>
              </a:rPr>
              <a:t>2. Schildt, H. (2018). Java: The Complete Reference. McGraw-Hill.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Times New Roman" panose="02020603050405020304" pitchFamily="18" charset="0"/>
              </a:rPr>
              <a:t>   - Referência abrangente sobre Java, útil para estruturação e manipulação de dados.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Times New Roman" panose="02020603050405020304" pitchFamily="18" charset="0"/>
              </a:rPr>
              <a:t>3. Fowler, M. (2002). Patterns of Enterprise Application Architecture. Addison-Wesley.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Times New Roman" panose="02020603050405020304" pitchFamily="18" charset="0"/>
              </a:rPr>
              <a:t>   - Práticas de design de software para organizar classes e melhorar a manutenção do código.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Times New Roman" panose="02020603050405020304" pitchFamily="18" charset="0"/>
              </a:rPr>
              <a:t>4. Oracle. Java Documentation.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Times New Roman" panose="02020603050405020304" pitchFamily="18" charset="0"/>
              </a:rPr>
              <a:t>   - Documentação oficial para esclarecer métodos e bibliotecas Java: [docs.oracle.com/javase](https://docs.oracle.com/javase/).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Times New Roman" panose="02020603050405020304" pitchFamily="18" charset="0"/>
              </a:rPr>
              <a:t>5. Pressman, R. S., &amp; Maxim, B. R. (2014). Software Engineering: A Practitioner's Approac. McGraw-Hill.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Times New Roman" panose="02020603050405020304" pitchFamily="18" charset="0"/>
              </a:rPr>
              <a:t>   - Abordagem prática para planejamento e desenvolvimento de software.</a:t>
            </a:r>
            <a:endParaRPr lang="pt-BR" sz="18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16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2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/>
              <a:t>Obrigado !!!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2DAC07-04D7-4AEA-B2DA-F707FA7220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r="29268" b="-12564"/>
          <a:stretch/>
        </p:blipFill>
        <p:spPr>
          <a:xfrm>
            <a:off x="8475260" y="5676476"/>
            <a:ext cx="3716740" cy="118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9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EB35A8A-D9D6-4A2C-A2FC-13F6C01027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60" imgH="360" progId="">
                  <p:embed/>
                </p:oleObj>
              </mc:Choice>
              <mc:Fallback>
                <p:oleObj name="Slide do think-cell" r:id="rId3" imgW="360" imgH="360" progId="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EB35A8A-D9D6-4A2C-A2FC-13F6C0102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ítulo 14">
            <a:extLst>
              <a:ext uri="{FF2B5EF4-FFF2-40B4-BE49-F238E27FC236}">
                <a16:creationId xmlns:a16="http://schemas.microsoft.com/office/drawing/2014/main" id="{EB3A707F-93D7-4185-919B-9AE09209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t-BR" sz="2800" dirty="0"/>
              <a:t>Controlador de despesas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03BE298-80E6-4B66-83BA-18BEE220A122}"/>
              </a:ext>
            </a:extLst>
          </p:cNvPr>
          <p:cNvSpPr/>
          <p:nvPr/>
        </p:nvSpPr>
        <p:spPr>
          <a:xfrm>
            <a:off x="10039350" y="45720"/>
            <a:ext cx="2081626" cy="518160"/>
          </a:xfrm>
          <a:prstGeom prst="rect">
            <a:avLst/>
          </a:prstGeom>
          <a:solidFill>
            <a:srgbClr val="2C5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6A034DC3-CCFC-4B76-A819-E6F4AC83EA2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r="29268" b="-12564"/>
          <a:stretch/>
        </p:blipFill>
        <p:spPr>
          <a:xfrm>
            <a:off x="10589569" y="86294"/>
            <a:ext cx="1502350" cy="47758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17401" y="621880"/>
            <a:ext cx="1075719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Objetivos:</a:t>
            </a:r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objetivos do projeto </a:t>
            </a:r>
            <a:r>
              <a:rPr lang="pt-BR" sz="2800" dirty="0"/>
              <a:t>Sistema de Controle de Despesas Pessoais são:</a:t>
            </a:r>
          </a:p>
          <a:p>
            <a:endParaRPr lang="pt-BR" sz="2800" dirty="0"/>
          </a:p>
          <a:p>
            <a:pPr marL="514350" indent="-514350">
              <a:buAutoNum type="arabicPeriod"/>
            </a:pPr>
            <a:r>
              <a:rPr lang="pt-BR" sz="2800" b="1" dirty="0"/>
              <a:t>Desenvolver um aplicativo em Java para registro e categorização de despesas: </a:t>
            </a:r>
            <a:r>
              <a:rPr lang="pt-BR" sz="2800" dirty="0"/>
              <a:t>O app deve permitir que os usuarios registrem e acompanhem suas despesas pessoais de forma organizada.</a:t>
            </a:r>
          </a:p>
          <a:p>
            <a:pPr marL="514350" indent="-514350">
              <a:buAutoNum type="arabicPeriod"/>
            </a:pPr>
            <a:endParaRPr lang="pt-BR" sz="2800" dirty="0"/>
          </a:p>
          <a:p>
            <a:pPr marL="514350" indent="-514350">
              <a:buAutoNum type="arabicPeriod"/>
            </a:pPr>
            <a:r>
              <a:rPr lang="pt-BR" sz="2800" b="1" dirty="0"/>
              <a:t>Proporcionar relatórios de gastos mensais  e saldo disponível: </a:t>
            </a:r>
            <a:r>
              <a:rPr lang="pt-BR" sz="2800" dirty="0"/>
              <a:t>O app oferecerá uma visão geral das finaças pessoais, gerando relatórios simples com base nas receitaas e despesas inseridas</a:t>
            </a:r>
          </a:p>
          <a:p>
            <a:pPr marL="514350" indent="-514350">
              <a:buAutoNum type="arabicPeriod"/>
            </a:pPr>
            <a:endParaRPr lang="pt-BR" sz="2800" dirty="0"/>
          </a:p>
          <a:p>
            <a:pPr marL="514350" indent="-514350">
              <a:buAutoNum type="arabicPeriod"/>
            </a:pPr>
            <a:r>
              <a:rPr lang="pt-BR" sz="2800" b="1" dirty="0"/>
              <a:t>Oferecer uma interface intuitiva e acessivel: </a:t>
            </a:r>
            <a:r>
              <a:rPr lang="pt-BR" sz="2800" dirty="0"/>
              <a:t>O objetivo é garantir que o usuário possa registar e consultar suas finaças de maneira prática e fácil</a:t>
            </a:r>
          </a:p>
          <a:p>
            <a:endParaRPr lang="pt-BR" sz="2800" dirty="0"/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88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EB35A8A-D9D6-4A2C-A2FC-13F6C01027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60" imgH="360" progId="">
                  <p:embed/>
                </p:oleObj>
              </mc:Choice>
              <mc:Fallback>
                <p:oleObj name="Slide do think-cell" r:id="rId3" imgW="360" imgH="360" progId="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EB35A8A-D9D6-4A2C-A2FC-13F6C0102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ítulo 14">
            <a:extLst>
              <a:ext uri="{FF2B5EF4-FFF2-40B4-BE49-F238E27FC236}">
                <a16:creationId xmlns:a16="http://schemas.microsoft.com/office/drawing/2014/main" id="{EB3A707F-93D7-4185-919B-9AE09209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t-BR" sz="2800" dirty="0"/>
              <a:t>Controlador de despesas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03BE298-80E6-4B66-83BA-18BEE220A122}"/>
              </a:ext>
            </a:extLst>
          </p:cNvPr>
          <p:cNvSpPr/>
          <p:nvPr/>
        </p:nvSpPr>
        <p:spPr>
          <a:xfrm>
            <a:off x="10039350" y="45720"/>
            <a:ext cx="2081626" cy="518160"/>
          </a:xfrm>
          <a:prstGeom prst="rect">
            <a:avLst/>
          </a:prstGeom>
          <a:solidFill>
            <a:srgbClr val="2C5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6A034DC3-CCFC-4B76-A819-E6F4AC83EA2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r="29268" b="-12564"/>
          <a:stretch/>
        </p:blipFill>
        <p:spPr>
          <a:xfrm>
            <a:off x="10589569" y="86294"/>
            <a:ext cx="1502350" cy="47758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23081" y="621880"/>
            <a:ext cx="113958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Justificativa:</a:t>
            </a:r>
          </a:p>
          <a:p>
            <a:r>
              <a:rPr lang="pt-BR" sz="2400" dirty="0"/>
              <a:t>O desenvolvimento deste aplicativo de organização de gastos pessoais surge da necessidade real que muitas pessoas têm de cuidar melhor de suas finanças. Acompanhar despesas e manter um controle equilibrado sobre o orçamento não é uma tarefa fácil, e a falta dessa habilidade pode levar ao estresse financeiro e até ao endividamento. Com o aplicativo, buscamos oferecer uma ferramenta prática, que facilite o registro e o acompanhamento das finanças do dia a dia, dando aos usuários uma visão mais clara de onde seu dinheiro está sendo gasto.</a:t>
            </a:r>
          </a:p>
          <a:p>
            <a:endParaRPr lang="pt-BR" sz="2400" dirty="0"/>
          </a:p>
          <a:p>
            <a:r>
              <a:rPr lang="pt-BR" sz="2400" dirty="0"/>
              <a:t>Além de ajudar a comunidade a lidar com esses desafios financeiros, este projeto oferece aos estudantes envolvidos uma oportunidade de transformar o que aprendem em sala de aula em uma solução que faz diferença. Alunos de áreas como Ciência da Computação e Engenharia de Software terão a chance de aplicar seus conhecimentos e desenvolver um produto acessível e útil, que poderá apoiar muitos a terem mais controle e tranquilidade com suas finanças. É um trabalho que une aprendizado e impacto social, promovendo o bem-estar financeiro e contribuindo para que a educação financeira seja mais prática e ao alcance de todos​.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1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EB35A8A-D9D6-4A2C-A2FC-13F6C01027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60" imgH="360" progId="">
                  <p:embed/>
                </p:oleObj>
              </mc:Choice>
              <mc:Fallback>
                <p:oleObj name="Slide do think-cell" r:id="rId3" imgW="360" imgH="360" progId="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EB35A8A-D9D6-4A2C-A2FC-13F6C0102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ítulo 14">
            <a:extLst>
              <a:ext uri="{FF2B5EF4-FFF2-40B4-BE49-F238E27FC236}">
                <a16:creationId xmlns:a16="http://schemas.microsoft.com/office/drawing/2014/main" id="{EB3A707F-93D7-4185-919B-9AE09209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t-BR" sz="2800" dirty="0"/>
              <a:t>Controlador de despesas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03BE298-80E6-4B66-83BA-18BEE220A122}"/>
              </a:ext>
            </a:extLst>
          </p:cNvPr>
          <p:cNvSpPr/>
          <p:nvPr/>
        </p:nvSpPr>
        <p:spPr>
          <a:xfrm>
            <a:off x="10039350" y="45720"/>
            <a:ext cx="2081626" cy="518160"/>
          </a:xfrm>
          <a:prstGeom prst="rect">
            <a:avLst/>
          </a:prstGeom>
          <a:solidFill>
            <a:srgbClr val="2C5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6A034DC3-CCFC-4B76-A819-E6F4AC83EA2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r="29268" b="-12564"/>
          <a:stretch/>
        </p:blipFill>
        <p:spPr>
          <a:xfrm>
            <a:off x="10589569" y="86294"/>
            <a:ext cx="1502350" cy="47758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83547" y="908317"/>
            <a:ext cx="107571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Desenvolvimento:</a:t>
            </a: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Estrutura do Sistema</a:t>
            </a:r>
          </a:p>
          <a:p>
            <a:pPr marL="514350" indent="-514350">
              <a:buAutoNum type="arabicPeriod"/>
            </a:pPr>
            <a:r>
              <a:rPr lang="pt-BR" sz="2800" dirty="0"/>
              <a:t>Classes e Funções:</a:t>
            </a:r>
          </a:p>
          <a:p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(Main): A classe principal que exibe o menu e interaje com o usuário, executando as operações de adicionar, editar, remover e exibir despesas.</a:t>
            </a:r>
          </a:p>
        </p:txBody>
      </p:sp>
    </p:spTree>
    <p:extLst>
      <p:ext uri="{BB962C8B-B14F-4D97-AF65-F5344CB8AC3E}">
        <p14:creationId xmlns:p14="http://schemas.microsoft.com/office/powerpoint/2010/main" val="313468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E10BE-65E0-9A2D-D55D-ED4E2D4A3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0EBFC1DF-0B9A-D1E6-470F-CAEF3C5D97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60" imgH="360" progId="">
                  <p:embed/>
                </p:oleObj>
              </mc:Choice>
              <mc:Fallback>
                <p:oleObj name="Slide do think-cell" r:id="rId3" imgW="360" imgH="360" progId="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EB35A8A-D9D6-4A2C-A2FC-13F6C0102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ítulo 14">
            <a:extLst>
              <a:ext uri="{FF2B5EF4-FFF2-40B4-BE49-F238E27FC236}">
                <a16:creationId xmlns:a16="http://schemas.microsoft.com/office/drawing/2014/main" id="{AAC23856-1127-3D37-62AB-57236616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C6D5B92-2C88-38E4-2B37-92D5F259DE9A}"/>
              </a:ext>
            </a:extLst>
          </p:cNvPr>
          <p:cNvSpPr/>
          <p:nvPr/>
        </p:nvSpPr>
        <p:spPr>
          <a:xfrm>
            <a:off x="10039350" y="45720"/>
            <a:ext cx="2081626" cy="518160"/>
          </a:xfrm>
          <a:prstGeom prst="rect">
            <a:avLst/>
          </a:prstGeom>
          <a:solidFill>
            <a:srgbClr val="2C5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726447BF-67AD-3E75-C046-47423C593EB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r="29268" b="-12564"/>
          <a:stretch/>
        </p:blipFill>
        <p:spPr>
          <a:xfrm>
            <a:off x="10589569" y="86294"/>
            <a:ext cx="1502350" cy="4775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592341F-B6C7-75E9-8841-D40A7A53CC69}"/>
              </a:ext>
            </a:extLst>
          </p:cNvPr>
          <p:cNvSpPr txBox="1"/>
          <p:nvPr/>
        </p:nvSpPr>
        <p:spPr>
          <a:xfrm>
            <a:off x="559559" y="982639"/>
            <a:ext cx="107811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1B8A7B-6814-E767-A5E3-7AD5E7559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276" y="723331"/>
            <a:ext cx="11554901" cy="60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0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B31F0-062A-2E84-F1FE-2469DA886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893F312B-056D-EC11-1896-D29422BA8B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60" imgH="360" progId="">
                  <p:embed/>
                </p:oleObj>
              </mc:Choice>
              <mc:Fallback>
                <p:oleObj name="Slide do think-cell" r:id="rId3" imgW="360" imgH="360" progId="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0EBFC1DF-0B9A-D1E6-470F-CAEF3C5D97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ítulo 14">
            <a:extLst>
              <a:ext uri="{FF2B5EF4-FFF2-40B4-BE49-F238E27FC236}">
                <a16:creationId xmlns:a16="http://schemas.microsoft.com/office/drawing/2014/main" id="{2117A5BD-9A03-72E5-7C15-DD3ACCE2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F87952F-43A8-6A0D-11DB-900E24F8FB74}"/>
              </a:ext>
            </a:extLst>
          </p:cNvPr>
          <p:cNvSpPr/>
          <p:nvPr/>
        </p:nvSpPr>
        <p:spPr>
          <a:xfrm>
            <a:off x="10039350" y="45720"/>
            <a:ext cx="2081626" cy="518160"/>
          </a:xfrm>
          <a:prstGeom prst="rect">
            <a:avLst/>
          </a:prstGeom>
          <a:solidFill>
            <a:srgbClr val="2C5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B93C275E-5321-72C1-7ED4-D826BF8D63A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r="29268" b="-12564"/>
          <a:stretch/>
        </p:blipFill>
        <p:spPr>
          <a:xfrm>
            <a:off x="10589569" y="86294"/>
            <a:ext cx="1502350" cy="4775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BE7DFE8-A475-1F7E-D5C7-8437C5CAAADB}"/>
              </a:ext>
            </a:extLst>
          </p:cNvPr>
          <p:cNvSpPr txBox="1"/>
          <p:nvPr/>
        </p:nvSpPr>
        <p:spPr>
          <a:xfrm>
            <a:off x="559559" y="982639"/>
            <a:ext cx="1078118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(Despesas): Representa uma despesa com atibutos como descrição, valor e categoria.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72B52D6-AE79-B391-391B-C2959027E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287" y="1924237"/>
            <a:ext cx="9785444" cy="45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1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77FFA-9A53-362B-0C70-95DCCCD6E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D3411907-0568-F314-92B4-84D6D905CBF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60" imgH="360" progId="">
                  <p:embed/>
                </p:oleObj>
              </mc:Choice>
              <mc:Fallback>
                <p:oleObj name="Slide do think-cell" r:id="rId3" imgW="360" imgH="360" progId="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893F312B-056D-EC11-1896-D29422BA8B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ítulo 14">
            <a:extLst>
              <a:ext uri="{FF2B5EF4-FFF2-40B4-BE49-F238E27FC236}">
                <a16:creationId xmlns:a16="http://schemas.microsoft.com/office/drawing/2014/main" id="{CAE05DE0-745E-28AB-5906-E72C538C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B9B6E7F-96A8-8C34-35EA-E4A1D52C49E6}"/>
              </a:ext>
            </a:extLst>
          </p:cNvPr>
          <p:cNvSpPr/>
          <p:nvPr/>
        </p:nvSpPr>
        <p:spPr>
          <a:xfrm>
            <a:off x="10039350" y="45720"/>
            <a:ext cx="2081626" cy="518160"/>
          </a:xfrm>
          <a:prstGeom prst="rect">
            <a:avLst/>
          </a:prstGeom>
          <a:solidFill>
            <a:srgbClr val="2C5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4A914A5E-97D0-A07C-52FE-3F756E1319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r="29268" b="-12564"/>
          <a:stretch/>
        </p:blipFill>
        <p:spPr>
          <a:xfrm>
            <a:off x="10589569" y="86294"/>
            <a:ext cx="1502350" cy="4775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156297F-603C-3BF3-0FF3-F13AF37066DC}"/>
              </a:ext>
            </a:extLst>
          </p:cNvPr>
          <p:cNvSpPr txBox="1"/>
          <p:nvPr/>
        </p:nvSpPr>
        <p:spPr>
          <a:xfrm>
            <a:off x="559559" y="982639"/>
            <a:ext cx="1078118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(GerenciadorDespesas): Gerencia as despesas, permitindo adicioná-las, editá-las, removê-las e exibir relatórios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54D108-641E-8D88-0BCC-6AA4E192D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991" y="2088106"/>
            <a:ext cx="9812739" cy="45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4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0A8D1-FAF0-302E-74AA-91BB99611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A0709389-4868-926A-2EB8-7BA56ACC44D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60" imgH="360" progId="">
                  <p:embed/>
                </p:oleObj>
              </mc:Choice>
              <mc:Fallback>
                <p:oleObj name="Slide do think-cell" r:id="rId3" imgW="360" imgH="360" progId="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EB35A8A-D9D6-4A2C-A2FC-13F6C0102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ítulo 14">
            <a:extLst>
              <a:ext uri="{FF2B5EF4-FFF2-40B4-BE49-F238E27FC236}">
                <a16:creationId xmlns:a16="http://schemas.microsoft.com/office/drawing/2014/main" id="{3A95A99B-828E-BF1F-2C7E-E3EA011B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t-BR" sz="2800" dirty="0"/>
              <a:t>Controlador de despesas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5B4AE85-9793-F8FE-A39F-045BE3FA6455}"/>
              </a:ext>
            </a:extLst>
          </p:cNvPr>
          <p:cNvSpPr/>
          <p:nvPr/>
        </p:nvSpPr>
        <p:spPr>
          <a:xfrm>
            <a:off x="10039350" y="45720"/>
            <a:ext cx="2081626" cy="518160"/>
          </a:xfrm>
          <a:prstGeom prst="rect">
            <a:avLst/>
          </a:prstGeom>
          <a:solidFill>
            <a:srgbClr val="2C5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EC7F7DA-9A26-8EC8-305B-20CE63C903E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r="29268" b="-12564"/>
          <a:stretch/>
        </p:blipFill>
        <p:spPr>
          <a:xfrm>
            <a:off x="10589569" y="86294"/>
            <a:ext cx="1502350" cy="4775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D2E358E-2B88-4CB1-8673-A3AE862F58DB}"/>
              </a:ext>
            </a:extLst>
          </p:cNvPr>
          <p:cNvSpPr txBox="1"/>
          <p:nvPr/>
        </p:nvSpPr>
        <p:spPr>
          <a:xfrm>
            <a:off x="583547" y="908317"/>
            <a:ext cx="107571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Funcionalidades Principais</a:t>
            </a:r>
            <a:r>
              <a:rPr lang="pt-BR" sz="2800" dirty="0"/>
              <a:t>:</a:t>
            </a:r>
          </a:p>
          <a:p>
            <a:endParaRPr lang="pt-B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Adicionar Despesa</a:t>
            </a:r>
            <a:r>
              <a:rPr lang="pt-BR" sz="2800" dirty="0"/>
              <a:t>: Permite inserir uma nova despesa.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Editar/Remover Despesa</a:t>
            </a:r>
            <a:r>
              <a:rPr lang="pt-BR" sz="2800" dirty="0"/>
              <a:t>: Altera ou exclui uma despesa existente.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Gerar Relatório</a:t>
            </a:r>
            <a:r>
              <a:rPr lang="pt-BR" sz="2800" dirty="0"/>
              <a:t>: Exibe o total gasto e o total gasto por categoria.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Inserir Salário e Exibir Saldo</a:t>
            </a:r>
            <a:r>
              <a:rPr lang="pt-BR" sz="2800" dirty="0"/>
              <a:t>: Registra o salário e calcula o saldo disponível após as despesas.</a:t>
            </a:r>
          </a:p>
          <a:p>
            <a:endParaRPr lang="pt-BR" sz="2800" dirty="0"/>
          </a:p>
          <a:p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940BE2-1DD5-37D5-6C66-C28E1D6FC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37" y="4053385"/>
            <a:ext cx="3589360" cy="270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1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EB35A8A-D9D6-4A2C-A2FC-13F6C01027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60" imgH="360" progId="">
                  <p:embed/>
                </p:oleObj>
              </mc:Choice>
              <mc:Fallback>
                <p:oleObj name="Slide do think-cell" r:id="rId3" imgW="360" imgH="360" progId="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EB35A8A-D9D6-4A2C-A2FC-13F6C0102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ítulo 14">
            <a:extLst>
              <a:ext uri="{FF2B5EF4-FFF2-40B4-BE49-F238E27FC236}">
                <a16:creationId xmlns:a16="http://schemas.microsoft.com/office/drawing/2014/main" id="{EB3A707F-93D7-4185-919B-9AE09209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t-BR" sz="2800" dirty="0"/>
              <a:t>Controlador de despesas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03BE298-80E6-4B66-83BA-18BEE220A122}"/>
              </a:ext>
            </a:extLst>
          </p:cNvPr>
          <p:cNvSpPr/>
          <p:nvPr/>
        </p:nvSpPr>
        <p:spPr>
          <a:xfrm>
            <a:off x="10039350" y="45720"/>
            <a:ext cx="2081626" cy="518160"/>
          </a:xfrm>
          <a:prstGeom prst="rect">
            <a:avLst/>
          </a:prstGeom>
          <a:solidFill>
            <a:srgbClr val="2C5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6A034DC3-CCFC-4B76-A819-E6F4AC83EA2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r="29268" b="-12564"/>
          <a:stretch/>
        </p:blipFill>
        <p:spPr>
          <a:xfrm>
            <a:off x="10589569" y="86294"/>
            <a:ext cx="1502350" cy="47758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5785" y="621880"/>
            <a:ext cx="113685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Considerações finais ou Conclusão: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/>
              <a:t>Desenvolver este sistema de gerenciamento de despesas foi mais do que um exercício técnico; foi uma oportunidade de criar algo que pode realmente facilitar a vida das pessoas. Ao permitir que os usuários registrem e visualizem seus gastos de forma simples e organizada, o sistema ajuda a entender para onde vai o dinheiro e a planejar melhor o orçamento.</a:t>
            </a:r>
          </a:p>
          <a:p>
            <a:r>
              <a:rPr lang="pt-BR" sz="2400" dirty="0"/>
              <a:t>O trabalho com funcionalidades como o registro de despesas por categoria, a exibição do saldo disponível e a geração de relatórios traz uma visão completa das finanças pessoais, promovendo mais controle e tranquilidade. Ao final, cada funcionalidade foi pensada para ser intuitiva, útil e, principalmente, prática para o dia a dia.</a:t>
            </a:r>
          </a:p>
          <a:p>
            <a:r>
              <a:rPr lang="pt-BR" sz="2400" dirty="0"/>
              <a:t>Criar este projeto trouxe aprendizados valiosos sobre como transformar código em uma ferramenta que tem um impacto positivo e direto na rotina das pessoas. Mais do que apenas números e categorias, a experiência de usar o sistema promove um relacionamento mais saudável e consciente com o próprio dinheiro, mostrando que organizar as finanças pode ser simples e acessível a todos.</a:t>
            </a:r>
          </a:p>
        </p:txBody>
      </p:sp>
    </p:spTree>
    <p:extLst>
      <p:ext uri="{BB962C8B-B14F-4D97-AF65-F5344CB8AC3E}">
        <p14:creationId xmlns:p14="http://schemas.microsoft.com/office/powerpoint/2010/main" val="2735692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31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&quot;&gt;&lt;elem m_fUsage=&quot;3.09509999999999996234E+00&quot;&gt;&lt;m_msothmcolidx val=&quot;0&quot;/&gt;&lt;m_rgb r=&quot;0B&quot; g=&quot;B0&quot; b=&quot;45&quot;/&gt;&lt;m_nBrightness endver=&quot;26206&quot; val=&quot;0&quot;/&gt;&lt;/elem&gt;&lt;elem m_fUsage=&quot;1.00000000000000000000E+00&quot;&gt;&lt;m_msothmcolidx val=&quot;0&quot;/&gt;&lt;m_rgb r=&quot;00&quot; g=&quot;8A&quot; b=&quot;84&quot;/&gt;&lt;m_nBrightness endver=&quot;26206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24m4OivqmNwwFbBMnUm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mgJK5k__KBlPWKt0E4qg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39_TF34076243" id="{B19F647D-052F-462D-B13C-2924197F5B65}" vid="{157B9AD0-794D-43A3-8A38-D606FE21B804}"/>
    </a:ext>
  </a:extLst>
</a:theme>
</file>

<file path=ppt/theme/theme2.xml><?xml version="1.0" encoding="utf-8"?>
<a:theme xmlns:a="http://schemas.openxmlformats.org/drawingml/2006/main" name="YDUQS_Branco">
  <a:themeElements>
    <a:clrScheme name="Estácio">
      <a:dk1>
        <a:sysClr val="windowText" lastClr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69C5C9C7310948AA13287C075359E7" ma:contentTypeVersion="11" ma:contentTypeDescription="Crie um novo documento." ma:contentTypeScope="" ma:versionID="cace9e04647cf57f079c35adbe1525db">
  <xsd:schema xmlns:xsd="http://www.w3.org/2001/XMLSchema" xmlns:xs="http://www.w3.org/2001/XMLSchema" xmlns:p="http://schemas.microsoft.com/office/2006/metadata/properties" xmlns:ns3="b99b08d6-a011-475b-aae9-84e42ba1a742" xmlns:ns4="a7df4964-1c26-4b5c-b201-4b808fd810a0" targetNamespace="http://schemas.microsoft.com/office/2006/metadata/properties" ma:root="true" ma:fieldsID="b8420f119f39ccdb12269458c1f7dc7b" ns3:_="" ns4:_="">
    <xsd:import namespace="b99b08d6-a011-475b-aae9-84e42ba1a742"/>
    <xsd:import namespace="a7df4964-1c26-4b5c-b201-4b808fd810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9b08d6-a011-475b-aae9-84e42ba1a7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df4964-1c26-4b5c-b201-4b808fd810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19797F-2510-4681-A59B-FCD8F3733FE0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a7df4964-1c26-4b5c-b201-4b808fd810a0"/>
    <ds:schemaRef ds:uri="http://schemas.microsoft.com/office/infopath/2007/PartnerControls"/>
    <ds:schemaRef ds:uri="b99b08d6-a011-475b-aae9-84e42ba1a74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D2E23D-9D5F-4274-9AC8-79EF4D45EB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9b08d6-a011-475b-aae9-84e42ba1a742"/>
    <ds:schemaRef ds:uri="a7df4964-1c26-4b5c-b201-4b808fd810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esferas azuis</Template>
  <TotalTime>0</TotalTime>
  <Words>882</Words>
  <Application>Microsoft Office PowerPoint</Application>
  <PresentationFormat>Ecrã Panorâmico</PresentationFormat>
  <Paragraphs>99</Paragraphs>
  <Slides>11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2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Tema do Office</vt:lpstr>
      <vt:lpstr>YDUQS_Branco</vt:lpstr>
      <vt:lpstr>Slide do think-cell</vt:lpstr>
      <vt:lpstr>Controlador de despesas</vt:lpstr>
      <vt:lpstr>Controlador de despesas</vt:lpstr>
      <vt:lpstr>Controlador de despesas</vt:lpstr>
      <vt:lpstr>Controlador de despesas</vt:lpstr>
      <vt:lpstr>Apresentação do PowerPoint</vt:lpstr>
      <vt:lpstr>Apresentação do PowerPoint</vt:lpstr>
      <vt:lpstr>Apresentação do PowerPoint</vt:lpstr>
      <vt:lpstr>Controlador de despesas</vt:lpstr>
      <vt:lpstr>Controlador de despesas</vt:lpstr>
      <vt:lpstr>Controlador de despesas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área ceará</dc:title>
  <dc:creator/>
  <cp:lastModifiedBy/>
  <cp:revision>88</cp:revision>
  <dcterms:created xsi:type="dcterms:W3CDTF">2020-03-03T16:19:37Z</dcterms:created>
  <dcterms:modified xsi:type="dcterms:W3CDTF">2024-10-31T11:46:44Z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0x0101006969C5C9C7310948AA13287C075359E7</vt:lpwstr>
  </property>
</Properties>
</file>