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8"/>
  </p:notesMasterIdLst>
  <p:handoutMasterIdLst>
    <p:handoutMasterId r:id="rId29"/>
  </p:handoutMasterIdLst>
  <p:sldIdLst>
    <p:sldId id="312" r:id="rId5"/>
    <p:sldId id="397" r:id="rId6"/>
    <p:sldId id="398" r:id="rId7"/>
    <p:sldId id="410" r:id="rId8"/>
    <p:sldId id="409" r:id="rId9"/>
    <p:sldId id="395" r:id="rId10"/>
    <p:sldId id="315" r:id="rId11"/>
    <p:sldId id="329" r:id="rId12"/>
    <p:sldId id="364" r:id="rId13"/>
    <p:sldId id="362" r:id="rId14"/>
    <p:sldId id="400" r:id="rId15"/>
    <p:sldId id="412" r:id="rId16"/>
    <p:sldId id="413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368" r:id="rId25"/>
    <p:sldId id="394" r:id="rId26"/>
    <p:sldId id="291" r:id="rId2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198" autoAdjust="0"/>
  </p:normalViewPr>
  <p:slideViewPr>
    <p:cSldViewPr snapToGrid="0" snapToObjects="1">
      <p:cViewPr varScale="1">
        <p:scale>
          <a:sx n="70" d="100"/>
          <a:sy n="70" d="100"/>
        </p:scale>
        <p:origin x="1090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5521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84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3302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3264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39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254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993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167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1802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3" name="Google Shape;49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99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79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2" name="Google Shape;3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84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1662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8013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4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676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21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transition>
    <p:wip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2895600" y="1699591"/>
            <a:ext cx="6400800" cy="284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2895600" y="4598948"/>
            <a:ext cx="6400800" cy="84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638126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1_Closing">
    <p:bg>
      <p:bgPr>
        <a:solidFill>
          <a:schemeClr val="accent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6" name="Google Shape;8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"/>
          <p:cNvSpPr txBox="1"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550664" cy="231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544960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Introduc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224528" y="815009"/>
            <a:ext cx="6766560" cy="281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0003536" y="472108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4224528" y="3723748"/>
            <a:ext cx="6766560" cy="244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268453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  <p:sldLayoutId id="2147483694" r:id="rId18"/>
    <p:sldLayoutId id="2147483695" r:id="rId19"/>
    <p:sldLayoutId id="2147483698" r:id="rId20"/>
  </p:sldLayoutIdLst>
  <p:transition>
    <p:wipe/>
  </p:transition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9;p22">
            <a:extLst>
              <a:ext uri="{FF2B5EF4-FFF2-40B4-BE49-F238E27FC236}">
                <a16:creationId xmlns:a16="http://schemas.microsoft.com/office/drawing/2014/main" id="{5515BB14-F5D7-8D5F-44C4-38ABE08FC34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01387" y="710410"/>
            <a:ext cx="6389225" cy="243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Autofit/>
          </a:bodyPr>
          <a:lstStyle/>
          <a:p>
            <a:pPr marL="0" lvl="0" indent="0" algn="ctr" rtl="0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Clr>
                <a:srgbClr val="152C4F"/>
              </a:buClr>
              <a:buSzPts val="6000"/>
              <a:buFont typeface="Times New Roman"/>
              <a:buNone/>
            </a:pPr>
            <a:r>
              <a:rPr lang="en-IN" sz="6000" dirty="0" err="1">
                <a:solidFill>
                  <a:srgbClr val="152C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</a:t>
            </a:r>
            <a:br>
              <a:rPr lang="en-IN" sz="6000" dirty="0">
                <a:solidFill>
                  <a:srgbClr val="152C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6000" dirty="0">
                <a:solidFill>
                  <a:srgbClr val="152C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</a:t>
            </a:r>
            <a:br>
              <a:rPr lang="en-IN" sz="6000" dirty="0">
                <a:solidFill>
                  <a:srgbClr val="152C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6000" dirty="0">
                <a:solidFill>
                  <a:srgbClr val="152C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</a:t>
            </a:r>
            <a:endParaRPr dirty="0"/>
          </a:p>
        </p:txBody>
      </p:sp>
      <p:sp>
        <p:nvSpPr>
          <p:cNvPr id="6" name="Google Shape;250;p22">
            <a:extLst>
              <a:ext uri="{FF2B5EF4-FFF2-40B4-BE49-F238E27FC236}">
                <a16:creationId xmlns:a16="http://schemas.microsoft.com/office/drawing/2014/main" id="{5CF18DB0-6816-A282-D900-0FAFF98F3D36}"/>
              </a:ext>
            </a:extLst>
          </p:cNvPr>
          <p:cNvSpPr txBox="1">
            <a:spLocks/>
          </p:cNvSpPr>
          <p:nvPr/>
        </p:nvSpPr>
        <p:spPr>
          <a:xfrm>
            <a:off x="4219857" y="3429000"/>
            <a:ext cx="3752285" cy="121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6"/>
              </a:buClr>
              <a:buSzPts val="2400"/>
              <a:buFont typeface="Arial" panose="020B0604020202020204" pitchFamily="34" charset="0"/>
              <a:buNone/>
            </a:pPr>
            <a:r>
              <a:rPr lang="en-IN" sz="2400" dirty="0">
                <a:latin typeface="EB Garamond" panose="00000500000000000000" pitchFamily="2" charset="0"/>
                <a:ea typeface="EB Garamond" panose="00000500000000000000" pitchFamily="2" charset="0"/>
              </a:rPr>
              <a:t>Samuel Nadar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2081278" y="2427514"/>
            <a:ext cx="7811730" cy="2899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 Black"/>
              <a:buNone/>
            </a:pPr>
            <a:r>
              <a:rPr lang="en-US" sz="6000" dirty="0"/>
              <a:t>Exploratory Data Analysis (EDA)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66940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268" name="Google Shape;268;p25"/>
          <p:cNvSpPr txBox="1">
            <a:spLocks/>
          </p:cNvSpPr>
          <p:nvPr/>
        </p:nvSpPr>
        <p:spPr>
          <a:xfrm>
            <a:off x="1483941" y="1328057"/>
            <a:ext cx="8694202" cy="5072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q"/>
            </a:pPr>
            <a:r>
              <a:rPr lang="en-IN" sz="2200" dirty="0"/>
              <a:t>Offline sales channel (53.97%) dominates online sales channel with more profitability ratio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q"/>
            </a:pPr>
            <a:r>
              <a:rPr lang="en-IN" sz="2200" dirty="0"/>
              <a:t>Profitability Ratio - High &gt; Medium &gt; Low &gt; Critical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q"/>
            </a:pPr>
            <a:r>
              <a:rPr lang="en-IN" sz="2200" dirty="0"/>
              <a:t>Most of the Units Order are of High Priority or Low Priority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q"/>
            </a:pPr>
            <a:r>
              <a:rPr lang="en-IN" sz="2200" dirty="0"/>
              <a:t>Profitability Ratio is higher in Middle East and North Africa &gt; Europe &gt; Asia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q"/>
            </a:pPr>
            <a:r>
              <a:rPr lang="en-IN" sz="2200" dirty="0"/>
              <a:t>Sales is mostly in Sub-Saharan African Region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q"/>
            </a:pPr>
            <a:r>
              <a:rPr lang="en-IN" sz="2200" dirty="0"/>
              <a:t>Asian Products are costly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q"/>
            </a:pPr>
            <a:r>
              <a:rPr lang="en-IN" sz="2200" dirty="0"/>
              <a:t>Cosmetics generate high profitability ratio and dominate the sales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q"/>
            </a:pPr>
            <a:r>
              <a:rPr lang="en-IN" sz="2200" dirty="0"/>
              <a:t>Household and Office supplies are costly products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q"/>
            </a:pPr>
            <a:r>
              <a:rPr lang="en-IN" sz="2200" dirty="0"/>
              <a:t>Sub-Saharan African region orders all item types</a:t>
            </a:r>
          </a:p>
        </p:txBody>
      </p:sp>
    </p:spTree>
    <p:extLst>
      <p:ext uri="{BB962C8B-B14F-4D97-AF65-F5344CB8AC3E}">
        <p14:creationId xmlns:p14="http://schemas.microsoft.com/office/powerpoint/2010/main" val="851415455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56DD-158D-BC1E-28BE-CAA094CE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40230"/>
            <a:ext cx="7326909" cy="685800"/>
          </a:xfrm>
        </p:spPr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489" name="Google Shape;489;p5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268" name="Google Shape;268;p25"/>
          <p:cNvSpPr txBox="1">
            <a:spLocks/>
          </p:cNvSpPr>
          <p:nvPr/>
        </p:nvSpPr>
        <p:spPr>
          <a:xfrm>
            <a:off x="1483941" y="1796142"/>
            <a:ext cx="8759516" cy="421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Australia and Oceania, Middle East and North Africa, and Europe mainly uses online channel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Central America and the Caribbean, and Sub-Saharan Africa mainly uses offline channel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Beverages have critical priority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Cereal, Cosmetics and Vegetables have high priority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Office Supplies have medium priority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Fruits, Household and Personal Care have low priority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Beverages, Household and Personal Care are sold mainly through offline channel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Fruits are sold mainly through online channel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High Priority Orders are mainly sold through offline channels whereas low priority orders are mainly sold through online mode</a:t>
            </a:r>
          </a:p>
        </p:txBody>
      </p:sp>
    </p:spTree>
    <p:extLst>
      <p:ext uri="{BB962C8B-B14F-4D97-AF65-F5344CB8AC3E}">
        <p14:creationId xmlns:p14="http://schemas.microsoft.com/office/powerpoint/2010/main" val="1051738829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56DD-158D-BC1E-28BE-CAA094CE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40230"/>
            <a:ext cx="7326909" cy="1328056"/>
          </a:xfrm>
        </p:spPr>
        <p:txBody>
          <a:bodyPr/>
          <a:lstStyle/>
          <a:p>
            <a:r>
              <a:rPr lang="en-IN" sz="4000" dirty="0"/>
              <a:t>Linear Regression</a:t>
            </a:r>
          </a:p>
        </p:txBody>
      </p:sp>
      <p:sp>
        <p:nvSpPr>
          <p:cNvPr id="489" name="Google Shape;489;p5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268" name="Google Shape;268;p25"/>
          <p:cNvSpPr txBox="1">
            <a:spLocks/>
          </p:cNvSpPr>
          <p:nvPr/>
        </p:nvSpPr>
        <p:spPr>
          <a:xfrm>
            <a:off x="1483941" y="2732314"/>
            <a:ext cx="8759516" cy="327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dirty="0"/>
              <a:t>Unit Price = 1.2358 * Unit Cost + 40.6587</a:t>
            </a:r>
          </a:p>
        </p:txBody>
      </p:sp>
    </p:spTree>
    <p:extLst>
      <p:ext uri="{BB962C8B-B14F-4D97-AF65-F5344CB8AC3E}">
        <p14:creationId xmlns:p14="http://schemas.microsoft.com/office/powerpoint/2010/main" val="3762614241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2091813" y="2815154"/>
            <a:ext cx="7811730" cy="215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 Black"/>
              <a:buNone/>
            </a:pPr>
            <a:r>
              <a:rPr lang="en-US" sz="6000" dirty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13836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268" name="Google Shape;268;p25"/>
          <p:cNvSpPr txBox="1">
            <a:spLocks/>
          </p:cNvSpPr>
          <p:nvPr/>
        </p:nvSpPr>
        <p:spPr>
          <a:xfrm>
            <a:off x="1483941" y="2699657"/>
            <a:ext cx="9224118" cy="34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sz="3200" dirty="0"/>
              <a:t>Supervised Learning</a:t>
            </a:r>
            <a:endParaRPr lang="en-IN" sz="2800" dirty="0"/>
          </a:p>
          <a:p>
            <a:pPr lvl="1"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v"/>
            </a:pPr>
            <a:r>
              <a:rPr lang="en-IN" sz="2800" dirty="0"/>
              <a:t>Regression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sz="3200" dirty="0"/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sz="3200" dirty="0"/>
              <a:t>Unsupervised Learning</a:t>
            </a:r>
          </a:p>
          <a:p>
            <a:pPr lvl="1"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v"/>
            </a:pPr>
            <a:r>
              <a:rPr lang="en-IN" sz="2800" dirty="0"/>
              <a:t>Association Rule Learning using </a:t>
            </a:r>
            <a:r>
              <a:rPr lang="en-IN" sz="2800" dirty="0" err="1"/>
              <a:t>Apriori</a:t>
            </a:r>
            <a:r>
              <a:rPr lang="en-IN" sz="2800" dirty="0"/>
              <a:t> and FP Growth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sz="3200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6AE68E0-84EE-2CED-188D-53D67496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41" y="692942"/>
            <a:ext cx="7420573" cy="1516857"/>
          </a:xfrm>
        </p:spPr>
        <p:txBody>
          <a:bodyPr/>
          <a:lstStyle/>
          <a:p>
            <a:r>
              <a:rPr lang="en-IN" sz="4400" dirty="0"/>
              <a:t>Types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64464718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268" name="Google Shape;268;p25"/>
          <p:cNvSpPr txBox="1">
            <a:spLocks/>
          </p:cNvSpPr>
          <p:nvPr/>
        </p:nvSpPr>
        <p:spPr>
          <a:xfrm>
            <a:off x="1483941" y="2209800"/>
            <a:ext cx="9224118" cy="395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dirty="0"/>
              <a:t>Data Preprocessing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dirty="0"/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dirty="0"/>
              <a:t>ML Algorithm Selection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dirty="0"/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dirty="0"/>
              <a:t>Fitting the Model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dirty="0"/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dirty="0"/>
              <a:t>Model Evaluation</a:t>
            </a:r>
          </a:p>
          <a:p>
            <a:pPr lvl="1"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§"/>
            </a:pPr>
            <a:r>
              <a:rPr lang="en-IN" dirty="0"/>
              <a:t>R-Scored, Mean Square Error, Mean </a:t>
            </a:r>
            <a:r>
              <a:rPr lang="en-IN"/>
              <a:t>Absolute Error</a:t>
            </a:r>
            <a:endParaRPr lang="en-IN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6AE68E0-84EE-2CED-188D-53D67496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41" y="692943"/>
            <a:ext cx="9224118" cy="1012782"/>
          </a:xfrm>
        </p:spPr>
        <p:txBody>
          <a:bodyPr/>
          <a:lstStyle/>
          <a:p>
            <a:r>
              <a:rPr lang="en-IN" sz="4400" dirty="0"/>
              <a:t>Fundamental Steps in ML</a:t>
            </a:r>
          </a:p>
        </p:txBody>
      </p:sp>
    </p:spTree>
    <p:extLst>
      <p:ext uri="{BB962C8B-B14F-4D97-AF65-F5344CB8AC3E}">
        <p14:creationId xmlns:p14="http://schemas.microsoft.com/office/powerpoint/2010/main" val="3317298694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268" name="Google Shape;268;p25"/>
          <p:cNvSpPr txBox="1">
            <a:spLocks/>
          </p:cNvSpPr>
          <p:nvPr/>
        </p:nvSpPr>
        <p:spPr>
          <a:xfrm>
            <a:off x="1483941" y="2474259"/>
            <a:ext cx="9112341" cy="369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Clr>
                <a:schemeClr val="accent6"/>
              </a:buClr>
              <a:buSzPts val="2500"/>
              <a:buNone/>
            </a:pPr>
            <a:r>
              <a:rPr lang="en-IN" dirty="0" err="1"/>
              <a:t>XGBoost</a:t>
            </a:r>
            <a:r>
              <a:rPr lang="en-IN" dirty="0"/>
              <a:t> Regressor &gt; Random Forest Regressor &gt; </a:t>
            </a:r>
            <a:r>
              <a:rPr lang="en-IN" dirty="0" err="1"/>
              <a:t>LightGBM</a:t>
            </a:r>
            <a:r>
              <a:rPr lang="en-IN" dirty="0"/>
              <a:t> Regressor &gt; Linear Regression &gt; Support Vector Regressor &gt; Decision Tree Regressor &gt; Neural Network (due to less dataset)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6AE68E0-84EE-2CED-188D-53D67496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41" y="692943"/>
            <a:ext cx="9224118" cy="1012782"/>
          </a:xfrm>
        </p:spPr>
        <p:txBody>
          <a:bodyPr/>
          <a:lstStyle/>
          <a:p>
            <a:r>
              <a:rPr lang="en-IN" sz="4400" dirty="0"/>
              <a:t>Performance of MODEL</a:t>
            </a:r>
          </a:p>
        </p:txBody>
      </p:sp>
    </p:spTree>
    <p:extLst>
      <p:ext uri="{BB962C8B-B14F-4D97-AF65-F5344CB8AC3E}">
        <p14:creationId xmlns:p14="http://schemas.microsoft.com/office/powerpoint/2010/main" val="2130047563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2091813" y="2815154"/>
            <a:ext cx="7811730" cy="215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 Black"/>
              <a:buNone/>
            </a:pPr>
            <a:r>
              <a:rPr lang="en-US" sz="6000" dirty="0"/>
              <a:t>Association</a:t>
            </a:r>
            <a:br>
              <a:rPr lang="en-US" sz="6000" dirty="0"/>
            </a:br>
            <a:r>
              <a:rPr lang="en-US" sz="6000" dirty="0"/>
              <a:t>Rule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40464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268" name="Google Shape;268;p25"/>
          <p:cNvSpPr txBox="1">
            <a:spLocks/>
          </p:cNvSpPr>
          <p:nvPr/>
        </p:nvSpPr>
        <p:spPr>
          <a:xfrm>
            <a:off x="1483941" y="2852057"/>
            <a:ext cx="9112341" cy="331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</a:pPr>
            <a:r>
              <a:rPr lang="en-IN" dirty="0"/>
              <a:t>{'Beverages', 'Clothes', 'Cosmetics’}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</a:pPr>
            <a:endParaRPr lang="en-IN" dirty="0"/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</a:pPr>
            <a:r>
              <a:rPr lang="en-IN" dirty="0"/>
              <a:t>{'Cereal', 'Clothes', 'Cosmetics’}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</a:pPr>
            <a:endParaRPr lang="en-IN" dirty="0"/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</a:pPr>
            <a:r>
              <a:rPr lang="en-IN" dirty="0"/>
              <a:t>{'Office Supplies', 'Clothes', 'Fruits', 'Cosmetics’}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</a:pPr>
            <a:endParaRPr lang="en-IN" dirty="0"/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</a:pPr>
            <a:r>
              <a:rPr lang="en-IN" dirty="0"/>
              <a:t>{'Clothes', 'Personal Care', 'Household', 'Cosmetics'}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6AE68E0-84EE-2CED-188D-53D67496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41" y="692943"/>
            <a:ext cx="9224118" cy="1495086"/>
          </a:xfrm>
        </p:spPr>
        <p:txBody>
          <a:bodyPr/>
          <a:lstStyle/>
          <a:p>
            <a:r>
              <a:rPr lang="en-IN" sz="4400" dirty="0"/>
              <a:t>Maximal Frequent </a:t>
            </a:r>
            <a:r>
              <a:rPr lang="en-IN" sz="4400" dirty="0" err="1"/>
              <a:t>Itemsets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61228155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2091813" y="2815155"/>
            <a:ext cx="7811730" cy="124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 Black"/>
              <a:buNone/>
            </a:pPr>
            <a:r>
              <a:rPr lang="en-US" sz="6000" dirty="0"/>
              <a:t>Introduction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88556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dirty="0"/>
          </a:p>
        </p:txBody>
      </p:sp>
      <p:sp>
        <p:nvSpPr>
          <p:cNvPr id="268" name="Google Shape;268;p25"/>
          <p:cNvSpPr txBox="1">
            <a:spLocks/>
          </p:cNvSpPr>
          <p:nvPr/>
        </p:nvSpPr>
        <p:spPr>
          <a:xfrm>
            <a:off x="1483941" y="2242457"/>
            <a:ext cx="9112341" cy="39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</a:pPr>
            <a:r>
              <a:rPr lang="en-IN" dirty="0"/>
              <a:t>(Clothes, Personal Care) -&gt; (Cosmetics, Household)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</a:pPr>
            <a:r>
              <a:rPr lang="en-IN" dirty="0"/>
              <a:t>(Clothes, Household) -&gt; (Personal Care, Cosmetics)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</a:pPr>
            <a:r>
              <a:rPr lang="en-IN" dirty="0"/>
              <a:t>(Personal Care, Cosmetics) -&gt; (Clothes, Household)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</a:pPr>
            <a:r>
              <a:rPr lang="en-IN" dirty="0"/>
              <a:t>(Cosmetics, Household) -&gt; (Clothes, Personal Care)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</a:pPr>
            <a:endParaRPr lang="en-IN" dirty="0"/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</a:pPr>
            <a:r>
              <a:rPr lang="en-IN" dirty="0"/>
              <a:t>Support - 0.571429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</a:pPr>
            <a:r>
              <a:rPr lang="en-IN" dirty="0"/>
              <a:t>Confidence – 1.0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</a:pPr>
            <a:r>
              <a:rPr lang="en-IN" dirty="0"/>
              <a:t>Lift – 1.75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</a:pPr>
            <a:r>
              <a:rPr lang="en-IN" dirty="0"/>
              <a:t>Leverage - 0.244898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</a:pPr>
            <a:endParaRPr lang="en-IN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6AE68E0-84EE-2CED-188D-53D67496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41" y="692943"/>
            <a:ext cx="9224118" cy="1016114"/>
          </a:xfrm>
        </p:spPr>
        <p:txBody>
          <a:bodyPr/>
          <a:lstStyle/>
          <a:p>
            <a:r>
              <a:rPr lang="en-IN" sz="4400" dirty="0"/>
              <a:t>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1501851750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2091813" y="2815155"/>
            <a:ext cx="7811730" cy="124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 Black"/>
              <a:buNone/>
            </a:pPr>
            <a:r>
              <a:rPr lang="en-US" sz="6000" dirty="0"/>
              <a:t>Dashboard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4282407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ED8EBA-94F4-4867-F610-30DDEFA7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D742C-0194-19E3-9FB1-27EE62AD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5"/>
            <a:ext cx="12192000" cy="68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48138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7"/>
          <p:cNvSpPr txBox="1">
            <a:spLocks noGrp="1"/>
          </p:cNvSpPr>
          <p:nvPr>
            <p:ph type="ctrTitle"/>
          </p:nvPr>
        </p:nvSpPr>
        <p:spPr>
          <a:xfrm>
            <a:off x="917448" y="2062595"/>
            <a:ext cx="5267042" cy="273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Autofit/>
          </a:bodyPr>
          <a:lstStyle/>
          <a:p>
            <a:pPr marL="0" lvl="0" indent="0" algn="ctr" rtl="0">
              <a:lnSpc>
                <a:spcPct val="60937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0"/>
              <a:buFont typeface="Arial Black"/>
              <a:buNone/>
            </a:pPr>
            <a:r>
              <a:rPr lang="en-US" sz="8000" dirty="0"/>
              <a:t>Thank</a:t>
            </a:r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You</a:t>
            </a:r>
            <a:endParaRPr dirty="0"/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569A-138A-9DE1-3396-54BDF4581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6" y="1164768"/>
            <a:ext cx="7316291" cy="4909459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Sales management has gained importance to meet increasing competition and the need for improved methods of distribution to reduce cost and to increase profits.</a:t>
            </a:r>
          </a:p>
          <a:p>
            <a:pPr algn="just"/>
            <a:r>
              <a:rPr lang="en-IN" sz="2400" dirty="0"/>
              <a:t>Sales management today is the most important function in a commercial and business enterprise.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NOTE : Ship Date is considered as Sales 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0544D-1DFA-C10B-6F1E-DB1939C5A2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15067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8A04-A573-A530-0EEF-C5D5F96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891269"/>
          </a:xfrm>
        </p:spPr>
        <p:txBody>
          <a:bodyPr/>
          <a:lstStyle/>
          <a:p>
            <a:r>
              <a:rPr lang="en-IN" sz="4000" dirty="0"/>
              <a:t>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6997-0D50-31B3-C4BC-8E08ACFE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710543"/>
            <a:ext cx="7965460" cy="3090183"/>
          </a:xfrm>
        </p:spPr>
        <p:txBody>
          <a:bodyPr>
            <a:normAutofit/>
          </a:bodyPr>
          <a:lstStyle/>
          <a:p>
            <a:r>
              <a:rPr lang="en-IN" sz="2800" dirty="0"/>
              <a:t>Unit Price * Units Sold == Total Revenue</a:t>
            </a:r>
          </a:p>
          <a:p>
            <a:endParaRPr lang="en-IN" sz="2800" dirty="0"/>
          </a:p>
          <a:p>
            <a:r>
              <a:rPr lang="en-IN" sz="2800" dirty="0"/>
              <a:t>Unit Cost * Units Sold == Total Cost</a:t>
            </a:r>
          </a:p>
          <a:p>
            <a:endParaRPr lang="en-IN" sz="2800" dirty="0"/>
          </a:p>
          <a:p>
            <a:r>
              <a:rPr lang="en-IN" sz="2800" dirty="0"/>
              <a:t>Total Revenue - Total Cost == Total Profit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AC0FB-5D44-ABA7-2FCC-6FB173DCFD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2794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8A04-A573-A530-0EEF-C5D5F96A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F6997-0D50-31B3-C4BC-8E08ACFE20E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460565" y="2558143"/>
                <a:ext cx="7965460" cy="3242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 sz="2800" dirty="0"/>
              </a:p>
              <a:p>
                <a:pPr marL="0" indent="0">
                  <a:buNone/>
                </a:pPr>
                <a:r>
                  <a:rPr lang="en-IN" sz="2800" u="sng" dirty="0"/>
                  <a:t>Formula</a:t>
                </a:r>
                <a:r>
                  <a:rPr lang="en-IN" sz="2800" dirty="0"/>
                  <a:t>:</a:t>
                </a:r>
              </a:p>
              <a:p>
                <a:r>
                  <a:rPr lang="en-IN" sz="2800" dirty="0"/>
                  <a:t>Profitability Ratio </a:t>
                </a:r>
                <a14:m>
                  <m:oMath xmlns:m="http://schemas.openxmlformats.org/officeDocument/2006/math">
                    <m:r>
                      <a:rPr lang="en-IN" sz="360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6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3600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IN" sz="3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3600" b="0" i="0" smtClean="0">
                            <a:latin typeface="Cambria Math" panose="02040503050406030204" pitchFamily="18" charset="0"/>
                          </a:rPr>
                          <m:t>Profit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3600" b="0" i="0" smtClean="0">
                            <a:latin typeface="Cambria Math" panose="02040503050406030204" pitchFamily="18" charset="0"/>
                          </a:rPr>
                          <m:t>Sales</m:t>
                        </m:r>
                      </m:den>
                    </m:f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F6997-0D50-31B3-C4BC-8E08ACFE2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460565" y="2558143"/>
                <a:ext cx="7965460" cy="3242584"/>
              </a:xfrm>
              <a:blipFill>
                <a:blip r:embed="rId2"/>
                <a:stretch>
                  <a:fillRect l="-1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AC0FB-5D44-ABA7-2FCC-6FB173DCFD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2167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2091813" y="2815154"/>
            <a:ext cx="7811730" cy="215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 Black"/>
              <a:buNone/>
            </a:pPr>
            <a:r>
              <a:rPr lang="en-US" sz="6000" dirty="0"/>
              <a:t>Technology Stack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3257387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Picture 34" descr="Mlxtend Reviews 2024: Details, Pricing, &amp; Features | G2">
            <a:extLst>
              <a:ext uri="{FF2B5EF4-FFF2-40B4-BE49-F238E27FC236}">
                <a16:creationId xmlns:a16="http://schemas.microsoft.com/office/drawing/2014/main" id="{894B2F53-D34D-5D87-7E21-4FFA11C7C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851" y="39604"/>
            <a:ext cx="4291314" cy="225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5" name="Google Shape;345;p3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0482A-7B35-C91A-E87C-159B016A0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743" y="4827680"/>
            <a:ext cx="3143721" cy="1524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2428DB-A1AF-F6A4-E52B-FE682F628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920" y="1903120"/>
            <a:ext cx="1464600" cy="1464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D5BE37-C949-E458-9526-BD6FD845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216" y="3323865"/>
            <a:ext cx="1365223" cy="159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4EF398-32D2-8A4B-73EC-CB2B55EB2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6776" y="83761"/>
            <a:ext cx="2858151" cy="2858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5F6EA4-7650-BADE-5574-68FEC8A788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425" y="105668"/>
            <a:ext cx="1938047" cy="1298735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7FD9336-3A5A-248D-0154-92D0D9F05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449" y="5360648"/>
            <a:ext cx="1106285" cy="14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06BFE52-C282-B6FB-6963-AD7D64A66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169" y="2229543"/>
            <a:ext cx="1106285" cy="110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E35C1D-ECEF-DBD0-38D7-71238FE227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19748" y="3866437"/>
            <a:ext cx="1150243" cy="1231144"/>
          </a:xfrm>
          <a:prstGeom prst="rect">
            <a:avLst/>
          </a:prstGeom>
        </p:spPr>
      </p:pic>
      <p:pic>
        <p:nvPicPr>
          <p:cNvPr id="1048" name="Picture 24" descr="seaborn Logo PNG Vector (SVG) Free Download">
            <a:extLst>
              <a:ext uri="{FF2B5EF4-FFF2-40B4-BE49-F238E27FC236}">
                <a16:creationId xmlns:a16="http://schemas.microsoft.com/office/drawing/2014/main" id="{7F8EBD87-F56C-AFB6-897F-20ABBE8FD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299" y="3687855"/>
            <a:ext cx="1106285" cy="110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B97639-873F-E9E2-9D8F-A00BEF0A7A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06619" y="2217580"/>
            <a:ext cx="1800912" cy="1298735"/>
          </a:xfrm>
          <a:prstGeom prst="rect">
            <a:avLst/>
          </a:prstGeom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607DFA95-CA56-C200-D59B-4D9DF321B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834" y="982903"/>
            <a:ext cx="843000" cy="8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ciPy - Reviews, Pros &amp; Cons | Companies using SciPy">
            <a:extLst>
              <a:ext uri="{FF2B5EF4-FFF2-40B4-BE49-F238E27FC236}">
                <a16:creationId xmlns:a16="http://schemas.microsoft.com/office/drawing/2014/main" id="{D6112231-6487-746D-D2F0-D56A0E2B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64" y="5070420"/>
            <a:ext cx="1106285" cy="110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27452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2091813" y="2815154"/>
            <a:ext cx="7811730" cy="215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 Black"/>
              <a:buNone/>
            </a:pPr>
            <a:r>
              <a:rPr lang="en-US" sz="6000" dirty="0"/>
              <a:t>Steps in Data</a:t>
            </a:r>
            <a:br>
              <a:rPr lang="en-US" sz="6000" dirty="0"/>
            </a:br>
            <a:r>
              <a:rPr lang="en-US" sz="6000" dirty="0"/>
              <a:t>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02508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268" name="Google Shape;268;p25"/>
          <p:cNvSpPr txBox="1">
            <a:spLocks/>
          </p:cNvSpPr>
          <p:nvPr/>
        </p:nvSpPr>
        <p:spPr>
          <a:xfrm>
            <a:off x="1483941" y="1654628"/>
            <a:ext cx="9224118" cy="354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sz="3200" dirty="0"/>
              <a:t>Data Preprocessing (ETL)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sz="3200" dirty="0"/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sz="3200" dirty="0"/>
              <a:t>Exploratory Data Analysis (EDA)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sz="3200" dirty="0"/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sz="3200" dirty="0"/>
              <a:t>Machine Learning Algorithms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sz="3200" dirty="0"/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sz="3200" dirty="0"/>
              <a:t>Dashboard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8679956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{644A8C95-21D1-4E92-9FBE-529F6FAF0798}tf78438558_win32</Template>
  <TotalTime>779</TotalTime>
  <Words>504</Words>
  <Application>Microsoft Office PowerPoint</Application>
  <PresentationFormat>Widescreen</PresentationFormat>
  <Paragraphs>103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Cambria Math</vt:lpstr>
      <vt:lpstr>EB Garamond</vt:lpstr>
      <vt:lpstr>Sabon Next LT</vt:lpstr>
      <vt:lpstr>Times New Roman</vt:lpstr>
      <vt:lpstr>Wingdings</vt:lpstr>
      <vt:lpstr>Custom</vt:lpstr>
      <vt:lpstr>AnalyZing Amazon Sales</vt:lpstr>
      <vt:lpstr>Introduction</vt:lpstr>
      <vt:lpstr>PowerPoint Presentation</vt:lpstr>
      <vt:lpstr>Relation</vt:lpstr>
      <vt:lpstr>Evaluation Metric</vt:lpstr>
      <vt:lpstr>Technology Stack</vt:lpstr>
      <vt:lpstr>PowerPoint Presentation</vt:lpstr>
      <vt:lpstr>Steps in Data Analytics</vt:lpstr>
      <vt:lpstr>PowerPoint Presentation</vt:lpstr>
      <vt:lpstr>Exploratory Data Analysis (EDA)</vt:lpstr>
      <vt:lpstr>PowerPoint Presentation</vt:lpstr>
      <vt:lpstr>CONTD.</vt:lpstr>
      <vt:lpstr>Linear Regression</vt:lpstr>
      <vt:lpstr>Machine Learning</vt:lpstr>
      <vt:lpstr>Types of Machine Learning</vt:lpstr>
      <vt:lpstr>Fundamental Steps in ML</vt:lpstr>
      <vt:lpstr>Performance of MODEL</vt:lpstr>
      <vt:lpstr>Association Rule Mining</vt:lpstr>
      <vt:lpstr>Maximal Frequent Itemsets</vt:lpstr>
      <vt:lpstr>Association Rules</vt:lpstr>
      <vt:lpstr>Dashboard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>Samuel Nadar</dc:creator>
  <cp:lastModifiedBy>Samuel Nadar</cp:lastModifiedBy>
  <cp:revision>57</cp:revision>
  <dcterms:created xsi:type="dcterms:W3CDTF">2024-04-12T14:32:44Z</dcterms:created>
  <dcterms:modified xsi:type="dcterms:W3CDTF">2024-07-30T17:45:27Z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