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97" r:id="rId6"/>
    <p:sldId id="398" r:id="rId7"/>
    <p:sldId id="402" r:id="rId8"/>
    <p:sldId id="395" r:id="rId9"/>
    <p:sldId id="315" r:id="rId10"/>
    <p:sldId id="329" r:id="rId11"/>
    <p:sldId id="364" r:id="rId12"/>
    <p:sldId id="362" r:id="rId13"/>
    <p:sldId id="400" r:id="rId14"/>
    <p:sldId id="399" r:id="rId15"/>
    <p:sldId id="381" r:id="rId16"/>
    <p:sldId id="380" r:id="rId17"/>
    <p:sldId id="401" r:id="rId18"/>
    <p:sldId id="368" r:id="rId19"/>
    <p:sldId id="323" r:id="rId20"/>
    <p:sldId id="291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198" autoAdjust="0"/>
  </p:normalViewPr>
  <p:slideViewPr>
    <p:cSldViewPr snapToGrid="0" snapToObjects="1">
      <p:cViewPr varScale="1">
        <p:scale>
          <a:sx n="70" d="100"/>
          <a:sy n="70" d="100"/>
        </p:scale>
        <p:origin x="10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30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26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802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79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4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66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01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7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63812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1_Closing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44960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Introduc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224528" y="815009"/>
            <a:ext cx="6766560" cy="281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003536" y="472108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224528" y="3723748"/>
            <a:ext cx="6766560" cy="24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68453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  <p:sldLayoutId id="2147483694" r:id="rId18"/>
    <p:sldLayoutId id="2147483695" r:id="rId19"/>
    <p:sldLayoutId id="2147483698" r:id="rId20"/>
  </p:sldLayoutIdLst>
  <p:transition>
    <p:wipe/>
  </p:transition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5515BB14-F5D7-8D5F-44C4-38ABE08FC3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01387" y="710410"/>
            <a:ext cx="6389225" cy="243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Clr>
                <a:srgbClr val="152C4F"/>
              </a:buClr>
              <a:buSzPts val="6000"/>
              <a:buFont typeface="Times New Roman"/>
              <a:buNone/>
            </a:pP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</a:t>
            </a:r>
            <a:b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</a:t>
            </a:r>
            <a:br>
              <a:rPr lang="en-IN" sz="600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dirty="0"/>
          </a:p>
        </p:txBody>
      </p:sp>
      <p:sp>
        <p:nvSpPr>
          <p:cNvPr id="6" name="Google Shape;250;p22">
            <a:extLst>
              <a:ext uri="{FF2B5EF4-FFF2-40B4-BE49-F238E27FC236}">
                <a16:creationId xmlns:a16="http://schemas.microsoft.com/office/drawing/2014/main" id="{5CF18DB0-6816-A282-D900-0FAFF98F3D36}"/>
              </a:ext>
            </a:extLst>
          </p:cNvPr>
          <p:cNvSpPr txBox="1">
            <a:spLocks/>
          </p:cNvSpPr>
          <p:nvPr/>
        </p:nvSpPr>
        <p:spPr>
          <a:xfrm>
            <a:off x="4219857" y="3429000"/>
            <a:ext cx="3752285" cy="121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6"/>
              </a:buClr>
              <a:buSzPts val="2400"/>
              <a:buFont typeface="Arial" panose="020B0604020202020204" pitchFamily="34" charset="0"/>
              <a:buNone/>
            </a:pPr>
            <a:r>
              <a:rPr lang="en-IN" sz="2400" dirty="0">
                <a:latin typeface="EB Garamond" panose="00000500000000000000" pitchFamily="2" charset="0"/>
                <a:ea typeface="EB Garamond" panose="00000500000000000000" pitchFamily="2" charset="0"/>
              </a:rPr>
              <a:t>Samuel Nadar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928688"/>
            <a:ext cx="9224118" cy="531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A major drought was present at 2002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Kerala has highest production of crop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Uttar Pradesh has highest land area for crop production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Production of Crops has an increasing trend whereas land area has decreasing trend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Rabi and Kharif are the major seasons of whole country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Rice and Wheat are produced in large area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Coconut and Sugarcane has the highest production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Coconut is Kharif or whole season crop majorly produced in southern states, mainly in Kerala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Whole Year Crops and Winter Crops tend to have higher crop density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41545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9111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699657"/>
            <a:ext cx="9224118" cy="3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Supervised Learning</a:t>
            </a:r>
            <a:endParaRPr lang="en-IN" sz="2800" dirty="0"/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v"/>
            </a:pPr>
            <a:r>
              <a:rPr lang="en-IN" sz="2800" dirty="0"/>
              <a:t>Regression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Unsupervised Learning</a:t>
            </a:r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v"/>
            </a:pPr>
            <a:r>
              <a:rPr lang="en-IN" sz="2800" dirty="0"/>
              <a:t>Association Rule Learning using </a:t>
            </a:r>
            <a:r>
              <a:rPr lang="en-IN" sz="2800" dirty="0" err="1"/>
              <a:t>Apriori</a:t>
            </a:r>
            <a:r>
              <a:rPr lang="en-IN" sz="2800" dirty="0"/>
              <a:t> and FP Growth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2"/>
            <a:ext cx="7420573" cy="1516857"/>
          </a:xfrm>
        </p:spPr>
        <p:txBody>
          <a:bodyPr/>
          <a:lstStyle/>
          <a:p>
            <a:r>
              <a:rPr lang="en-IN" sz="4400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9922320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209800"/>
            <a:ext cx="9224118" cy="395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Data Preprocessing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ML Algorithm Selection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Fitting the Model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Model Evaluation</a:t>
            </a:r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§"/>
            </a:pPr>
            <a:r>
              <a:rPr lang="en-IN" dirty="0"/>
              <a:t>R-Scored, Mean Square Error, Mean </a:t>
            </a:r>
            <a:r>
              <a:rPr lang="en-IN"/>
              <a:t>Absolute Error</a:t>
            </a:r>
            <a:endParaRPr lang="en-I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Fundamental Steps in ML</a:t>
            </a:r>
          </a:p>
        </p:txBody>
      </p:sp>
    </p:spTree>
    <p:extLst>
      <p:ext uri="{BB962C8B-B14F-4D97-AF65-F5344CB8AC3E}">
        <p14:creationId xmlns:p14="http://schemas.microsoft.com/office/powerpoint/2010/main" val="18815128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474259"/>
            <a:ext cx="9112341" cy="369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accent6"/>
              </a:buClr>
              <a:buSzPts val="2500"/>
              <a:buNone/>
            </a:pPr>
            <a:r>
              <a:rPr lang="en-IN" dirty="0" err="1"/>
              <a:t>XGBoost</a:t>
            </a:r>
            <a:r>
              <a:rPr lang="en-IN" dirty="0"/>
              <a:t> &gt; </a:t>
            </a:r>
            <a:r>
              <a:rPr lang="en-IN" dirty="0" err="1"/>
              <a:t>LightGBM</a:t>
            </a:r>
            <a:r>
              <a:rPr lang="en-IN" dirty="0"/>
              <a:t> &gt; Random Forest Regressor &gt; Decision Tree Regressor &gt; Neural Networks &gt; Linear Regressor &gt; Linear Support Vector Regressor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168760677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28240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10273-A73D-021D-B4FA-4FEDA0B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CC3A2-2A0A-38B6-A64E-81EE9AC3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24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ctrTitle"/>
          </p:nvPr>
        </p:nvSpPr>
        <p:spPr>
          <a:xfrm>
            <a:off x="917448" y="2062595"/>
            <a:ext cx="5267042" cy="273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6093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0"/>
              <a:buFont typeface="Arial Black"/>
              <a:buNone/>
            </a:pPr>
            <a:r>
              <a:rPr lang="en-US" sz="8000" dirty="0"/>
              <a:t>Thank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You</a:t>
            </a:r>
            <a:endParaRPr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885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569A-138A-9DE1-3396-54BDF458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928689"/>
            <a:ext cx="7261863" cy="570071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Agriculture business domain, as a vital part of the overall supply chain, is expected to highly evolve in the upcoming years via the developments, which are taking place on the side of the Future Internet.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dataset provides a huge amount of information on crop production in India ranging from several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544D-1DFA-C10B-6F1E-DB1939C5A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1506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8A04-A573-A530-0EEF-C5D5F96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F6997-0D50-31B3-C4BC-8E08ACFE20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/>
                  <a:t>Crop Density </a:t>
                </a:r>
                <a14:m>
                  <m:oMath xmlns:m="http://schemas.openxmlformats.org/officeDocument/2006/math">
                    <m:r>
                      <a:rPr lang="en-IN" sz="36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Crop</m:t>
                        </m:r>
                        <m:r>
                          <a:rPr lang="en-IN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Land</m:t>
                        </m:r>
                        <m:r>
                          <a:rPr lang="en-IN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</m:den>
                    </m:f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Crop Production </a:t>
                </a:r>
                <a:r>
                  <a:rPr lang="el-GR" sz="2800" dirty="0"/>
                  <a:t>α</a:t>
                </a:r>
                <a:r>
                  <a:rPr lang="en-IN" sz="2800" dirty="0"/>
                  <a:t> Land Area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F6997-0D50-31B3-C4BC-8E08ACFE2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C0FB-5D44-ABA7-2FCC-6FB173DCF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167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Technology Stack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25738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Mlxtend Reviews 2024: Details, Pricing, &amp; Features | G2">
            <a:extLst>
              <a:ext uri="{FF2B5EF4-FFF2-40B4-BE49-F238E27FC236}">
                <a16:creationId xmlns:a16="http://schemas.microsoft.com/office/drawing/2014/main" id="{894B2F53-D34D-5D87-7E21-4FFA11C7C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51" y="39604"/>
            <a:ext cx="4291314" cy="22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Google Shape;345;p3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0482A-7B35-C91A-E87C-159B016A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43" y="4827680"/>
            <a:ext cx="3143721" cy="152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428DB-A1AF-F6A4-E52B-FE682F62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0" y="1903120"/>
            <a:ext cx="1464600" cy="1464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D5BE37-C949-E458-9526-BD6FD845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16" y="3323865"/>
            <a:ext cx="1365223" cy="15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EF398-32D2-8A4B-73EC-CB2B55EB2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776" y="83761"/>
            <a:ext cx="2858151" cy="2858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F6EA4-7650-BADE-5574-68FEC8A78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425" y="105668"/>
            <a:ext cx="1938047" cy="129873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FD9336-3A5A-248D-0154-92D0D9F0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49" y="5360648"/>
            <a:ext cx="1106285" cy="1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6BFE52-C282-B6FB-6963-AD7D64A6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169" y="2229543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35C1D-ECEF-DBD0-38D7-71238FE227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748" y="3866437"/>
            <a:ext cx="1150243" cy="1231144"/>
          </a:xfrm>
          <a:prstGeom prst="rect">
            <a:avLst/>
          </a:prstGeom>
        </p:spPr>
      </p:pic>
      <p:pic>
        <p:nvPicPr>
          <p:cNvPr id="1048" name="Picture 24" descr="seaborn Logo PNG Vector (SVG) Free Download">
            <a:extLst>
              <a:ext uri="{FF2B5EF4-FFF2-40B4-BE49-F238E27FC236}">
                <a16:creationId xmlns:a16="http://schemas.microsoft.com/office/drawing/2014/main" id="{7F8EBD87-F56C-AFB6-897F-20ABBE8F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99" y="3687855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B97639-873F-E9E2-9D8F-A00BEF0A7A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6619" y="2217580"/>
            <a:ext cx="1800912" cy="1298735"/>
          </a:xfrm>
          <a:prstGeom prst="rect">
            <a:avLst/>
          </a:prstGeom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07DFA95-CA56-C200-D59B-4D9DF321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34" y="982903"/>
            <a:ext cx="843000" cy="8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ciPy - Reviews, Pros &amp; Cons | Companies using SciPy">
            <a:extLst>
              <a:ext uri="{FF2B5EF4-FFF2-40B4-BE49-F238E27FC236}">
                <a16:creationId xmlns:a16="http://schemas.microsoft.com/office/drawing/2014/main" id="{D6112231-6487-746D-D2F0-D56A0E2B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64" y="5070420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7452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Steps in Data</a:t>
            </a:r>
            <a:br>
              <a:rPr lang="en-US" sz="6000" dirty="0"/>
            </a:br>
            <a:r>
              <a:rPr lang="en-US" sz="6000" dirty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0250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654628"/>
            <a:ext cx="9224118" cy="354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Data Preprocessing (ETL)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Exploratory Data Analysis (EDA)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Machine Learning Algorithms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Dashboard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67995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81278" y="2427514"/>
            <a:ext cx="7811730" cy="289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Exploratory Data Analysis (EDA)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6694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{644A8C95-21D1-4E92-9FBE-529F6FAF0798}tf78438558_win32</Template>
  <TotalTime>804</TotalTime>
  <Words>273</Words>
  <Application>Microsoft Office PowerPoint</Application>
  <PresentationFormat>Widescreen</PresentationFormat>
  <Paragraphs>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EB Garamond</vt:lpstr>
      <vt:lpstr>Sabon Next LT</vt:lpstr>
      <vt:lpstr>Times New Roman</vt:lpstr>
      <vt:lpstr>Wingdings</vt:lpstr>
      <vt:lpstr>Custom</vt:lpstr>
      <vt:lpstr>Crop Production Analysis</vt:lpstr>
      <vt:lpstr>Introduction</vt:lpstr>
      <vt:lpstr>PowerPoint Presentation</vt:lpstr>
      <vt:lpstr>Formula</vt:lpstr>
      <vt:lpstr>Technology Stack</vt:lpstr>
      <vt:lpstr>PowerPoint Presentation</vt:lpstr>
      <vt:lpstr>Steps in Data Analytics</vt:lpstr>
      <vt:lpstr>PowerPoint Presentation</vt:lpstr>
      <vt:lpstr>Exploratory Data Analysis (EDA)</vt:lpstr>
      <vt:lpstr>PowerPoint Presentation</vt:lpstr>
      <vt:lpstr>Machine Learning</vt:lpstr>
      <vt:lpstr>Types of Machine Learning</vt:lpstr>
      <vt:lpstr>Fundamental Steps in ML</vt:lpstr>
      <vt:lpstr>Performance of MODEL</vt:lpstr>
      <vt:lpstr>Dashboard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Samuel Nadar</dc:creator>
  <cp:lastModifiedBy>Samuel Nadar</cp:lastModifiedBy>
  <cp:revision>59</cp:revision>
  <dcterms:created xsi:type="dcterms:W3CDTF">2024-04-12T14:32:44Z</dcterms:created>
  <dcterms:modified xsi:type="dcterms:W3CDTF">2024-07-30T17:41:11Z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