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397" r:id="rId6"/>
    <p:sldId id="398" r:id="rId7"/>
    <p:sldId id="269" r:id="rId8"/>
    <p:sldId id="396" r:id="rId9"/>
    <p:sldId id="395" r:id="rId10"/>
    <p:sldId id="315" r:id="rId11"/>
    <p:sldId id="329" r:id="rId12"/>
    <p:sldId id="364" r:id="rId13"/>
    <p:sldId id="362" r:id="rId14"/>
    <p:sldId id="400" r:id="rId15"/>
    <p:sldId id="402" r:id="rId16"/>
    <p:sldId id="404" r:id="rId17"/>
    <p:sldId id="405" r:id="rId18"/>
    <p:sldId id="406" r:id="rId19"/>
    <p:sldId id="399" r:id="rId20"/>
    <p:sldId id="380" r:id="rId21"/>
    <p:sldId id="401" r:id="rId22"/>
    <p:sldId id="368" r:id="rId23"/>
    <p:sldId id="322" r:id="rId24"/>
    <p:sldId id="291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198" autoAdjust="0"/>
  </p:normalViewPr>
  <p:slideViewPr>
    <p:cSldViewPr snapToGrid="0" snapToObjects="1">
      <p:cViewPr varScale="1">
        <p:scale>
          <a:sx n="70" d="100"/>
          <a:sy n="70" d="100"/>
        </p:scale>
        <p:origin x="1090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1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865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985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84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264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80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79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84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66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01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4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67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>
    <p:wip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895600" y="1699591"/>
            <a:ext cx="6400800" cy="284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2895600" y="4598948"/>
            <a:ext cx="6400800" cy="8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63812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1_Closing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44960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Introduc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224528" y="815009"/>
            <a:ext cx="6766560" cy="281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003536" y="472108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224528" y="3723748"/>
            <a:ext cx="6766560" cy="24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68453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  <p:sldLayoutId id="2147483694" r:id="rId18"/>
    <p:sldLayoutId id="2147483695" r:id="rId19"/>
    <p:sldLayoutId id="2147483698" r:id="rId20"/>
  </p:sldLayoutIdLst>
  <p:transition>
    <p:wipe/>
  </p:transition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9;p22">
            <a:extLst>
              <a:ext uri="{FF2B5EF4-FFF2-40B4-BE49-F238E27FC236}">
                <a16:creationId xmlns:a16="http://schemas.microsoft.com/office/drawing/2014/main" id="{5515BB14-F5D7-8D5F-44C4-38ABE08FC3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01387" y="710410"/>
            <a:ext cx="6389225" cy="243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Clr>
                <a:srgbClr val="152C4F"/>
              </a:buClr>
              <a:buSzPts val="6000"/>
              <a:buFont typeface="Times New Roman"/>
              <a:buNone/>
            </a:pP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</a:t>
            </a:r>
            <a:b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</a:t>
            </a:r>
            <a:b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dirty="0">
                <a:solidFill>
                  <a:srgbClr val="152C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</a:t>
            </a:r>
            <a:endParaRPr dirty="0"/>
          </a:p>
        </p:txBody>
      </p:sp>
      <p:sp>
        <p:nvSpPr>
          <p:cNvPr id="6" name="Google Shape;250;p22">
            <a:extLst>
              <a:ext uri="{FF2B5EF4-FFF2-40B4-BE49-F238E27FC236}">
                <a16:creationId xmlns:a16="http://schemas.microsoft.com/office/drawing/2014/main" id="{5CF18DB0-6816-A282-D900-0FAFF98F3D36}"/>
              </a:ext>
            </a:extLst>
          </p:cNvPr>
          <p:cNvSpPr txBox="1">
            <a:spLocks/>
          </p:cNvSpPr>
          <p:nvPr/>
        </p:nvSpPr>
        <p:spPr>
          <a:xfrm>
            <a:off x="4219857" y="3429000"/>
            <a:ext cx="3752285" cy="121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6"/>
              </a:buClr>
              <a:buSzPts val="2400"/>
              <a:buFont typeface="Arial" panose="020B0604020202020204" pitchFamily="34" charset="0"/>
              <a:buNone/>
            </a:pPr>
            <a:r>
              <a:rPr lang="en-IN" sz="2400" dirty="0">
                <a:latin typeface="EB Garamond" panose="00000500000000000000" pitchFamily="2" charset="0"/>
                <a:ea typeface="EB Garamond" panose="00000500000000000000" pitchFamily="2" charset="0"/>
              </a:rPr>
              <a:t>Samuel Nadar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81278" y="2427514"/>
            <a:ext cx="7811730" cy="289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Exploratory Data Analysis (EDA)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6694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142999"/>
            <a:ext cx="9224118" cy="525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Around 48.68% of people have heart disease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Gender 0 (72.44%) tend to have more heart disease than gender 1 (42.08%)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At around age of 41 to 50, people tend to have more heart disease (67.21%) and above age of 60 people tend to have less heart disease (40.81%)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Type 0 chest pain mostly does not imply heart disease. Type 2 chest pain is the mostly observed in case of heart disease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heart disease, the slope of the peak exercise ST segment is mostly 2. The slope being 1 mostly implies the absence of heart disease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heart disease, generally none of major vessels are coloured by fluoroscopy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Reversible defect in thalassemia has higher chance of heart disease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Presence of Exercise induced angina generally implies the absence of heart disease</a:t>
            </a:r>
          </a:p>
        </p:txBody>
      </p:sp>
    </p:spTree>
    <p:extLst>
      <p:ext uri="{BB962C8B-B14F-4D97-AF65-F5344CB8AC3E}">
        <p14:creationId xmlns:p14="http://schemas.microsoft.com/office/powerpoint/2010/main" val="851415455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6DD-158D-BC1E-28BE-CAA094CE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40230"/>
            <a:ext cx="7326909" cy="685800"/>
          </a:xfrm>
        </p:spPr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796142"/>
            <a:ext cx="9224118" cy="421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exercise induced angina, chest pain is mostly of type 0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heart disease maximum heart received achieved is elevated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slope of the peak exercise ST segment being 2 the maximum heart received achieved is more than slope of the peak exercise ST segment being 1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absence of exercise induced angina maximum heart received achieved is elevated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Maximum heart rate achieved is less in case of chest pain type 0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As age increases, maximum heart rate achieved decreases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/>
              <a:t>In case of heart disease </a:t>
            </a:r>
            <a:r>
              <a:rPr lang="en-IN" sz="2200" dirty="0" err="1"/>
              <a:t>oldpeak</a:t>
            </a:r>
            <a:r>
              <a:rPr lang="en-IN" sz="2200" dirty="0"/>
              <a:t> is depressed with a higher chance of being 0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200" dirty="0" err="1"/>
              <a:t>Oldpeak</a:t>
            </a:r>
            <a:r>
              <a:rPr lang="en-IN" sz="2200" dirty="0"/>
              <a:t> reduces with maximum heart rate achieved</a:t>
            </a:r>
          </a:p>
        </p:txBody>
      </p:sp>
    </p:spTree>
    <p:extLst>
      <p:ext uri="{BB962C8B-B14F-4D97-AF65-F5344CB8AC3E}">
        <p14:creationId xmlns:p14="http://schemas.microsoft.com/office/powerpoint/2010/main" val="1051738829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Correlation</a:t>
            </a:r>
            <a:br>
              <a:rPr lang="en-US" sz="6000" dirty="0"/>
            </a:br>
            <a:r>
              <a:rPr lang="en-US" sz="6000" dirty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604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6DD-158D-BC1E-28BE-CAA094CE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86" y="740230"/>
            <a:ext cx="8316685" cy="1240970"/>
          </a:xfrm>
        </p:spPr>
        <p:txBody>
          <a:bodyPr/>
          <a:lstStyle/>
          <a:p>
            <a:r>
              <a:rPr lang="en-IN" dirty="0"/>
              <a:t>Few Interesting Correlation</a:t>
            </a:r>
          </a:p>
        </p:txBody>
      </p:sp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382486" y="2558143"/>
            <a:ext cx="8860971" cy="345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400" dirty="0"/>
              <a:t>exercise induced angina with chest pain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400" dirty="0"/>
              <a:t>maximum heart rate achieved with slope of the peak exercise ST segment, exercise induced angina, age</a:t>
            </a:r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endParaRPr lang="en-IN" sz="2400" dirty="0"/>
          </a:p>
          <a:p>
            <a:pPr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Ø"/>
            </a:pPr>
            <a:r>
              <a:rPr lang="en-IN" sz="2400" dirty="0" err="1"/>
              <a:t>oldpeak</a:t>
            </a:r>
            <a:r>
              <a:rPr lang="en-IN" sz="2400" dirty="0"/>
              <a:t> with the slope of the peak exercise ST segment [very good], maximum heart rate achieved</a:t>
            </a:r>
          </a:p>
        </p:txBody>
      </p:sp>
    </p:spTree>
    <p:extLst>
      <p:ext uri="{BB962C8B-B14F-4D97-AF65-F5344CB8AC3E}">
        <p14:creationId xmlns:p14="http://schemas.microsoft.com/office/powerpoint/2010/main" val="62745831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6BEF-ADE4-5731-A7AC-65BC4C36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with Heart Disease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82C295-1D3C-0F64-29C2-9DBCB48056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4260721"/>
              </p:ext>
            </p:extLst>
          </p:nvPr>
        </p:nvGraphicFramePr>
        <p:xfrm>
          <a:off x="914399" y="2575606"/>
          <a:ext cx="8284029" cy="35225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90458">
                  <a:extLst>
                    <a:ext uri="{9D8B030D-6E8A-4147-A177-3AD203B41FA5}">
                      <a16:colId xmlns:a16="http://schemas.microsoft.com/office/drawing/2014/main" val="3023895592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174859613"/>
                    </a:ext>
                  </a:extLst>
                </a:gridCol>
                <a:gridCol w="1578428">
                  <a:extLst>
                    <a:ext uri="{9D8B030D-6E8A-4147-A177-3AD203B41FA5}">
                      <a16:colId xmlns:a16="http://schemas.microsoft.com/office/drawing/2014/main" val="4287627918"/>
                    </a:ext>
                  </a:extLst>
                </a:gridCol>
              </a:tblGrid>
              <a:tr h="657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Correlation</a:t>
                      </a:r>
                    </a:p>
                    <a:p>
                      <a:pPr algn="ctr"/>
                      <a:r>
                        <a:rPr lang="en-IN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24561"/>
                  </a:ext>
                </a:extLst>
              </a:tr>
              <a:tr h="9617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resting blood pressure, serum </a:t>
                      </a:r>
                      <a:r>
                        <a:rPr lang="en-IN" dirty="0" err="1"/>
                        <a:t>cholestoral</a:t>
                      </a:r>
                      <a:r>
                        <a:rPr lang="en-IN" dirty="0"/>
                        <a:t> in mg/dl,</a:t>
                      </a:r>
                    </a:p>
                    <a:p>
                      <a:pPr algn="ctr"/>
                      <a:r>
                        <a:rPr lang="en-IN" dirty="0"/>
                        <a:t>fasting blood sugar &gt; 120 mg/dl,</a:t>
                      </a:r>
                    </a:p>
                    <a:p>
                      <a:pPr algn="ctr"/>
                      <a:r>
                        <a:rPr lang="en-IN" dirty="0"/>
                        <a:t>resting electrocardiographic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0 - 0.15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Weak</a:t>
                      </a:r>
                    </a:p>
                    <a:p>
                      <a:pPr algn="ctr"/>
                      <a:r>
                        <a:rPr lang="en-IN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899920"/>
                  </a:ext>
                </a:extLst>
              </a:tr>
              <a:tr h="7146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age and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0.15 - 0.3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Moderate</a:t>
                      </a:r>
                    </a:p>
                    <a:p>
                      <a:pPr algn="ctr"/>
                      <a:r>
                        <a:rPr lang="en-IN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78374"/>
                  </a:ext>
                </a:extLst>
              </a:tr>
              <a:tr h="96174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chest pain, maximum heart rate achieved,</a:t>
                      </a:r>
                    </a:p>
                    <a:p>
                      <a:pPr algn="ctr"/>
                      <a:r>
                        <a:rPr lang="en-IN" dirty="0"/>
                        <a:t>exercise induced angina, </a:t>
                      </a:r>
                      <a:r>
                        <a:rPr lang="en-IN" dirty="0" err="1"/>
                        <a:t>oldpeak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thal</a:t>
                      </a:r>
                      <a:r>
                        <a:rPr lang="en-IN" dirty="0"/>
                        <a:t>,</a:t>
                      </a:r>
                    </a:p>
                    <a:p>
                      <a:pPr algn="ctr"/>
                      <a:r>
                        <a:rPr lang="en-IN" dirty="0"/>
                        <a:t>the slope of the peak exercise ST segment,</a:t>
                      </a:r>
                    </a:p>
                    <a:p>
                      <a:pPr algn="ctr"/>
                      <a:r>
                        <a:rPr lang="en-IN" dirty="0"/>
                        <a:t>number of major vessels coloured by fluoroscopy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0.3 - 0.5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Good</a:t>
                      </a:r>
                    </a:p>
                    <a:p>
                      <a:pPr algn="ctr"/>
                      <a:r>
                        <a:rPr lang="en-IN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6398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B82B-EDE9-679D-5BA3-9BD9FED4C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0419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9111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209800"/>
            <a:ext cx="8128145" cy="395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Data Preprocessing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ML Algorithm Selection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Fitting the Model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dirty="0"/>
              <a:t>Model Evaluation</a:t>
            </a:r>
          </a:p>
          <a:p>
            <a:pPr lvl="1" algn="just">
              <a:spcBef>
                <a:spcPts val="0"/>
              </a:spcBef>
              <a:buClr>
                <a:schemeClr val="accent6"/>
              </a:buClr>
              <a:buSzPts val="2500"/>
              <a:buFont typeface="Wingdings" panose="05000000000000000000" pitchFamily="2" charset="2"/>
              <a:buChar char="§"/>
            </a:pPr>
            <a:r>
              <a:rPr lang="en-IN" dirty="0"/>
              <a:t>Confusion Matrix, ROC Curve, Accuracy, Precision, Recall, F1 - score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Fundamental Steps in ML</a:t>
            </a:r>
          </a:p>
        </p:txBody>
      </p:sp>
    </p:spTree>
    <p:extLst>
      <p:ext uri="{BB962C8B-B14F-4D97-AF65-F5344CB8AC3E}">
        <p14:creationId xmlns:p14="http://schemas.microsoft.com/office/powerpoint/2010/main" val="188151283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2427514"/>
            <a:ext cx="8128145" cy="373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accent6"/>
              </a:buClr>
              <a:buSzPts val="2500"/>
              <a:buNone/>
            </a:pPr>
            <a:r>
              <a:rPr lang="en-IN" dirty="0" err="1"/>
              <a:t>LightGBM</a:t>
            </a:r>
            <a:r>
              <a:rPr lang="en-IN" dirty="0"/>
              <a:t>, </a:t>
            </a:r>
            <a:r>
              <a:rPr lang="en-IN" dirty="0" err="1"/>
              <a:t>XGBoost</a:t>
            </a:r>
            <a:r>
              <a:rPr lang="en-IN" dirty="0"/>
              <a:t>, Gradient Boosting Classifier, Support Vector Machine &gt; Random Forest Classifier &gt; Neural Networks &gt; Logistic Regression &gt; Naive Bayes</a:t>
            </a:r>
          </a:p>
          <a:p>
            <a:pPr marL="0" indent="0" algn="just">
              <a:spcBef>
                <a:spcPts val="0"/>
              </a:spcBef>
              <a:buClr>
                <a:schemeClr val="accent6"/>
              </a:buClr>
              <a:buSzPts val="2500"/>
              <a:buNone/>
            </a:pPr>
            <a:endParaRPr lang="en-IN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AE68E0-84EE-2CED-188D-53D6749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41" y="692943"/>
            <a:ext cx="9224118" cy="1012782"/>
          </a:xfrm>
        </p:spPr>
        <p:txBody>
          <a:bodyPr/>
          <a:lstStyle/>
          <a:p>
            <a:r>
              <a:rPr lang="en-IN" sz="4400" dirty="0"/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168760677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Dashboard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28240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2091813" y="2815155"/>
            <a:ext cx="7811730" cy="124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88556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142C6-06DF-F6DF-4386-8149197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35772-E559-8932-1E82-48A44F05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811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ctrTitle"/>
          </p:nvPr>
        </p:nvSpPr>
        <p:spPr>
          <a:xfrm>
            <a:off x="917448" y="2062595"/>
            <a:ext cx="5267042" cy="273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0" lvl="0" indent="0" algn="ctr" rtl="0">
              <a:lnSpc>
                <a:spcPct val="6093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0"/>
              <a:buFont typeface="Arial Black"/>
              <a:buNone/>
            </a:pPr>
            <a:r>
              <a:rPr lang="en-US" sz="8000" dirty="0"/>
              <a:t>Thank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You</a:t>
            </a:r>
            <a:endParaRPr dirty="0"/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569A-138A-9DE1-3396-54BDF458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164768"/>
            <a:ext cx="7965460" cy="4909459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Health is real wealth in the pandemic time we all realized the brute effects of covid-19 on all irrespective of any status.</a:t>
            </a:r>
          </a:p>
          <a:p>
            <a:pPr algn="just"/>
            <a:r>
              <a:rPr lang="en-IN" sz="2400" dirty="0"/>
              <a:t>To analyse the health and medical data for better future preparation.</a:t>
            </a:r>
          </a:p>
          <a:p>
            <a:pPr algn="just"/>
            <a:r>
              <a:rPr lang="en-IN" sz="2400" dirty="0"/>
              <a:t>Heart disease is a leading cause of death worldwide, impacting millions of people annually.</a:t>
            </a:r>
          </a:p>
          <a:p>
            <a:pPr algn="just"/>
            <a:r>
              <a:rPr lang="en-IN" sz="2400" dirty="0"/>
              <a:t>Heart disease imposes a significant economic burden due to healthcare costs and loss of productivity.</a:t>
            </a:r>
          </a:p>
          <a:p>
            <a:pPr algn="just"/>
            <a:r>
              <a:rPr lang="en-IN" sz="2400" dirty="0"/>
              <a:t>Increasing awareness and education about heart disease is crucial for prevention and early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544D-1DFA-C10B-6F1E-DB1939C5A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1506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Attribute</a:t>
            </a:r>
            <a:br>
              <a:rPr lang="en-US" sz="6000" dirty="0"/>
            </a:br>
            <a:r>
              <a:rPr lang="en-US" sz="6000" dirty="0"/>
              <a:t>Information</a:t>
            </a:r>
            <a:endParaRPr dirty="0"/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1F31-A4D7-54E4-8DBA-78D0E4D4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457200"/>
            <a:ext cx="7965460" cy="6052458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age</a:t>
            </a:r>
          </a:p>
          <a:p>
            <a:r>
              <a:rPr lang="en-IN" sz="2400" dirty="0"/>
              <a:t>sex</a:t>
            </a:r>
          </a:p>
          <a:p>
            <a:r>
              <a:rPr lang="en-IN" sz="2400" dirty="0"/>
              <a:t>chest pain type (4 values)</a:t>
            </a:r>
          </a:p>
          <a:p>
            <a:r>
              <a:rPr lang="en-IN" sz="2400" dirty="0"/>
              <a:t>resting blood pressure</a:t>
            </a:r>
          </a:p>
          <a:p>
            <a:r>
              <a:rPr lang="en-IN" sz="2400" dirty="0"/>
              <a:t>serum cholesterol in mg/dl</a:t>
            </a:r>
          </a:p>
          <a:p>
            <a:r>
              <a:rPr lang="en-IN" sz="2400" dirty="0"/>
              <a:t>fasting blood sugar &gt; 120 mg/dl</a:t>
            </a:r>
          </a:p>
          <a:p>
            <a:r>
              <a:rPr lang="en-IN" sz="2400" dirty="0"/>
              <a:t>resting electrocardiographic results (values 0,1,2)</a:t>
            </a:r>
          </a:p>
          <a:p>
            <a:r>
              <a:rPr lang="en-IN" sz="2400" dirty="0"/>
              <a:t>maximum heart rate achieved</a:t>
            </a:r>
          </a:p>
          <a:p>
            <a:r>
              <a:rPr lang="en-IN" sz="2400" dirty="0"/>
              <a:t>exercise induced angina</a:t>
            </a:r>
          </a:p>
          <a:p>
            <a:r>
              <a:rPr lang="en-IN" sz="2400" dirty="0"/>
              <a:t>oldpeak = ST depression induced by exercise relative to rest</a:t>
            </a:r>
          </a:p>
          <a:p>
            <a:r>
              <a:rPr lang="en-IN" sz="2400" dirty="0"/>
              <a:t>the slope of the peak exercise ST segment</a:t>
            </a:r>
          </a:p>
          <a:p>
            <a:r>
              <a:rPr lang="en-IN" sz="2400" dirty="0"/>
              <a:t>number of major vessels (0-3) coloured by fluoroscopy</a:t>
            </a:r>
          </a:p>
          <a:p>
            <a:r>
              <a:rPr lang="en-IN" sz="2400" dirty="0"/>
              <a:t>thal: 0 = normal; 1 = fixed defect; 2 = reversable defect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BECA-D2C9-DDF8-2265-A0C302018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406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Technology Stack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25738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Mlxtend Reviews 2024: Details, Pricing, &amp; Features | G2">
            <a:extLst>
              <a:ext uri="{FF2B5EF4-FFF2-40B4-BE49-F238E27FC236}">
                <a16:creationId xmlns:a16="http://schemas.microsoft.com/office/drawing/2014/main" id="{894B2F53-D34D-5D87-7E21-4FFA11C7C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851" y="39604"/>
            <a:ext cx="4291314" cy="225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5" name="Google Shape;345;p37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0482A-7B35-C91A-E87C-159B016A0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743" y="4827680"/>
            <a:ext cx="3143721" cy="1524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428DB-A1AF-F6A4-E52B-FE682F62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0" y="1903120"/>
            <a:ext cx="1464600" cy="1464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D5BE37-C949-E458-9526-BD6FD845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216" y="3323865"/>
            <a:ext cx="1365223" cy="15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EF398-32D2-8A4B-73EC-CB2B55EB2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776" y="83761"/>
            <a:ext cx="2858151" cy="2858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F6EA4-7650-BADE-5574-68FEC8A78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425" y="105668"/>
            <a:ext cx="1938047" cy="1298735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7FD9336-3A5A-248D-0154-92D0D9F0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449" y="5360648"/>
            <a:ext cx="1106285" cy="14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6BFE52-C282-B6FB-6963-AD7D64A66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169" y="2229543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35C1D-ECEF-DBD0-38D7-71238FE227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9748" y="3866437"/>
            <a:ext cx="1150243" cy="1231144"/>
          </a:xfrm>
          <a:prstGeom prst="rect">
            <a:avLst/>
          </a:prstGeom>
        </p:spPr>
      </p:pic>
      <p:pic>
        <p:nvPicPr>
          <p:cNvPr id="1048" name="Picture 24" descr="seaborn Logo PNG Vector (SVG) Free Download">
            <a:extLst>
              <a:ext uri="{FF2B5EF4-FFF2-40B4-BE49-F238E27FC236}">
                <a16:creationId xmlns:a16="http://schemas.microsoft.com/office/drawing/2014/main" id="{7F8EBD87-F56C-AFB6-897F-20ABBE8FD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299" y="3687855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B97639-873F-E9E2-9D8F-A00BEF0A7A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6619" y="2217580"/>
            <a:ext cx="1800912" cy="1298735"/>
          </a:xfrm>
          <a:prstGeom prst="rect">
            <a:avLst/>
          </a:prstGeom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07DFA95-CA56-C200-D59B-4D9DF321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34" y="982903"/>
            <a:ext cx="843000" cy="8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ciPy - Reviews, Pros &amp; Cons | Companies using SciPy">
            <a:extLst>
              <a:ext uri="{FF2B5EF4-FFF2-40B4-BE49-F238E27FC236}">
                <a16:creationId xmlns:a16="http://schemas.microsoft.com/office/drawing/2014/main" id="{D6112231-6487-746D-D2F0-D56A0E2B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64" y="5070420"/>
            <a:ext cx="1106285" cy="110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7452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2091813" y="2815154"/>
            <a:ext cx="7811730" cy="215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Arial Black"/>
              <a:buNone/>
            </a:pPr>
            <a:r>
              <a:rPr lang="en-US" sz="6000" dirty="0"/>
              <a:t>Steps in Data</a:t>
            </a:r>
            <a:br>
              <a:rPr lang="en-US" sz="6000" dirty="0"/>
            </a:br>
            <a:r>
              <a:rPr lang="en-US" sz="6000" dirty="0"/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0250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268" name="Google Shape;268;p25"/>
          <p:cNvSpPr txBox="1">
            <a:spLocks/>
          </p:cNvSpPr>
          <p:nvPr/>
        </p:nvSpPr>
        <p:spPr>
          <a:xfrm>
            <a:off x="1483941" y="1654628"/>
            <a:ext cx="9224118" cy="354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Data Preprocessing (ETL)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Exploratory Data Analysis (EDA)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Machine Learning Algorithm (Classification)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r>
              <a:rPr lang="en-IN" sz="3200" dirty="0"/>
              <a:t>Dashboard</a:t>
            </a:r>
          </a:p>
          <a:p>
            <a:pPr marL="457200" indent="-457200" algn="just">
              <a:spcBef>
                <a:spcPts val="0"/>
              </a:spcBef>
              <a:buClr>
                <a:schemeClr val="accent6"/>
              </a:buClr>
              <a:buSzPts val="2500"/>
              <a:buFont typeface="+mj-lt"/>
              <a:buAutoNum type="arabi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679956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{644A8C95-21D1-4E92-9FBE-529F6FAF0798}tf78438558_win32</Template>
  <TotalTime>780</TotalTime>
  <Words>670</Words>
  <Application>Microsoft Office PowerPoint</Application>
  <PresentationFormat>Widescreen</PresentationFormat>
  <Paragraphs>103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EB Garamond</vt:lpstr>
      <vt:lpstr>Sabon Next LT</vt:lpstr>
      <vt:lpstr>Times New Roman</vt:lpstr>
      <vt:lpstr>Wingdings</vt:lpstr>
      <vt:lpstr>Custom</vt:lpstr>
      <vt:lpstr>Heart Disease Diagnostic</vt:lpstr>
      <vt:lpstr>Introduction</vt:lpstr>
      <vt:lpstr>PowerPoint Presentation</vt:lpstr>
      <vt:lpstr>Attribute Information</vt:lpstr>
      <vt:lpstr>PowerPoint Presentation</vt:lpstr>
      <vt:lpstr>Technology Stack</vt:lpstr>
      <vt:lpstr>PowerPoint Presentation</vt:lpstr>
      <vt:lpstr>Steps in Data Analytics</vt:lpstr>
      <vt:lpstr>PowerPoint Presentation</vt:lpstr>
      <vt:lpstr>Exploratory Data Analysis (EDA)</vt:lpstr>
      <vt:lpstr>PowerPoint Presentation</vt:lpstr>
      <vt:lpstr>CONTD.</vt:lpstr>
      <vt:lpstr>Correlation Patterns</vt:lpstr>
      <vt:lpstr>Few Interesting Correlation</vt:lpstr>
      <vt:lpstr>Correlation with Heart Disease</vt:lpstr>
      <vt:lpstr>Machine Learning</vt:lpstr>
      <vt:lpstr>Fundamental Steps in ML</vt:lpstr>
      <vt:lpstr>Performance of MODEL</vt:lpstr>
      <vt:lpstr>Dashboard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Samuel Nadar</dc:creator>
  <cp:lastModifiedBy>Samuel Nadar</cp:lastModifiedBy>
  <cp:revision>57</cp:revision>
  <dcterms:created xsi:type="dcterms:W3CDTF">2024-04-12T14:32:44Z</dcterms:created>
  <dcterms:modified xsi:type="dcterms:W3CDTF">2024-07-30T18:08:57Z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