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6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56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925B-FB39-09B7-5A43-4C4C7474F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701EBC-692D-0324-B9B0-E03727207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AF7882-16EE-C511-C1BF-48515916CE84}"/>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5" name="Footer Placeholder 4">
            <a:extLst>
              <a:ext uri="{FF2B5EF4-FFF2-40B4-BE49-F238E27FC236}">
                <a16:creationId xmlns:a16="http://schemas.microsoft.com/office/drawing/2014/main" id="{2FC31BE9-9268-A24B-6977-F88CC6A3E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3EDA5-13EC-9E37-55BD-AFC53980C599}"/>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100529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4801-2394-48AB-6F77-D70F3A376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34950E-280E-9330-F977-71594488FE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65B5F-50C7-2E38-9C70-16FF54CB50E5}"/>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5" name="Footer Placeholder 4">
            <a:extLst>
              <a:ext uri="{FF2B5EF4-FFF2-40B4-BE49-F238E27FC236}">
                <a16:creationId xmlns:a16="http://schemas.microsoft.com/office/drawing/2014/main" id="{DAA20427-3273-1E9A-DE2C-A4AE0DE24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FD6D6-F086-F657-1F6A-AF03B74FA6FF}"/>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362855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E3687-5044-90B3-F65A-D61035247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D003FF-2152-07C4-E6C0-E44699887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35AE1-8FC9-63EE-4798-9FB0ED1E218E}"/>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5" name="Footer Placeholder 4">
            <a:extLst>
              <a:ext uri="{FF2B5EF4-FFF2-40B4-BE49-F238E27FC236}">
                <a16:creationId xmlns:a16="http://schemas.microsoft.com/office/drawing/2014/main" id="{83375A2D-9C68-1AF3-25E9-5A9538DB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4490C-160E-B499-43A2-20E4021E077B}"/>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90193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0D01-A7DE-0A68-450F-A26B83543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E831C-AF26-4D4A-CE0C-6BB96420C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BC4A0-70FD-06B7-3328-8F882AC0E308}"/>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5" name="Footer Placeholder 4">
            <a:extLst>
              <a:ext uri="{FF2B5EF4-FFF2-40B4-BE49-F238E27FC236}">
                <a16:creationId xmlns:a16="http://schemas.microsoft.com/office/drawing/2014/main" id="{B55E4DD0-A540-E1D2-FF4A-177DCAD29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1E34C-684E-1974-0A28-DA836191A155}"/>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213825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439E-3229-2979-D58B-82781642F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E7E695-49A5-596E-DC90-78C3177DE4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273C6-E7F8-3F42-8485-C241C8F539ED}"/>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5" name="Footer Placeholder 4">
            <a:extLst>
              <a:ext uri="{FF2B5EF4-FFF2-40B4-BE49-F238E27FC236}">
                <a16:creationId xmlns:a16="http://schemas.microsoft.com/office/drawing/2014/main" id="{349ED696-DC5C-6425-A38B-C5AE4D41F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220CA-C963-015D-213A-54150E70CF37}"/>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415373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1A59-C38A-B8CB-B6FD-F4C3B3D14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D653D-A20F-AEA5-34E5-A987FF8273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4285D3-7624-0DC0-8E0F-7148EF8043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CB6F76-3955-4DBD-80C3-4782BEABB760}"/>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6" name="Footer Placeholder 5">
            <a:extLst>
              <a:ext uri="{FF2B5EF4-FFF2-40B4-BE49-F238E27FC236}">
                <a16:creationId xmlns:a16="http://schemas.microsoft.com/office/drawing/2014/main" id="{AA7ECC10-7D93-1306-1D23-D3EC500FD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1D560-B6D4-D626-01AF-70A46E00CF54}"/>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18613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6E51-8ED4-7590-5091-CDBE887DE2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5023D-79CE-04C9-DEE9-740EAA3FA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FAC37-63E1-2A6D-F9B9-733834947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76BF7E-C6E4-7213-978F-35CE2E10C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E5A77-6389-FA84-B650-5C655ADBE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8446E2-4CA3-5A59-25DD-F5B817B32BFE}"/>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8" name="Footer Placeholder 7">
            <a:extLst>
              <a:ext uri="{FF2B5EF4-FFF2-40B4-BE49-F238E27FC236}">
                <a16:creationId xmlns:a16="http://schemas.microsoft.com/office/drawing/2014/main" id="{00FADD01-4EE7-67E2-DB7E-E6EAC00E3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017FF-5589-6D91-0127-C91C8A321107}"/>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96284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6D49-3495-8214-A244-D00A83CA9D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662439-607F-5244-307E-11BBEB978FEA}"/>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4" name="Footer Placeholder 3">
            <a:extLst>
              <a:ext uri="{FF2B5EF4-FFF2-40B4-BE49-F238E27FC236}">
                <a16:creationId xmlns:a16="http://schemas.microsoft.com/office/drawing/2014/main" id="{00A941E8-0726-75CD-7EC8-6FFBD554F2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437CD-550C-CCE1-96C3-04FE3DAE8EF5}"/>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350635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F408A-00DD-4BC0-1F06-FB41C21A5784}"/>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3" name="Footer Placeholder 2">
            <a:extLst>
              <a:ext uri="{FF2B5EF4-FFF2-40B4-BE49-F238E27FC236}">
                <a16:creationId xmlns:a16="http://schemas.microsoft.com/office/drawing/2014/main" id="{21B5E032-1A4C-8893-529C-643E8C21F7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B42B7C-E75F-8BBE-63A9-6B05A58AD5AA}"/>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411594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29A0-F5BD-92AB-ECA2-FA66ED12F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BE630-3CDD-5861-27AC-4808AD34D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47FCE-5457-F2CC-EFA5-D8959C79C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57731-5357-15D6-5CD8-71DE5C4621E6}"/>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6" name="Footer Placeholder 5">
            <a:extLst>
              <a:ext uri="{FF2B5EF4-FFF2-40B4-BE49-F238E27FC236}">
                <a16:creationId xmlns:a16="http://schemas.microsoft.com/office/drawing/2014/main" id="{771CB4DB-A720-05D5-759E-66149A1D0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EACDE-84D2-0DFA-3163-F57878B20EF9}"/>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218522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7859-18F1-F2BA-5307-0942E35BE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72CC17-A6B1-E26E-2026-7B9301F3A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75AAA2-28C2-10FE-1E2F-29EE5317C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934D1-6855-DA0E-93DC-DF758D0BCD9A}"/>
              </a:ext>
            </a:extLst>
          </p:cNvPr>
          <p:cNvSpPr>
            <a:spLocks noGrp="1"/>
          </p:cNvSpPr>
          <p:nvPr>
            <p:ph type="dt" sz="half" idx="10"/>
          </p:nvPr>
        </p:nvSpPr>
        <p:spPr/>
        <p:txBody>
          <a:bodyPr/>
          <a:lstStyle/>
          <a:p>
            <a:fld id="{1565CB53-BCFD-4C85-929C-8C64472DF2D6}" type="datetimeFigureOut">
              <a:rPr lang="en-US" smtClean="0"/>
              <a:t>9/5/2024</a:t>
            </a:fld>
            <a:endParaRPr lang="en-US"/>
          </a:p>
        </p:txBody>
      </p:sp>
      <p:sp>
        <p:nvSpPr>
          <p:cNvPr id="6" name="Footer Placeholder 5">
            <a:extLst>
              <a:ext uri="{FF2B5EF4-FFF2-40B4-BE49-F238E27FC236}">
                <a16:creationId xmlns:a16="http://schemas.microsoft.com/office/drawing/2014/main" id="{7B7459EB-F247-3886-F1C0-8B82BD7C0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B38D4-2386-AB6D-B020-3DE99AE4C64A}"/>
              </a:ext>
            </a:extLst>
          </p:cNvPr>
          <p:cNvSpPr>
            <a:spLocks noGrp="1"/>
          </p:cNvSpPr>
          <p:nvPr>
            <p:ph type="sldNum" sz="quarter" idx="12"/>
          </p:nvPr>
        </p:nvSpPr>
        <p:spPr/>
        <p:txBody>
          <a:bodyPr/>
          <a:lstStyle/>
          <a:p>
            <a:fld id="{71771ADD-64BF-4478-8FBD-FD751235318C}" type="slidenum">
              <a:rPr lang="en-US" smtClean="0"/>
              <a:t>‹#›</a:t>
            </a:fld>
            <a:endParaRPr lang="en-US"/>
          </a:p>
        </p:txBody>
      </p:sp>
    </p:spTree>
    <p:extLst>
      <p:ext uri="{BB962C8B-B14F-4D97-AF65-F5344CB8AC3E}">
        <p14:creationId xmlns:p14="http://schemas.microsoft.com/office/powerpoint/2010/main" val="56386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3639D-A15A-CA55-867C-8F00F26FB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666D4-402A-AA63-0D24-7AEC2CCF13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66E84-9426-DF5F-B13B-E9F6A513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65CB53-BCFD-4C85-929C-8C64472DF2D6}" type="datetimeFigureOut">
              <a:rPr lang="en-US" smtClean="0"/>
              <a:t>9/5/2024</a:t>
            </a:fld>
            <a:endParaRPr lang="en-US"/>
          </a:p>
        </p:txBody>
      </p:sp>
      <p:sp>
        <p:nvSpPr>
          <p:cNvPr id="5" name="Footer Placeholder 4">
            <a:extLst>
              <a:ext uri="{FF2B5EF4-FFF2-40B4-BE49-F238E27FC236}">
                <a16:creationId xmlns:a16="http://schemas.microsoft.com/office/drawing/2014/main" id="{C9ECC9ED-80D6-A64A-85CE-9BFCB6013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A7B70F-F842-AF83-C65A-71B54F770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771ADD-64BF-4478-8FBD-FD751235318C}" type="slidenum">
              <a:rPr lang="en-US" smtClean="0"/>
              <a:t>‹#›</a:t>
            </a:fld>
            <a:endParaRPr lang="en-US"/>
          </a:p>
        </p:txBody>
      </p:sp>
    </p:spTree>
    <p:extLst>
      <p:ext uri="{BB962C8B-B14F-4D97-AF65-F5344CB8AC3E}">
        <p14:creationId xmlns:p14="http://schemas.microsoft.com/office/powerpoint/2010/main" val="219832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chemeClr val="bg1"/>
            </a:gs>
            <a:gs pos="1000">
              <a:srgbClr val="264C6F"/>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7026-0128-8FD7-6EDC-D8F9B6C3D943}"/>
              </a:ext>
            </a:extLst>
          </p:cNvPr>
          <p:cNvSpPr>
            <a:spLocks noGrp="1"/>
          </p:cNvSpPr>
          <p:nvPr>
            <p:ph type="ctrTitle"/>
          </p:nvPr>
        </p:nvSpPr>
        <p:spPr>
          <a:xfrm>
            <a:off x="1524000" y="1122362"/>
            <a:ext cx="9144000" cy="2726623"/>
          </a:xfrm>
        </p:spPr>
        <p:txBody>
          <a:bodyPr/>
          <a:lstStyle/>
          <a:p>
            <a:r>
              <a:rPr lang="en-US" b="1" dirty="0"/>
              <a:t>PARCH AND POSEY </a:t>
            </a:r>
            <a:r>
              <a:rPr lang="en-US" sz="5500" dirty="0"/>
              <a:t>COMPANY SALES REPORT</a:t>
            </a:r>
          </a:p>
        </p:txBody>
      </p:sp>
      <p:sp>
        <p:nvSpPr>
          <p:cNvPr id="3" name="Subtitle 2">
            <a:extLst>
              <a:ext uri="{FF2B5EF4-FFF2-40B4-BE49-F238E27FC236}">
                <a16:creationId xmlns:a16="http://schemas.microsoft.com/office/drawing/2014/main" id="{5716C48B-1E7D-9ABB-4C89-FE5EFCFBF0E6}"/>
              </a:ext>
            </a:extLst>
          </p:cNvPr>
          <p:cNvSpPr>
            <a:spLocks noGrp="1"/>
          </p:cNvSpPr>
          <p:nvPr>
            <p:ph type="subTitle" idx="1"/>
          </p:nvPr>
        </p:nvSpPr>
        <p:spPr>
          <a:xfrm>
            <a:off x="1524000" y="5202238"/>
            <a:ext cx="9144000" cy="1655762"/>
          </a:xfrm>
        </p:spPr>
        <p:txBody>
          <a:bodyPr/>
          <a:lstStyle/>
          <a:p>
            <a:r>
              <a:rPr lang="en-US" dirty="0"/>
              <a:t>BY</a:t>
            </a:r>
          </a:p>
          <a:p>
            <a:r>
              <a:rPr lang="en-US" b="1" dirty="0"/>
              <a:t>PROMISE CHINONSO</a:t>
            </a:r>
          </a:p>
        </p:txBody>
      </p:sp>
    </p:spTree>
    <p:extLst>
      <p:ext uri="{BB962C8B-B14F-4D97-AF65-F5344CB8AC3E}">
        <p14:creationId xmlns:p14="http://schemas.microsoft.com/office/powerpoint/2010/main" val="156691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C2D8C-14B9-1B66-CBE4-2BA6E3940601}"/>
              </a:ext>
            </a:extLst>
          </p:cNvPr>
          <p:cNvSpPr>
            <a:spLocks noGrp="1"/>
          </p:cNvSpPr>
          <p:nvPr>
            <p:ph type="title"/>
          </p:nvPr>
        </p:nvSpPr>
        <p:spPr>
          <a:xfrm>
            <a:off x="686834" y="1153572"/>
            <a:ext cx="3200400" cy="4461163"/>
          </a:xfrm>
        </p:spPr>
        <p:txBody>
          <a:bodyPr>
            <a:normAutofit/>
          </a:bodyPr>
          <a:lstStyle/>
          <a:p>
            <a:r>
              <a:rPr lang="en-US" b="1" u="sng">
                <a:solidFill>
                  <a:srgbClr val="FFFFFF"/>
                </a:solidFill>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9C4C68-FBCC-124F-3F05-CA9DC7014B9D}"/>
              </a:ext>
            </a:extLst>
          </p:cNvPr>
          <p:cNvSpPr>
            <a:spLocks noGrp="1"/>
          </p:cNvSpPr>
          <p:nvPr>
            <p:ph idx="1"/>
          </p:nvPr>
        </p:nvSpPr>
        <p:spPr>
          <a:xfrm>
            <a:off x="4447308" y="591344"/>
            <a:ext cx="6906491" cy="5585619"/>
          </a:xfrm>
        </p:spPr>
        <p:txBody>
          <a:bodyPr anchor="ctr">
            <a:normAutofit/>
          </a:bodyPr>
          <a:lstStyle/>
          <a:p>
            <a:pPr marL="0" indent="0">
              <a:buNone/>
            </a:pPr>
            <a:r>
              <a:rPr lang="en-US">
                <a:latin typeface="Times New Roman" panose="02020603050405020304" pitchFamily="18" charset="0"/>
                <a:cs typeface="Times New Roman" panose="02020603050405020304" pitchFamily="18" charset="0"/>
              </a:rPr>
              <a:t>Parch and Posey is seeking to optimize its sales strategy and better understand its order trends across various dimensions, including time, region, customer behavior, and sales channels.</a:t>
            </a:r>
          </a:p>
        </p:txBody>
      </p:sp>
    </p:spTree>
    <p:extLst>
      <p:ext uri="{BB962C8B-B14F-4D97-AF65-F5344CB8AC3E}">
        <p14:creationId xmlns:p14="http://schemas.microsoft.com/office/powerpoint/2010/main" val="230262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3482C-FD0A-B309-A1A3-D8AE062F7B5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dirty="0">
                <a:solidFill>
                  <a:srgbClr val="FFFFFF"/>
                </a:solidFill>
                <a:latin typeface="+mj-lt"/>
                <a:ea typeface="+mj-ea"/>
                <a:cs typeface="+mj-cs"/>
              </a:rPr>
              <a:t>The company has recorded a bulk of its orders from the </a:t>
            </a:r>
            <a:r>
              <a:rPr lang="en-US" sz="1700" kern="1200" dirty="0">
                <a:solidFill>
                  <a:srgbClr val="C00000"/>
                </a:solidFill>
                <a:latin typeface="+mj-lt"/>
                <a:ea typeface="+mj-ea"/>
                <a:cs typeface="+mj-cs"/>
              </a:rPr>
              <a:t>Northeast</a:t>
            </a:r>
            <a:r>
              <a:rPr lang="en-US" sz="1700" kern="1200" dirty="0">
                <a:solidFill>
                  <a:srgbClr val="FFFFFF"/>
                </a:solidFill>
                <a:latin typeface="+mj-lt"/>
                <a:ea typeface="+mj-ea"/>
                <a:cs typeface="+mj-cs"/>
              </a:rPr>
              <a:t> region, followed closely by the </a:t>
            </a:r>
            <a:r>
              <a:rPr lang="en-US" sz="1700" kern="1200" dirty="0">
                <a:solidFill>
                  <a:schemeClr val="accent2">
                    <a:lumMod val="75000"/>
                  </a:schemeClr>
                </a:solidFill>
                <a:latin typeface="+mj-lt"/>
                <a:ea typeface="+mj-ea"/>
                <a:cs typeface="+mj-cs"/>
              </a:rPr>
              <a:t>Southeast</a:t>
            </a:r>
            <a:r>
              <a:rPr lang="en-US" sz="1700" kern="1200" dirty="0">
                <a:solidFill>
                  <a:srgbClr val="FFFFFF"/>
                </a:solidFill>
                <a:latin typeface="+mj-lt"/>
                <a:ea typeface="+mj-ea"/>
                <a:cs typeface="+mj-cs"/>
              </a:rPr>
              <a:t> region. These 2 regions contribute to over </a:t>
            </a:r>
            <a:r>
              <a:rPr lang="en-US" sz="1700" b="1" kern="1200" dirty="0">
                <a:solidFill>
                  <a:srgbClr val="FFFFFF"/>
                </a:solidFill>
                <a:latin typeface="+mj-lt"/>
                <a:ea typeface="+mj-ea"/>
                <a:cs typeface="+mj-cs"/>
              </a:rPr>
              <a:t>53% </a:t>
            </a:r>
            <a:r>
              <a:rPr lang="en-US" sz="1700" kern="1200" dirty="0">
                <a:solidFill>
                  <a:srgbClr val="FFFFFF"/>
                </a:solidFill>
                <a:latin typeface="+mj-lt"/>
                <a:ea typeface="+mj-ea"/>
                <a:cs typeface="+mj-cs"/>
              </a:rPr>
              <a:t>of the orders recorded.</a:t>
            </a:r>
          </a:p>
        </p:txBody>
      </p:sp>
      <p:pic>
        <p:nvPicPr>
          <p:cNvPr id="5" name="Content Placeholder 4" descr="A pie chart with numbers and a number of different colored circles&#10;&#10;Description automatically generated">
            <a:extLst>
              <a:ext uri="{FF2B5EF4-FFF2-40B4-BE49-F238E27FC236}">
                <a16:creationId xmlns:a16="http://schemas.microsoft.com/office/drawing/2014/main" id="{CA012EA7-754E-FDC7-C9BE-314C8F9BE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147825"/>
            <a:ext cx="6780700" cy="4560020"/>
          </a:xfrm>
          <a:prstGeom prst="rect">
            <a:avLst/>
          </a:prstGeom>
        </p:spPr>
      </p:pic>
    </p:spTree>
    <p:extLst>
      <p:ext uri="{BB962C8B-B14F-4D97-AF65-F5344CB8AC3E}">
        <p14:creationId xmlns:p14="http://schemas.microsoft.com/office/powerpoint/2010/main" val="318307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3482C-FD0A-B309-A1A3-D8AE062F7B5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b="1" kern="1200" dirty="0">
                <a:solidFill>
                  <a:srgbClr val="FFFFFF"/>
                </a:solidFill>
                <a:latin typeface="+mj-lt"/>
                <a:ea typeface="+mj-ea"/>
                <a:cs typeface="+mj-cs"/>
              </a:rPr>
              <a:t>EOG Resources</a:t>
            </a:r>
            <a:r>
              <a:rPr lang="en-US" sz="1700" kern="1200" dirty="0">
                <a:solidFill>
                  <a:srgbClr val="FFFFFF"/>
                </a:solidFill>
                <a:latin typeface="+mj-lt"/>
                <a:ea typeface="+mj-ea"/>
                <a:cs typeface="+mj-cs"/>
              </a:rPr>
              <a:t>, </a:t>
            </a:r>
            <a:r>
              <a:rPr lang="en-US" sz="1700" b="1" kern="1200" dirty="0">
                <a:solidFill>
                  <a:srgbClr val="FFFFFF"/>
                </a:solidFill>
                <a:latin typeface="+mj-lt"/>
                <a:ea typeface="+mj-ea"/>
                <a:cs typeface="+mj-cs"/>
              </a:rPr>
              <a:t>Mosaic</a:t>
            </a:r>
            <a:r>
              <a:rPr lang="en-US" sz="1700" kern="1200" dirty="0">
                <a:solidFill>
                  <a:srgbClr val="FFFFFF"/>
                </a:solidFill>
                <a:latin typeface="+mj-lt"/>
                <a:ea typeface="+mj-ea"/>
                <a:cs typeface="+mj-cs"/>
              </a:rPr>
              <a:t>, </a:t>
            </a:r>
            <a:r>
              <a:rPr lang="en-US" sz="1700" b="1" kern="1200" dirty="0">
                <a:solidFill>
                  <a:srgbClr val="FFFFFF"/>
                </a:solidFill>
                <a:latin typeface="+mj-lt"/>
                <a:ea typeface="+mj-ea"/>
                <a:cs typeface="+mj-cs"/>
              </a:rPr>
              <a:t>IBM</a:t>
            </a:r>
            <a:r>
              <a:rPr lang="en-US" sz="1700" kern="1200" dirty="0">
                <a:solidFill>
                  <a:srgbClr val="FFFFFF"/>
                </a:solidFill>
                <a:latin typeface="+mj-lt"/>
                <a:ea typeface="+mj-ea"/>
                <a:cs typeface="+mj-cs"/>
              </a:rPr>
              <a:t> and </a:t>
            </a:r>
            <a:r>
              <a:rPr lang="en-US" sz="1700" b="1" kern="1200" dirty="0">
                <a:solidFill>
                  <a:srgbClr val="FFFFFF"/>
                </a:solidFill>
                <a:latin typeface="+mj-lt"/>
                <a:ea typeface="+mj-ea"/>
                <a:cs typeface="+mj-cs"/>
              </a:rPr>
              <a:t>General Dynamics </a:t>
            </a:r>
            <a:r>
              <a:rPr lang="en-US" sz="1700" kern="1200" dirty="0">
                <a:solidFill>
                  <a:srgbClr val="FFFFFF"/>
                </a:solidFill>
                <a:latin typeface="+mj-lt"/>
                <a:ea typeface="+mj-ea"/>
                <a:cs typeface="+mj-cs"/>
              </a:rPr>
              <a:t>are top grossing customers contributing over </a:t>
            </a:r>
            <a:r>
              <a:rPr lang="en-US" sz="1700" b="1" kern="1200" dirty="0">
                <a:solidFill>
                  <a:srgbClr val="FFFFFF"/>
                </a:solidFill>
                <a:latin typeface="+mj-lt"/>
                <a:ea typeface="+mj-ea"/>
                <a:cs typeface="+mj-cs"/>
              </a:rPr>
              <a:t>$300k </a:t>
            </a:r>
            <a:r>
              <a:rPr lang="en-US" sz="1700" kern="1200" dirty="0">
                <a:solidFill>
                  <a:srgbClr val="FFFFFF"/>
                </a:solidFill>
                <a:latin typeface="+mj-lt"/>
                <a:ea typeface="+mj-ea"/>
                <a:cs typeface="+mj-cs"/>
              </a:rPr>
              <a:t>each to the company’s overall revenue. The visual on the right shows the top 10 highest grossing companies.</a:t>
            </a:r>
          </a:p>
        </p:txBody>
      </p:sp>
      <p:pic>
        <p:nvPicPr>
          <p:cNvPr id="4" name="Picture 3" descr="A graph of company's sales&#10;&#10;Description automatically generated with medium confidence">
            <a:extLst>
              <a:ext uri="{FF2B5EF4-FFF2-40B4-BE49-F238E27FC236}">
                <a16:creationId xmlns:a16="http://schemas.microsoft.com/office/drawing/2014/main" id="{8B007F34-47DA-D4DD-53B7-EEEF08F0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600" y="1148990"/>
            <a:ext cx="6780700" cy="4560019"/>
          </a:xfrm>
          <a:prstGeom prst="rect">
            <a:avLst/>
          </a:prstGeom>
        </p:spPr>
      </p:pic>
    </p:spTree>
    <p:extLst>
      <p:ext uri="{BB962C8B-B14F-4D97-AF65-F5344CB8AC3E}">
        <p14:creationId xmlns:p14="http://schemas.microsoft.com/office/powerpoint/2010/main" val="33509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3482C-FD0A-B309-A1A3-D8AE062F7B5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dirty="0">
                <a:solidFill>
                  <a:srgbClr val="FFFFFF"/>
                </a:solidFill>
                <a:latin typeface="+mj-lt"/>
                <a:ea typeface="+mj-ea"/>
                <a:cs typeface="+mj-cs"/>
              </a:rPr>
              <a:t>From the insight presented, majority of the customers prefer to communicate and engage the company via the </a:t>
            </a:r>
            <a:r>
              <a:rPr lang="en-US" sz="1700" b="1" kern="1200" dirty="0">
                <a:solidFill>
                  <a:srgbClr val="FFFFFF"/>
                </a:solidFill>
                <a:latin typeface="+mj-lt"/>
                <a:ea typeface="+mj-ea"/>
                <a:cs typeface="+mj-cs"/>
              </a:rPr>
              <a:t>direct</a:t>
            </a:r>
            <a:r>
              <a:rPr lang="en-US" sz="1700" kern="1200" dirty="0">
                <a:solidFill>
                  <a:srgbClr val="FFFFFF"/>
                </a:solidFill>
                <a:latin typeface="+mj-lt"/>
                <a:ea typeface="+mj-ea"/>
                <a:cs typeface="+mj-cs"/>
              </a:rPr>
              <a:t> means of communication making it the customer’s choice.  </a:t>
            </a:r>
          </a:p>
        </p:txBody>
      </p:sp>
      <p:pic>
        <p:nvPicPr>
          <p:cNvPr id="4" name="Picture 3">
            <a:extLst>
              <a:ext uri="{FF2B5EF4-FFF2-40B4-BE49-F238E27FC236}">
                <a16:creationId xmlns:a16="http://schemas.microsoft.com/office/drawing/2014/main" id="{8B007F34-47DA-D4DD-53B7-EEEF08F010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51400" y="1148990"/>
            <a:ext cx="6623178" cy="4560019"/>
          </a:xfrm>
          <a:prstGeom prst="rect">
            <a:avLst/>
          </a:prstGeom>
        </p:spPr>
      </p:pic>
    </p:spTree>
    <p:extLst>
      <p:ext uri="{BB962C8B-B14F-4D97-AF65-F5344CB8AC3E}">
        <p14:creationId xmlns:p14="http://schemas.microsoft.com/office/powerpoint/2010/main" val="386785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3482C-FD0A-B309-A1A3-D8AE062F7B5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dirty="0">
                <a:solidFill>
                  <a:srgbClr val="FFFFFF"/>
                </a:solidFill>
                <a:latin typeface="+mj-lt"/>
                <a:ea typeface="+mj-ea"/>
                <a:cs typeface="+mj-cs"/>
              </a:rPr>
              <a:t>The yearly trend shows that between 2013 and 2017, the company recorded the </a:t>
            </a:r>
            <a:r>
              <a:rPr lang="en-US" sz="1700" b="1" kern="1200" dirty="0">
                <a:solidFill>
                  <a:srgbClr val="FFFFFF"/>
                </a:solidFill>
                <a:latin typeface="+mj-lt"/>
                <a:ea typeface="+mj-ea"/>
                <a:cs typeface="+mj-cs"/>
              </a:rPr>
              <a:t>most orders </a:t>
            </a:r>
            <a:r>
              <a:rPr lang="en-US" sz="1700" kern="1200" dirty="0">
                <a:solidFill>
                  <a:srgbClr val="FFFFFF"/>
                </a:solidFill>
                <a:latin typeface="+mj-lt"/>
                <a:ea typeface="+mj-ea"/>
                <a:cs typeface="+mj-cs"/>
              </a:rPr>
              <a:t>and sold the </a:t>
            </a:r>
            <a:r>
              <a:rPr lang="en-US" sz="1700" b="1" kern="1200" dirty="0">
                <a:solidFill>
                  <a:srgbClr val="FFFFFF"/>
                </a:solidFill>
                <a:latin typeface="+mj-lt"/>
                <a:ea typeface="+mj-ea"/>
                <a:cs typeface="+mj-cs"/>
              </a:rPr>
              <a:t>most quantity of goods </a:t>
            </a:r>
            <a:r>
              <a:rPr lang="en-US" sz="1700" kern="1200" dirty="0">
                <a:solidFill>
                  <a:srgbClr val="FFFFFF"/>
                </a:solidFill>
                <a:latin typeface="+mj-lt"/>
                <a:ea typeface="+mj-ea"/>
                <a:cs typeface="+mj-cs"/>
              </a:rPr>
              <a:t>in the year </a:t>
            </a:r>
            <a:r>
              <a:rPr lang="en-US" sz="1700" b="1" kern="1200" dirty="0">
                <a:solidFill>
                  <a:srgbClr val="FFFFFF"/>
                </a:solidFill>
                <a:latin typeface="+mj-lt"/>
                <a:ea typeface="+mj-ea"/>
                <a:cs typeface="+mj-cs"/>
              </a:rPr>
              <a:t>2016</a:t>
            </a:r>
            <a:r>
              <a:rPr lang="en-US" sz="1700" kern="1200" dirty="0">
                <a:solidFill>
                  <a:srgbClr val="FFFFFF"/>
                </a:solidFill>
                <a:latin typeface="+mj-lt"/>
                <a:ea typeface="+mj-ea"/>
                <a:cs typeface="+mj-cs"/>
              </a:rPr>
              <a:t>. These metrics grew steadily overtime (2013-2016) but a sharp decline occurred in 2017.</a:t>
            </a:r>
          </a:p>
        </p:txBody>
      </p:sp>
      <p:pic>
        <p:nvPicPr>
          <p:cNvPr id="4" name="Picture 3">
            <a:extLst>
              <a:ext uri="{FF2B5EF4-FFF2-40B4-BE49-F238E27FC236}">
                <a16:creationId xmlns:a16="http://schemas.microsoft.com/office/drawing/2014/main" id="{8B007F34-47DA-D4DD-53B7-EEEF08F010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51400" y="1333500"/>
            <a:ext cx="6623178" cy="3949700"/>
          </a:xfrm>
          <a:prstGeom prst="rect">
            <a:avLst/>
          </a:prstGeom>
        </p:spPr>
      </p:pic>
    </p:spTree>
    <p:extLst>
      <p:ext uri="{BB962C8B-B14F-4D97-AF65-F5344CB8AC3E}">
        <p14:creationId xmlns:p14="http://schemas.microsoft.com/office/powerpoint/2010/main" val="275794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3482C-FD0A-B309-A1A3-D8AE062F7B5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dirty="0">
                <a:solidFill>
                  <a:srgbClr val="FFFFFF"/>
                </a:solidFill>
                <a:latin typeface="+mj-lt"/>
                <a:ea typeface="+mj-ea"/>
                <a:cs typeface="+mj-cs"/>
              </a:rPr>
              <a:t>Like the yearly trend, the trend across months shows steady growth in  the number of orders and quantity sold from Jan to Dec with the peak values being recorded in </a:t>
            </a:r>
            <a:r>
              <a:rPr lang="en-US" sz="1700" b="1" kern="1200" dirty="0">
                <a:solidFill>
                  <a:srgbClr val="FFFFFF"/>
                </a:solidFill>
                <a:latin typeface="+mj-lt"/>
                <a:ea typeface="+mj-ea"/>
                <a:cs typeface="+mj-cs"/>
              </a:rPr>
              <a:t>December</a:t>
            </a:r>
            <a:r>
              <a:rPr lang="en-US" sz="1700" kern="1200" dirty="0">
                <a:solidFill>
                  <a:srgbClr val="FFFFFF"/>
                </a:solidFill>
                <a:latin typeface="+mj-lt"/>
                <a:ea typeface="+mj-ea"/>
                <a:cs typeface="+mj-cs"/>
              </a:rPr>
              <a:t>. </a:t>
            </a:r>
          </a:p>
        </p:txBody>
      </p:sp>
      <p:pic>
        <p:nvPicPr>
          <p:cNvPr id="4" name="Picture 3">
            <a:extLst>
              <a:ext uri="{FF2B5EF4-FFF2-40B4-BE49-F238E27FC236}">
                <a16:creationId xmlns:a16="http://schemas.microsoft.com/office/drawing/2014/main" id="{8B007F34-47DA-D4DD-53B7-EEEF08F010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51400" y="1271076"/>
            <a:ext cx="6623178" cy="3935923"/>
          </a:xfrm>
          <a:prstGeom prst="rect">
            <a:avLst/>
          </a:prstGeom>
        </p:spPr>
      </p:pic>
    </p:spTree>
    <p:extLst>
      <p:ext uri="{BB962C8B-B14F-4D97-AF65-F5344CB8AC3E}">
        <p14:creationId xmlns:p14="http://schemas.microsoft.com/office/powerpoint/2010/main" val="128606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CF51-A800-FE94-6F70-A7963A889E31}"/>
              </a:ext>
            </a:extLst>
          </p:cNvPr>
          <p:cNvSpPr>
            <a:spLocks noGrp="1"/>
          </p:cNvSpPr>
          <p:nvPr>
            <p:ph type="title"/>
          </p:nvPr>
        </p:nvSpPr>
        <p:spPr/>
        <p:txBody>
          <a:bodyPr/>
          <a:lstStyle/>
          <a:p>
            <a:pPr algn="ctr"/>
            <a:r>
              <a:rPr lang="en-US" u="sng" dirty="0"/>
              <a:t>Conclusion and Recommendation</a:t>
            </a:r>
          </a:p>
        </p:txBody>
      </p:sp>
      <p:sp>
        <p:nvSpPr>
          <p:cNvPr id="3" name="Content Placeholder 2">
            <a:extLst>
              <a:ext uri="{FF2B5EF4-FFF2-40B4-BE49-F238E27FC236}">
                <a16:creationId xmlns:a16="http://schemas.microsoft.com/office/drawing/2014/main" id="{5599D691-6380-7F27-3D9C-9775F2CB271C}"/>
              </a:ext>
            </a:extLst>
          </p:cNvPr>
          <p:cNvSpPr>
            <a:spLocks noGrp="1"/>
          </p:cNvSpPr>
          <p:nvPr>
            <p:ph idx="1"/>
          </p:nvPr>
        </p:nvSpPr>
        <p:spPr/>
        <p:txBody>
          <a:bodyPr>
            <a:noAutofit/>
          </a:bodyPr>
          <a:lstStyle/>
          <a:p>
            <a:pPr algn="just"/>
            <a:r>
              <a:rPr lang="en-US" sz="3000" b="1" dirty="0">
                <a:latin typeface="Times New Roman" panose="02020603050405020304" pitchFamily="18" charset="0"/>
                <a:cs typeface="Times New Roman" panose="02020603050405020304" pitchFamily="18" charset="0"/>
              </a:rPr>
              <a:t>Conclusion:</a:t>
            </a:r>
            <a:r>
              <a:rPr lang="en-US" sz="3000" dirty="0">
                <a:latin typeface="Times New Roman" panose="02020603050405020304" pitchFamily="18" charset="0"/>
                <a:cs typeface="Times New Roman" panose="02020603050405020304" pitchFamily="18" charset="0"/>
              </a:rPr>
              <a:t> Sales and order trends vary significantly across different months, regions, customers, and channels, indicating potential areas for growth and improvement in underperforming segments.</a:t>
            </a:r>
          </a:p>
          <a:p>
            <a:pPr algn="just"/>
            <a:r>
              <a:rPr lang="en-US" sz="3000" b="1" dirty="0">
                <a:latin typeface="Times New Roman" panose="02020603050405020304" pitchFamily="18" charset="0"/>
                <a:cs typeface="Times New Roman" panose="02020603050405020304" pitchFamily="18" charset="0"/>
              </a:rPr>
              <a:t>Recommendations:</a:t>
            </a:r>
            <a:endParaRPr lang="en-US" sz="3000" dirty="0">
              <a:latin typeface="Times New Roman" panose="02020603050405020304" pitchFamily="18" charset="0"/>
              <a:cs typeface="Times New Roman" panose="02020603050405020304" pitchFamily="18" charset="0"/>
            </a:endParaRPr>
          </a:p>
          <a:p>
            <a:pPr algn="just">
              <a:buFont typeface="+mj-lt"/>
              <a:buAutoNum type="arabicPeriod"/>
            </a:pPr>
            <a:r>
              <a:rPr lang="en-US" sz="3000" dirty="0">
                <a:latin typeface="Times New Roman" panose="02020603050405020304" pitchFamily="18" charset="0"/>
                <a:cs typeface="Times New Roman" panose="02020603050405020304" pitchFamily="18" charset="0"/>
              </a:rPr>
              <a:t> Focus marketing efforts and promotions on regions and channels with lower sales volume to drive growth in those areas.</a:t>
            </a:r>
          </a:p>
          <a:p>
            <a:pPr algn="just">
              <a:buFont typeface="+mj-lt"/>
              <a:buAutoNum type="arabicPeriod"/>
            </a:pPr>
            <a:r>
              <a:rPr lang="en-US" sz="3000" dirty="0">
                <a:latin typeface="Times New Roman" panose="02020603050405020304" pitchFamily="18" charset="0"/>
                <a:cs typeface="Times New Roman" panose="02020603050405020304" pitchFamily="18" charset="0"/>
              </a:rPr>
              <a:t> Strengthen customer retention by offering targeted discounts or incentives to customers with low order value.</a:t>
            </a:r>
          </a:p>
        </p:txBody>
      </p:sp>
    </p:spTree>
    <p:extLst>
      <p:ext uri="{BB962C8B-B14F-4D97-AF65-F5344CB8AC3E}">
        <p14:creationId xmlns:p14="http://schemas.microsoft.com/office/powerpoint/2010/main" val="291877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292</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PARCH AND POSEY COMPANY SALES REPORT</vt:lpstr>
      <vt:lpstr>Problem Statement</vt:lpstr>
      <vt:lpstr>The company has recorded a bulk of its orders from the Northeast region, followed closely by the Southeast region. These 2 regions contribute to over 53% of the orders recorded.</vt:lpstr>
      <vt:lpstr>EOG Resources, Mosaic, IBM and General Dynamics are top grossing customers contributing over $300k each to the company’s overall revenue. The visual on the right shows the top 10 highest grossing companies.</vt:lpstr>
      <vt:lpstr>From the insight presented, majority of the customers prefer to communicate and engage the company via the direct means of communication making it the customer’s choice.  </vt:lpstr>
      <vt:lpstr>The yearly trend shows that between 2013 and 2017, the company recorded the most orders and sold the most quantity of goods in the year 2016. These metrics grew steadily overtime (2013-2016) but a sharp decline occurred in 2017.</vt:lpstr>
      <vt:lpstr>Like the yearly trend, the trend across months shows steady growth in  the number of orders and quantity sold from Jan to Dec with the peak values being recorded in December. </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Promise Chinonso</dc:creator>
  <cp:lastModifiedBy>Promise Chinonso</cp:lastModifiedBy>
  <cp:revision>1</cp:revision>
  <dcterms:created xsi:type="dcterms:W3CDTF">2024-09-05T14:20:28Z</dcterms:created>
  <dcterms:modified xsi:type="dcterms:W3CDTF">2024-09-05T15:00:44Z</dcterms:modified>
</cp:coreProperties>
</file>