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6" r:id="rId4"/>
  </p:sldMasterIdLst>
  <p:notesMasterIdLst>
    <p:notesMasterId r:id="rId33"/>
  </p:notesMasterIdLst>
  <p:handoutMasterIdLst>
    <p:handoutMasterId r:id="rId34"/>
  </p:handoutMasterIdLst>
  <p:sldIdLst>
    <p:sldId id="388" r:id="rId5"/>
    <p:sldId id="419" r:id="rId6"/>
    <p:sldId id="467" r:id="rId7"/>
    <p:sldId id="435" r:id="rId8"/>
    <p:sldId id="437" r:id="rId9"/>
    <p:sldId id="463" r:id="rId10"/>
    <p:sldId id="462" r:id="rId11"/>
    <p:sldId id="460" r:id="rId12"/>
    <p:sldId id="451" r:id="rId13"/>
    <p:sldId id="475" r:id="rId14"/>
    <p:sldId id="466" r:id="rId15"/>
    <p:sldId id="464" r:id="rId16"/>
    <p:sldId id="455" r:id="rId17"/>
    <p:sldId id="456" r:id="rId18"/>
    <p:sldId id="458" r:id="rId19"/>
    <p:sldId id="459" r:id="rId20"/>
    <p:sldId id="457" r:id="rId21"/>
    <p:sldId id="474" r:id="rId22"/>
    <p:sldId id="472" r:id="rId23"/>
    <p:sldId id="473" r:id="rId24"/>
    <p:sldId id="465" r:id="rId25"/>
    <p:sldId id="471" r:id="rId26"/>
    <p:sldId id="441" r:id="rId27"/>
    <p:sldId id="447" r:id="rId28"/>
    <p:sldId id="449" r:id="rId29"/>
    <p:sldId id="450" r:id="rId30"/>
    <p:sldId id="469" r:id="rId31"/>
    <p:sldId id="468" r:id="rId32"/>
  </p:sldIdLst>
  <p:sldSz cx="9144000" cy="5143500" type="screen16x9"/>
  <p:notesSz cx="7010400" cy="9296400"/>
  <p:defaultTextStyle>
    <a:defPPr>
      <a:defRPr lang="en-US"/>
    </a:defPPr>
    <a:lvl1pPr algn="ctr" rtl="0" eaLnBrk="0" fontAlgn="base" hangingPunct="0">
      <a:spcBef>
        <a:spcPct val="0"/>
      </a:spcBef>
      <a:spcAft>
        <a:spcPct val="0"/>
      </a:spcAft>
      <a:defRPr sz="1400" b="1" kern="1200">
        <a:solidFill>
          <a:schemeClr val="tx1"/>
        </a:solidFill>
        <a:latin typeface="Trebuchet MS" pitchFamily="34" charset="0"/>
        <a:ea typeface="+mn-ea"/>
        <a:cs typeface="+mn-cs"/>
      </a:defRPr>
    </a:lvl1pPr>
    <a:lvl2pPr marL="457200" algn="ctr" rtl="0" eaLnBrk="0" fontAlgn="base" hangingPunct="0">
      <a:spcBef>
        <a:spcPct val="0"/>
      </a:spcBef>
      <a:spcAft>
        <a:spcPct val="0"/>
      </a:spcAft>
      <a:defRPr sz="1400" b="1" kern="1200">
        <a:solidFill>
          <a:schemeClr val="tx1"/>
        </a:solidFill>
        <a:latin typeface="Trebuchet MS" pitchFamily="34" charset="0"/>
        <a:ea typeface="+mn-ea"/>
        <a:cs typeface="+mn-cs"/>
      </a:defRPr>
    </a:lvl2pPr>
    <a:lvl3pPr marL="914400" algn="ctr" rtl="0" eaLnBrk="0" fontAlgn="base" hangingPunct="0">
      <a:spcBef>
        <a:spcPct val="0"/>
      </a:spcBef>
      <a:spcAft>
        <a:spcPct val="0"/>
      </a:spcAft>
      <a:defRPr sz="1400" b="1" kern="1200">
        <a:solidFill>
          <a:schemeClr val="tx1"/>
        </a:solidFill>
        <a:latin typeface="Trebuchet MS" pitchFamily="34" charset="0"/>
        <a:ea typeface="+mn-ea"/>
        <a:cs typeface="+mn-cs"/>
      </a:defRPr>
    </a:lvl3pPr>
    <a:lvl4pPr marL="1371600" algn="ctr" rtl="0" eaLnBrk="0" fontAlgn="base" hangingPunct="0">
      <a:spcBef>
        <a:spcPct val="0"/>
      </a:spcBef>
      <a:spcAft>
        <a:spcPct val="0"/>
      </a:spcAft>
      <a:defRPr sz="1400" b="1" kern="1200">
        <a:solidFill>
          <a:schemeClr val="tx1"/>
        </a:solidFill>
        <a:latin typeface="Trebuchet MS" pitchFamily="34" charset="0"/>
        <a:ea typeface="+mn-ea"/>
        <a:cs typeface="+mn-cs"/>
      </a:defRPr>
    </a:lvl4pPr>
    <a:lvl5pPr marL="1828800" algn="ctr" rtl="0" eaLnBrk="0" fontAlgn="base" hangingPunct="0">
      <a:spcBef>
        <a:spcPct val="0"/>
      </a:spcBef>
      <a:spcAft>
        <a:spcPct val="0"/>
      </a:spcAft>
      <a:defRPr sz="1400" b="1" kern="1200">
        <a:solidFill>
          <a:schemeClr val="tx1"/>
        </a:solidFill>
        <a:latin typeface="Trebuchet MS" pitchFamily="34" charset="0"/>
        <a:ea typeface="+mn-ea"/>
        <a:cs typeface="+mn-cs"/>
      </a:defRPr>
    </a:lvl5pPr>
    <a:lvl6pPr marL="2286000" algn="l" defTabSz="914400" rtl="0" eaLnBrk="1" latinLnBrk="0" hangingPunct="1">
      <a:defRPr sz="1400" b="1" kern="1200">
        <a:solidFill>
          <a:schemeClr val="tx1"/>
        </a:solidFill>
        <a:latin typeface="Trebuchet MS" pitchFamily="34" charset="0"/>
        <a:ea typeface="+mn-ea"/>
        <a:cs typeface="+mn-cs"/>
      </a:defRPr>
    </a:lvl6pPr>
    <a:lvl7pPr marL="2743200" algn="l" defTabSz="914400" rtl="0" eaLnBrk="1" latinLnBrk="0" hangingPunct="1">
      <a:defRPr sz="1400" b="1" kern="1200">
        <a:solidFill>
          <a:schemeClr val="tx1"/>
        </a:solidFill>
        <a:latin typeface="Trebuchet MS" pitchFamily="34" charset="0"/>
        <a:ea typeface="+mn-ea"/>
        <a:cs typeface="+mn-cs"/>
      </a:defRPr>
    </a:lvl7pPr>
    <a:lvl8pPr marL="3200400" algn="l" defTabSz="914400" rtl="0" eaLnBrk="1" latinLnBrk="0" hangingPunct="1">
      <a:defRPr sz="1400" b="1" kern="1200">
        <a:solidFill>
          <a:schemeClr val="tx1"/>
        </a:solidFill>
        <a:latin typeface="Trebuchet MS" pitchFamily="34" charset="0"/>
        <a:ea typeface="+mn-ea"/>
        <a:cs typeface="+mn-cs"/>
      </a:defRPr>
    </a:lvl8pPr>
    <a:lvl9pPr marL="3657600" algn="l" defTabSz="914400" rtl="0" eaLnBrk="1" latinLnBrk="0" hangingPunct="1">
      <a:defRPr sz="1400" b="1" kern="1200">
        <a:solidFill>
          <a:schemeClr val="tx1"/>
        </a:solidFill>
        <a:latin typeface="Trebuchet MS" pitchFamily="34" charset="0"/>
        <a:ea typeface="+mn-ea"/>
        <a:cs typeface="+mn-cs"/>
      </a:defRPr>
    </a:lvl9pPr>
  </p:defaultTextStyle>
  <p:extLst>
    <p:ext uri="{521415D9-36F7-43E2-AB2F-B90AF26B5E84}">
      <p14:sectionLst xmlns:p14="http://schemas.microsoft.com/office/powerpoint/2010/main">
        <p14:section name="Page templates" id="{695D1528-737E-43EC-B63B-FBDB45DD9AA4}">
          <p14:sldIdLst>
            <p14:sldId id="388"/>
            <p14:sldId id="419"/>
            <p14:sldId id="467"/>
            <p14:sldId id="435"/>
            <p14:sldId id="437"/>
            <p14:sldId id="463"/>
            <p14:sldId id="462"/>
            <p14:sldId id="460"/>
            <p14:sldId id="451"/>
            <p14:sldId id="475"/>
            <p14:sldId id="466"/>
            <p14:sldId id="464"/>
            <p14:sldId id="455"/>
            <p14:sldId id="456"/>
            <p14:sldId id="458"/>
            <p14:sldId id="459"/>
            <p14:sldId id="457"/>
            <p14:sldId id="474"/>
            <p14:sldId id="472"/>
            <p14:sldId id="473"/>
            <p14:sldId id="465"/>
            <p14:sldId id="471"/>
            <p14:sldId id="441"/>
            <p14:sldId id="447"/>
            <p14:sldId id="449"/>
            <p14:sldId id="450"/>
            <p14:sldId id="469"/>
            <p14:sldId id="4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2732"/>
    <a:srgbClr val="FFF5F2"/>
    <a:srgbClr val="EDE7DD"/>
    <a:srgbClr val="B21901"/>
    <a:srgbClr val="C31D00"/>
    <a:srgbClr val="255AA7"/>
    <a:srgbClr val="CDDDF4"/>
    <a:srgbClr val="948671"/>
    <a:srgbClr val="687279"/>
    <a:srgbClr val="CFD4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77"/>
    <p:restoredTop sz="94597"/>
  </p:normalViewPr>
  <p:slideViewPr>
    <p:cSldViewPr snapToGrid="0">
      <p:cViewPr>
        <p:scale>
          <a:sx n="120" d="100"/>
          <a:sy n="120" d="100"/>
        </p:scale>
        <p:origin x="504" y="408"/>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8.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4" name="Text Box 6"/>
          <p:cNvSpPr txBox="1">
            <a:spLocks noChangeArrowheads="1"/>
          </p:cNvSpPr>
          <p:nvPr/>
        </p:nvSpPr>
        <p:spPr bwMode="auto">
          <a:xfrm>
            <a:off x="6083260" y="317977"/>
            <a:ext cx="794234" cy="214114"/>
          </a:xfrm>
          <a:prstGeom prst="rect">
            <a:avLst/>
          </a:prstGeom>
          <a:noFill/>
          <a:ln w="25400">
            <a:noFill/>
            <a:miter lim="800000"/>
            <a:headEnd/>
            <a:tailEnd/>
          </a:ln>
          <a:effectLst/>
        </p:spPr>
        <p:txBody>
          <a:bodyPr wrap="none" lIns="0" tIns="0" rIns="0" bIns="0" anchor="ctr">
            <a:spAutoFit/>
          </a:bodyPr>
          <a:lstStyle/>
          <a:p>
            <a:pPr algn="r" defTabSz="932362"/>
            <a:r>
              <a:rPr lang="en-US" b="0">
                <a:solidFill>
                  <a:schemeClr val="accent2"/>
                </a:solidFill>
              </a:rPr>
              <a:t>Title here</a:t>
            </a:r>
          </a:p>
        </p:txBody>
      </p:sp>
      <p:sp>
        <p:nvSpPr>
          <p:cNvPr id="7175" name="Text Box 7"/>
          <p:cNvSpPr txBox="1">
            <a:spLocks noChangeArrowheads="1"/>
          </p:cNvSpPr>
          <p:nvPr/>
        </p:nvSpPr>
        <p:spPr bwMode="auto">
          <a:xfrm>
            <a:off x="244996" y="9018372"/>
            <a:ext cx="1420334" cy="183755"/>
          </a:xfrm>
          <a:prstGeom prst="rect">
            <a:avLst/>
          </a:prstGeom>
          <a:noFill/>
          <a:ln w="25400">
            <a:noFill/>
            <a:miter lim="800000"/>
            <a:headEnd/>
            <a:tailEnd/>
          </a:ln>
          <a:effectLst/>
        </p:spPr>
        <p:txBody>
          <a:bodyPr wrap="none" lIns="0" tIns="0" rIns="0" bIns="0" anchor="ctr">
            <a:spAutoFit/>
          </a:bodyPr>
          <a:lstStyle/>
          <a:p>
            <a:pPr algn="l" defTabSz="932362"/>
            <a:r>
              <a:rPr lang="en-US" sz="1200" b="0"/>
              <a:t>Date of Presentation</a:t>
            </a:r>
          </a:p>
        </p:txBody>
      </p:sp>
      <p:sp>
        <p:nvSpPr>
          <p:cNvPr id="7176" name="Line 8"/>
          <p:cNvSpPr>
            <a:spLocks noChangeShapeType="1"/>
          </p:cNvSpPr>
          <p:nvPr/>
        </p:nvSpPr>
        <p:spPr bwMode="auto">
          <a:xfrm>
            <a:off x="233787" y="591211"/>
            <a:ext cx="6643708" cy="0"/>
          </a:xfrm>
          <a:prstGeom prst="line">
            <a:avLst/>
          </a:prstGeom>
          <a:noFill/>
          <a:ln w="25400">
            <a:solidFill>
              <a:schemeClr val="accent2"/>
            </a:solidFill>
            <a:round/>
            <a:headEnd/>
            <a:tailEnd/>
          </a:ln>
          <a:effectLst/>
        </p:spPr>
        <p:txBody>
          <a:bodyPr wrap="none" lIns="92117" tIns="46058" rIns="92117" bIns="46058" anchor="ctr"/>
          <a:lstStyle/>
          <a:p>
            <a:endParaRPr lang="en-US"/>
          </a:p>
        </p:txBody>
      </p:sp>
      <p:sp>
        <p:nvSpPr>
          <p:cNvPr id="7177" name="Line 9"/>
          <p:cNvSpPr>
            <a:spLocks noChangeShapeType="1"/>
          </p:cNvSpPr>
          <p:nvPr/>
        </p:nvSpPr>
        <p:spPr bwMode="auto">
          <a:xfrm>
            <a:off x="233787" y="8964043"/>
            <a:ext cx="6643708" cy="0"/>
          </a:xfrm>
          <a:prstGeom prst="line">
            <a:avLst/>
          </a:prstGeom>
          <a:noFill/>
          <a:ln w="25400">
            <a:solidFill>
              <a:schemeClr val="accent2"/>
            </a:solidFill>
            <a:round/>
            <a:headEnd/>
            <a:tailEnd/>
          </a:ln>
          <a:effectLst/>
        </p:spPr>
        <p:txBody>
          <a:bodyPr wrap="none" lIns="92117" tIns="46058" rIns="92117" bIns="46058" anchor="ctr"/>
          <a:lstStyle/>
          <a:p>
            <a:endParaRPr lang="en-US"/>
          </a:p>
        </p:txBody>
      </p:sp>
      <p:sp>
        <p:nvSpPr>
          <p:cNvPr id="7178" name="Text Box 10"/>
          <p:cNvSpPr txBox="1">
            <a:spLocks noChangeArrowheads="1"/>
          </p:cNvSpPr>
          <p:nvPr/>
        </p:nvSpPr>
        <p:spPr bwMode="auto">
          <a:xfrm>
            <a:off x="6164925" y="9003991"/>
            <a:ext cx="661329" cy="214114"/>
          </a:xfrm>
          <a:prstGeom prst="rect">
            <a:avLst/>
          </a:prstGeom>
          <a:noFill/>
          <a:ln w="25400">
            <a:noFill/>
            <a:miter lim="800000"/>
            <a:headEnd/>
            <a:tailEnd/>
          </a:ln>
          <a:effectLst/>
        </p:spPr>
        <p:txBody>
          <a:bodyPr wrap="none" lIns="0" tIns="0" rIns="0" bIns="0" anchor="ctr">
            <a:spAutoFit/>
          </a:bodyPr>
          <a:lstStyle/>
          <a:p>
            <a:pPr algn="l" defTabSz="932362"/>
            <a:r>
              <a:rPr lang="en-US" b="0"/>
              <a:t>Page </a:t>
            </a:r>
            <a:fld id="{F10BB755-35E9-4058-A9A6-0CD7342A1E87}" type="slidenum">
              <a:rPr lang="en-US" b="0"/>
              <a:pPr algn="l" defTabSz="932362"/>
              <a:t>‹#›</a:t>
            </a:fld>
            <a:endParaRPr lang="en-US" b="0"/>
          </a:p>
        </p:txBody>
      </p:sp>
      <p:pic>
        <p:nvPicPr>
          <p:cNvPr id="7180" name="Picture 12" descr="Spirent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53" y="94275"/>
            <a:ext cx="1055242" cy="425033"/>
          </a:xfrm>
          <a:prstGeom prst="rect">
            <a:avLst/>
          </a:prstGeom>
          <a:noFill/>
        </p:spPr>
      </p:pic>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e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0"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701361" y="4416510"/>
            <a:ext cx="5607679" cy="4183220"/>
          </a:xfrm>
          <a:prstGeom prst="rect">
            <a:avLst/>
          </a:prstGeom>
          <a:noFill/>
          <a:ln w="9525">
            <a:noFill/>
            <a:miter lim="800000"/>
            <a:headEnd/>
            <a:tailEnd/>
          </a:ln>
          <a:effectLst/>
        </p:spPr>
        <p:txBody>
          <a:bodyPr vert="horz" wrap="square" lIns="93176" tIns="46588" rIns="93176" bIns="465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4" name="Text Box 8"/>
          <p:cNvSpPr txBox="1">
            <a:spLocks noChangeArrowheads="1"/>
          </p:cNvSpPr>
          <p:nvPr/>
        </p:nvSpPr>
        <p:spPr bwMode="auto">
          <a:xfrm>
            <a:off x="6123292" y="317976"/>
            <a:ext cx="754203" cy="215712"/>
          </a:xfrm>
          <a:prstGeom prst="rect">
            <a:avLst/>
          </a:prstGeom>
          <a:noFill/>
          <a:ln w="25400">
            <a:noFill/>
            <a:miter lim="800000"/>
            <a:headEnd/>
            <a:tailEnd/>
          </a:ln>
          <a:effectLst/>
        </p:spPr>
        <p:txBody>
          <a:bodyPr wrap="none" lIns="0" tIns="0" rIns="0" bIns="0" anchor="ctr">
            <a:spAutoFit/>
          </a:bodyPr>
          <a:lstStyle/>
          <a:p>
            <a:pPr algn="r" defTabSz="932362"/>
            <a:r>
              <a:rPr lang="en-US" b="0">
                <a:latin typeface="Arial" pitchFamily="34" charset="0"/>
              </a:rPr>
              <a:t>Title here</a:t>
            </a:r>
          </a:p>
        </p:txBody>
      </p:sp>
      <p:sp>
        <p:nvSpPr>
          <p:cNvPr id="9225" name="Text Box 9"/>
          <p:cNvSpPr txBox="1">
            <a:spLocks noChangeArrowheads="1"/>
          </p:cNvSpPr>
          <p:nvPr/>
        </p:nvSpPr>
        <p:spPr bwMode="auto">
          <a:xfrm>
            <a:off x="244996" y="9002392"/>
            <a:ext cx="1652520" cy="217310"/>
          </a:xfrm>
          <a:prstGeom prst="rect">
            <a:avLst/>
          </a:prstGeom>
          <a:noFill/>
          <a:ln w="25400">
            <a:noFill/>
            <a:miter lim="800000"/>
            <a:headEnd/>
            <a:tailEnd/>
          </a:ln>
          <a:effectLst/>
        </p:spPr>
        <p:txBody>
          <a:bodyPr wrap="none" lIns="0" tIns="0" rIns="0" bIns="0" anchor="ctr">
            <a:spAutoFit/>
          </a:bodyPr>
          <a:lstStyle/>
          <a:p>
            <a:pPr algn="l" defTabSz="932362"/>
            <a:r>
              <a:rPr lang="en-US" b="0">
                <a:latin typeface="Arial" pitchFamily="34" charset="0"/>
              </a:rPr>
              <a:t>Date of Presentation</a:t>
            </a:r>
          </a:p>
        </p:txBody>
      </p:sp>
      <p:sp>
        <p:nvSpPr>
          <p:cNvPr id="9226" name="Line 10"/>
          <p:cNvSpPr>
            <a:spLocks noChangeShapeType="1"/>
          </p:cNvSpPr>
          <p:nvPr/>
        </p:nvSpPr>
        <p:spPr bwMode="auto">
          <a:xfrm>
            <a:off x="233787" y="591211"/>
            <a:ext cx="6643708" cy="0"/>
          </a:xfrm>
          <a:prstGeom prst="line">
            <a:avLst/>
          </a:prstGeom>
          <a:noFill/>
          <a:ln w="25400">
            <a:solidFill>
              <a:schemeClr val="accent2"/>
            </a:solidFill>
            <a:round/>
            <a:headEnd/>
            <a:tailEnd/>
          </a:ln>
          <a:effectLst/>
        </p:spPr>
        <p:txBody>
          <a:bodyPr wrap="none" lIns="92117" tIns="46058" rIns="92117" bIns="46058" anchor="ctr"/>
          <a:lstStyle/>
          <a:p>
            <a:endParaRPr lang="en-US"/>
          </a:p>
        </p:txBody>
      </p:sp>
      <p:sp>
        <p:nvSpPr>
          <p:cNvPr id="9227" name="Line 11"/>
          <p:cNvSpPr>
            <a:spLocks noChangeShapeType="1"/>
          </p:cNvSpPr>
          <p:nvPr/>
        </p:nvSpPr>
        <p:spPr bwMode="auto">
          <a:xfrm>
            <a:off x="233787" y="8964043"/>
            <a:ext cx="6643708" cy="0"/>
          </a:xfrm>
          <a:prstGeom prst="line">
            <a:avLst/>
          </a:prstGeom>
          <a:noFill/>
          <a:ln w="25400">
            <a:solidFill>
              <a:schemeClr val="accent2"/>
            </a:solidFill>
            <a:round/>
            <a:headEnd/>
            <a:tailEnd/>
          </a:ln>
          <a:effectLst/>
        </p:spPr>
        <p:txBody>
          <a:bodyPr wrap="none" lIns="92117" tIns="46058" rIns="92117" bIns="46058" anchor="ctr"/>
          <a:lstStyle/>
          <a:p>
            <a:endParaRPr lang="en-US"/>
          </a:p>
        </p:txBody>
      </p:sp>
      <p:sp>
        <p:nvSpPr>
          <p:cNvPr id="9228" name="Text Box 12"/>
          <p:cNvSpPr txBox="1">
            <a:spLocks noChangeArrowheads="1"/>
          </p:cNvSpPr>
          <p:nvPr/>
        </p:nvSpPr>
        <p:spPr bwMode="auto">
          <a:xfrm>
            <a:off x="6164925" y="9002392"/>
            <a:ext cx="694955" cy="217310"/>
          </a:xfrm>
          <a:prstGeom prst="rect">
            <a:avLst/>
          </a:prstGeom>
          <a:noFill/>
          <a:ln w="25400">
            <a:noFill/>
            <a:miter lim="800000"/>
            <a:headEnd/>
            <a:tailEnd/>
          </a:ln>
          <a:effectLst/>
        </p:spPr>
        <p:txBody>
          <a:bodyPr wrap="none" lIns="0" tIns="0" rIns="0" bIns="0" anchor="ctr">
            <a:spAutoFit/>
          </a:bodyPr>
          <a:lstStyle/>
          <a:p>
            <a:pPr algn="l" defTabSz="932362"/>
            <a:r>
              <a:rPr lang="en-US" b="0">
                <a:latin typeface="Arial" pitchFamily="34" charset="0"/>
              </a:rPr>
              <a:t>Page </a:t>
            </a:r>
            <a:fld id="{0FF7B7A8-2A63-4249-8312-C6BB849AF4CB}" type="slidenum">
              <a:rPr lang="en-US" b="0">
                <a:latin typeface="Arial" pitchFamily="34" charset="0"/>
              </a:rPr>
              <a:pPr algn="l" defTabSz="932362"/>
              <a:t>‹#›</a:t>
            </a:fld>
            <a:endParaRPr lang="en-US" b="0">
              <a:latin typeface="Arial" pitchFamily="34" charset="0"/>
            </a:endParaRPr>
          </a:p>
        </p:txBody>
      </p:sp>
      <p:pic>
        <p:nvPicPr>
          <p:cNvPr id="9229" name="Picture 13" descr="2Color_RGB"/>
          <p:cNvPicPr>
            <a:picLocks noChangeAspect="1" noChangeArrowheads="1"/>
          </p:cNvPicPr>
          <p:nvPr/>
        </p:nvPicPr>
        <p:blipFill>
          <a:blip r:embed="rId2"/>
          <a:srcRect/>
          <a:stretch>
            <a:fillRect/>
          </a:stretch>
        </p:blipFill>
        <p:spPr bwMode="auto">
          <a:xfrm>
            <a:off x="244996" y="38349"/>
            <a:ext cx="1012008" cy="495339"/>
          </a:xfrm>
          <a:prstGeom prst="rect">
            <a:avLst/>
          </a:prstGeom>
          <a:noFill/>
        </p:spPr>
      </p:pic>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6985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37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6160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2" name="Picture 2" descr="D:\Purchased Images\176870847.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800" b="26339"/>
          <a:stretch/>
        </p:blipFill>
        <p:spPr bwMode="auto">
          <a:xfrm flipH="1">
            <a:off x="0" y="1"/>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30755" name="Rectangle 3"/>
          <p:cNvSpPr>
            <a:spLocks noGrp="1" noChangeArrowheads="1"/>
          </p:cNvSpPr>
          <p:nvPr>
            <p:ph type="ctrTitle" hasCustomPrompt="1"/>
          </p:nvPr>
        </p:nvSpPr>
        <p:spPr>
          <a:xfrm>
            <a:off x="4348480" y="3086100"/>
            <a:ext cx="4795520" cy="2057400"/>
          </a:xfrm>
          <a:solidFill>
            <a:schemeClr val="accent1">
              <a:alpha val="85000"/>
            </a:schemeClr>
          </a:solidFill>
          <a:effectLst/>
        </p:spPr>
        <p:txBody>
          <a:bodyPr lIns="228600" tIns="228600" rIns="45720" bIns="228600" anchor="t" anchorCtr="0">
            <a:noAutofit/>
          </a:bodyPr>
          <a:lstStyle>
            <a:lvl1pPr>
              <a:lnSpc>
                <a:spcPct val="100000"/>
              </a:lnSpc>
              <a:spcBef>
                <a:spcPts val="600"/>
              </a:spcBef>
              <a:defRPr sz="2800" b="1">
                <a:solidFill>
                  <a:schemeClr val="bg1"/>
                </a:solidFill>
              </a:defRPr>
            </a:lvl1pPr>
          </a:lstStyle>
          <a:p>
            <a:r>
              <a:rPr lang="en-US"/>
              <a:t>Click to edit master title style</a:t>
            </a:r>
          </a:p>
        </p:txBody>
      </p:sp>
      <p:sp>
        <p:nvSpPr>
          <p:cNvPr id="5" name="Text Placeholder 4"/>
          <p:cNvSpPr>
            <a:spLocks noGrp="1"/>
          </p:cNvSpPr>
          <p:nvPr>
            <p:ph type="body" sz="quarter" idx="10" hasCustomPrompt="1"/>
          </p:nvPr>
        </p:nvSpPr>
        <p:spPr>
          <a:xfrm>
            <a:off x="4348480" y="4589502"/>
            <a:ext cx="4795520" cy="553998"/>
          </a:xfrm>
          <a:prstGeom prst="rect">
            <a:avLst/>
          </a:prstGeom>
        </p:spPr>
        <p:txBody>
          <a:bodyPr wrap="square" lIns="228600" bIns="228600" anchor="b" anchorCtr="0">
            <a:spAutoFit/>
          </a:bodyPr>
          <a:lstStyle>
            <a:lvl1pPr marL="0" indent="0">
              <a:lnSpc>
                <a:spcPct val="100000"/>
              </a:lnSpc>
              <a:spcBef>
                <a:spcPts val="600"/>
              </a:spcBef>
              <a:buNone/>
              <a:defRPr sz="1800">
                <a:solidFill>
                  <a:schemeClr val="bg1"/>
                </a:solidFill>
              </a:defRPr>
            </a:lvl1pPr>
          </a:lstStyle>
          <a:p>
            <a:pPr lvl="0"/>
            <a:r>
              <a:rPr lang="en-US"/>
              <a:t>Subtitle</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72450" y="0"/>
            <a:ext cx="777240" cy="777240"/>
          </a:xfrm>
          <a:prstGeom prst="rect">
            <a:avLst/>
          </a:prstGeom>
        </p:spPr>
      </p:pic>
      <p:sp>
        <p:nvSpPr>
          <p:cNvPr id="6" name="Rectangle 3"/>
          <p:cNvSpPr txBox="1">
            <a:spLocks noChangeArrowheads="1"/>
          </p:cNvSpPr>
          <p:nvPr userDrawn="1"/>
        </p:nvSpPr>
        <p:spPr bwMode="auto">
          <a:xfrm>
            <a:off x="9300718" y="0"/>
            <a:ext cx="2785872" cy="989502"/>
          </a:xfrm>
          <a:prstGeom prst="rect">
            <a:avLst/>
          </a:prstGeom>
          <a:solidFill>
            <a:srgbClr val="FF0000">
              <a:alpha val="85000"/>
            </a:srgbClr>
          </a:solidFill>
          <a:ln w="9525">
            <a:noFill/>
            <a:miter lim="800000"/>
            <a:headEnd/>
            <a:tailEnd/>
          </a:ln>
          <a:effectLst/>
        </p:spPr>
        <p:txBody>
          <a:bodyPr vert="horz" wrap="square" lIns="210312" tIns="210312" rIns="182880" bIns="18288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1100" kern="0"/>
              <a:t>To change </a:t>
            </a:r>
            <a:br>
              <a:rPr lang="en-US" sz="1100" kern="0"/>
            </a:br>
            <a:r>
              <a:rPr lang="en-US" sz="1100" kern="0"/>
              <a:t>background image;</a:t>
            </a:r>
          </a:p>
          <a:p>
            <a:r>
              <a:rPr lang="en-US" sz="1100" kern="0"/>
              <a:t>Go to View tab, slide master</a:t>
            </a:r>
          </a:p>
        </p:txBody>
      </p:sp>
    </p:spTree>
    <p:extLst>
      <p:ext uri="{BB962C8B-B14F-4D97-AF65-F5344CB8AC3E}">
        <p14:creationId xmlns:p14="http://schemas.microsoft.com/office/powerpoint/2010/main" val="59087800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sp>
        <p:nvSpPr>
          <p:cNvPr id="2" name="Title 1"/>
          <p:cNvSpPr>
            <a:spLocks noGrp="1"/>
          </p:cNvSpPr>
          <p:nvPr>
            <p:ph type="title"/>
          </p:nvPr>
        </p:nvSpPr>
        <p:spPr>
          <a:xfrm>
            <a:off x="0" y="233589"/>
            <a:ext cx="6725920" cy="307777"/>
          </a:xfrm>
        </p:spPr>
        <p:txBody>
          <a:bodyPr wrap="square">
            <a:spAutoFit/>
          </a:bodyPr>
          <a:lstStyle>
            <a:lvl1pPr>
              <a:lnSpc>
                <a:spcPct val="100000"/>
              </a:lnSpc>
              <a:spcBef>
                <a:spcPts val="600"/>
              </a:spcBef>
              <a:defRPr sz="2000"/>
            </a:lvl1pPr>
          </a:lstStyle>
          <a:p>
            <a:r>
              <a:rPr lang="en-US"/>
              <a:t>Click to edit Master title style</a:t>
            </a:r>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tretch/>
        </p:blipFill>
        <p:spPr>
          <a:xfrm>
            <a:off x="6837033" y="0"/>
            <a:ext cx="2306967" cy="5010912"/>
          </a:xfrm>
          <a:prstGeom prst="rect">
            <a:avLst/>
          </a:prstGeom>
        </p:spPr>
      </p:pic>
      <p:sp>
        <p:nvSpPr>
          <p:cNvPr id="7" name="Text Placeholder 3"/>
          <p:cNvSpPr>
            <a:spLocks noGrp="1"/>
          </p:cNvSpPr>
          <p:nvPr>
            <p:ph type="body" sz="quarter" idx="10" hasCustomPrompt="1"/>
          </p:nvPr>
        </p:nvSpPr>
        <p:spPr>
          <a:xfrm>
            <a:off x="0" y="555663"/>
            <a:ext cx="6725920" cy="369332"/>
          </a:xfrm>
          <a:prstGeom prst="rect">
            <a:avLst/>
          </a:prstGeom>
        </p:spPr>
        <p:txBody>
          <a:bodyPr wrap="square" lIns="228600" rIns="45720">
            <a:spAutoFit/>
          </a:bodyPr>
          <a:lstStyle>
            <a:lvl1pPr marL="0" indent="0">
              <a:lnSpc>
                <a:spcPct val="100000"/>
              </a:lnSpc>
              <a:spcBef>
                <a:spcPts val="600"/>
              </a:spcBef>
              <a:buNone/>
              <a:defRPr sz="1800" i="1">
                <a:solidFill>
                  <a:schemeClr val="tx1"/>
                </a:solidFill>
              </a:defRPr>
            </a:lvl1pPr>
          </a:lstStyle>
          <a:p>
            <a:pPr lvl="0"/>
            <a:r>
              <a:rPr lang="en-US"/>
              <a:t>Subtitle</a:t>
            </a:r>
          </a:p>
        </p:txBody>
      </p:sp>
      <p:sp>
        <p:nvSpPr>
          <p:cNvPr id="8" name="Content Placeholder 8"/>
          <p:cNvSpPr>
            <a:spLocks noGrp="1"/>
          </p:cNvSpPr>
          <p:nvPr>
            <p:ph sz="quarter" idx="11"/>
          </p:nvPr>
        </p:nvSpPr>
        <p:spPr>
          <a:xfrm>
            <a:off x="0" y="1158478"/>
            <a:ext cx="6725920" cy="1232645"/>
          </a:xfrm>
          <a:prstGeom prst="rect">
            <a:avLst/>
          </a:prstGeom>
        </p:spPr>
        <p:txBody>
          <a:bodyPr wrap="square" lIns="228600">
            <a:spAutoFit/>
          </a:bodyPr>
          <a:lstStyle>
            <a:lvl1pPr marL="233363" indent="-233363">
              <a:lnSpc>
                <a:spcPct val="100000"/>
              </a:lnSpc>
              <a:spcBef>
                <a:spcPts val="600"/>
              </a:spcBef>
              <a:buClr>
                <a:schemeClr val="accent1"/>
              </a:buClr>
              <a:defRPr kumimoji="0" lang="en-US" sz="1800" b="0" i="0" u="none" strike="noStrike" kern="0" cap="none" spc="0" normalizeH="0" baseline="0" dirty="0" smtClean="0">
                <a:ln>
                  <a:noFill/>
                </a:ln>
                <a:solidFill>
                  <a:schemeClr val="tx1"/>
                </a:solidFill>
                <a:effectLst/>
                <a:uLnTx/>
                <a:uFillTx/>
                <a:latin typeface="Arial" panose="020B0604020202020204" pitchFamily="34" charset="0"/>
                <a:ea typeface="+mn-ea"/>
                <a:cs typeface="Arial" panose="020B0604020202020204" pitchFamily="34" charset="0"/>
              </a:defRPr>
            </a:lvl1pPr>
            <a:lvl2pPr marL="457200" indent="-223838">
              <a:lnSpc>
                <a:spcPct val="100000"/>
              </a:lnSpc>
              <a:spcBef>
                <a:spcPts val="600"/>
              </a:spcBef>
              <a:buClr>
                <a:schemeClr val="accent1"/>
              </a:buClr>
              <a:buFont typeface="Wingdings 2" panose="05020102010507070707" pitchFamily="18" charset="2"/>
              <a:buChar char="¡"/>
              <a:defRPr kumimoji="0" lang="en-US" sz="1400" b="0" i="0" u="none" strike="noStrike" kern="0" cap="none" spc="0" normalizeH="0" baseline="0" dirty="0" smtClean="0">
                <a:ln>
                  <a:noFill/>
                </a:ln>
                <a:solidFill>
                  <a:schemeClr val="tx1"/>
                </a:solidFill>
                <a:effectLst/>
                <a:uLnTx/>
                <a:uFillTx/>
                <a:latin typeface="Arial" panose="020B0604020202020204" pitchFamily="34" charset="0"/>
                <a:ea typeface="+mn-ea"/>
                <a:cs typeface="Arial" panose="020B0604020202020204" pitchFamily="34" charset="0"/>
              </a:defRPr>
            </a:lvl2pPr>
            <a:lvl3pPr marL="630238" indent="-173038">
              <a:lnSpc>
                <a:spcPct val="100000"/>
              </a:lnSpc>
              <a:spcBef>
                <a:spcPts val="600"/>
              </a:spcBef>
              <a:buFont typeface="Arial" panose="020B0604020202020204" pitchFamily="34" charset="0"/>
              <a:buChar char="•"/>
              <a:defRPr sz="1400">
                <a:solidFill>
                  <a:schemeClr val="tx1"/>
                </a:solidFill>
              </a:defRPr>
            </a:lvl3pPr>
            <a:lvl4pPr marL="917575" indent="-228600">
              <a:lnSpc>
                <a:spcPct val="100000"/>
              </a:lnSpc>
              <a:spcBef>
                <a:spcPts val="600"/>
              </a:spcBef>
              <a:buClr>
                <a:schemeClr val="accent1"/>
              </a:buClr>
              <a:buFont typeface="Symbol" panose="05050102010706020507" pitchFamily="18" charset="2"/>
              <a:buChar char="-"/>
              <a:defRPr sz="1200">
                <a:solidFill>
                  <a:schemeClr val="tx1"/>
                </a:solidFill>
              </a:defRPr>
            </a:lvl4pPr>
            <a:lvl5pPr marL="1087438" indent="-173038">
              <a:buClr>
                <a:schemeClr val="accent1"/>
              </a:buClr>
              <a:defRPr sz="1200">
                <a:solidFill>
                  <a:schemeClr val="tx1"/>
                </a:solidFill>
              </a:defRPr>
            </a:lvl5pPr>
          </a:lstStyle>
          <a:p>
            <a:pPr marL="342900" marR="0" lvl="0" indent="-342900" algn="l" defTabSz="9144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Edit Master text styles</a:t>
            </a:r>
          </a:p>
          <a:p>
            <a:pPr marL="342900" marR="0" lvl="1" indent="-342900" algn="l" defTabSz="9144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Second level</a:t>
            </a:r>
          </a:p>
          <a:p>
            <a:pPr marL="342900" marR="0" lvl="2" indent="-342900" algn="l" defTabSz="9144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Third level</a:t>
            </a:r>
          </a:p>
          <a:p>
            <a:pPr marL="342900" marR="0" lvl="3" indent="-342900" algn="l" defTabSz="9144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Fourth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72450" y="0"/>
            <a:ext cx="777240" cy="777240"/>
          </a:xfrm>
          <a:prstGeom prst="rect">
            <a:avLst/>
          </a:prstGeom>
        </p:spPr>
      </p:pic>
      <p:sp>
        <p:nvSpPr>
          <p:cNvPr id="10" name="Rectangle 3"/>
          <p:cNvSpPr txBox="1">
            <a:spLocks noChangeArrowheads="1"/>
          </p:cNvSpPr>
          <p:nvPr userDrawn="1"/>
        </p:nvSpPr>
        <p:spPr bwMode="auto">
          <a:xfrm>
            <a:off x="9300718" y="0"/>
            <a:ext cx="2785872" cy="989502"/>
          </a:xfrm>
          <a:prstGeom prst="rect">
            <a:avLst/>
          </a:prstGeom>
          <a:solidFill>
            <a:srgbClr val="FF0000">
              <a:alpha val="85000"/>
            </a:srgbClr>
          </a:solidFill>
          <a:ln w="9525">
            <a:noFill/>
            <a:miter lim="800000"/>
            <a:headEnd/>
            <a:tailEnd/>
          </a:ln>
          <a:effectLst/>
        </p:spPr>
        <p:txBody>
          <a:bodyPr vert="horz" wrap="square" lIns="210312" tIns="210312" rIns="182880" bIns="18288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1100" kern="0"/>
              <a:t>To change </a:t>
            </a:r>
            <a:br>
              <a:rPr lang="en-US" sz="1100" kern="0"/>
            </a:br>
            <a:r>
              <a:rPr lang="en-US" sz="1100" kern="0"/>
              <a:t>background image;</a:t>
            </a:r>
          </a:p>
          <a:p>
            <a:r>
              <a:rPr lang="en-US" sz="1100" kern="0"/>
              <a:t>Go to View tab, slide master</a:t>
            </a:r>
          </a:p>
        </p:txBody>
      </p:sp>
    </p:spTree>
    <p:extLst>
      <p:ext uri="{BB962C8B-B14F-4D97-AF65-F5344CB8AC3E}">
        <p14:creationId xmlns:p14="http://schemas.microsoft.com/office/powerpoint/2010/main" val="45890472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age 1">
    <p:spTree>
      <p:nvGrpSpPr>
        <p:cNvPr id="1" name=""/>
        <p:cNvGrpSpPr/>
        <p:nvPr/>
      </p:nvGrpSpPr>
      <p:grpSpPr>
        <a:xfrm>
          <a:off x="0" y="0"/>
          <a:ext cx="0" cy="0"/>
          <a:chOff x="0" y="0"/>
          <a:chExt cx="0" cy="0"/>
        </a:xfrm>
      </p:grpSpPr>
      <p:sp>
        <p:nvSpPr>
          <p:cNvPr id="4" name="Rectangle 3"/>
          <p:cNvSpPr/>
          <p:nvPr userDrawn="1"/>
        </p:nvSpPr>
        <p:spPr bwMode="auto">
          <a:xfrm>
            <a:off x="0" y="4693377"/>
            <a:ext cx="9144000" cy="600164"/>
          </a:xfrm>
          <a:prstGeom prst="rect">
            <a:avLst/>
          </a:prstGeom>
          <a:solidFill>
            <a:srgbClr val="255AA7"/>
          </a:solidFill>
          <a:ln w="12700" cap="flat" cmpd="sng" algn="ctr">
            <a:noFill/>
            <a:prstDash val="solid"/>
            <a:round/>
            <a:headEnd type="none" w="med" len="med"/>
            <a:tailEnd type="none" w="sm" len="sm"/>
          </a:ln>
          <a:effectLst/>
        </p:spPr>
        <p:txBody>
          <a:bodyPr vert="horz" wrap="square" lIns="228600" tIns="91440" rIns="228600" bIns="91440" numCol="1" rtlCol="0" anchor="t" anchorCtr="0" compatLnSpc="1">
            <a:prstTxWarp prst="textNoShape">
              <a:avLst/>
            </a:prstTxWarp>
            <a:spAutoFit/>
          </a:bodyPr>
          <a:lstStyle/>
          <a:p>
            <a:pPr algn="l">
              <a:lnSpc>
                <a:spcPct val="100000"/>
              </a:lnSpc>
              <a:spcBef>
                <a:spcPts val="600"/>
              </a:spcBef>
            </a:pPr>
            <a:r>
              <a:rPr lang="en-US" sz="900" b="0">
                <a:solidFill>
                  <a:srgbClr val="FFFFFF"/>
                </a:solidFill>
                <a:latin typeface="Arial" panose="020B0604020202020204" pitchFamily="34" charset="0"/>
                <a:cs typeface="Arial" panose="020B0604020202020204" pitchFamily="34" charset="0"/>
              </a:rPr>
              <a:t>© Spirent Communications, Inc. All of the company names and/or brand names and/or product names and/or logos referred to in this document, in particular the name “Spirent” and its logo device, are either registered trademarks or trademarks pending registration in accordance with relevant national laws. All rights reserved. Specifications subject to change without notice.</a:t>
            </a:r>
            <a:endParaRPr lang="en-US" sz="900">
              <a:solidFill>
                <a:srgbClr val="FFFFFF"/>
              </a:solidFill>
              <a:latin typeface="Arial" panose="020B0604020202020204" pitchFamily="34" charset="0"/>
              <a:cs typeface="Arial" panose="020B0604020202020204" pitchFamily="34" charset="0"/>
            </a:endParaRPr>
          </a:p>
        </p:txBody>
      </p:sp>
      <p:sp>
        <p:nvSpPr>
          <p:cNvPr id="7" name="TextBox 6"/>
          <p:cNvSpPr txBox="1"/>
          <p:nvPr userDrawn="1"/>
        </p:nvSpPr>
        <p:spPr>
          <a:xfrm>
            <a:off x="0" y="4324750"/>
            <a:ext cx="1337867" cy="353943"/>
          </a:xfrm>
          <a:prstGeom prst="rect">
            <a:avLst/>
          </a:prstGeom>
          <a:noFill/>
        </p:spPr>
        <p:txBody>
          <a:bodyPr wrap="none" lIns="228600" bIns="91440" rtlCol="0">
            <a:spAutoFit/>
          </a:bodyPr>
          <a:lstStyle/>
          <a:p>
            <a:pPr algn="l">
              <a:lnSpc>
                <a:spcPct val="100000"/>
              </a:lnSpc>
              <a:spcBef>
                <a:spcPts val="600"/>
              </a:spcBef>
            </a:pPr>
            <a:r>
              <a:rPr lang="en-US">
                <a:solidFill>
                  <a:schemeClr val="accent1"/>
                </a:solidFill>
                <a:latin typeface="Arial" panose="020B0604020202020204" pitchFamily="34" charset="0"/>
                <a:cs typeface="Arial" panose="020B0604020202020204" pitchFamily="34" charset="0"/>
              </a:rPr>
              <a:t>spirent.com</a:t>
            </a:r>
          </a:p>
        </p:txBody>
      </p:sp>
      <p:sp>
        <p:nvSpPr>
          <p:cNvPr id="10" name="Title 1"/>
          <p:cNvSpPr>
            <a:spLocks noGrp="1"/>
          </p:cNvSpPr>
          <p:nvPr>
            <p:ph type="title" hasCustomPrompt="1"/>
          </p:nvPr>
        </p:nvSpPr>
        <p:spPr>
          <a:xfrm>
            <a:off x="0" y="3305175"/>
            <a:ext cx="8879840" cy="553998"/>
          </a:xfrm>
        </p:spPr>
        <p:txBody>
          <a:bodyPr lIns="228600" anchor="t">
            <a:spAutoFit/>
          </a:bodyPr>
          <a:lstStyle>
            <a:lvl1pPr algn="l">
              <a:lnSpc>
                <a:spcPct val="100000"/>
              </a:lnSpc>
              <a:spcBef>
                <a:spcPts val="600"/>
              </a:spcBef>
              <a:defRPr sz="3600" b="1" cap="none"/>
            </a:lvl1pPr>
          </a:lstStyle>
          <a:p>
            <a:r>
              <a:rPr lang="en-US"/>
              <a:t>Click to edit master title style</a:t>
            </a:r>
          </a:p>
        </p:txBody>
      </p:sp>
      <p:sp>
        <p:nvSpPr>
          <p:cNvPr id="11" name="Text Placeholder 2"/>
          <p:cNvSpPr>
            <a:spLocks noGrp="1"/>
          </p:cNvSpPr>
          <p:nvPr>
            <p:ph type="body" idx="1" hasCustomPrompt="1"/>
          </p:nvPr>
        </p:nvSpPr>
        <p:spPr>
          <a:xfrm>
            <a:off x="0" y="2935843"/>
            <a:ext cx="8879840" cy="369332"/>
          </a:xfrm>
          <a:prstGeom prst="rect">
            <a:avLst/>
          </a:prstGeom>
        </p:spPr>
        <p:txBody>
          <a:bodyPr lIns="228600" anchor="b">
            <a:spAutoFit/>
          </a:bodyPr>
          <a:lstStyle>
            <a:lvl1pPr marL="0" indent="0">
              <a:lnSpc>
                <a:spcPct val="100000"/>
              </a:lnSpc>
              <a:spcBef>
                <a:spcPts val="600"/>
              </a:spcBef>
              <a:buNone/>
              <a:defRPr sz="1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59921755"/>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ag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4543336"/>
            <a:ext cx="9144000" cy="600164"/>
          </a:xfrm>
          <a:prstGeom prst="rect">
            <a:avLst/>
          </a:prstGeom>
          <a:solidFill>
            <a:schemeClr val="bg1"/>
          </a:solidFill>
          <a:ln w="12700" cap="flat" cmpd="sng" algn="ctr">
            <a:noFill/>
            <a:prstDash val="solid"/>
            <a:round/>
            <a:headEnd type="none" w="med" len="med"/>
            <a:tailEnd type="none" w="sm" len="sm"/>
          </a:ln>
          <a:effectLst/>
        </p:spPr>
        <p:txBody>
          <a:bodyPr vert="horz" wrap="square" lIns="228600" tIns="91440" rIns="228600" bIns="91440" numCol="1" rtlCol="0" anchor="t" anchorCtr="0" compatLnSpc="1">
            <a:prstTxWarp prst="textNoShape">
              <a:avLst/>
            </a:prstTxWarp>
            <a:spAutoFit/>
          </a:bodyPr>
          <a:lstStyle/>
          <a:p>
            <a:pPr algn="l">
              <a:spcBef>
                <a:spcPts val="600"/>
              </a:spcBef>
            </a:pPr>
            <a:r>
              <a:rPr lang="en-US" sz="900" b="0">
                <a:solidFill>
                  <a:schemeClr val="tx1"/>
                </a:solidFill>
                <a:latin typeface="Arial" panose="020B0604020202020204" pitchFamily="34" charset="0"/>
                <a:cs typeface="Arial" panose="020B0604020202020204" pitchFamily="34" charset="0"/>
              </a:rPr>
              <a:t>© Spirent Communications, Inc. All of the company names and/or brand names and/or product names and/or logos referred to in this document, in particular the name “Spirent” and its logo device, are either registered trademarks or trademarks pending registration in accordance with relevant national laws. All rights reserved. Specifications subject to change without notice.</a:t>
            </a:r>
            <a:endParaRPr lang="en-US" sz="900">
              <a:solidFill>
                <a:schemeClr val="tx1"/>
              </a:solidFill>
              <a:latin typeface="Arial" panose="020B0604020202020204" pitchFamily="34" charset="0"/>
              <a:cs typeface="Arial" panose="020B0604020202020204" pitchFamily="34" charset="0"/>
            </a:endParaRPr>
          </a:p>
        </p:txBody>
      </p:sp>
      <p:sp>
        <p:nvSpPr>
          <p:cNvPr id="7" name="TextBox 6"/>
          <p:cNvSpPr txBox="1"/>
          <p:nvPr userDrawn="1"/>
        </p:nvSpPr>
        <p:spPr>
          <a:xfrm>
            <a:off x="0" y="4229576"/>
            <a:ext cx="1337867" cy="353943"/>
          </a:xfrm>
          <a:prstGeom prst="rect">
            <a:avLst/>
          </a:prstGeom>
          <a:noFill/>
        </p:spPr>
        <p:txBody>
          <a:bodyPr wrap="none" lIns="228600" bIns="91440" rtlCol="0">
            <a:spAutoFit/>
          </a:bodyPr>
          <a:lstStyle/>
          <a:p>
            <a:pPr algn="l">
              <a:spcBef>
                <a:spcPts val="600"/>
              </a:spcBef>
            </a:pPr>
            <a:r>
              <a:rPr lang="en-US">
                <a:solidFill>
                  <a:schemeClr val="bg1"/>
                </a:solidFill>
                <a:latin typeface="Arial" panose="020B0604020202020204" pitchFamily="34" charset="0"/>
                <a:cs typeface="Arial" panose="020B0604020202020204" pitchFamily="34" charset="0"/>
              </a:rPr>
              <a:t>spirent.com</a:t>
            </a:r>
          </a:p>
        </p:txBody>
      </p:sp>
      <p:sp>
        <p:nvSpPr>
          <p:cNvPr id="9" name="Title 1"/>
          <p:cNvSpPr>
            <a:spLocks noGrp="1"/>
          </p:cNvSpPr>
          <p:nvPr>
            <p:ph type="title" hasCustomPrompt="1"/>
          </p:nvPr>
        </p:nvSpPr>
        <p:spPr>
          <a:xfrm>
            <a:off x="0" y="3305175"/>
            <a:ext cx="8879840" cy="553998"/>
          </a:xfrm>
        </p:spPr>
        <p:txBody>
          <a:bodyPr lIns="228600" anchor="t">
            <a:spAutoFit/>
          </a:bodyPr>
          <a:lstStyle>
            <a:lvl1pPr algn="l">
              <a:lnSpc>
                <a:spcPct val="100000"/>
              </a:lnSpc>
              <a:spcBef>
                <a:spcPts val="600"/>
              </a:spcBef>
              <a:defRPr sz="3600" b="1" cap="none">
                <a:solidFill>
                  <a:schemeClr val="bg1"/>
                </a:solidFill>
              </a:defRPr>
            </a:lvl1pPr>
          </a:lstStyle>
          <a:p>
            <a:r>
              <a:rPr lang="en-US"/>
              <a:t>Click to edit master title style</a:t>
            </a:r>
          </a:p>
        </p:txBody>
      </p:sp>
      <p:sp>
        <p:nvSpPr>
          <p:cNvPr id="10" name="Text Placeholder 2"/>
          <p:cNvSpPr>
            <a:spLocks noGrp="1"/>
          </p:cNvSpPr>
          <p:nvPr>
            <p:ph type="body" idx="1" hasCustomPrompt="1"/>
          </p:nvPr>
        </p:nvSpPr>
        <p:spPr>
          <a:xfrm>
            <a:off x="0" y="2935843"/>
            <a:ext cx="8879840" cy="369332"/>
          </a:xfrm>
          <a:prstGeom prst="rect">
            <a:avLst/>
          </a:prstGeom>
        </p:spPr>
        <p:txBody>
          <a:bodyPr lIns="228600" anchor="b">
            <a:spAutoFit/>
          </a:bodyPr>
          <a:lstStyle>
            <a:lvl1pPr marL="0" indent="0">
              <a:lnSpc>
                <a:spcPct val="100000"/>
              </a:lnSpc>
              <a:spcBef>
                <a:spcPts val="600"/>
              </a:spcBef>
              <a:buNone/>
              <a:defRPr sz="1800">
                <a:solidFill>
                  <a:schemeClr val="tx1">
                    <a:lumMod val="40000"/>
                    <a:lumOff val="6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72450" y="0"/>
            <a:ext cx="777240" cy="777240"/>
          </a:xfrm>
          <a:prstGeom prst="rect">
            <a:avLst/>
          </a:prstGeom>
        </p:spPr>
      </p:pic>
    </p:spTree>
    <p:extLst>
      <p:ext uri="{BB962C8B-B14F-4D97-AF65-F5344CB8AC3E}">
        <p14:creationId xmlns:p14="http://schemas.microsoft.com/office/powerpoint/2010/main" val="2811848759"/>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38125" y="1027510"/>
            <a:ext cx="8688388" cy="343733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974911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tretch/>
        </p:blipFill>
        <p:spPr>
          <a:xfrm>
            <a:off x="658" y="0"/>
            <a:ext cx="9143342" cy="5148072"/>
          </a:xfrm>
          <a:prstGeom prst="rect">
            <a:avLst/>
          </a:prstGeom>
          <a:noFill/>
          <a:ln>
            <a:noFill/>
          </a:ln>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72450" y="0"/>
            <a:ext cx="777240" cy="777240"/>
          </a:xfrm>
          <a:prstGeom prst="rect">
            <a:avLst/>
          </a:prstGeom>
        </p:spPr>
      </p:pic>
      <p:sp>
        <p:nvSpPr>
          <p:cNvPr id="14" name="Rectangle 3"/>
          <p:cNvSpPr>
            <a:spLocks noGrp="1" noChangeArrowheads="1"/>
          </p:cNvSpPr>
          <p:nvPr>
            <p:ph type="ctrTitle" hasCustomPrompt="1"/>
          </p:nvPr>
        </p:nvSpPr>
        <p:spPr>
          <a:xfrm>
            <a:off x="4348480" y="3086100"/>
            <a:ext cx="4795520" cy="2057400"/>
          </a:xfrm>
          <a:solidFill>
            <a:schemeClr val="accent1">
              <a:alpha val="85000"/>
            </a:schemeClr>
          </a:solidFill>
          <a:effectLst/>
        </p:spPr>
        <p:txBody>
          <a:bodyPr lIns="228600" tIns="228600" rIns="45720" bIns="228600" anchor="t" anchorCtr="0">
            <a:noAutofit/>
          </a:bodyPr>
          <a:lstStyle>
            <a:lvl1pPr>
              <a:lnSpc>
                <a:spcPct val="100000"/>
              </a:lnSpc>
              <a:spcBef>
                <a:spcPts val="600"/>
              </a:spcBef>
              <a:defRPr sz="2800" b="1">
                <a:solidFill>
                  <a:schemeClr val="bg1"/>
                </a:solidFill>
              </a:defRPr>
            </a:lvl1pPr>
          </a:lstStyle>
          <a:p>
            <a:r>
              <a:rPr lang="en-US"/>
              <a:t>Click to edit master title style</a:t>
            </a:r>
          </a:p>
        </p:txBody>
      </p:sp>
      <p:sp>
        <p:nvSpPr>
          <p:cNvPr id="15" name="Text Placeholder 4"/>
          <p:cNvSpPr>
            <a:spLocks noGrp="1"/>
          </p:cNvSpPr>
          <p:nvPr>
            <p:ph type="body" sz="quarter" idx="10" hasCustomPrompt="1"/>
          </p:nvPr>
        </p:nvSpPr>
        <p:spPr>
          <a:xfrm>
            <a:off x="4348480" y="4589502"/>
            <a:ext cx="4795520" cy="553998"/>
          </a:xfrm>
          <a:prstGeom prst="rect">
            <a:avLst/>
          </a:prstGeom>
        </p:spPr>
        <p:txBody>
          <a:bodyPr wrap="square" lIns="228600" bIns="228600" anchor="b" anchorCtr="0">
            <a:spAutoFit/>
          </a:bodyPr>
          <a:lstStyle>
            <a:lvl1pPr marL="0" indent="0">
              <a:lnSpc>
                <a:spcPct val="100000"/>
              </a:lnSpc>
              <a:spcBef>
                <a:spcPts val="600"/>
              </a:spcBef>
              <a:buNone/>
              <a:defRPr sz="1800">
                <a:solidFill>
                  <a:schemeClr val="bg1"/>
                </a:solidFill>
              </a:defRPr>
            </a:lvl1pPr>
          </a:lstStyle>
          <a:p>
            <a:pPr lvl="0"/>
            <a:r>
              <a:rPr lang="en-US"/>
              <a:t>Subtitle</a:t>
            </a:r>
          </a:p>
        </p:txBody>
      </p:sp>
      <p:sp>
        <p:nvSpPr>
          <p:cNvPr id="6" name="Rectangle 3"/>
          <p:cNvSpPr txBox="1">
            <a:spLocks noChangeArrowheads="1"/>
          </p:cNvSpPr>
          <p:nvPr userDrawn="1"/>
        </p:nvSpPr>
        <p:spPr bwMode="auto">
          <a:xfrm>
            <a:off x="9300718" y="0"/>
            <a:ext cx="2785872" cy="989502"/>
          </a:xfrm>
          <a:prstGeom prst="rect">
            <a:avLst/>
          </a:prstGeom>
          <a:solidFill>
            <a:srgbClr val="FF0000">
              <a:alpha val="85000"/>
            </a:srgbClr>
          </a:solidFill>
          <a:ln w="9525">
            <a:noFill/>
            <a:miter lim="800000"/>
            <a:headEnd/>
            <a:tailEnd/>
          </a:ln>
          <a:effectLst/>
        </p:spPr>
        <p:txBody>
          <a:bodyPr vert="horz" wrap="square" lIns="210312" tIns="210312" rIns="182880" bIns="18288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1100" kern="0"/>
              <a:t>To change </a:t>
            </a:r>
            <a:br>
              <a:rPr lang="en-US" sz="1100" kern="0"/>
            </a:br>
            <a:r>
              <a:rPr lang="en-US" sz="1100" kern="0"/>
              <a:t>background image;</a:t>
            </a:r>
          </a:p>
          <a:p>
            <a:r>
              <a:rPr lang="en-US" sz="1100" kern="0"/>
              <a:t>Go to View tab, slide master</a:t>
            </a: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202812"/>
            <a:ext cx="8092440" cy="369332"/>
          </a:xfrm>
        </p:spPr>
        <p:txBody>
          <a:bodyPr>
            <a:spAutoFit/>
          </a:bodyPr>
          <a:lstStyle>
            <a:lvl1pPr>
              <a:lnSpc>
                <a:spcPct val="100000"/>
              </a:lnSpc>
              <a:spcBef>
                <a:spcPts val="600"/>
              </a:spcBef>
              <a:defRPr b="0" spc="0" baseline="0"/>
            </a:lvl1pPr>
          </a:lstStyle>
          <a:p>
            <a:r>
              <a:rPr lang="en-US"/>
              <a:t>Click to edit master title style</a:t>
            </a:r>
          </a:p>
        </p:txBody>
      </p:sp>
      <p:sp>
        <p:nvSpPr>
          <p:cNvPr id="6" name="Text Placeholder 5"/>
          <p:cNvSpPr>
            <a:spLocks noGrp="1"/>
          </p:cNvSpPr>
          <p:nvPr>
            <p:ph type="body" sz="quarter" idx="11" hasCustomPrompt="1"/>
          </p:nvPr>
        </p:nvSpPr>
        <p:spPr>
          <a:xfrm>
            <a:off x="0" y="960120"/>
            <a:ext cx="8887968" cy="1215717"/>
          </a:xfrm>
          <a:prstGeom prst="rect">
            <a:avLst/>
          </a:prstGeom>
        </p:spPr>
        <p:txBody>
          <a:bodyPr lIns="228600">
            <a:spAutoFit/>
          </a:bodyPr>
          <a:lstStyle>
            <a:lvl1pPr>
              <a:lnSpc>
                <a:spcPct val="100000"/>
              </a:lnSpc>
              <a:spcBef>
                <a:spcPts val="600"/>
              </a:spcBef>
              <a:defRPr sz="1800"/>
            </a:lvl1pPr>
            <a:lvl2pPr>
              <a:lnSpc>
                <a:spcPct val="100000"/>
              </a:lnSpc>
              <a:spcBef>
                <a:spcPts val="600"/>
              </a:spcBef>
              <a:defRPr sz="1400"/>
            </a:lvl2pPr>
            <a:lvl3pPr>
              <a:lnSpc>
                <a:spcPct val="100000"/>
              </a:lnSpc>
              <a:spcBef>
                <a:spcPts val="600"/>
              </a:spcBef>
              <a:defRPr sz="1400"/>
            </a:lvl3pPr>
            <a:lvl4pPr>
              <a:lnSpc>
                <a:spcPct val="100000"/>
              </a:lnSpc>
              <a:spcBef>
                <a:spcPts val="600"/>
              </a:spcBef>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ubtitle &amp;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202812"/>
            <a:ext cx="8092440" cy="369332"/>
          </a:xfrm>
        </p:spPr>
        <p:txBody>
          <a:bodyPr>
            <a:spAutoFit/>
          </a:bodyPr>
          <a:lstStyle>
            <a:lvl1pPr>
              <a:lnSpc>
                <a:spcPct val="100000"/>
              </a:lnSpc>
              <a:spcBef>
                <a:spcPts val="600"/>
              </a:spcBef>
              <a:defRPr b="0" spc="0" baseline="0"/>
            </a:lvl1pPr>
          </a:lstStyle>
          <a:p>
            <a:r>
              <a:rPr lang="en-US"/>
              <a:t>Click to edit master title style</a:t>
            </a:r>
          </a:p>
        </p:txBody>
      </p:sp>
      <p:sp>
        <p:nvSpPr>
          <p:cNvPr id="4" name="Text Placeholder 3"/>
          <p:cNvSpPr>
            <a:spLocks noGrp="1"/>
          </p:cNvSpPr>
          <p:nvPr>
            <p:ph type="body" sz="quarter" idx="10" hasCustomPrompt="1"/>
          </p:nvPr>
        </p:nvSpPr>
        <p:spPr>
          <a:xfrm>
            <a:off x="0" y="555663"/>
            <a:ext cx="8092440" cy="369332"/>
          </a:xfrm>
          <a:prstGeom prst="rect">
            <a:avLst/>
          </a:prstGeom>
        </p:spPr>
        <p:txBody>
          <a:bodyPr lIns="228600" rIns="45720">
            <a:spAutoFit/>
          </a:bodyPr>
          <a:lstStyle>
            <a:lvl1pPr marL="0" indent="0">
              <a:lnSpc>
                <a:spcPct val="100000"/>
              </a:lnSpc>
              <a:spcBef>
                <a:spcPts val="600"/>
              </a:spcBef>
              <a:buNone/>
              <a:defRPr sz="1800" i="1">
                <a:solidFill>
                  <a:schemeClr val="tx1"/>
                </a:solidFill>
              </a:defRPr>
            </a:lvl1pPr>
          </a:lstStyle>
          <a:p>
            <a:pPr lvl="0"/>
            <a:r>
              <a:rPr lang="en-US"/>
              <a:t>Subtitle</a:t>
            </a:r>
          </a:p>
        </p:txBody>
      </p:sp>
      <p:sp>
        <p:nvSpPr>
          <p:cNvPr id="6" name="Text Placeholder 5"/>
          <p:cNvSpPr>
            <a:spLocks noGrp="1"/>
          </p:cNvSpPr>
          <p:nvPr>
            <p:ph type="body" sz="quarter" idx="11" hasCustomPrompt="1"/>
          </p:nvPr>
        </p:nvSpPr>
        <p:spPr>
          <a:xfrm>
            <a:off x="0" y="960120"/>
            <a:ext cx="8887968" cy="1215717"/>
          </a:xfrm>
          <a:prstGeom prst="rect">
            <a:avLst/>
          </a:prstGeom>
        </p:spPr>
        <p:txBody>
          <a:bodyPr lIns="228600">
            <a:spAutoFit/>
          </a:bodyPr>
          <a:lstStyle>
            <a:lvl1pPr>
              <a:lnSpc>
                <a:spcPct val="100000"/>
              </a:lnSpc>
              <a:spcBef>
                <a:spcPts val="600"/>
              </a:spcBef>
              <a:defRPr sz="1800"/>
            </a:lvl1pPr>
            <a:lvl2pPr>
              <a:lnSpc>
                <a:spcPct val="100000"/>
              </a:lnSpc>
              <a:spcBef>
                <a:spcPts val="600"/>
              </a:spcBef>
              <a:defRPr sz="1400"/>
            </a:lvl2pPr>
            <a:lvl3pPr>
              <a:lnSpc>
                <a:spcPct val="100000"/>
              </a:lnSpc>
              <a:spcBef>
                <a:spcPts val="600"/>
              </a:spcBef>
              <a:defRPr sz="1400"/>
            </a:lvl3pPr>
            <a:lvl4pPr>
              <a:lnSpc>
                <a:spcPct val="100000"/>
              </a:lnSpc>
              <a:spcBef>
                <a:spcPts val="600"/>
              </a:spcBef>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843760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305175"/>
            <a:ext cx="7772400" cy="553998"/>
          </a:xfrm>
        </p:spPr>
        <p:txBody>
          <a:bodyPr lIns="228600" anchor="t">
            <a:spAutoFit/>
          </a:bodyPr>
          <a:lstStyle>
            <a:lvl1pPr algn="l">
              <a:lnSpc>
                <a:spcPct val="100000"/>
              </a:lnSpc>
              <a:spcBef>
                <a:spcPts val="600"/>
              </a:spcBef>
              <a:defRPr sz="3600" b="1" cap="none"/>
            </a:lvl1pPr>
          </a:lstStyle>
          <a:p>
            <a:r>
              <a:rPr lang="en-US"/>
              <a:t>Click to edit master title style</a:t>
            </a:r>
          </a:p>
        </p:txBody>
      </p:sp>
      <p:sp>
        <p:nvSpPr>
          <p:cNvPr id="3" name="Text Placeholder 2"/>
          <p:cNvSpPr>
            <a:spLocks noGrp="1"/>
          </p:cNvSpPr>
          <p:nvPr>
            <p:ph type="body" idx="1" hasCustomPrompt="1"/>
          </p:nvPr>
        </p:nvSpPr>
        <p:spPr>
          <a:xfrm>
            <a:off x="0" y="2935843"/>
            <a:ext cx="7772400" cy="369332"/>
          </a:xfrm>
          <a:prstGeom prst="rect">
            <a:avLst/>
          </a:prstGeom>
        </p:spPr>
        <p:txBody>
          <a:bodyPr lIns="228600" anchor="b">
            <a:spAutoFit/>
          </a:bodyPr>
          <a:lstStyle>
            <a:lvl1pPr marL="0" indent="0">
              <a:lnSpc>
                <a:spcPct val="100000"/>
              </a:lnSpc>
              <a:spcBef>
                <a:spcPts val="600"/>
              </a:spcBef>
              <a:buNone/>
              <a:defRPr sz="1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2812"/>
            <a:ext cx="8092440" cy="369332"/>
          </a:xfrm>
        </p:spPr>
        <p:txBody>
          <a:bodyPr lIns="228600">
            <a:spAutoFit/>
          </a:bodyPr>
          <a:lstStyle>
            <a:lvl1pPr>
              <a:lnSpc>
                <a:spcPct val="100000"/>
              </a:lnSpc>
              <a:spcBef>
                <a:spcPts val="600"/>
              </a:spcBef>
              <a:defRPr/>
            </a:lvl1pPr>
          </a:lstStyle>
          <a:p>
            <a:r>
              <a:rPr lang="en-US"/>
              <a:t>Click to edit master title style</a:t>
            </a:r>
          </a:p>
        </p:txBody>
      </p:sp>
      <p:sp>
        <p:nvSpPr>
          <p:cNvPr id="4" name="Text Placeholder 3"/>
          <p:cNvSpPr>
            <a:spLocks noGrp="1"/>
          </p:cNvSpPr>
          <p:nvPr>
            <p:ph type="body" sz="quarter" idx="10" hasCustomPrompt="1"/>
          </p:nvPr>
        </p:nvSpPr>
        <p:spPr>
          <a:xfrm>
            <a:off x="0" y="555663"/>
            <a:ext cx="8092440" cy="369332"/>
          </a:xfrm>
          <a:prstGeom prst="rect">
            <a:avLst/>
          </a:prstGeom>
        </p:spPr>
        <p:txBody>
          <a:bodyPr lIns="228600" rIns="45720">
            <a:spAutoFit/>
          </a:bodyPr>
          <a:lstStyle>
            <a:lvl1pPr marL="0" indent="0">
              <a:lnSpc>
                <a:spcPct val="100000"/>
              </a:lnSpc>
              <a:spcBef>
                <a:spcPts val="600"/>
              </a:spcBef>
              <a:buNone/>
              <a:defRPr sz="1800" i="1">
                <a:solidFill>
                  <a:schemeClr val="tx1"/>
                </a:solidFill>
              </a:defRPr>
            </a:lvl1pPr>
          </a:lstStyle>
          <a:p>
            <a:pPr lvl="0"/>
            <a:r>
              <a:rPr lang="en-US"/>
              <a:t>Subtitle</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2812"/>
            <a:ext cx="8092440" cy="369332"/>
          </a:xfrm>
        </p:spPr>
        <p:txBody>
          <a:bodyPr lIns="228600">
            <a:spAutoFit/>
          </a:bodyPr>
          <a:lstStyle>
            <a:lvl1pPr>
              <a:lnSpc>
                <a:spcPct val="100000"/>
              </a:lnSpc>
              <a:spcBef>
                <a:spcPts val="600"/>
              </a:spcBef>
              <a:defRPr/>
            </a:lvl1pPr>
          </a:lstStyle>
          <a:p>
            <a:r>
              <a:rPr lang="en-US"/>
              <a:t>Click to edit master title style</a:t>
            </a:r>
          </a:p>
        </p:txBody>
      </p:sp>
    </p:spTree>
    <p:extLst>
      <p:ext uri="{BB962C8B-B14F-4D97-AF65-F5344CB8AC3E}">
        <p14:creationId xmlns:p14="http://schemas.microsoft.com/office/powerpoint/2010/main" val="263229972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2">
    <p:spTree>
      <p:nvGrpSpPr>
        <p:cNvPr id="1" name=""/>
        <p:cNvGrpSpPr/>
        <p:nvPr/>
      </p:nvGrpSpPr>
      <p:grpSpPr>
        <a:xfrm>
          <a:off x="0" y="0"/>
          <a:ext cx="0" cy="0"/>
          <a:chOff x="0" y="0"/>
          <a:chExt cx="0" cy="0"/>
        </a:xfrm>
      </p:grpSpPr>
      <p:pic>
        <p:nvPicPr>
          <p:cNvPr id="1027" name="Picture 3" descr="C:\Users\pcalabrese\Downloads\180208805.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tretch/>
        </p:blipFill>
        <p:spPr bwMode="auto">
          <a:xfrm>
            <a:off x="-1" y="-1"/>
            <a:ext cx="9144000" cy="51497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30755" name="Rectangle 3"/>
          <p:cNvSpPr>
            <a:spLocks noGrp="1" noChangeArrowheads="1"/>
          </p:cNvSpPr>
          <p:nvPr>
            <p:ph type="ctrTitle" hasCustomPrompt="1"/>
          </p:nvPr>
        </p:nvSpPr>
        <p:spPr>
          <a:xfrm>
            <a:off x="0" y="3086100"/>
            <a:ext cx="6876288" cy="2057400"/>
          </a:xfrm>
          <a:solidFill>
            <a:schemeClr val="accent3">
              <a:alpha val="85000"/>
            </a:schemeClr>
          </a:solidFill>
        </p:spPr>
        <p:txBody>
          <a:bodyPr lIns="210312" tIns="210312" anchor="t">
            <a:noAutofit/>
          </a:bodyPr>
          <a:lstStyle>
            <a:lvl1pPr>
              <a:lnSpc>
                <a:spcPct val="100000"/>
              </a:lnSpc>
              <a:spcBef>
                <a:spcPts val="600"/>
              </a:spcBef>
              <a:defRPr sz="2400" b="1">
                <a:solidFill>
                  <a:schemeClr val="bg1"/>
                </a:solidFill>
              </a:defRPr>
            </a:lvl1pPr>
          </a:lstStyle>
          <a:p>
            <a:r>
              <a:rPr lang="en-US"/>
              <a:t>Click to edit master title style</a:t>
            </a:r>
          </a:p>
        </p:txBody>
      </p:sp>
      <p:sp>
        <p:nvSpPr>
          <p:cNvPr id="14" name="Rectangle 2"/>
          <p:cNvSpPr>
            <a:spLocks noGrp="1" noChangeArrowheads="1"/>
          </p:cNvSpPr>
          <p:nvPr>
            <p:ph type="subTitle" idx="1"/>
          </p:nvPr>
        </p:nvSpPr>
        <p:spPr>
          <a:xfrm>
            <a:off x="6870192" y="3086100"/>
            <a:ext cx="2273808" cy="2057399"/>
          </a:xfrm>
          <a:prstGeom prst="rect">
            <a:avLst/>
          </a:prstGeom>
          <a:solidFill>
            <a:schemeClr val="accent3">
              <a:lumMod val="50000"/>
            </a:schemeClr>
          </a:solidFill>
        </p:spPr>
        <p:txBody>
          <a:bodyPr lIns="210312" tIns="210312">
            <a:noAutofit/>
          </a:bodyPr>
          <a:lstStyle>
            <a:lvl1pPr marL="0" indent="0">
              <a:lnSpc>
                <a:spcPct val="100000"/>
              </a:lnSpc>
              <a:spcBef>
                <a:spcPts val="600"/>
              </a:spcBef>
              <a:buFont typeface="Wingdings" pitchFamily="2" charset="2"/>
              <a:buNone/>
              <a:defRPr sz="2000" b="0">
                <a:solidFill>
                  <a:schemeClr val="bg1"/>
                </a:solidFill>
              </a:defRPr>
            </a:lvl1pPr>
          </a:lstStyle>
          <a:p>
            <a:r>
              <a:rPr lang="en-US"/>
              <a:t>Click to edit Master subtitle style</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72450" y="0"/>
            <a:ext cx="777240" cy="777240"/>
          </a:xfrm>
          <a:prstGeom prst="rect">
            <a:avLst/>
          </a:prstGeom>
        </p:spPr>
      </p:pic>
    </p:spTree>
    <p:extLst>
      <p:ext uri="{BB962C8B-B14F-4D97-AF65-F5344CB8AC3E}">
        <p14:creationId xmlns:p14="http://schemas.microsoft.com/office/powerpoint/2010/main" val="361762025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9732" name="Rectangle 4"/>
          <p:cNvSpPr>
            <a:spLocks noGrp="1" noChangeArrowheads="1"/>
          </p:cNvSpPr>
          <p:nvPr>
            <p:ph type="title"/>
          </p:nvPr>
        </p:nvSpPr>
        <p:spPr bwMode="auto">
          <a:xfrm>
            <a:off x="0" y="233589"/>
            <a:ext cx="8092440" cy="307777"/>
          </a:xfrm>
          <a:prstGeom prst="rect">
            <a:avLst/>
          </a:prstGeom>
          <a:noFill/>
          <a:ln w="9525">
            <a:noFill/>
            <a:miter lim="800000"/>
            <a:headEnd/>
            <a:tailEnd/>
          </a:ln>
          <a:effectLst/>
        </p:spPr>
        <p:txBody>
          <a:bodyPr vert="horz" wrap="square" lIns="228600" tIns="0" rIns="457200" bIns="0" numCol="1" anchor="ctr" anchorCtr="0" compatLnSpc="1">
            <a:prstTxWarp prst="textNoShape">
              <a:avLst/>
            </a:prstTxWarp>
            <a:spAutoFit/>
          </a:bodyPr>
          <a:lstStyle/>
          <a:p>
            <a:pPr lvl="0"/>
            <a:r>
              <a:rPr lang="en-US"/>
              <a:t>Click to edit Master title style</a:t>
            </a:r>
          </a:p>
        </p:txBody>
      </p:sp>
      <p:sp>
        <p:nvSpPr>
          <p:cNvPr id="19" name="Rectangle 18"/>
          <p:cNvSpPr/>
          <p:nvPr/>
        </p:nvSpPr>
        <p:spPr>
          <a:xfrm>
            <a:off x="0" y="5013198"/>
            <a:ext cx="9144000" cy="130302"/>
          </a:xfrm>
          <a:prstGeom prst="rect">
            <a:avLst/>
          </a:prstGeom>
          <a:noFill/>
          <a:ln w="25400" cap="flat" cmpd="sng" algn="ctr">
            <a:noFill/>
            <a:prstDash val="solid"/>
          </a:ln>
          <a:effectLst/>
        </p:spPr>
        <p:txBody>
          <a:bodyPr rIns="228600" bIns="45720" rtlCol="0" anchor="ctr"/>
          <a:lstStyle/>
          <a:p>
            <a:pPr algn="r" eaLnBrk="1" fontAlgn="auto" hangingPunct="1">
              <a:spcBef>
                <a:spcPts val="0"/>
              </a:spcBef>
              <a:spcAft>
                <a:spcPts val="0"/>
              </a:spcAft>
              <a:defRPr/>
            </a:pPr>
            <a:fld id="{CFD94992-95F9-4341-B39E-F07CAEF90486}" type="slidenum">
              <a:rPr lang="en-US" sz="700" b="0" kern="0" smtClean="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rPr>
              <a:pPr algn="r" eaLnBrk="1" fontAlgn="auto" hangingPunct="1">
                <a:spcBef>
                  <a:spcPts val="0"/>
                </a:spcBef>
                <a:spcAft>
                  <a:spcPts val="0"/>
                </a:spcAft>
                <a:defRPr/>
              </a:pPr>
              <a:t>‹#›</a:t>
            </a:fld>
            <a:endParaRPr lang="en-US" sz="700" b="0" kern="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endParaRPr>
          </a:p>
        </p:txBody>
      </p:sp>
      <p:cxnSp>
        <p:nvCxnSpPr>
          <p:cNvPr id="3" name="Straight Connector 2"/>
          <p:cNvCxnSpPr/>
          <p:nvPr userDrawn="1"/>
        </p:nvCxnSpPr>
        <p:spPr bwMode="auto">
          <a:xfrm>
            <a:off x="0" y="5013198"/>
            <a:ext cx="9144000" cy="0"/>
          </a:xfrm>
          <a:prstGeom prst="line">
            <a:avLst/>
          </a:prstGeom>
          <a:solidFill>
            <a:schemeClr val="accent1"/>
          </a:solidFill>
          <a:ln w="6350" cap="flat" cmpd="sng" algn="ctr">
            <a:solidFill>
              <a:schemeClr val="tx1">
                <a:lumMod val="60000"/>
                <a:lumOff val="40000"/>
              </a:schemeClr>
            </a:solidFill>
            <a:prstDash val="solid"/>
            <a:round/>
            <a:headEnd type="none" w="med" len="med"/>
            <a:tailEnd type="none" w="sm" len="sm"/>
          </a:ln>
          <a:effectLst/>
        </p:spPr>
      </p:cxnSp>
      <p:sp>
        <p:nvSpPr>
          <p:cNvPr id="34" name="Rectangle 33"/>
          <p:cNvSpPr/>
          <p:nvPr userDrawn="1"/>
        </p:nvSpPr>
        <p:spPr>
          <a:xfrm>
            <a:off x="0" y="5024488"/>
            <a:ext cx="1232710" cy="107722"/>
          </a:xfrm>
          <a:prstGeom prst="rect">
            <a:avLst/>
          </a:prstGeom>
          <a:noFill/>
          <a:ln w="25400" cap="flat" cmpd="sng" algn="ctr">
            <a:noFill/>
            <a:prstDash val="solid"/>
          </a:ln>
          <a:effectLst/>
        </p:spPr>
        <p:txBody>
          <a:bodyPr wrap="none" lIns="228600" tIns="0" rIns="0" bIns="0" rtlCol="0" anchor="ctr" anchorCtr="0">
            <a:spAutoFit/>
          </a:bodyPr>
          <a:lstStyle/>
          <a:p>
            <a:pPr algn="l" eaLnBrk="1" fontAlgn="auto" hangingPunct="1">
              <a:spcBef>
                <a:spcPts val="0"/>
              </a:spcBef>
              <a:spcAft>
                <a:spcPts val="0"/>
              </a:spcAft>
              <a:defRPr/>
            </a:pPr>
            <a:r>
              <a:rPr lang="en-US" sz="700" b="1" kern="0">
                <a:solidFill>
                  <a:schemeClr val="accent1"/>
                </a:solidFill>
                <a:latin typeface="Arial" panose="020B0604020202020204" pitchFamily="34" charset="0"/>
                <a:ea typeface="Segoe UI" panose="020B0502040204020203" pitchFamily="34" charset="0"/>
                <a:cs typeface="Arial" panose="020B0604020202020204" pitchFamily="34" charset="0"/>
              </a:rPr>
              <a:t>Spirent</a:t>
            </a:r>
            <a:r>
              <a:rPr lang="en-US" sz="700" b="1" kern="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rPr>
              <a:t> </a:t>
            </a:r>
            <a:r>
              <a:rPr lang="en-US" sz="700" b="0" kern="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rPr>
              <a:t>Communications</a:t>
            </a:r>
          </a:p>
        </p:txBody>
      </p:sp>
      <p:sp>
        <p:nvSpPr>
          <p:cNvPr id="35" name="Text Box 7"/>
          <p:cNvSpPr txBox="1">
            <a:spLocks noChangeArrowheads="1"/>
          </p:cNvSpPr>
          <p:nvPr userDrawn="1"/>
        </p:nvSpPr>
        <p:spPr bwMode="auto">
          <a:xfrm>
            <a:off x="3795345" y="5024488"/>
            <a:ext cx="1534074" cy="107722"/>
          </a:xfrm>
          <a:prstGeom prst="rect">
            <a:avLst/>
          </a:prstGeom>
          <a:noFill/>
          <a:ln w="9525">
            <a:noFill/>
            <a:miter lim="800000"/>
            <a:headEnd/>
            <a:tailEnd type="none" w="sm" len="sm"/>
          </a:ln>
          <a:effectLst/>
        </p:spPr>
        <p:txBody>
          <a:bodyPr wrap="none" lIns="0" tIns="0" rIns="0" bIns="0" anchor="ctr" anchorCtr="0">
            <a:spAutoFit/>
          </a:bodyPr>
          <a:lstStyle/>
          <a:p>
            <a:pPr algn="l"/>
            <a:r>
              <a:rPr lang="en-US" sz="700" b="0">
                <a:solidFill>
                  <a:schemeClr val="tx1">
                    <a:lumMod val="60000"/>
                    <a:lumOff val="40000"/>
                  </a:schemeClr>
                </a:solidFill>
                <a:latin typeface="Arial" panose="020B0604020202020204" pitchFamily="34" charset="0"/>
                <a:cs typeface="Arial" panose="020B0604020202020204" pitchFamily="34" charset="0"/>
              </a:rPr>
              <a:t>PROPRIETARY AND CONFIDENTIAL</a:t>
            </a:r>
          </a:p>
        </p:txBody>
      </p:sp>
      <p:pic>
        <p:nvPicPr>
          <p:cNvPr id="33" name="Picture 3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172450" y="0"/>
            <a:ext cx="777240" cy="777240"/>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67" r:id="rId2"/>
    <p:sldLayoutId id="2147483668" r:id="rId3"/>
    <p:sldLayoutId id="2147483678" r:id="rId4"/>
    <p:sldLayoutId id="2147483669" r:id="rId5"/>
    <p:sldLayoutId id="2147483670" r:id="rId6"/>
    <p:sldLayoutId id="2147483677" r:id="rId7"/>
    <p:sldLayoutId id="2147483671" r:id="rId8"/>
    <p:sldLayoutId id="2147483672" r:id="rId9"/>
    <p:sldLayoutId id="2147483674" r:id="rId10"/>
    <p:sldLayoutId id="2147483675" r:id="rId11"/>
    <p:sldLayoutId id="2147483676" r:id="rId12"/>
    <p:sldLayoutId id="2147483679" r:id="rId13"/>
  </p:sldLayoutIdLst>
  <p:transition spd="med">
    <p:fade/>
  </p:transition>
  <p:hf hdr="0" ftr="0" dt="0"/>
  <p:txStyles>
    <p:titleStyle>
      <a:lvl1pPr algn="l" rtl="0" eaLnBrk="1" fontAlgn="base" hangingPunct="1">
        <a:lnSpc>
          <a:spcPct val="100000"/>
        </a:lnSpc>
        <a:spcBef>
          <a:spcPts val="600"/>
        </a:spcBef>
        <a:spcAft>
          <a:spcPct val="0"/>
        </a:spcAft>
        <a:defRPr sz="2000" b="0">
          <a:solidFill>
            <a:schemeClr val="accent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p:titleStyle>
    <p:bodyStyle>
      <a:lvl1pPr marL="228600" indent="-228600" algn="l" rtl="0" eaLnBrk="1" fontAlgn="base" hangingPunct="1">
        <a:lnSpc>
          <a:spcPts val="2000"/>
        </a:lnSpc>
        <a:spcBef>
          <a:spcPts val="2000"/>
        </a:spcBef>
        <a:spcAft>
          <a:spcPct val="0"/>
        </a:spcAft>
        <a:buClr>
          <a:schemeClr val="accent1"/>
        </a:buClr>
        <a:buSzPct val="100000"/>
        <a:buFont typeface="Wingdings 2" panose="05020102010507070707" pitchFamily="18" charset="2"/>
        <a:buChar char="¡"/>
        <a:defRPr sz="2000">
          <a:solidFill>
            <a:schemeClr val="tx1"/>
          </a:solidFill>
          <a:latin typeface="Arial" panose="020B0604020202020204" pitchFamily="34" charset="0"/>
          <a:ea typeface="+mn-ea"/>
          <a:cs typeface="Arial" panose="020B0604020202020204" pitchFamily="34" charset="0"/>
        </a:defRPr>
      </a:lvl1pPr>
      <a:lvl2pPr marL="457200" indent="-223838" algn="l" rtl="0" eaLnBrk="1" fontAlgn="base" hangingPunct="1">
        <a:lnSpc>
          <a:spcPts val="1600"/>
        </a:lnSpc>
        <a:spcBef>
          <a:spcPts val="1600"/>
        </a:spcBef>
        <a:spcAft>
          <a:spcPct val="0"/>
        </a:spcAft>
        <a:buClr>
          <a:schemeClr val="accent1"/>
        </a:buClr>
        <a:buSzPct val="85000"/>
        <a:buFont typeface="Wingdings 2" panose="05020102010507070707" pitchFamily="18" charset="2"/>
        <a:buChar char="¡"/>
        <a:defRPr sz="1600">
          <a:solidFill>
            <a:schemeClr val="tx1"/>
          </a:solidFill>
          <a:latin typeface="Arial" panose="020B0604020202020204" pitchFamily="34" charset="0"/>
          <a:cs typeface="Arial" panose="020B0604020202020204" pitchFamily="34" charset="0"/>
        </a:defRPr>
      </a:lvl2pPr>
      <a:lvl3pPr marL="685800" indent="-228600" algn="l" rtl="0" eaLnBrk="1" fontAlgn="base" hangingPunct="1">
        <a:lnSpc>
          <a:spcPts val="1600"/>
        </a:lnSpc>
        <a:spcBef>
          <a:spcPts val="1600"/>
        </a:spcBef>
        <a:spcAft>
          <a:spcPct val="0"/>
        </a:spcAft>
        <a:buClr>
          <a:schemeClr val="accent1"/>
        </a:buClr>
        <a:buSzPct val="90000"/>
        <a:buFont typeface="Arial" panose="020B0604020202020204" pitchFamily="34" charset="0"/>
        <a:buChar char="•"/>
        <a:defRPr sz="1600">
          <a:solidFill>
            <a:schemeClr val="tx1"/>
          </a:solidFill>
          <a:latin typeface="Arial" pitchFamily="34" charset="0"/>
          <a:cs typeface="Arial" panose="020B0604020202020204" pitchFamily="34" charset="0"/>
        </a:defRPr>
      </a:lvl3pPr>
      <a:lvl4pPr marL="914400" indent="-228600" algn="l" rtl="0" eaLnBrk="1" fontAlgn="base" hangingPunct="1">
        <a:lnSpc>
          <a:spcPts val="1400"/>
        </a:lnSpc>
        <a:spcBef>
          <a:spcPts val="1400"/>
        </a:spcBef>
        <a:spcAft>
          <a:spcPct val="0"/>
        </a:spcAft>
        <a:buClr>
          <a:schemeClr val="accent1"/>
        </a:buClr>
        <a:buSzPct val="90000"/>
        <a:buFont typeface="Arial" pitchFamily="34" charset="0"/>
        <a:buChar char="-"/>
        <a:defRPr sz="1400">
          <a:solidFill>
            <a:schemeClr val="tx1"/>
          </a:solidFill>
          <a:latin typeface="Arial" pitchFamily="34" charset="0"/>
        </a:defRPr>
      </a:lvl4pPr>
      <a:lvl5pPr marL="20653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5pPr>
      <a:lvl6pPr marL="25225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6pPr>
      <a:lvl7pPr marL="29797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7pPr>
      <a:lvl8pPr marL="34369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8pPr>
      <a:lvl9pPr marL="38941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pubhub.devnetcloud.com/media/pyats/docs/topology/index.html" TargetMode="External"/><Relationship Id="rId3" Type="http://schemas.openxmlformats.org/officeDocument/2006/relationships/hyperlink" Target="https://developer.cisco.com/netdevops/live/#s01t0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348480" y="3086100"/>
            <a:ext cx="4795520" cy="2057400"/>
          </a:xfrm>
        </p:spPr>
        <p:txBody>
          <a:bodyPr/>
          <a:lstStyle/>
          <a:p>
            <a:r>
              <a:rPr lang="en-US" dirty="0" err="1"/>
              <a:t>TestCenter</a:t>
            </a:r>
            <a:r>
              <a:rPr lang="en-US" dirty="0"/>
              <a:t> AI </a:t>
            </a:r>
            <a:br>
              <a:rPr lang="en-US" dirty="0"/>
            </a:br>
            <a:endParaRPr lang="en-US" dirty="0"/>
          </a:p>
        </p:txBody>
      </p:sp>
      <p:sp>
        <p:nvSpPr>
          <p:cNvPr id="3" name="Text Placeholder 2">
            <a:extLst>
              <a:ext uri="{FF2B5EF4-FFF2-40B4-BE49-F238E27FC236}">
                <a16:creationId xmlns="" xmlns:a16="http://schemas.microsoft.com/office/drawing/2014/main" id="{640C042C-6CE0-4471-A75C-C2AAD759112B}"/>
              </a:ext>
            </a:extLst>
          </p:cNvPr>
          <p:cNvSpPr>
            <a:spLocks noGrp="1"/>
          </p:cNvSpPr>
          <p:nvPr>
            <p:ph type="body" sz="quarter" idx="10"/>
          </p:nvPr>
        </p:nvSpPr>
        <p:spPr/>
        <p:txBody>
          <a:bodyPr/>
          <a:lstStyle/>
          <a:p>
            <a:r>
              <a:rPr lang="en-US" smtClean="0"/>
              <a:t>Vasu Sankaran</a:t>
            </a:r>
            <a:endParaRPr lang="en-US" dirty="0"/>
          </a:p>
        </p:txBody>
      </p:sp>
    </p:spTree>
    <p:extLst>
      <p:ext uri="{BB962C8B-B14F-4D97-AF65-F5344CB8AC3E}">
        <p14:creationId xmlns:p14="http://schemas.microsoft.com/office/powerpoint/2010/main" val="3379531258"/>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a:r>
              <a:rPr lang="en-US" dirty="0">
                <a:solidFill>
                  <a:srgbClr val="0096D6"/>
                </a:solidFill>
              </a:rPr>
              <a:t>Component Description - </a:t>
            </a:r>
            <a:r>
              <a:rPr lang="en-US" altLang="en-US" dirty="0" err="1">
                <a:solidFill>
                  <a:srgbClr val="B21901"/>
                </a:solidFill>
              </a:rPr>
              <a:t>TestCenter</a:t>
            </a:r>
            <a:r>
              <a:rPr lang="en-US" altLang="en-US" dirty="0">
                <a:solidFill>
                  <a:srgbClr val="B21901"/>
                </a:solidFill>
              </a:rPr>
              <a:t> AI</a:t>
            </a:r>
            <a:endParaRPr lang="en-US" altLang="en-US" dirty="0"/>
          </a:p>
        </p:txBody>
      </p:sp>
      <p:sp>
        <p:nvSpPr>
          <p:cNvPr id="5123" name="Rectangle 3"/>
          <p:cNvSpPr>
            <a:spLocks noGrp="1" noChangeArrowheads="1"/>
          </p:cNvSpPr>
          <p:nvPr>
            <p:ph type="body" idx="1"/>
          </p:nvPr>
        </p:nvSpPr>
        <p:spPr>
          <a:xfrm>
            <a:off x="893136" y="678427"/>
            <a:ext cx="7102548" cy="3850712"/>
          </a:xfrm>
        </p:spPr>
        <p:txBody>
          <a:bodyPr/>
          <a:lstStyle/>
          <a:p>
            <a:pPr marL="0" indent="0">
              <a:lnSpc>
                <a:spcPct val="100000"/>
              </a:lnSpc>
              <a:spcBef>
                <a:spcPts val="0"/>
              </a:spcBef>
              <a:buNone/>
            </a:pPr>
            <a:r>
              <a:rPr lang="en-US" altLang="en-US" sz="1400" b="1" dirty="0" smtClean="0"/>
              <a:t>** </a:t>
            </a:r>
            <a:r>
              <a:rPr lang="en-US" altLang="en-US" sz="1400" b="1" dirty="0" err="1" smtClean="0"/>
              <a:t>TestCenter</a:t>
            </a:r>
            <a:r>
              <a:rPr lang="en-US" altLang="en-US" sz="1400" b="1" dirty="0" smtClean="0"/>
              <a:t> AI not for analysis of live results **</a:t>
            </a:r>
          </a:p>
          <a:p>
            <a:pPr marL="0" indent="0">
              <a:lnSpc>
                <a:spcPct val="100000"/>
              </a:lnSpc>
              <a:spcBef>
                <a:spcPts val="0"/>
              </a:spcBef>
              <a:buNone/>
            </a:pPr>
            <a:endParaRPr lang="en-US" altLang="en-US" sz="1400" b="1" dirty="0"/>
          </a:p>
          <a:p>
            <a:pPr>
              <a:lnSpc>
                <a:spcPct val="100000"/>
              </a:lnSpc>
              <a:spcBef>
                <a:spcPts val="0"/>
              </a:spcBef>
              <a:spcAft>
                <a:spcPts val="600"/>
              </a:spcAft>
              <a:buFont typeface=".AppleSystemUIFont" charset="-120"/>
              <a:buChar char="-"/>
            </a:pPr>
            <a:r>
              <a:rPr lang="en-US" altLang="en-US" sz="1400" b="1" dirty="0" smtClean="0"/>
              <a:t>Use </a:t>
            </a:r>
            <a:r>
              <a:rPr lang="en-US" altLang="en-US" sz="1400" b="1" dirty="0"/>
              <a:t>case </a:t>
            </a:r>
            <a:r>
              <a:rPr lang="en-US" altLang="en-US" sz="1400" b="1" dirty="0" smtClean="0"/>
              <a:t>- </a:t>
            </a:r>
            <a:r>
              <a:rPr lang="en-US" altLang="en-US" sz="1400" dirty="0" smtClean="0"/>
              <a:t>detecting </a:t>
            </a:r>
            <a:r>
              <a:rPr lang="en-US" altLang="en-US" sz="1400" dirty="0"/>
              <a:t>and short-circuiting failed </a:t>
            </a:r>
            <a:r>
              <a:rPr lang="en-US" altLang="en-US" sz="1400" dirty="0" smtClean="0"/>
              <a:t>tests, for example, </a:t>
            </a:r>
            <a:r>
              <a:rPr lang="en-US" altLang="en-US" sz="1400" dirty="0"/>
              <a:t>if there is frame loss early in a long test </a:t>
            </a:r>
            <a:r>
              <a:rPr lang="en-US" altLang="en-US" sz="1400" dirty="0" smtClean="0"/>
              <a:t>user </a:t>
            </a:r>
            <a:r>
              <a:rPr lang="en-US" altLang="en-US" sz="1400" dirty="0"/>
              <a:t>might value an automated abort rather than waiting the entire duration for the test to fail.</a:t>
            </a:r>
          </a:p>
          <a:p>
            <a:pPr>
              <a:lnSpc>
                <a:spcPct val="100000"/>
              </a:lnSpc>
              <a:spcBef>
                <a:spcPts val="0"/>
              </a:spcBef>
              <a:spcAft>
                <a:spcPts val="600"/>
              </a:spcAft>
              <a:buFont typeface=".AppleSystemUIFont" charset="-120"/>
              <a:buChar char="-"/>
            </a:pPr>
            <a:r>
              <a:rPr lang="en-US" altLang="en-US" sz="1400" dirty="0"/>
              <a:t>S</a:t>
            </a:r>
            <a:r>
              <a:rPr lang="en-US" altLang="en-US" sz="1400" dirty="0" smtClean="0"/>
              <a:t>hould </a:t>
            </a:r>
            <a:r>
              <a:rPr lang="en-US" altLang="en-US" sz="1400" dirty="0"/>
              <a:t>be in the base product</a:t>
            </a:r>
            <a:r>
              <a:rPr lang="en-US" altLang="en-US" sz="1400" dirty="0" smtClean="0"/>
              <a:t>. Customer </a:t>
            </a:r>
            <a:r>
              <a:rPr lang="en-US" altLang="en-US" sz="1400" dirty="0"/>
              <a:t>shouldn’t have to buy an add-on product (TC AI) to get this.. we should consider it as an enhancement for base STC</a:t>
            </a:r>
            <a:r>
              <a:rPr lang="en-US" altLang="en-US" sz="1400" dirty="0" smtClean="0"/>
              <a:t>.</a:t>
            </a:r>
            <a:endParaRPr lang="en-US" altLang="en-US" sz="1400" dirty="0"/>
          </a:p>
        </p:txBody>
      </p:sp>
    </p:spTree>
    <p:extLst>
      <p:ext uri="{BB962C8B-B14F-4D97-AF65-F5344CB8AC3E}">
        <p14:creationId xmlns:p14="http://schemas.microsoft.com/office/powerpoint/2010/main" val="69561509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E265CE-5A60-4551-BDBD-C51551D97659}"/>
              </a:ext>
            </a:extLst>
          </p:cNvPr>
          <p:cNvSpPr>
            <a:spLocks noGrp="1"/>
          </p:cNvSpPr>
          <p:nvPr>
            <p:ph type="title"/>
          </p:nvPr>
        </p:nvSpPr>
        <p:spPr>
          <a:xfrm>
            <a:off x="0" y="233589"/>
            <a:ext cx="8092440" cy="307777"/>
          </a:xfrm>
        </p:spPr>
        <p:txBody>
          <a:bodyPr/>
          <a:lstStyle/>
          <a:p>
            <a:pPr algn="ctr"/>
            <a:r>
              <a:rPr lang="en-US" dirty="0">
                <a:solidFill>
                  <a:srgbClr val="0096D6"/>
                </a:solidFill>
              </a:rPr>
              <a:t>Component Description </a:t>
            </a:r>
            <a:r>
              <a:rPr lang="en-US" dirty="0" smtClean="0">
                <a:solidFill>
                  <a:srgbClr val="0096D6"/>
                </a:solidFill>
              </a:rPr>
              <a:t>- </a:t>
            </a:r>
            <a:r>
              <a:rPr lang="en-US" altLang="en-US" dirty="0" smtClean="0">
                <a:solidFill>
                  <a:srgbClr val="B21901"/>
                </a:solidFill>
              </a:rPr>
              <a:t>Test </a:t>
            </a:r>
            <a:r>
              <a:rPr lang="en-US" altLang="en-US" dirty="0">
                <a:solidFill>
                  <a:srgbClr val="B21901"/>
                </a:solidFill>
              </a:rPr>
              <a:t>Scripts Library</a:t>
            </a:r>
            <a:endParaRPr lang="en-US" dirty="0"/>
          </a:p>
        </p:txBody>
      </p:sp>
      <p:sp>
        <p:nvSpPr>
          <p:cNvPr id="4" name="Rectangle 3">
            <a:extLst>
              <a:ext uri="{FF2B5EF4-FFF2-40B4-BE49-F238E27FC236}">
                <a16:creationId xmlns="" xmlns:a16="http://schemas.microsoft.com/office/drawing/2014/main" id="{FAD3E5E8-F335-4D05-A068-A425E3E3990F}"/>
              </a:ext>
            </a:extLst>
          </p:cNvPr>
          <p:cNvSpPr/>
          <p:nvPr/>
        </p:nvSpPr>
        <p:spPr>
          <a:xfrm>
            <a:off x="479271" y="691513"/>
            <a:ext cx="7986549" cy="4001095"/>
          </a:xfrm>
          <a:prstGeom prst="rect">
            <a:avLst/>
          </a:prstGeom>
        </p:spPr>
        <p:txBody>
          <a:bodyPr wrap="square">
            <a:spAutoFit/>
          </a:bodyPr>
          <a:lstStyle/>
          <a:p>
            <a:pPr algn="l" eaLnBrk="1" fontAlgn="auto" hangingPunct="1">
              <a:spcBef>
                <a:spcPts val="0"/>
              </a:spcBef>
              <a:spcAft>
                <a:spcPts val="600"/>
              </a:spcAft>
            </a:pPr>
            <a:r>
              <a:rPr lang="en-US" sz="1600" dirty="0">
                <a:solidFill>
                  <a:prstClr val="black"/>
                </a:solidFill>
                <a:latin typeface="+mn-lt"/>
              </a:rPr>
              <a:t>Repository </a:t>
            </a:r>
            <a:r>
              <a:rPr lang="en-US" sz="1600" dirty="0" smtClean="0">
                <a:solidFill>
                  <a:prstClr val="black"/>
                </a:solidFill>
                <a:latin typeface="+mn-lt"/>
              </a:rPr>
              <a:t>of automation </a:t>
            </a:r>
            <a:r>
              <a:rPr lang="en-US" sz="1600" dirty="0">
                <a:solidFill>
                  <a:prstClr val="black"/>
                </a:solidFill>
                <a:latin typeface="+mn-lt"/>
              </a:rPr>
              <a:t>test scripts</a:t>
            </a:r>
          </a:p>
          <a:p>
            <a:pPr marL="285750" indent="-285750" algn="l" eaLnBrk="1" fontAlgn="auto" hangingPunct="1">
              <a:spcBef>
                <a:spcPts val="0"/>
              </a:spcBef>
              <a:spcAft>
                <a:spcPts val="600"/>
              </a:spcAft>
              <a:buFont typeface=".AppleSystemUIFont" charset="-120"/>
              <a:buChar char="-"/>
            </a:pPr>
            <a:r>
              <a:rPr lang="en-US" sz="1600" b="0" dirty="0">
                <a:solidFill>
                  <a:prstClr val="black"/>
                </a:solidFill>
                <a:latin typeface="+mn-lt"/>
              </a:rPr>
              <a:t>developed by SysTest team at Spirent, or </a:t>
            </a:r>
          </a:p>
          <a:p>
            <a:pPr marL="285750" indent="-285750" algn="l" eaLnBrk="1" fontAlgn="auto" hangingPunct="1">
              <a:spcBef>
                <a:spcPts val="0"/>
              </a:spcBef>
              <a:spcAft>
                <a:spcPts val="600"/>
              </a:spcAft>
              <a:buFont typeface=".AppleSystemUIFont" charset="-120"/>
              <a:buChar char="-"/>
            </a:pPr>
            <a:r>
              <a:rPr lang="en-US" sz="1600" b="0" dirty="0">
                <a:solidFill>
                  <a:prstClr val="black"/>
                </a:solidFill>
                <a:latin typeface="+mn-lt"/>
              </a:rPr>
              <a:t>customer’s automation </a:t>
            </a:r>
            <a:r>
              <a:rPr lang="en-US" sz="1600" b="0" dirty="0" smtClean="0">
                <a:solidFill>
                  <a:prstClr val="black"/>
                </a:solidFill>
                <a:latin typeface="+mn-lt"/>
              </a:rPr>
              <a:t>library</a:t>
            </a:r>
          </a:p>
          <a:p>
            <a:pPr algn="l" eaLnBrk="1" fontAlgn="auto" hangingPunct="1">
              <a:spcBef>
                <a:spcPts val="0"/>
              </a:spcBef>
              <a:spcAft>
                <a:spcPts val="600"/>
              </a:spcAft>
            </a:pPr>
            <a:r>
              <a:rPr lang="en-US" sz="1600" dirty="0" smtClean="0">
                <a:solidFill>
                  <a:prstClr val="black"/>
                </a:solidFill>
                <a:latin typeface="+mn-lt"/>
              </a:rPr>
              <a:t>Requirements</a:t>
            </a:r>
          </a:p>
          <a:p>
            <a:pPr marL="228600" indent="-228600" algn="l" eaLnBrk="1" fontAlgn="auto" hangingPunct="1">
              <a:spcBef>
                <a:spcPts val="0"/>
              </a:spcBef>
              <a:spcAft>
                <a:spcPts val="600"/>
              </a:spcAft>
              <a:buFont typeface="Arial"/>
              <a:buChar char="•"/>
            </a:pPr>
            <a:r>
              <a:rPr lang="en-US" sz="1600" b="0" dirty="0" smtClean="0">
                <a:solidFill>
                  <a:prstClr val="black"/>
                </a:solidFill>
                <a:latin typeface="+mn-lt"/>
              </a:rPr>
              <a:t>Test Scripts library </a:t>
            </a:r>
            <a:r>
              <a:rPr lang="en-US" sz="1600" b="0" dirty="0" smtClean="0">
                <a:solidFill>
                  <a:prstClr val="black"/>
                </a:solidFill>
              </a:rPr>
              <a:t>decoupled from </a:t>
            </a:r>
            <a:r>
              <a:rPr lang="en-US" sz="1600" b="0" dirty="0" err="1" smtClean="0">
                <a:solidFill>
                  <a:prstClr val="black"/>
                </a:solidFill>
              </a:rPr>
              <a:t>TestCenter</a:t>
            </a:r>
            <a:r>
              <a:rPr lang="en-US" sz="1600" b="0" dirty="0" smtClean="0">
                <a:solidFill>
                  <a:prstClr val="black"/>
                </a:solidFill>
              </a:rPr>
              <a:t> AI - intent is to enable customers who already have their own automation library to populate </a:t>
            </a:r>
            <a:r>
              <a:rPr lang="en-US" sz="1600" b="0" dirty="0" err="1" smtClean="0">
                <a:solidFill>
                  <a:prstClr val="black"/>
                </a:solidFill>
              </a:rPr>
              <a:t>TestCenter</a:t>
            </a:r>
            <a:r>
              <a:rPr lang="en-US" sz="1600" b="0" dirty="0" smtClean="0">
                <a:solidFill>
                  <a:prstClr val="black"/>
                </a:solidFill>
              </a:rPr>
              <a:t> AI with test case metadata about their test scripts, and avail of intelligent analysis capabilities.</a:t>
            </a:r>
          </a:p>
          <a:p>
            <a:pPr marL="228600" indent="-228600" algn="l" eaLnBrk="1" fontAlgn="auto" hangingPunct="1">
              <a:spcBef>
                <a:spcPts val="0"/>
              </a:spcBef>
              <a:spcAft>
                <a:spcPts val="600"/>
              </a:spcAft>
              <a:buFont typeface="Arial"/>
              <a:buChar char="•"/>
            </a:pPr>
            <a:r>
              <a:rPr lang="en-US" sz="1600" b="0" dirty="0" smtClean="0">
                <a:solidFill>
                  <a:prstClr val="black"/>
                </a:solidFill>
              </a:rPr>
              <a:t>Sets of Spirent system </a:t>
            </a:r>
            <a:r>
              <a:rPr lang="en-US" sz="1600" b="0" dirty="0">
                <a:solidFill>
                  <a:prstClr val="black"/>
                </a:solidFill>
              </a:rPr>
              <a:t>test scripts </a:t>
            </a:r>
            <a:r>
              <a:rPr lang="en-US" sz="1600" b="0" dirty="0" smtClean="0">
                <a:solidFill>
                  <a:prstClr val="black"/>
                </a:solidFill>
              </a:rPr>
              <a:t>could potentially be </a:t>
            </a:r>
            <a:r>
              <a:rPr lang="en-US" sz="1600" b="0" dirty="0">
                <a:solidFill>
                  <a:prstClr val="black"/>
                </a:solidFill>
              </a:rPr>
              <a:t>packaged and sold as “Test Packs</a:t>
            </a:r>
            <a:r>
              <a:rPr lang="en-US" sz="1600" b="0" dirty="0" smtClean="0">
                <a:solidFill>
                  <a:prstClr val="black"/>
                </a:solidFill>
              </a:rPr>
              <a:t>”.</a:t>
            </a:r>
          </a:p>
          <a:p>
            <a:pPr marL="228600" indent="-228600" algn="l" eaLnBrk="1" fontAlgn="auto" hangingPunct="1">
              <a:spcBef>
                <a:spcPts val="0"/>
              </a:spcBef>
              <a:spcAft>
                <a:spcPts val="600"/>
              </a:spcAft>
              <a:buFont typeface="Arial"/>
              <a:buChar char="•"/>
            </a:pPr>
            <a:r>
              <a:rPr lang="en-US" sz="1600" b="0" dirty="0" smtClean="0">
                <a:solidFill>
                  <a:prstClr val="black"/>
                </a:solidFill>
                <a:latin typeface="+mn-lt"/>
              </a:rPr>
              <a:t>For our scripts, the </a:t>
            </a:r>
            <a:r>
              <a:rPr lang="en-US" sz="1600" b="0" dirty="0">
                <a:solidFill>
                  <a:prstClr val="black"/>
                </a:solidFill>
                <a:latin typeface="+mn-lt"/>
              </a:rPr>
              <a:t>source of </a:t>
            </a:r>
            <a:r>
              <a:rPr lang="en-US" sz="1600" b="0" dirty="0" smtClean="0">
                <a:solidFill>
                  <a:prstClr val="black"/>
                </a:solidFill>
                <a:latin typeface="+mn-lt"/>
              </a:rPr>
              <a:t>test case metadata will be in </a:t>
            </a:r>
            <a:r>
              <a:rPr lang="en-US" sz="1600" b="0" dirty="0" err="1" smtClean="0">
                <a:solidFill>
                  <a:prstClr val="black"/>
                </a:solidFill>
                <a:latin typeface="+mn-lt"/>
              </a:rPr>
              <a:t>yaml</a:t>
            </a:r>
            <a:r>
              <a:rPr lang="en-US" sz="1600" b="0" dirty="0" smtClean="0">
                <a:solidFill>
                  <a:prstClr val="black"/>
                </a:solidFill>
                <a:latin typeface="+mn-lt"/>
              </a:rPr>
              <a:t> files accompanying the </a:t>
            </a:r>
            <a:r>
              <a:rPr lang="en-US" sz="1600" b="0" dirty="0">
                <a:solidFill>
                  <a:prstClr val="black"/>
                </a:solidFill>
                <a:latin typeface="+mn-lt"/>
              </a:rPr>
              <a:t>test scripts </a:t>
            </a:r>
            <a:r>
              <a:rPr lang="en-US" sz="1600" b="0" dirty="0" smtClean="0">
                <a:solidFill>
                  <a:prstClr val="black"/>
                </a:solidFill>
                <a:latin typeface="+mn-lt"/>
              </a:rPr>
              <a:t>themselves, so that there is a single source of truth</a:t>
            </a:r>
            <a:r>
              <a:rPr lang="en-US" sz="1600" b="0" dirty="0">
                <a:solidFill>
                  <a:prstClr val="black"/>
                </a:solidFill>
                <a:latin typeface="+mn-lt"/>
              </a:rPr>
              <a:t>. </a:t>
            </a:r>
            <a:r>
              <a:rPr lang="en-US" sz="1600" b="0" dirty="0" smtClean="0">
                <a:solidFill>
                  <a:prstClr val="black"/>
                </a:solidFill>
                <a:latin typeface="+mn-lt"/>
              </a:rPr>
              <a:t>These </a:t>
            </a:r>
            <a:r>
              <a:rPr lang="en-US" sz="1600" b="0" dirty="0" err="1" smtClean="0">
                <a:solidFill>
                  <a:prstClr val="black"/>
                </a:solidFill>
                <a:latin typeface="+mn-lt"/>
              </a:rPr>
              <a:t>yaml</a:t>
            </a:r>
            <a:r>
              <a:rPr lang="en-US" sz="1600" b="0" dirty="0" smtClean="0">
                <a:solidFill>
                  <a:prstClr val="black"/>
                </a:solidFill>
                <a:latin typeface="+mn-lt"/>
              </a:rPr>
              <a:t> files will be </a:t>
            </a:r>
            <a:r>
              <a:rPr lang="en-US" sz="1600" b="0" dirty="0">
                <a:solidFill>
                  <a:prstClr val="black"/>
                </a:solidFill>
                <a:latin typeface="+mn-lt"/>
              </a:rPr>
              <a:t>parsed to </a:t>
            </a:r>
            <a:r>
              <a:rPr lang="en-US" sz="1600" b="0" dirty="0" smtClean="0">
                <a:solidFill>
                  <a:prstClr val="black"/>
                </a:solidFill>
                <a:latin typeface="+mn-lt"/>
              </a:rPr>
              <a:t>populate test cases using </a:t>
            </a:r>
            <a:r>
              <a:rPr lang="en-US" sz="1600" b="0" dirty="0" err="1" smtClean="0">
                <a:solidFill>
                  <a:prstClr val="black"/>
                </a:solidFill>
                <a:latin typeface="+mn-lt"/>
              </a:rPr>
              <a:t>TestCenter</a:t>
            </a:r>
            <a:r>
              <a:rPr lang="en-US" sz="1600" b="0" dirty="0" smtClean="0">
                <a:solidFill>
                  <a:prstClr val="black"/>
                </a:solidFill>
                <a:latin typeface="+mn-lt"/>
              </a:rPr>
              <a:t> AI’s REST API. The </a:t>
            </a:r>
            <a:r>
              <a:rPr lang="en-US" sz="1600" b="0" dirty="0" err="1" smtClean="0">
                <a:solidFill>
                  <a:prstClr val="black"/>
                </a:solidFill>
                <a:latin typeface="+mn-lt"/>
              </a:rPr>
              <a:t>json</a:t>
            </a:r>
            <a:r>
              <a:rPr lang="en-US" sz="1600" b="0" dirty="0" smtClean="0">
                <a:solidFill>
                  <a:prstClr val="black"/>
                </a:solidFill>
                <a:latin typeface="+mn-lt"/>
              </a:rPr>
              <a:t> specification for TC metadata will be available in our source repository</a:t>
            </a:r>
            <a:r>
              <a:rPr lang="en-US" sz="1600" b="0" dirty="0" smtClean="0">
                <a:solidFill>
                  <a:prstClr val="black"/>
                </a:solidFill>
              </a:rPr>
              <a:t>.</a:t>
            </a:r>
            <a:endParaRPr lang="en-US" sz="1600" b="0" dirty="0" smtClean="0">
              <a:solidFill>
                <a:prstClr val="black"/>
              </a:solidFill>
              <a:latin typeface="+mn-lt"/>
            </a:endParaRPr>
          </a:p>
        </p:txBody>
      </p:sp>
    </p:spTree>
    <p:extLst>
      <p:ext uri="{BB962C8B-B14F-4D97-AF65-F5344CB8AC3E}">
        <p14:creationId xmlns:p14="http://schemas.microsoft.com/office/powerpoint/2010/main" val="153207856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solidFill>
                  <a:srgbClr val="0096D6"/>
                </a:solidFill>
              </a:rPr>
              <a:t>Component Description </a:t>
            </a:r>
            <a:r>
              <a:rPr lang="en-US" dirty="0" smtClean="0">
                <a:solidFill>
                  <a:srgbClr val="0096D6"/>
                </a:solidFill>
              </a:rPr>
              <a:t>– </a:t>
            </a:r>
            <a:r>
              <a:rPr lang="en-US" altLang="en-US" dirty="0" smtClean="0">
                <a:solidFill>
                  <a:srgbClr val="B21901"/>
                </a:solidFill>
              </a:rPr>
              <a:t>Test Scripts Template</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0387286"/>
              </p:ext>
            </p:extLst>
          </p:nvPr>
        </p:nvGraphicFramePr>
        <p:xfrm>
          <a:off x="450778" y="1122805"/>
          <a:ext cx="2451912" cy="2673016"/>
        </p:xfrm>
        <a:graphic>
          <a:graphicData uri="http://schemas.openxmlformats.org/drawingml/2006/table">
            <a:tbl>
              <a:tblPr firstRow="1" bandRow="1">
                <a:tableStyleId>{5940675A-B579-460E-94D1-54222C63F5DA}</a:tableStyleId>
              </a:tblPr>
              <a:tblGrid>
                <a:gridCol w="2451912"/>
              </a:tblGrid>
              <a:tr h="3341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Spirent</a:t>
                      </a:r>
                      <a:r>
                        <a:rPr lang="en-US" sz="1400" baseline="30000" dirty="0" smtClean="0"/>
                        <a:t>1</a:t>
                      </a:r>
                      <a:r>
                        <a:rPr lang="en-US" sz="1400" dirty="0" smtClean="0"/>
                        <a:t> commands </a:t>
                      </a:r>
                      <a:r>
                        <a:rPr lang="is-IS" sz="1400" dirty="0" smtClean="0"/>
                        <a:t>…</a:t>
                      </a:r>
                      <a:endParaRPr lang="en-US" sz="1400" dirty="0" smtClean="0"/>
                    </a:p>
                  </a:txBody>
                  <a:tcPr>
                    <a:solidFill>
                      <a:schemeClr val="bg1"/>
                    </a:solidFill>
                  </a:tcPr>
                </a:tc>
              </a:tr>
              <a:tr h="334127">
                <a:tc>
                  <a:txBody>
                    <a:bodyPr/>
                    <a:lstStyle/>
                    <a:p>
                      <a:r>
                        <a:rPr lang="en-US" sz="1400" i="1" dirty="0" smtClean="0"/>
                        <a:t>Connect to DUT</a:t>
                      </a:r>
                      <a:endParaRPr lang="en-US" sz="1400" b="0" i="1" dirty="0"/>
                    </a:p>
                  </a:txBody>
                  <a:tcPr>
                    <a:solidFill>
                      <a:schemeClr val="accent1">
                        <a:lumMod val="20000"/>
                        <a:lumOff val="80000"/>
                      </a:schemeClr>
                    </a:solidFill>
                  </a:tcPr>
                </a:tc>
              </a:tr>
              <a:tr h="334127">
                <a:tc>
                  <a:txBody>
                    <a:bodyPr/>
                    <a:lstStyle/>
                    <a:p>
                      <a:r>
                        <a:rPr lang="en-US" sz="1400" i="1" dirty="0" smtClean="0"/>
                        <a:t>Configure DUT</a:t>
                      </a:r>
                      <a:endParaRPr lang="en-US" sz="1400" i="1" dirty="0"/>
                    </a:p>
                  </a:txBody>
                  <a:tcPr>
                    <a:solidFill>
                      <a:schemeClr val="accent1">
                        <a:lumMod val="20000"/>
                        <a:lumOff val="80000"/>
                      </a:schemeClr>
                    </a:solidFill>
                  </a:tcPr>
                </a:tc>
              </a:tr>
              <a:tr h="334127">
                <a:tc>
                  <a:txBody>
                    <a:bodyPr/>
                    <a:lstStyle/>
                    <a:p>
                      <a:r>
                        <a:rPr lang="en-US" sz="1400" dirty="0" smtClean="0"/>
                        <a:t>Spirent commands </a:t>
                      </a:r>
                      <a:r>
                        <a:rPr lang="is-IS" sz="1400" dirty="0" smtClean="0"/>
                        <a:t>…</a:t>
                      </a:r>
                      <a:endParaRPr lang="en-US" sz="1400" dirty="0"/>
                    </a:p>
                  </a:txBody>
                  <a:tcPr/>
                </a:tc>
              </a:tr>
              <a:tr h="334127">
                <a:tc>
                  <a:txBody>
                    <a:bodyPr/>
                    <a:lstStyle/>
                    <a:p>
                      <a:r>
                        <a:rPr lang="en-US" sz="1400" i="1" dirty="0" smtClean="0"/>
                        <a:t>DUT commands </a:t>
                      </a:r>
                      <a:r>
                        <a:rPr lang="is-IS" sz="1400" i="1" dirty="0" smtClean="0"/>
                        <a:t>…</a:t>
                      </a:r>
                      <a:endParaRPr lang="en-US" sz="1400" i="1" dirty="0"/>
                    </a:p>
                  </a:txBody>
                  <a:tcPr>
                    <a:solidFill>
                      <a:schemeClr val="accent1">
                        <a:lumMod val="20000"/>
                        <a:lumOff val="80000"/>
                      </a:schemeClr>
                    </a:solidFill>
                  </a:tcPr>
                </a:tc>
              </a:tr>
              <a:tr h="3341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Spirent commands </a:t>
                      </a:r>
                      <a:r>
                        <a:rPr lang="is-IS" sz="1400" dirty="0" smtClean="0"/>
                        <a:t>…</a:t>
                      </a:r>
                      <a:endParaRPr lang="en-US" sz="1400" dirty="0" smtClean="0"/>
                    </a:p>
                  </a:txBody>
                  <a:tcPr/>
                </a:tc>
              </a:tr>
              <a:tr h="3341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Collect DUT logs / events</a:t>
                      </a:r>
                    </a:p>
                  </a:txBody>
                  <a:tcPr>
                    <a:solidFill>
                      <a:schemeClr val="accent1">
                        <a:lumMod val="20000"/>
                        <a:lumOff val="80000"/>
                      </a:schemeClr>
                    </a:solidFill>
                  </a:tcPr>
                </a:tc>
              </a:tr>
              <a:tr h="3341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Spirent commands </a:t>
                      </a:r>
                      <a:r>
                        <a:rPr lang="is-IS" sz="1400" dirty="0" smtClean="0"/>
                        <a:t>…</a:t>
                      </a:r>
                      <a:endParaRPr lang="en-US" sz="1400" dirty="0" smtClean="0"/>
                    </a:p>
                  </a:txBody>
                  <a:tcPr>
                    <a:solidFill>
                      <a:schemeClr val="bg1"/>
                    </a:solidFill>
                  </a:tcPr>
                </a:tc>
              </a:tr>
            </a:tbl>
          </a:graphicData>
        </a:graphic>
      </p:graphicFrame>
      <p:grpSp>
        <p:nvGrpSpPr>
          <p:cNvPr id="2" name="Group 1"/>
          <p:cNvGrpSpPr/>
          <p:nvPr/>
        </p:nvGrpSpPr>
        <p:grpSpPr>
          <a:xfrm>
            <a:off x="3051543" y="1018420"/>
            <a:ext cx="4322425" cy="594829"/>
            <a:chOff x="3056570" y="1292932"/>
            <a:chExt cx="4322425" cy="594829"/>
          </a:xfrm>
        </p:grpSpPr>
        <p:sp>
          <p:nvSpPr>
            <p:cNvPr id="10" name="TextBox 9"/>
            <p:cNvSpPr txBox="1"/>
            <p:nvPr/>
          </p:nvSpPr>
          <p:spPr>
            <a:xfrm>
              <a:off x="3056570" y="1292932"/>
              <a:ext cx="4322425" cy="307777"/>
            </a:xfrm>
            <a:prstGeom prst="rect">
              <a:avLst/>
            </a:prstGeom>
            <a:noFill/>
          </p:spPr>
          <p:txBody>
            <a:bodyPr wrap="square" rtlCol="0">
              <a:spAutoFit/>
            </a:bodyPr>
            <a:lstStyle/>
            <a:p>
              <a:pPr algn="l"/>
              <a:r>
                <a:rPr lang="en-US" b="0" dirty="0" smtClean="0">
                  <a:latin typeface="+mj-lt"/>
                </a:rPr>
                <a:t>For tests to be reusable across devices and vendors </a:t>
              </a:r>
              <a:endParaRPr lang="en-US" b="0" i="1" dirty="0" smtClean="0">
                <a:latin typeface="+mj-lt"/>
              </a:endParaRPr>
            </a:p>
          </p:txBody>
        </p:sp>
        <p:sp>
          <p:nvSpPr>
            <p:cNvPr id="13" name="TextBox 12"/>
            <p:cNvSpPr txBox="1"/>
            <p:nvPr/>
          </p:nvSpPr>
          <p:spPr>
            <a:xfrm>
              <a:off x="3112403" y="1579984"/>
              <a:ext cx="1406434" cy="307777"/>
            </a:xfrm>
            <a:prstGeom prst="rect">
              <a:avLst/>
            </a:prstGeom>
            <a:solidFill>
              <a:schemeClr val="accent1">
                <a:lumMod val="20000"/>
                <a:lumOff val="80000"/>
              </a:schemeClr>
            </a:solidFill>
            <a:ln>
              <a:solidFill>
                <a:schemeClr val="tx1"/>
              </a:solidFill>
            </a:ln>
          </p:spPr>
          <p:txBody>
            <a:bodyPr wrap="square" rtlCol="0">
              <a:spAutoFit/>
            </a:bodyPr>
            <a:lstStyle/>
            <a:p>
              <a:r>
                <a:rPr lang="en-US" b="0" i="1" dirty="0"/>
                <a:t>DUT </a:t>
              </a:r>
              <a:r>
                <a:rPr lang="en-US" b="0" i="1" dirty="0" smtClean="0"/>
                <a:t>commands</a:t>
              </a:r>
              <a:endParaRPr lang="en-US" b="0" dirty="0" smtClean="0">
                <a:latin typeface="+mj-lt"/>
              </a:endParaRPr>
            </a:p>
          </p:txBody>
        </p:sp>
        <p:sp>
          <p:nvSpPr>
            <p:cNvPr id="14" name="TextBox 13"/>
            <p:cNvSpPr txBox="1"/>
            <p:nvPr/>
          </p:nvSpPr>
          <p:spPr>
            <a:xfrm>
              <a:off x="4518836" y="1577266"/>
              <a:ext cx="1637415" cy="307777"/>
            </a:xfrm>
            <a:prstGeom prst="rect">
              <a:avLst/>
            </a:prstGeom>
            <a:noFill/>
          </p:spPr>
          <p:txBody>
            <a:bodyPr wrap="square" rtlCol="0">
              <a:spAutoFit/>
            </a:bodyPr>
            <a:lstStyle/>
            <a:p>
              <a:pPr algn="l"/>
              <a:r>
                <a:rPr lang="en-US" b="0" dirty="0" smtClean="0">
                  <a:latin typeface="+mj-lt"/>
                </a:rPr>
                <a:t>must be pluggable </a:t>
              </a:r>
            </a:p>
          </p:txBody>
        </p:sp>
      </p:grpSp>
      <p:grpSp>
        <p:nvGrpSpPr>
          <p:cNvPr id="7" name="Group 6"/>
          <p:cNvGrpSpPr/>
          <p:nvPr/>
        </p:nvGrpSpPr>
        <p:grpSpPr>
          <a:xfrm>
            <a:off x="3423681" y="1897197"/>
            <a:ext cx="2488018" cy="954107"/>
            <a:chOff x="4274288" y="1180213"/>
            <a:chExt cx="2488018" cy="954107"/>
          </a:xfrm>
        </p:grpSpPr>
        <p:sp>
          <p:nvSpPr>
            <p:cNvPr id="3" name="TextBox 2"/>
            <p:cNvSpPr txBox="1"/>
            <p:nvPr/>
          </p:nvSpPr>
          <p:spPr>
            <a:xfrm>
              <a:off x="4274288" y="1180213"/>
              <a:ext cx="999461" cy="954107"/>
            </a:xfrm>
            <a:prstGeom prst="rect">
              <a:avLst/>
            </a:prstGeom>
            <a:noFill/>
            <a:ln>
              <a:solidFill>
                <a:schemeClr val="tx1"/>
              </a:solidFill>
            </a:ln>
          </p:spPr>
          <p:txBody>
            <a:bodyPr wrap="square" rtlCol="0">
              <a:spAutoFit/>
            </a:bodyPr>
            <a:lstStyle/>
            <a:p>
              <a:pPr algn="l"/>
              <a:r>
                <a:rPr lang="en-US" b="0" dirty="0" smtClean="0">
                  <a:latin typeface="+mj-lt"/>
                </a:rPr>
                <a:t>Test script</a:t>
              </a:r>
            </a:p>
            <a:p>
              <a:pPr algn="l"/>
              <a:r>
                <a:rPr lang="is-IS" b="0" dirty="0" smtClean="0">
                  <a:latin typeface="+mj-lt"/>
                </a:rPr>
                <a:t>…</a:t>
              </a:r>
            </a:p>
            <a:p>
              <a:pPr algn="l"/>
              <a:r>
                <a:rPr lang="is-IS" b="0" dirty="0" smtClean="0">
                  <a:latin typeface="+mj-lt"/>
                </a:rPr>
                <a:t>…</a:t>
              </a:r>
            </a:p>
            <a:p>
              <a:pPr algn="l"/>
              <a:r>
                <a:rPr lang="is-IS" b="0" dirty="0" smtClean="0">
                  <a:latin typeface="+mj-lt"/>
                </a:rPr>
                <a:t>...</a:t>
              </a:r>
              <a:endParaRPr lang="en-US" b="0" dirty="0" err="1" smtClean="0">
                <a:latin typeface="+mj-lt"/>
              </a:endParaRPr>
            </a:p>
          </p:txBody>
        </p:sp>
        <p:sp>
          <p:nvSpPr>
            <p:cNvPr id="11" name="TextBox 10"/>
            <p:cNvSpPr txBox="1"/>
            <p:nvPr/>
          </p:nvSpPr>
          <p:spPr>
            <a:xfrm>
              <a:off x="5784111" y="1397049"/>
              <a:ext cx="978195" cy="523220"/>
            </a:xfrm>
            <a:prstGeom prst="rect">
              <a:avLst/>
            </a:prstGeom>
            <a:solidFill>
              <a:schemeClr val="accent1">
                <a:lumMod val="20000"/>
                <a:lumOff val="80000"/>
              </a:schemeClr>
            </a:solidFill>
            <a:ln>
              <a:solidFill>
                <a:schemeClr val="tx1"/>
              </a:solidFill>
            </a:ln>
          </p:spPr>
          <p:txBody>
            <a:bodyPr wrap="square" rtlCol="0">
              <a:spAutoFit/>
            </a:bodyPr>
            <a:lstStyle/>
            <a:p>
              <a:r>
                <a:rPr lang="en-US" b="0" i="1" dirty="0"/>
                <a:t>DUT </a:t>
              </a:r>
              <a:r>
                <a:rPr lang="en-US" b="0" i="1" dirty="0" smtClean="0"/>
                <a:t>package</a:t>
              </a:r>
              <a:endParaRPr lang="en-US" b="0" dirty="0" smtClean="0">
                <a:latin typeface="+mj-lt"/>
              </a:endParaRPr>
            </a:p>
          </p:txBody>
        </p:sp>
        <p:cxnSp>
          <p:nvCxnSpPr>
            <p:cNvPr id="5" name="Straight Connector 4"/>
            <p:cNvCxnSpPr>
              <a:stCxn id="3" idx="3"/>
              <a:endCxn id="11" idx="1"/>
            </p:cNvCxnSpPr>
            <p:nvPr/>
          </p:nvCxnSpPr>
          <p:spPr bwMode="auto">
            <a:xfrm>
              <a:off x="5273749" y="1657267"/>
              <a:ext cx="510362" cy="1392"/>
            </a:xfrm>
            <a:prstGeom prst="line">
              <a:avLst/>
            </a:prstGeom>
            <a:solidFill>
              <a:schemeClr val="accent1"/>
            </a:solidFill>
            <a:ln w="12700" cap="flat" cmpd="sng" algn="ctr">
              <a:solidFill>
                <a:schemeClr val="tx1"/>
              </a:solidFill>
              <a:prstDash val="solid"/>
              <a:round/>
              <a:headEnd type="none" w="med" len="med"/>
              <a:tailEnd type="none" w="sm" len="sm"/>
            </a:ln>
            <a:effectLst/>
          </p:spPr>
        </p:cxnSp>
      </p:grpSp>
      <p:sp>
        <p:nvSpPr>
          <p:cNvPr id="12" name="Rectangle 11"/>
          <p:cNvSpPr/>
          <p:nvPr/>
        </p:nvSpPr>
        <p:spPr>
          <a:xfrm>
            <a:off x="339667" y="724363"/>
            <a:ext cx="2196435" cy="307777"/>
          </a:xfrm>
          <a:prstGeom prst="rect">
            <a:avLst/>
          </a:prstGeom>
        </p:spPr>
        <p:txBody>
          <a:bodyPr wrap="none">
            <a:spAutoFit/>
          </a:bodyPr>
          <a:lstStyle/>
          <a:p>
            <a:r>
              <a:rPr lang="en-US" dirty="0"/>
              <a:t>Anatomy of a test script</a:t>
            </a:r>
          </a:p>
        </p:txBody>
      </p:sp>
      <p:sp>
        <p:nvSpPr>
          <p:cNvPr id="15" name="TextBox 14"/>
          <p:cNvSpPr txBox="1"/>
          <p:nvPr/>
        </p:nvSpPr>
        <p:spPr>
          <a:xfrm>
            <a:off x="450778" y="3817085"/>
            <a:ext cx="4854869" cy="276999"/>
          </a:xfrm>
          <a:prstGeom prst="rect">
            <a:avLst/>
          </a:prstGeom>
          <a:noFill/>
        </p:spPr>
        <p:txBody>
          <a:bodyPr wrap="square" rtlCol="0">
            <a:spAutoFit/>
          </a:bodyPr>
          <a:lstStyle/>
          <a:p>
            <a:pPr algn="l"/>
            <a:r>
              <a:rPr lang="en-US" sz="1200" b="0" baseline="30000" dirty="0" smtClean="0"/>
              <a:t>1 </a:t>
            </a:r>
            <a:r>
              <a:rPr lang="en-US" sz="1200" b="0" dirty="0" smtClean="0"/>
              <a:t>Spirent commands </a:t>
            </a:r>
            <a:r>
              <a:rPr lang="en-US" sz="1200" dirty="0" smtClean="0"/>
              <a:t>– </a:t>
            </a:r>
            <a:r>
              <a:rPr lang="en-US" sz="1200" b="0" dirty="0" smtClean="0"/>
              <a:t>refers</a:t>
            </a:r>
            <a:r>
              <a:rPr lang="en-US" sz="1200" dirty="0" smtClean="0"/>
              <a:t> </a:t>
            </a:r>
            <a:r>
              <a:rPr lang="en-US" sz="1200" b="0" dirty="0" smtClean="0"/>
              <a:t>to</a:t>
            </a:r>
            <a:r>
              <a:rPr lang="en-US" sz="1200" dirty="0" smtClean="0"/>
              <a:t> </a:t>
            </a:r>
            <a:r>
              <a:rPr lang="en-US" sz="1200" b="0" dirty="0" smtClean="0"/>
              <a:t>STC or other Spirent test equipment</a:t>
            </a:r>
            <a:r>
              <a:rPr lang="en-US" sz="1200" b="0" dirty="0" smtClean="0">
                <a:latin typeface="+mj-lt"/>
              </a:rPr>
              <a:t> </a:t>
            </a:r>
            <a:endParaRPr lang="en-US" sz="1200" b="0" i="1" dirty="0" smtClean="0">
              <a:latin typeface="+mj-lt"/>
            </a:endParaRPr>
          </a:p>
        </p:txBody>
      </p:sp>
      <p:sp>
        <p:nvSpPr>
          <p:cNvPr id="16" name="TextBox 15"/>
          <p:cNvSpPr txBox="1"/>
          <p:nvPr/>
        </p:nvSpPr>
        <p:spPr>
          <a:xfrm>
            <a:off x="3051543" y="3138003"/>
            <a:ext cx="5273750" cy="523220"/>
          </a:xfrm>
          <a:prstGeom prst="rect">
            <a:avLst/>
          </a:prstGeom>
          <a:noFill/>
        </p:spPr>
        <p:txBody>
          <a:bodyPr wrap="square" rtlCol="0">
            <a:spAutoFit/>
          </a:bodyPr>
          <a:lstStyle/>
          <a:p>
            <a:pPr algn="l"/>
            <a:r>
              <a:rPr lang="en-US" dirty="0" err="1">
                <a:highlight>
                  <a:srgbClr val="FFFF00"/>
                </a:highlight>
                <a:latin typeface="Times New Roman" charset="0"/>
              </a:rPr>
              <a:t>TestCenter</a:t>
            </a:r>
            <a:r>
              <a:rPr lang="en-US" dirty="0">
                <a:highlight>
                  <a:srgbClr val="FFFF00"/>
                </a:highlight>
                <a:latin typeface="Times New Roman" charset="0"/>
              </a:rPr>
              <a:t> scripts should be developed in </a:t>
            </a:r>
            <a:r>
              <a:rPr lang="en-US" dirty="0" smtClean="0">
                <a:highlight>
                  <a:srgbClr val="FFFF00"/>
                </a:highlight>
                <a:latin typeface="Times New Roman" charset="0"/>
              </a:rPr>
              <a:t>Python and DUT specific code should be in separate, dynamically imported packages. </a:t>
            </a:r>
            <a:endParaRPr lang="en-US" b="0" i="1" dirty="0" smtClean="0">
              <a:latin typeface="+mj-lt"/>
            </a:endParaRPr>
          </a:p>
        </p:txBody>
      </p:sp>
      <p:sp>
        <p:nvSpPr>
          <p:cNvPr id="17" name="TextBox 16"/>
          <p:cNvSpPr txBox="1"/>
          <p:nvPr/>
        </p:nvSpPr>
        <p:spPr>
          <a:xfrm>
            <a:off x="360933" y="4214314"/>
            <a:ext cx="7964360" cy="523220"/>
          </a:xfrm>
          <a:prstGeom prst="rect">
            <a:avLst/>
          </a:prstGeom>
          <a:noFill/>
        </p:spPr>
        <p:txBody>
          <a:bodyPr wrap="square" rtlCol="0">
            <a:spAutoFit/>
          </a:bodyPr>
          <a:lstStyle/>
          <a:p>
            <a:pPr algn="l"/>
            <a:r>
              <a:rPr lang="en-US" dirty="0" smtClean="0">
                <a:latin typeface="+mj-lt"/>
              </a:rPr>
              <a:t>Data-driven </a:t>
            </a:r>
            <a:r>
              <a:rPr lang="en-US" dirty="0">
                <a:latin typeface="+mj-lt"/>
              </a:rPr>
              <a:t>test </a:t>
            </a:r>
            <a:r>
              <a:rPr lang="en-US" dirty="0" smtClean="0">
                <a:latin typeface="+mj-lt"/>
              </a:rPr>
              <a:t>cases</a:t>
            </a:r>
            <a:r>
              <a:rPr lang="en-US" b="0" dirty="0" smtClean="0">
                <a:latin typeface="+mj-lt"/>
              </a:rPr>
              <a:t> - correct </a:t>
            </a:r>
            <a:r>
              <a:rPr lang="en-US" b="0" dirty="0">
                <a:latin typeface="+mj-lt"/>
              </a:rPr>
              <a:t>device module is dynamically imported at run time based on the router model in the testbed </a:t>
            </a:r>
            <a:r>
              <a:rPr lang="en-US" b="0" dirty="0" err="1">
                <a:latin typeface="+mj-lt"/>
              </a:rPr>
              <a:t>config</a:t>
            </a:r>
            <a:endParaRPr lang="en-US" b="0" dirty="0" smtClean="0">
              <a:latin typeface="+mj-lt"/>
            </a:endParaRPr>
          </a:p>
        </p:txBody>
      </p:sp>
    </p:spTree>
    <p:extLst>
      <p:ext uri="{BB962C8B-B14F-4D97-AF65-F5344CB8AC3E}">
        <p14:creationId xmlns:p14="http://schemas.microsoft.com/office/powerpoint/2010/main" val="140209849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3589"/>
            <a:ext cx="8092440" cy="307777"/>
          </a:xfrm>
        </p:spPr>
        <p:txBody>
          <a:bodyPr/>
          <a:lstStyle/>
          <a:p>
            <a:pPr algn="ctr"/>
            <a:r>
              <a:rPr lang="en-US" dirty="0">
                <a:solidFill>
                  <a:srgbClr val="0096D6"/>
                </a:solidFill>
              </a:rPr>
              <a:t>Component Description – </a:t>
            </a:r>
            <a:r>
              <a:rPr lang="en-US" altLang="en-US" dirty="0">
                <a:solidFill>
                  <a:srgbClr val="B21901"/>
                </a:solidFill>
              </a:rPr>
              <a:t>Test Scripts Template</a:t>
            </a:r>
            <a:endParaRPr lang="en-US" dirty="0"/>
          </a:p>
        </p:txBody>
      </p:sp>
      <p:sp>
        <p:nvSpPr>
          <p:cNvPr id="3" name="Content Placeholder 2"/>
          <p:cNvSpPr>
            <a:spLocks noGrp="1"/>
          </p:cNvSpPr>
          <p:nvPr>
            <p:ph idx="1"/>
          </p:nvPr>
        </p:nvSpPr>
        <p:spPr>
          <a:xfrm>
            <a:off x="446569" y="1063263"/>
            <a:ext cx="7963786" cy="3689498"/>
          </a:xfrm>
        </p:spPr>
        <p:txBody>
          <a:bodyPr/>
          <a:lstStyle/>
          <a:p>
            <a:pPr marL="0" indent="0">
              <a:lnSpc>
                <a:spcPct val="150000"/>
              </a:lnSpc>
              <a:spcBef>
                <a:spcPts val="0"/>
              </a:spcBef>
              <a:spcAft>
                <a:spcPts val="600"/>
              </a:spcAft>
              <a:buNone/>
            </a:pPr>
            <a:r>
              <a:rPr lang="en-US" sz="1400" b="1" dirty="0" err="1" smtClean="0"/>
              <a:t>pyATS</a:t>
            </a:r>
            <a:r>
              <a:rPr lang="en-US" sz="1400" b="1" dirty="0" smtClean="0"/>
              <a:t> </a:t>
            </a:r>
            <a:r>
              <a:rPr lang="en-US" sz="1400" b="1" dirty="0"/>
              <a:t>- foundation-layer test framework</a:t>
            </a:r>
            <a:r>
              <a:rPr lang="en-US" sz="1400" dirty="0" smtClean="0"/>
              <a:t> </a:t>
            </a:r>
          </a:p>
          <a:p>
            <a:pPr marL="0" indent="0">
              <a:lnSpc>
                <a:spcPct val="100000"/>
              </a:lnSpc>
              <a:spcBef>
                <a:spcPts val="0"/>
              </a:spcBef>
              <a:spcAft>
                <a:spcPts val="600"/>
              </a:spcAft>
              <a:buNone/>
            </a:pPr>
            <a:r>
              <a:rPr lang="en-US" sz="1400" dirty="0" smtClean="0"/>
              <a:t>Cisco mainstream automation framework. 100</a:t>
            </a:r>
            <a:r>
              <a:rPr lang="en-US" sz="1400" dirty="0"/>
              <a:t>% fully developed and implemented using </a:t>
            </a:r>
            <a:r>
              <a:rPr lang="en-US" sz="1400" dirty="0" smtClean="0"/>
              <a:t>Python. Apache </a:t>
            </a:r>
            <a:r>
              <a:rPr lang="en-US" sz="1400" dirty="0"/>
              <a:t>License </a:t>
            </a:r>
            <a:r>
              <a:rPr lang="en-US" sz="1400" dirty="0" smtClean="0"/>
              <a:t>2.0 - permissive license (main </a:t>
            </a:r>
            <a:r>
              <a:rPr lang="en-US" sz="1400" dirty="0"/>
              <a:t>conditions </a:t>
            </a:r>
            <a:r>
              <a:rPr lang="en-US" sz="1400" dirty="0" smtClean="0"/>
              <a:t>- preservation </a:t>
            </a:r>
            <a:r>
              <a:rPr lang="en-US" sz="1400" dirty="0"/>
              <a:t>of copyright and license </a:t>
            </a:r>
            <a:r>
              <a:rPr lang="en-US" sz="1400" dirty="0" smtClean="0"/>
              <a:t>notices).</a:t>
            </a:r>
          </a:p>
          <a:p>
            <a:pPr>
              <a:lnSpc>
                <a:spcPct val="100000"/>
              </a:lnSpc>
              <a:spcBef>
                <a:spcPts val="0"/>
              </a:spcBef>
              <a:spcAft>
                <a:spcPts val="600"/>
              </a:spcAft>
              <a:buFont typeface="Wingdings" charset="2"/>
              <a:buChar char="§"/>
            </a:pPr>
            <a:r>
              <a:rPr lang="en-US" sz="1400" dirty="0" smtClean="0"/>
              <a:t>Toolbox for easily writing </a:t>
            </a:r>
            <a:r>
              <a:rPr lang="en-US" sz="1400" dirty="0"/>
              <a:t>networking-related tests</a:t>
            </a:r>
            <a:endParaRPr lang="en-US" sz="1400" dirty="0" smtClean="0"/>
          </a:p>
          <a:p>
            <a:pPr>
              <a:lnSpc>
                <a:spcPct val="100000"/>
              </a:lnSpc>
              <a:spcBef>
                <a:spcPts val="0"/>
              </a:spcBef>
              <a:spcAft>
                <a:spcPts val="600"/>
              </a:spcAft>
              <a:buFont typeface="Wingdings" charset="2"/>
              <a:buChar char="§"/>
            </a:pPr>
            <a:r>
              <a:rPr lang="en-US" sz="1400" dirty="0"/>
              <a:t>YAML representation of </a:t>
            </a:r>
            <a:r>
              <a:rPr lang="en-US" sz="1400" dirty="0" smtClean="0"/>
              <a:t>testbed configuration - devices </a:t>
            </a:r>
            <a:r>
              <a:rPr lang="en-US" sz="1400" dirty="0"/>
              <a:t>and interconnects are defined through </a:t>
            </a:r>
            <a:r>
              <a:rPr lang="en-US" sz="1400" dirty="0" smtClean="0"/>
              <a:t>YAML. </a:t>
            </a:r>
            <a:r>
              <a:rPr lang="en-US" sz="1400" dirty="0"/>
              <a:t>These </a:t>
            </a:r>
            <a:r>
              <a:rPr lang="en-US" sz="1400" dirty="0" smtClean="0"/>
              <a:t>testbed </a:t>
            </a:r>
            <a:r>
              <a:rPr lang="en-US" sz="1400" dirty="0"/>
              <a:t>files then loads into corresponding Python objects, using references &amp; relationships to depict network </a:t>
            </a:r>
            <a:r>
              <a:rPr lang="en-US" sz="1400" dirty="0" smtClean="0"/>
              <a:t>topology</a:t>
            </a:r>
          </a:p>
          <a:p>
            <a:pPr>
              <a:lnSpc>
                <a:spcPct val="100000"/>
              </a:lnSpc>
              <a:spcBef>
                <a:spcPts val="0"/>
              </a:spcBef>
              <a:spcAft>
                <a:spcPts val="600"/>
              </a:spcAft>
              <a:buFont typeface="Wingdings" charset="2"/>
              <a:buChar char="§"/>
            </a:pPr>
            <a:r>
              <a:rPr lang="en-US" sz="1400" dirty="0" smtClean="0"/>
              <a:t>Full support for Cisco devices. </a:t>
            </a:r>
            <a:r>
              <a:rPr lang="en-US" sz="1400" dirty="0"/>
              <a:t>Very extensible for </a:t>
            </a:r>
            <a:r>
              <a:rPr lang="en-US" sz="1400" dirty="0" smtClean="0"/>
              <a:t>other devices</a:t>
            </a:r>
          </a:p>
          <a:p>
            <a:pPr>
              <a:lnSpc>
                <a:spcPct val="100000"/>
              </a:lnSpc>
              <a:spcBef>
                <a:spcPts val="0"/>
              </a:spcBef>
              <a:spcAft>
                <a:spcPts val="600"/>
              </a:spcAft>
              <a:buFont typeface="Wingdings" charset="2"/>
              <a:buChar char="§"/>
            </a:pPr>
            <a:r>
              <a:rPr lang="en-US" sz="1400" dirty="0"/>
              <a:t>S</a:t>
            </a:r>
            <a:r>
              <a:rPr lang="en-US" sz="1400" dirty="0" smtClean="0"/>
              <a:t>upport </a:t>
            </a:r>
            <a:r>
              <a:rPr lang="en-US" sz="1400" dirty="0"/>
              <a:t>for </a:t>
            </a:r>
            <a:r>
              <a:rPr lang="en-US" sz="1400" dirty="0" smtClean="0"/>
              <a:t>many connection </a:t>
            </a:r>
            <a:r>
              <a:rPr lang="en-US" sz="1400" dirty="0"/>
              <a:t>protocols like </a:t>
            </a:r>
            <a:r>
              <a:rPr lang="en-US" sz="1400" dirty="0" err="1"/>
              <a:t>ssh</a:t>
            </a:r>
            <a:r>
              <a:rPr lang="en-US" sz="1400" dirty="0"/>
              <a:t>, telnet, </a:t>
            </a:r>
            <a:r>
              <a:rPr lang="en-US" sz="1400" dirty="0" smtClean="0"/>
              <a:t>etc.</a:t>
            </a:r>
          </a:p>
          <a:p>
            <a:pPr>
              <a:lnSpc>
                <a:spcPct val="100000"/>
              </a:lnSpc>
              <a:spcBef>
                <a:spcPts val="0"/>
              </a:spcBef>
              <a:spcAft>
                <a:spcPts val="600"/>
              </a:spcAft>
              <a:buFont typeface="Wingdings" charset="2"/>
              <a:buChar char="§"/>
            </a:pPr>
            <a:r>
              <a:rPr lang="en-US" sz="1400" dirty="0" smtClean="0"/>
              <a:t>Accelerate development by </a:t>
            </a:r>
            <a:r>
              <a:rPr lang="en-US" sz="1400" dirty="0"/>
              <a:t>eliminating duplication of boilerplate </a:t>
            </a:r>
            <a:r>
              <a:rPr lang="en-US" sz="1400" dirty="0" smtClean="0"/>
              <a:t>coding</a:t>
            </a:r>
          </a:p>
          <a:p>
            <a:pPr>
              <a:lnSpc>
                <a:spcPct val="100000"/>
              </a:lnSpc>
              <a:spcBef>
                <a:spcPts val="0"/>
              </a:spcBef>
              <a:spcAft>
                <a:spcPts val="600"/>
              </a:spcAft>
              <a:buFont typeface="Wingdings" charset="2"/>
              <a:buChar char="§"/>
            </a:pPr>
            <a:r>
              <a:rPr lang="en-US" sz="1400" dirty="0" smtClean="0">
                <a:solidFill>
                  <a:srgbClr val="FF0000"/>
                </a:solidFill>
              </a:rPr>
              <a:t>Requires Python 3.4+, whereas STC only supports 2.7.14</a:t>
            </a:r>
          </a:p>
          <a:p>
            <a:pPr>
              <a:lnSpc>
                <a:spcPct val="100000"/>
              </a:lnSpc>
              <a:spcBef>
                <a:spcPts val="0"/>
              </a:spcBef>
              <a:spcAft>
                <a:spcPts val="600"/>
              </a:spcAft>
              <a:buFont typeface="Wingdings" charset="2"/>
              <a:buChar char="§"/>
            </a:pPr>
            <a:r>
              <a:rPr lang="en-US" sz="1400" dirty="0">
                <a:solidFill>
                  <a:srgbClr val="FF0000"/>
                </a:solidFill>
              </a:rPr>
              <a:t>Supported on </a:t>
            </a:r>
            <a:r>
              <a:rPr lang="en-US" sz="1400" dirty="0" smtClean="0">
                <a:solidFill>
                  <a:srgbClr val="FF0000"/>
                </a:solidFill>
              </a:rPr>
              <a:t>Linux, Mac and Windows 10 </a:t>
            </a:r>
            <a:r>
              <a:rPr lang="en-US" sz="1400" dirty="0">
                <a:solidFill>
                  <a:srgbClr val="FF0000"/>
                </a:solidFill>
              </a:rPr>
              <a:t>but using Windows Subsystem for Linux (WSL)</a:t>
            </a:r>
            <a:endParaRPr lang="en-US" sz="1400" dirty="0">
              <a:solidFill>
                <a:srgbClr val="FF0000"/>
              </a:solidFill>
            </a:endParaRPr>
          </a:p>
          <a:p>
            <a:pPr marL="0" indent="0">
              <a:lnSpc>
                <a:spcPct val="100000"/>
              </a:lnSpc>
              <a:spcBef>
                <a:spcPts val="0"/>
              </a:spcBef>
              <a:spcAft>
                <a:spcPts val="600"/>
              </a:spcAft>
              <a:buNone/>
            </a:pPr>
            <a:endParaRPr lang="en-US" sz="1400" dirty="0"/>
          </a:p>
        </p:txBody>
      </p:sp>
      <p:pic>
        <p:nvPicPr>
          <p:cNvPr id="1028" name="Picture 4" descr="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1234" y="616687"/>
            <a:ext cx="2121196" cy="833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83584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6" y="15903"/>
            <a:ext cx="8092440" cy="615553"/>
          </a:xfrm>
        </p:spPr>
        <p:txBody>
          <a:bodyPr/>
          <a:lstStyle/>
          <a:p>
            <a:pPr algn="ctr">
              <a:spcBef>
                <a:spcPts val="0"/>
              </a:spcBef>
            </a:pPr>
            <a:r>
              <a:rPr lang="en-US" dirty="0">
                <a:solidFill>
                  <a:srgbClr val="0096D6"/>
                </a:solidFill>
              </a:rPr>
              <a:t>Component Description – </a:t>
            </a:r>
            <a:r>
              <a:rPr lang="en-US" altLang="en-US" dirty="0">
                <a:solidFill>
                  <a:srgbClr val="B21901"/>
                </a:solidFill>
              </a:rPr>
              <a:t>Test Scripts </a:t>
            </a:r>
            <a:r>
              <a:rPr lang="en-US" altLang="en-US" dirty="0" smtClean="0">
                <a:solidFill>
                  <a:srgbClr val="B21901"/>
                </a:solidFill>
              </a:rPr>
              <a:t>Specification</a:t>
            </a:r>
            <a:br>
              <a:rPr lang="en-US" altLang="en-US" dirty="0" smtClean="0">
                <a:solidFill>
                  <a:srgbClr val="B21901"/>
                </a:solidFill>
              </a:rPr>
            </a:br>
            <a:r>
              <a:rPr lang="en-US" dirty="0"/>
              <a:t> </a:t>
            </a:r>
            <a:r>
              <a:rPr lang="en-US" sz="1600" dirty="0" err="1"/>
              <a:t>pyATS</a:t>
            </a:r>
            <a:r>
              <a:rPr lang="en-US" sz="1600" dirty="0"/>
              <a:t> – testbed example for 2 port traffic test</a:t>
            </a:r>
          </a:p>
        </p:txBody>
      </p:sp>
      <p:sp>
        <p:nvSpPr>
          <p:cNvPr id="5" name="Content Placeholder 2"/>
          <p:cNvSpPr txBox="1">
            <a:spLocks noGrp="1"/>
          </p:cNvSpPr>
          <p:nvPr>
            <p:ph idx="1"/>
          </p:nvPr>
        </p:nvSpPr>
        <p:spPr>
          <a:xfrm>
            <a:off x="606056" y="627317"/>
            <a:ext cx="3530008" cy="4369983"/>
          </a:xfrm>
          <a:prstGeom prst="rect">
            <a:avLst/>
          </a:prstGeom>
          <a:ln>
            <a:solidFill>
              <a:schemeClr val="accent1"/>
            </a:solidFill>
          </a:ln>
        </p:spPr>
        <p:txBody>
          <a:bodyPr tIns="0" bIns="0"/>
          <a:lstStyle>
            <a:lvl1pPr marL="228600" indent="-228600" algn="l" rtl="0" eaLnBrk="1" fontAlgn="base" hangingPunct="1">
              <a:lnSpc>
                <a:spcPts val="2000"/>
              </a:lnSpc>
              <a:spcBef>
                <a:spcPts val="2000"/>
              </a:spcBef>
              <a:spcAft>
                <a:spcPct val="0"/>
              </a:spcAft>
              <a:buClr>
                <a:schemeClr val="accent1"/>
              </a:buClr>
              <a:buSzPct val="100000"/>
              <a:buFont typeface="Wingdings 2" panose="05020102010507070707" pitchFamily="18" charset="2"/>
              <a:buChar char="¡"/>
              <a:defRPr sz="2000">
                <a:solidFill>
                  <a:schemeClr val="tx1"/>
                </a:solidFill>
                <a:latin typeface="Arial" panose="020B0604020202020204" pitchFamily="34" charset="0"/>
                <a:ea typeface="+mn-ea"/>
                <a:cs typeface="Arial" panose="020B0604020202020204" pitchFamily="34" charset="0"/>
              </a:defRPr>
            </a:lvl1pPr>
            <a:lvl2pPr marL="457200" indent="-223838" algn="l" rtl="0" eaLnBrk="1" fontAlgn="base" hangingPunct="1">
              <a:lnSpc>
                <a:spcPts val="1600"/>
              </a:lnSpc>
              <a:spcBef>
                <a:spcPts val="1600"/>
              </a:spcBef>
              <a:spcAft>
                <a:spcPct val="0"/>
              </a:spcAft>
              <a:buClr>
                <a:schemeClr val="accent1"/>
              </a:buClr>
              <a:buSzPct val="85000"/>
              <a:buFont typeface="Wingdings 2" panose="05020102010507070707" pitchFamily="18" charset="2"/>
              <a:buChar char="¡"/>
              <a:defRPr sz="1600">
                <a:solidFill>
                  <a:schemeClr val="tx1"/>
                </a:solidFill>
                <a:latin typeface="Arial" panose="020B0604020202020204" pitchFamily="34" charset="0"/>
                <a:cs typeface="Arial" panose="020B0604020202020204" pitchFamily="34" charset="0"/>
              </a:defRPr>
            </a:lvl2pPr>
            <a:lvl3pPr marL="685800" indent="-228600" algn="l" rtl="0" eaLnBrk="1" fontAlgn="base" hangingPunct="1">
              <a:lnSpc>
                <a:spcPts val="1600"/>
              </a:lnSpc>
              <a:spcBef>
                <a:spcPts val="1600"/>
              </a:spcBef>
              <a:spcAft>
                <a:spcPct val="0"/>
              </a:spcAft>
              <a:buClr>
                <a:schemeClr val="accent1"/>
              </a:buClr>
              <a:buSzPct val="90000"/>
              <a:buFont typeface="Arial" panose="020B0604020202020204" pitchFamily="34" charset="0"/>
              <a:buChar char="•"/>
              <a:defRPr sz="1600">
                <a:solidFill>
                  <a:schemeClr val="tx1"/>
                </a:solidFill>
                <a:latin typeface="Arial" pitchFamily="34" charset="0"/>
                <a:cs typeface="Arial" panose="020B0604020202020204" pitchFamily="34" charset="0"/>
              </a:defRPr>
            </a:lvl3pPr>
            <a:lvl4pPr marL="914400" indent="-228600" algn="l" rtl="0" eaLnBrk="1" fontAlgn="base" hangingPunct="1">
              <a:lnSpc>
                <a:spcPts val="1400"/>
              </a:lnSpc>
              <a:spcBef>
                <a:spcPts val="1400"/>
              </a:spcBef>
              <a:spcAft>
                <a:spcPct val="0"/>
              </a:spcAft>
              <a:buClr>
                <a:schemeClr val="accent1"/>
              </a:buClr>
              <a:buSzPct val="90000"/>
              <a:buFont typeface="Arial" pitchFamily="34" charset="0"/>
              <a:buChar char="-"/>
              <a:defRPr sz="1400">
                <a:solidFill>
                  <a:schemeClr val="tx1"/>
                </a:solidFill>
                <a:latin typeface="Arial" pitchFamily="34" charset="0"/>
              </a:defRPr>
            </a:lvl4pPr>
            <a:lvl5pPr marL="20653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5pPr>
            <a:lvl6pPr marL="25225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6pPr>
            <a:lvl7pPr marL="29797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7pPr>
            <a:lvl8pPr marL="34369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8pPr>
            <a:lvl9pPr marL="38941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9pPr>
          </a:lstStyle>
          <a:p>
            <a:pPr marL="0" indent="0">
              <a:lnSpc>
                <a:spcPct val="100000"/>
              </a:lnSpc>
              <a:spcBef>
                <a:spcPts val="0"/>
              </a:spcBef>
              <a:buNone/>
            </a:pPr>
            <a:r>
              <a:rPr lang="en-US" sz="1100" b="0" dirty="0"/>
              <a:t>testbed: </a:t>
            </a:r>
            <a:endParaRPr lang="en-US" sz="1100" b="0" dirty="0" smtClean="0"/>
          </a:p>
          <a:p>
            <a:pPr marL="0" indent="0">
              <a:lnSpc>
                <a:spcPct val="100000"/>
              </a:lnSpc>
              <a:spcBef>
                <a:spcPts val="0"/>
              </a:spcBef>
              <a:buNone/>
            </a:pPr>
            <a:r>
              <a:rPr lang="en-US" sz="1100" b="0" dirty="0"/>
              <a:t> </a:t>
            </a:r>
            <a:r>
              <a:rPr lang="en-US" sz="1100" b="0" dirty="0" smtClean="0"/>
              <a:t>   name</a:t>
            </a:r>
            <a:r>
              <a:rPr lang="en-US" sz="1100" b="0" dirty="0"/>
              <a:t>: </a:t>
            </a:r>
            <a:r>
              <a:rPr lang="en-US" sz="1100" b="0" dirty="0" err="1"/>
              <a:t>IOS_Testbed</a:t>
            </a:r>
            <a:r>
              <a:rPr lang="en-US" sz="1100" b="0" dirty="0"/>
              <a:t> </a:t>
            </a:r>
            <a:endParaRPr lang="en-US" sz="1100" b="0" dirty="0" smtClean="0"/>
          </a:p>
          <a:p>
            <a:pPr marL="0" indent="0">
              <a:lnSpc>
                <a:spcPct val="100000"/>
              </a:lnSpc>
              <a:spcBef>
                <a:spcPts val="0"/>
              </a:spcBef>
              <a:buNone/>
            </a:pPr>
            <a:r>
              <a:rPr lang="en-US" sz="1100" b="0" dirty="0"/>
              <a:t> </a:t>
            </a:r>
            <a:r>
              <a:rPr lang="en-US" sz="1100" b="0" dirty="0" smtClean="0"/>
              <a:t>   </a:t>
            </a:r>
            <a:r>
              <a:rPr lang="en-US" sz="1100" b="0" dirty="0" err="1" smtClean="0"/>
              <a:t>tacas</a:t>
            </a:r>
            <a:r>
              <a:rPr lang="en-US" sz="1100" b="0" dirty="0"/>
              <a:t>: </a:t>
            </a:r>
            <a:endParaRPr lang="en-US" sz="1100" b="0" dirty="0" smtClean="0"/>
          </a:p>
          <a:p>
            <a:pPr marL="0" indent="0">
              <a:lnSpc>
                <a:spcPct val="100000"/>
              </a:lnSpc>
              <a:spcBef>
                <a:spcPts val="0"/>
              </a:spcBef>
              <a:buNone/>
            </a:pPr>
            <a:r>
              <a:rPr lang="en-US" sz="1100" b="0" dirty="0"/>
              <a:t> </a:t>
            </a:r>
            <a:r>
              <a:rPr lang="en-US" sz="1100" b="0" dirty="0" smtClean="0"/>
              <a:t>       username</a:t>
            </a:r>
            <a:r>
              <a:rPr lang="en-US" sz="1100" b="0" dirty="0"/>
              <a:t>: admin </a:t>
            </a:r>
            <a:endParaRPr lang="en-US" sz="1100" b="0" dirty="0" smtClean="0"/>
          </a:p>
          <a:p>
            <a:pPr marL="0" indent="0">
              <a:lnSpc>
                <a:spcPct val="100000"/>
              </a:lnSpc>
              <a:spcBef>
                <a:spcPts val="0"/>
              </a:spcBef>
              <a:buNone/>
            </a:pPr>
            <a:r>
              <a:rPr lang="en-US" sz="1100" b="0" dirty="0"/>
              <a:t> </a:t>
            </a:r>
            <a:r>
              <a:rPr lang="en-US" sz="1100" b="0" dirty="0" smtClean="0"/>
              <a:t>   password</a:t>
            </a:r>
            <a:r>
              <a:rPr lang="en-US" sz="1100" b="0" dirty="0"/>
              <a:t>: </a:t>
            </a:r>
            <a:endParaRPr lang="en-US" sz="1100" b="0" dirty="0" smtClean="0"/>
          </a:p>
          <a:p>
            <a:pPr marL="0" indent="0">
              <a:lnSpc>
                <a:spcPct val="100000"/>
              </a:lnSpc>
              <a:spcBef>
                <a:spcPts val="0"/>
              </a:spcBef>
              <a:buNone/>
            </a:pPr>
            <a:r>
              <a:rPr lang="en-US" sz="1100" b="0" dirty="0"/>
              <a:t> </a:t>
            </a:r>
            <a:r>
              <a:rPr lang="en-US" sz="1100" b="0" dirty="0" smtClean="0"/>
              <a:t>       </a:t>
            </a:r>
            <a:r>
              <a:rPr lang="en-US" sz="1100" b="0" dirty="0" err="1" smtClean="0"/>
              <a:t>tacacs</a:t>
            </a:r>
            <a:r>
              <a:rPr lang="en-US" sz="1100" b="0" dirty="0"/>
              <a:t>: cisco </a:t>
            </a:r>
            <a:endParaRPr lang="en-US" sz="1100" b="0" dirty="0" smtClean="0"/>
          </a:p>
          <a:p>
            <a:pPr marL="0" indent="0">
              <a:lnSpc>
                <a:spcPct val="100000"/>
              </a:lnSpc>
              <a:spcBef>
                <a:spcPts val="0"/>
              </a:spcBef>
              <a:buNone/>
            </a:pPr>
            <a:r>
              <a:rPr lang="en-US" sz="1100" b="0" dirty="0"/>
              <a:t> </a:t>
            </a:r>
            <a:r>
              <a:rPr lang="en-US" sz="1100" b="0" dirty="0" smtClean="0"/>
              <a:t>       enable</a:t>
            </a:r>
            <a:r>
              <a:rPr lang="en-US" sz="1100" b="0" dirty="0"/>
              <a:t>: cisco </a:t>
            </a:r>
            <a:endParaRPr lang="en-US" sz="1100" b="0" dirty="0" smtClean="0"/>
          </a:p>
          <a:p>
            <a:pPr marL="0" indent="0">
              <a:lnSpc>
                <a:spcPct val="100000"/>
              </a:lnSpc>
              <a:spcBef>
                <a:spcPts val="0"/>
              </a:spcBef>
              <a:buNone/>
            </a:pPr>
            <a:r>
              <a:rPr lang="en-US" sz="1100" b="0" dirty="0" smtClean="0"/>
              <a:t>devices</a:t>
            </a:r>
            <a:r>
              <a:rPr lang="en-US" sz="1100" b="0" dirty="0"/>
              <a:t>: </a:t>
            </a:r>
            <a:endParaRPr lang="en-US" sz="1100" b="0" dirty="0" smtClean="0"/>
          </a:p>
          <a:p>
            <a:pPr marL="0" indent="0">
              <a:lnSpc>
                <a:spcPct val="100000"/>
              </a:lnSpc>
              <a:spcBef>
                <a:spcPts val="0"/>
              </a:spcBef>
              <a:buNone/>
            </a:pPr>
            <a:r>
              <a:rPr lang="en-US" sz="1100" b="0" dirty="0"/>
              <a:t> </a:t>
            </a:r>
            <a:r>
              <a:rPr lang="en-US" sz="1100" b="0" dirty="0" smtClean="0"/>
              <a:t>  </a:t>
            </a:r>
            <a:r>
              <a:rPr lang="en-US" sz="1100" dirty="0" smtClean="0"/>
              <a:t>chassis</a:t>
            </a:r>
            <a:r>
              <a:rPr lang="en-US" sz="1100" b="0" dirty="0" smtClean="0"/>
              <a:t>: </a:t>
            </a:r>
          </a:p>
          <a:p>
            <a:pPr marL="0" indent="0">
              <a:lnSpc>
                <a:spcPct val="100000"/>
              </a:lnSpc>
              <a:spcBef>
                <a:spcPts val="0"/>
              </a:spcBef>
              <a:buNone/>
            </a:pPr>
            <a:r>
              <a:rPr lang="en-US" sz="1100" b="0" dirty="0"/>
              <a:t> </a:t>
            </a:r>
            <a:r>
              <a:rPr lang="en-US" sz="1100" b="0" dirty="0" smtClean="0"/>
              <a:t>       class: </a:t>
            </a:r>
            <a:r>
              <a:rPr lang="en-US" sz="1100" b="0" dirty="0" err="1" smtClean="0"/>
              <a:t>stc</a:t>
            </a:r>
            <a:endParaRPr lang="en-US" sz="1100" b="0" dirty="0" smtClean="0"/>
          </a:p>
          <a:p>
            <a:pPr marL="0" indent="0">
              <a:lnSpc>
                <a:spcPct val="100000"/>
              </a:lnSpc>
              <a:spcBef>
                <a:spcPts val="0"/>
              </a:spcBef>
              <a:buNone/>
            </a:pPr>
            <a:r>
              <a:rPr lang="en-US" sz="1100" dirty="0"/>
              <a:t> </a:t>
            </a:r>
            <a:r>
              <a:rPr lang="en-US" sz="1100" dirty="0" smtClean="0"/>
              <a:t>       connections</a:t>
            </a:r>
            <a:r>
              <a:rPr lang="en-US" sz="1100" dirty="0"/>
              <a:t>: </a:t>
            </a:r>
          </a:p>
          <a:p>
            <a:pPr marL="0" indent="0">
              <a:lnSpc>
                <a:spcPct val="100000"/>
              </a:lnSpc>
              <a:spcBef>
                <a:spcPts val="0"/>
              </a:spcBef>
              <a:buNone/>
            </a:pPr>
            <a:r>
              <a:rPr lang="en-US" sz="1100" dirty="0"/>
              <a:t>            main: </a:t>
            </a:r>
          </a:p>
          <a:p>
            <a:pPr marL="0" indent="0">
              <a:lnSpc>
                <a:spcPct val="100000"/>
              </a:lnSpc>
              <a:spcBef>
                <a:spcPts val="0"/>
              </a:spcBef>
              <a:buNone/>
            </a:pPr>
            <a:r>
              <a:rPr lang="en-US" sz="1100" dirty="0"/>
              <a:t>                </a:t>
            </a:r>
            <a:r>
              <a:rPr lang="en-US" sz="1100" dirty="0" err="1"/>
              <a:t>ip</a:t>
            </a:r>
            <a:r>
              <a:rPr lang="en-US" sz="1100" dirty="0"/>
              <a:t>: 10.6.2.190</a:t>
            </a:r>
            <a:endParaRPr lang="en-US" sz="1100" b="0" dirty="0" smtClean="0"/>
          </a:p>
          <a:p>
            <a:pPr marL="0" indent="0">
              <a:lnSpc>
                <a:spcPct val="100000"/>
              </a:lnSpc>
              <a:spcBef>
                <a:spcPts val="0"/>
              </a:spcBef>
              <a:buNone/>
            </a:pPr>
            <a:r>
              <a:rPr lang="en-US" sz="1100" dirty="0" smtClean="0"/>
              <a:t>        custom:</a:t>
            </a:r>
            <a:endParaRPr lang="en-US" sz="1100" b="0" dirty="0" smtClean="0"/>
          </a:p>
          <a:p>
            <a:pPr marL="0" indent="0">
              <a:lnSpc>
                <a:spcPct val="100000"/>
              </a:lnSpc>
              <a:spcBef>
                <a:spcPts val="0"/>
              </a:spcBef>
              <a:buNone/>
            </a:pPr>
            <a:r>
              <a:rPr lang="en-US" sz="1100" dirty="0" smtClean="0"/>
              <a:t>                slot </a:t>
            </a:r>
            <a:r>
              <a:rPr lang="en-US" sz="1100" dirty="0"/>
              <a:t>: </a:t>
            </a:r>
            <a:r>
              <a:rPr lang="en-US" sz="1100" dirty="0" smtClean="0"/>
              <a:t>12</a:t>
            </a:r>
            <a:endParaRPr lang="en-US" sz="1100" dirty="0"/>
          </a:p>
          <a:p>
            <a:pPr marL="0" indent="0">
              <a:lnSpc>
                <a:spcPct val="100000"/>
              </a:lnSpc>
              <a:spcBef>
                <a:spcPts val="0"/>
              </a:spcBef>
              <a:buNone/>
            </a:pPr>
            <a:r>
              <a:rPr lang="en-US" sz="1100" b="0" dirty="0" smtClean="0"/>
              <a:t>   </a:t>
            </a:r>
            <a:r>
              <a:rPr lang="en-US" sz="1100" dirty="0" err="1" smtClean="0"/>
              <a:t>dut</a:t>
            </a:r>
            <a:r>
              <a:rPr lang="en-US" sz="1100" b="0" dirty="0" smtClean="0"/>
              <a:t>: </a:t>
            </a:r>
          </a:p>
          <a:p>
            <a:pPr marL="0" indent="0">
              <a:lnSpc>
                <a:spcPct val="100000"/>
              </a:lnSpc>
              <a:spcBef>
                <a:spcPts val="0"/>
              </a:spcBef>
              <a:buNone/>
            </a:pPr>
            <a:r>
              <a:rPr lang="en-US" sz="1100" b="0" dirty="0" smtClean="0"/>
              <a:t>        type</a:t>
            </a:r>
            <a:r>
              <a:rPr lang="en-US" sz="1100" b="0" dirty="0"/>
              <a:t>: </a:t>
            </a:r>
            <a:r>
              <a:rPr lang="en-US" sz="1100" b="0" dirty="0" err="1"/>
              <a:t>ios</a:t>
            </a:r>
            <a:r>
              <a:rPr lang="en-US" sz="1100" b="0" dirty="0"/>
              <a:t> </a:t>
            </a:r>
            <a:endParaRPr lang="en-US" sz="1100" b="0" dirty="0" smtClean="0"/>
          </a:p>
          <a:p>
            <a:pPr marL="0" indent="0">
              <a:lnSpc>
                <a:spcPct val="100000"/>
              </a:lnSpc>
              <a:spcBef>
                <a:spcPts val="0"/>
              </a:spcBef>
              <a:buNone/>
            </a:pPr>
            <a:r>
              <a:rPr lang="en-US" sz="1100" dirty="0"/>
              <a:t> </a:t>
            </a:r>
            <a:r>
              <a:rPr lang="en-US" sz="1100" dirty="0" smtClean="0"/>
              <a:t>       </a:t>
            </a:r>
            <a:r>
              <a:rPr lang="en-US" sz="1100" dirty="0" err="1" smtClean="0"/>
              <a:t>tacacs</a:t>
            </a:r>
            <a:r>
              <a:rPr lang="en-US" sz="1100" dirty="0" smtClean="0"/>
              <a:t>:</a:t>
            </a:r>
          </a:p>
          <a:p>
            <a:pPr marL="0" indent="0">
              <a:lnSpc>
                <a:spcPct val="100000"/>
              </a:lnSpc>
              <a:spcBef>
                <a:spcPts val="0"/>
              </a:spcBef>
              <a:buNone/>
            </a:pPr>
            <a:r>
              <a:rPr lang="en-US" sz="1100" b="0" dirty="0"/>
              <a:t> </a:t>
            </a:r>
            <a:r>
              <a:rPr lang="en-US" sz="1100" dirty="0"/>
              <a:t>           </a:t>
            </a:r>
            <a:r>
              <a:rPr lang="en-US" sz="1100" dirty="0" smtClean="0"/>
              <a:t>username: admin</a:t>
            </a:r>
          </a:p>
          <a:p>
            <a:pPr marL="0" indent="0">
              <a:lnSpc>
                <a:spcPct val="100000"/>
              </a:lnSpc>
              <a:spcBef>
                <a:spcPts val="0"/>
              </a:spcBef>
              <a:buNone/>
            </a:pPr>
            <a:r>
              <a:rPr lang="en-US" sz="1100" b="0" dirty="0"/>
              <a:t> </a:t>
            </a:r>
            <a:r>
              <a:rPr lang="en-US" sz="1100" dirty="0"/>
              <a:t>       passwords</a:t>
            </a:r>
            <a:r>
              <a:rPr lang="en-US" sz="1100" dirty="0" smtClean="0"/>
              <a:t>:</a:t>
            </a:r>
          </a:p>
          <a:p>
            <a:pPr marL="0" indent="0">
              <a:lnSpc>
                <a:spcPct val="100000"/>
              </a:lnSpc>
              <a:spcBef>
                <a:spcPts val="0"/>
              </a:spcBef>
              <a:buNone/>
            </a:pPr>
            <a:r>
              <a:rPr lang="hu-HU" sz="1100" dirty="0" smtClean="0"/>
              <a:t>            </a:t>
            </a:r>
            <a:r>
              <a:rPr lang="hu-HU" sz="1100" dirty="0" err="1" smtClean="0"/>
              <a:t>tacacs</a:t>
            </a:r>
            <a:r>
              <a:rPr lang="hu-HU" sz="1100" dirty="0" smtClean="0"/>
              <a:t>: </a:t>
            </a:r>
            <a:r>
              <a:rPr lang="en-US" sz="1100" dirty="0"/>
              <a:t>admin</a:t>
            </a:r>
            <a:endParaRPr lang="hu-HU" sz="1100" dirty="0" smtClean="0"/>
          </a:p>
          <a:p>
            <a:pPr marL="0" indent="0">
              <a:lnSpc>
                <a:spcPct val="100000"/>
              </a:lnSpc>
              <a:spcBef>
                <a:spcPts val="0"/>
              </a:spcBef>
              <a:buNone/>
            </a:pPr>
            <a:r>
              <a:rPr lang="hu-HU" sz="1100" dirty="0" smtClean="0"/>
              <a:t>            </a:t>
            </a:r>
            <a:r>
              <a:rPr lang="hu-HU" sz="1100" dirty="0" err="1"/>
              <a:t>enable</a:t>
            </a:r>
            <a:r>
              <a:rPr lang="hu-HU" sz="1100" dirty="0" smtClean="0"/>
              <a:t>: </a:t>
            </a:r>
            <a:r>
              <a:rPr lang="en-US" sz="1100" dirty="0" err="1"/>
              <a:t>spirent</a:t>
            </a:r>
            <a:endParaRPr lang="en-US" sz="1100" b="0" dirty="0" smtClean="0"/>
          </a:p>
          <a:p>
            <a:pPr marL="0" indent="0">
              <a:lnSpc>
                <a:spcPct val="100000"/>
              </a:lnSpc>
              <a:spcBef>
                <a:spcPts val="0"/>
              </a:spcBef>
              <a:buNone/>
            </a:pPr>
            <a:r>
              <a:rPr lang="en-US" sz="1100" b="0" dirty="0" smtClean="0"/>
              <a:t>        connections</a:t>
            </a:r>
            <a:r>
              <a:rPr lang="en-US" sz="1100" b="0" dirty="0"/>
              <a:t>: </a:t>
            </a:r>
            <a:endParaRPr lang="en-US" sz="1100" b="0" dirty="0" smtClean="0"/>
          </a:p>
          <a:p>
            <a:pPr marL="0" indent="0">
              <a:lnSpc>
                <a:spcPct val="100000"/>
              </a:lnSpc>
              <a:spcBef>
                <a:spcPts val="0"/>
              </a:spcBef>
              <a:buNone/>
            </a:pPr>
            <a:r>
              <a:rPr lang="en-US" sz="1100" b="0" dirty="0"/>
              <a:t> </a:t>
            </a:r>
            <a:r>
              <a:rPr lang="en-US" sz="1100" b="0" dirty="0" smtClean="0"/>
              <a:t>           main: </a:t>
            </a:r>
          </a:p>
          <a:p>
            <a:pPr marL="0" indent="0">
              <a:lnSpc>
                <a:spcPct val="100000"/>
              </a:lnSpc>
              <a:spcBef>
                <a:spcPts val="0"/>
              </a:spcBef>
              <a:buNone/>
            </a:pPr>
            <a:r>
              <a:rPr lang="en-US" sz="1100" b="0" dirty="0" smtClean="0"/>
              <a:t>                </a:t>
            </a:r>
            <a:r>
              <a:rPr lang="en-US" sz="1100" b="0" dirty="0" err="1" smtClean="0"/>
              <a:t>ip</a:t>
            </a:r>
            <a:r>
              <a:rPr lang="en-US" sz="1100" b="0" dirty="0" smtClean="0"/>
              <a:t>: </a:t>
            </a:r>
            <a:r>
              <a:rPr lang="en-US" sz="1100" dirty="0" smtClean="0"/>
              <a:t>10.6.2.190</a:t>
            </a:r>
          </a:p>
          <a:p>
            <a:pPr marL="0" indent="0">
              <a:lnSpc>
                <a:spcPct val="100000"/>
              </a:lnSpc>
              <a:spcBef>
                <a:spcPts val="0"/>
              </a:spcBef>
              <a:buNone/>
            </a:pPr>
            <a:r>
              <a:rPr lang="en-US" sz="1100" b="0" dirty="0"/>
              <a:t> </a:t>
            </a:r>
            <a:r>
              <a:rPr lang="en-US" sz="1100" dirty="0"/>
              <a:t>       </a:t>
            </a:r>
            <a:r>
              <a:rPr lang="en-US" sz="1100" dirty="0" smtClean="0"/>
              <a:t>model: </a:t>
            </a:r>
            <a:r>
              <a:rPr lang="pt-BR" sz="1200" b="1" dirty="0">
                <a:highlight>
                  <a:srgbClr val="FFFF00"/>
                </a:highlight>
                <a:latin typeface="Times New Roman" charset="0"/>
              </a:rPr>
              <a:t>cisco-7609</a:t>
            </a:r>
            <a:endParaRPr lang="en-US" sz="1200" b="1" dirty="0" smtClean="0"/>
          </a:p>
        </p:txBody>
      </p:sp>
      <p:sp>
        <p:nvSpPr>
          <p:cNvPr id="6" name="Content Placeholder 2"/>
          <p:cNvSpPr txBox="1">
            <a:spLocks/>
          </p:cNvSpPr>
          <p:nvPr/>
        </p:nvSpPr>
        <p:spPr>
          <a:xfrm>
            <a:off x="4136066" y="627317"/>
            <a:ext cx="3476846" cy="4369984"/>
          </a:xfrm>
          <a:prstGeom prst="rect">
            <a:avLst/>
          </a:prstGeom>
          <a:ln>
            <a:solidFill>
              <a:schemeClr val="accent1"/>
            </a:solidFill>
          </a:ln>
        </p:spPr>
        <p:txBody>
          <a:bodyPr tIns="0" bIns="0"/>
          <a:lstStyle>
            <a:lvl1pPr marL="228600" indent="-228600" algn="l" rtl="0" eaLnBrk="1" fontAlgn="base" hangingPunct="1">
              <a:lnSpc>
                <a:spcPts val="2000"/>
              </a:lnSpc>
              <a:spcBef>
                <a:spcPts val="2000"/>
              </a:spcBef>
              <a:spcAft>
                <a:spcPct val="0"/>
              </a:spcAft>
              <a:buClr>
                <a:schemeClr val="accent1"/>
              </a:buClr>
              <a:buSzPct val="100000"/>
              <a:buFont typeface="Wingdings 2" panose="05020102010507070707" pitchFamily="18" charset="2"/>
              <a:buChar char="¡"/>
              <a:defRPr sz="2000">
                <a:solidFill>
                  <a:schemeClr val="tx1"/>
                </a:solidFill>
                <a:latin typeface="Arial" panose="020B0604020202020204" pitchFamily="34" charset="0"/>
                <a:ea typeface="+mn-ea"/>
                <a:cs typeface="Arial" panose="020B0604020202020204" pitchFamily="34" charset="0"/>
              </a:defRPr>
            </a:lvl1pPr>
            <a:lvl2pPr marL="457200" indent="-223838" algn="l" rtl="0" eaLnBrk="1" fontAlgn="base" hangingPunct="1">
              <a:lnSpc>
                <a:spcPts val="1600"/>
              </a:lnSpc>
              <a:spcBef>
                <a:spcPts val="1600"/>
              </a:spcBef>
              <a:spcAft>
                <a:spcPct val="0"/>
              </a:spcAft>
              <a:buClr>
                <a:schemeClr val="accent1"/>
              </a:buClr>
              <a:buSzPct val="85000"/>
              <a:buFont typeface="Wingdings 2" panose="05020102010507070707" pitchFamily="18" charset="2"/>
              <a:buChar char="¡"/>
              <a:defRPr sz="1600">
                <a:solidFill>
                  <a:schemeClr val="tx1"/>
                </a:solidFill>
                <a:latin typeface="Arial" panose="020B0604020202020204" pitchFamily="34" charset="0"/>
                <a:cs typeface="Arial" panose="020B0604020202020204" pitchFamily="34" charset="0"/>
              </a:defRPr>
            </a:lvl2pPr>
            <a:lvl3pPr marL="685800" indent="-228600" algn="l" rtl="0" eaLnBrk="1" fontAlgn="base" hangingPunct="1">
              <a:lnSpc>
                <a:spcPts val="1600"/>
              </a:lnSpc>
              <a:spcBef>
                <a:spcPts val="1600"/>
              </a:spcBef>
              <a:spcAft>
                <a:spcPct val="0"/>
              </a:spcAft>
              <a:buClr>
                <a:schemeClr val="accent1"/>
              </a:buClr>
              <a:buSzPct val="90000"/>
              <a:buFont typeface="Arial" panose="020B0604020202020204" pitchFamily="34" charset="0"/>
              <a:buChar char="•"/>
              <a:defRPr sz="1600">
                <a:solidFill>
                  <a:schemeClr val="tx1"/>
                </a:solidFill>
                <a:latin typeface="Arial" pitchFamily="34" charset="0"/>
                <a:cs typeface="Arial" panose="020B0604020202020204" pitchFamily="34" charset="0"/>
              </a:defRPr>
            </a:lvl3pPr>
            <a:lvl4pPr marL="914400" indent="-228600" algn="l" rtl="0" eaLnBrk="1" fontAlgn="base" hangingPunct="1">
              <a:lnSpc>
                <a:spcPts val="1400"/>
              </a:lnSpc>
              <a:spcBef>
                <a:spcPts val="1400"/>
              </a:spcBef>
              <a:spcAft>
                <a:spcPct val="0"/>
              </a:spcAft>
              <a:buClr>
                <a:schemeClr val="accent1"/>
              </a:buClr>
              <a:buSzPct val="90000"/>
              <a:buFont typeface="Arial" pitchFamily="34" charset="0"/>
              <a:buChar char="-"/>
              <a:defRPr sz="1400">
                <a:solidFill>
                  <a:schemeClr val="tx1"/>
                </a:solidFill>
                <a:latin typeface="Arial" pitchFamily="34" charset="0"/>
              </a:defRPr>
            </a:lvl4pPr>
            <a:lvl5pPr marL="20653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5pPr>
            <a:lvl6pPr marL="25225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6pPr>
            <a:lvl7pPr marL="29797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7pPr>
            <a:lvl8pPr marL="34369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8pPr>
            <a:lvl9pPr marL="38941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9pPr>
          </a:lstStyle>
          <a:p>
            <a:pPr marL="0" indent="0">
              <a:lnSpc>
                <a:spcPct val="100000"/>
              </a:lnSpc>
              <a:spcBef>
                <a:spcPts val="0"/>
              </a:spcBef>
              <a:buNone/>
            </a:pPr>
            <a:r>
              <a:rPr lang="en-US" sz="1100" b="0" kern="0" dirty="0" smtClean="0"/>
              <a:t>topology</a:t>
            </a:r>
            <a:r>
              <a:rPr lang="en-US" sz="1100" b="0" kern="0" dirty="0"/>
              <a:t>: </a:t>
            </a:r>
            <a:endParaRPr lang="en-US" sz="1100" b="0" kern="0" dirty="0" smtClean="0"/>
          </a:p>
          <a:p>
            <a:pPr marL="0" indent="0">
              <a:lnSpc>
                <a:spcPct val="100000"/>
              </a:lnSpc>
              <a:spcBef>
                <a:spcPts val="0"/>
              </a:spcBef>
              <a:buNone/>
            </a:pPr>
            <a:r>
              <a:rPr lang="en-US" sz="1100" b="0" kern="0" dirty="0"/>
              <a:t> </a:t>
            </a:r>
            <a:r>
              <a:rPr lang="en-US" sz="1100" b="0" kern="0" dirty="0" smtClean="0"/>
              <a:t>   </a:t>
            </a:r>
            <a:r>
              <a:rPr lang="en-US" sz="1100" b="0" kern="0" dirty="0"/>
              <a:t> chassis</a:t>
            </a:r>
            <a:r>
              <a:rPr lang="en-US" sz="1100" b="0" kern="0" dirty="0" smtClean="0"/>
              <a:t>: </a:t>
            </a:r>
          </a:p>
          <a:p>
            <a:pPr marL="0" indent="0">
              <a:lnSpc>
                <a:spcPct val="100000"/>
              </a:lnSpc>
              <a:spcBef>
                <a:spcPts val="0"/>
              </a:spcBef>
              <a:buNone/>
            </a:pPr>
            <a:r>
              <a:rPr lang="en-US" sz="1100" b="0" kern="0" dirty="0"/>
              <a:t> </a:t>
            </a:r>
            <a:r>
              <a:rPr lang="en-US" sz="1100" b="0" kern="0" dirty="0" smtClean="0"/>
              <a:t>       interfaces</a:t>
            </a:r>
            <a:r>
              <a:rPr lang="en-US" sz="1100" b="0" kern="0" dirty="0"/>
              <a:t>: </a:t>
            </a:r>
            <a:endParaRPr lang="en-US" sz="1100" b="0" kern="0" dirty="0" smtClean="0"/>
          </a:p>
          <a:p>
            <a:pPr marL="0" indent="0">
              <a:lnSpc>
                <a:spcPct val="100000"/>
              </a:lnSpc>
              <a:spcBef>
                <a:spcPts val="0"/>
              </a:spcBef>
              <a:buNone/>
            </a:pPr>
            <a:r>
              <a:rPr lang="en-US" sz="1100" b="0" kern="0" dirty="0"/>
              <a:t> </a:t>
            </a:r>
            <a:r>
              <a:rPr lang="en-US" sz="1100" b="0" kern="0" dirty="0" smtClean="0"/>
              <a:t>           if1: </a:t>
            </a:r>
          </a:p>
          <a:p>
            <a:pPr marL="0" indent="0">
              <a:lnSpc>
                <a:spcPct val="100000"/>
              </a:lnSpc>
              <a:spcBef>
                <a:spcPts val="0"/>
              </a:spcBef>
              <a:buNone/>
            </a:pPr>
            <a:r>
              <a:rPr lang="en-US" sz="1100" b="0" kern="0" dirty="0"/>
              <a:t> </a:t>
            </a:r>
            <a:r>
              <a:rPr lang="en-US" sz="1100" b="0" kern="0" dirty="0" smtClean="0"/>
              <a:t>               </a:t>
            </a:r>
            <a:r>
              <a:rPr lang="en-US" sz="1100" b="0" dirty="0"/>
              <a:t>type</a:t>
            </a:r>
            <a:r>
              <a:rPr lang="en-US" sz="1100" b="0" kern="0" dirty="0"/>
              <a:t>: </a:t>
            </a:r>
            <a:r>
              <a:rPr lang="en-US" sz="1100" b="0" kern="0" dirty="0" err="1"/>
              <a:t>EthernetCopper</a:t>
            </a:r>
            <a:r>
              <a:rPr lang="en-US" sz="1100" b="0" kern="0" dirty="0"/>
              <a:t> </a:t>
            </a:r>
            <a:endParaRPr lang="en-US" sz="1100" b="0" kern="0" dirty="0" smtClean="0"/>
          </a:p>
          <a:p>
            <a:pPr marL="0" indent="0">
              <a:lnSpc>
                <a:spcPct val="100000"/>
              </a:lnSpc>
              <a:spcBef>
                <a:spcPts val="0"/>
              </a:spcBef>
              <a:buNone/>
            </a:pPr>
            <a:r>
              <a:rPr lang="en-US" sz="1100" b="0" kern="0" dirty="0"/>
              <a:t> </a:t>
            </a:r>
            <a:r>
              <a:rPr lang="en-US" sz="1100" b="0" kern="0" dirty="0" smtClean="0"/>
              <a:t>               ipv4: </a:t>
            </a:r>
            <a:r>
              <a:rPr lang="nb-NO" sz="1100" b="0" kern="0" dirty="0" smtClean="0"/>
              <a:t>30.0.1.2/24</a:t>
            </a:r>
            <a:endParaRPr lang="en-US" sz="1100" b="0" kern="0" dirty="0" smtClean="0"/>
          </a:p>
          <a:p>
            <a:pPr marL="0" indent="0">
              <a:lnSpc>
                <a:spcPct val="100000"/>
              </a:lnSpc>
              <a:spcBef>
                <a:spcPts val="0"/>
              </a:spcBef>
              <a:buNone/>
            </a:pPr>
            <a:r>
              <a:rPr lang="en-US" sz="1100" b="0" kern="0" dirty="0"/>
              <a:t>                </a:t>
            </a:r>
            <a:r>
              <a:rPr lang="en-US" sz="1100" b="0" kern="0" dirty="0" smtClean="0"/>
              <a:t>port: 7</a:t>
            </a:r>
          </a:p>
          <a:p>
            <a:pPr marL="0" indent="0">
              <a:lnSpc>
                <a:spcPct val="100000"/>
              </a:lnSpc>
              <a:spcBef>
                <a:spcPts val="0"/>
              </a:spcBef>
              <a:buNone/>
            </a:pPr>
            <a:r>
              <a:rPr lang="en-US" sz="1100" b="0" kern="0" dirty="0"/>
              <a:t>                </a:t>
            </a:r>
            <a:r>
              <a:rPr lang="en-US" sz="1100" b="0" kern="0" dirty="0" smtClean="0"/>
              <a:t>gateway: </a:t>
            </a:r>
            <a:r>
              <a:rPr lang="nb-NO" sz="1100" b="0" kern="0" dirty="0" smtClean="0"/>
              <a:t>30.0.1.1</a:t>
            </a:r>
          </a:p>
          <a:p>
            <a:pPr marL="0" indent="0">
              <a:lnSpc>
                <a:spcPct val="100000"/>
              </a:lnSpc>
              <a:spcBef>
                <a:spcPts val="0"/>
              </a:spcBef>
              <a:buNone/>
            </a:pPr>
            <a:r>
              <a:rPr lang="nb-NO" sz="1100" b="0" kern="0" dirty="0"/>
              <a:t>                </a:t>
            </a:r>
            <a:r>
              <a:rPr lang="nb-NO" sz="1100" b="0" kern="0" dirty="0" err="1" smtClean="0"/>
              <a:t>mac</a:t>
            </a:r>
            <a:r>
              <a:rPr lang="nb-NO" sz="1100" b="0" kern="0" dirty="0" smtClean="0"/>
              <a:t>: ’</a:t>
            </a:r>
            <a:r>
              <a:rPr lang="is-IS" sz="1100" b="0" kern="0" dirty="0" smtClean="0"/>
              <a:t>00:00:00:00:00:01’</a:t>
            </a:r>
            <a:endParaRPr lang="en-US" sz="1100" b="0" kern="0" dirty="0" smtClean="0"/>
          </a:p>
          <a:p>
            <a:pPr marL="0" indent="0">
              <a:lnSpc>
                <a:spcPct val="100000"/>
              </a:lnSpc>
              <a:spcBef>
                <a:spcPts val="0"/>
              </a:spcBef>
              <a:buNone/>
            </a:pPr>
            <a:r>
              <a:rPr lang="en-US" sz="1100" b="0" kern="0" dirty="0" smtClean="0"/>
              <a:t>            if2: </a:t>
            </a:r>
          </a:p>
          <a:p>
            <a:pPr marL="0" indent="0">
              <a:lnSpc>
                <a:spcPct val="100000"/>
              </a:lnSpc>
              <a:spcBef>
                <a:spcPts val="0"/>
              </a:spcBef>
              <a:buNone/>
            </a:pPr>
            <a:r>
              <a:rPr lang="en-US" sz="1100" b="0" kern="0" dirty="0"/>
              <a:t> </a:t>
            </a:r>
            <a:r>
              <a:rPr lang="en-US" sz="1100" b="0" kern="0" dirty="0" smtClean="0"/>
              <a:t>               </a:t>
            </a:r>
            <a:r>
              <a:rPr lang="en-US" sz="1100" b="0" dirty="0" smtClean="0"/>
              <a:t>type</a:t>
            </a:r>
            <a:r>
              <a:rPr lang="en-US" sz="1100" b="0" kern="0" dirty="0"/>
              <a:t>: </a:t>
            </a:r>
            <a:r>
              <a:rPr lang="en-US" sz="1100" b="0" kern="0" dirty="0" err="1"/>
              <a:t>EthernetCopper</a:t>
            </a:r>
            <a:r>
              <a:rPr lang="en-US" sz="1100" b="0" kern="0" dirty="0"/>
              <a:t> </a:t>
            </a:r>
          </a:p>
          <a:p>
            <a:pPr marL="0" indent="0">
              <a:lnSpc>
                <a:spcPct val="100000"/>
              </a:lnSpc>
              <a:spcBef>
                <a:spcPts val="0"/>
              </a:spcBef>
              <a:buNone/>
            </a:pPr>
            <a:r>
              <a:rPr lang="en-US" sz="1100" b="0" kern="0" dirty="0"/>
              <a:t>                ipv4: </a:t>
            </a:r>
            <a:r>
              <a:rPr lang="hr-HR" sz="1100" b="0" kern="0" dirty="0"/>
              <a:t>30.0.2.2</a:t>
            </a:r>
            <a:r>
              <a:rPr lang="nb-NO" sz="1100" b="0" kern="0" dirty="0" smtClean="0"/>
              <a:t>/24</a:t>
            </a:r>
            <a:endParaRPr lang="en-US" sz="1100" b="0" kern="0" dirty="0"/>
          </a:p>
          <a:p>
            <a:pPr marL="0" indent="0">
              <a:lnSpc>
                <a:spcPct val="100000"/>
              </a:lnSpc>
              <a:spcBef>
                <a:spcPts val="0"/>
              </a:spcBef>
              <a:buNone/>
            </a:pPr>
            <a:r>
              <a:rPr lang="en-US" sz="1100" b="0" kern="0" dirty="0"/>
              <a:t>                port: </a:t>
            </a:r>
            <a:r>
              <a:rPr lang="en-US" sz="1100" b="0" kern="0" dirty="0" smtClean="0"/>
              <a:t>8</a:t>
            </a:r>
            <a:endParaRPr lang="en-US" sz="1100" b="0" kern="0" dirty="0"/>
          </a:p>
          <a:p>
            <a:pPr marL="0" indent="0">
              <a:lnSpc>
                <a:spcPct val="100000"/>
              </a:lnSpc>
              <a:spcBef>
                <a:spcPts val="0"/>
              </a:spcBef>
              <a:buNone/>
            </a:pPr>
            <a:r>
              <a:rPr lang="en-US" sz="1100" b="0" kern="0" dirty="0"/>
              <a:t>                gateway: </a:t>
            </a:r>
            <a:r>
              <a:rPr lang="nb-NO" sz="1100" b="0" kern="0" dirty="0" smtClean="0"/>
              <a:t>30.0.2.1</a:t>
            </a:r>
            <a:endParaRPr lang="nb-NO" sz="1100" b="0" kern="0" dirty="0"/>
          </a:p>
          <a:p>
            <a:pPr marL="0" indent="0">
              <a:lnSpc>
                <a:spcPct val="100000"/>
              </a:lnSpc>
              <a:spcBef>
                <a:spcPts val="0"/>
              </a:spcBef>
              <a:buNone/>
            </a:pPr>
            <a:r>
              <a:rPr lang="nb-NO" sz="1100" b="0" kern="0" dirty="0"/>
              <a:t>                </a:t>
            </a:r>
            <a:r>
              <a:rPr lang="nb-NO" sz="1100" b="0" kern="0" dirty="0" err="1"/>
              <a:t>mac</a:t>
            </a:r>
            <a:r>
              <a:rPr lang="nb-NO" sz="1100" b="0" kern="0" dirty="0"/>
              <a:t>: ’</a:t>
            </a:r>
            <a:r>
              <a:rPr lang="is-IS" sz="1100" b="0" kern="0" dirty="0" smtClean="0"/>
              <a:t>00:00:00:00:00:02’</a:t>
            </a:r>
            <a:endParaRPr lang="en-US" sz="1100" b="0" kern="0" dirty="0" smtClean="0"/>
          </a:p>
          <a:p>
            <a:pPr marL="0" indent="0">
              <a:lnSpc>
                <a:spcPct val="100000"/>
              </a:lnSpc>
              <a:spcBef>
                <a:spcPts val="0"/>
              </a:spcBef>
              <a:buNone/>
            </a:pPr>
            <a:r>
              <a:rPr lang="en-US" sz="1100" b="0" kern="0" dirty="0"/>
              <a:t> </a:t>
            </a:r>
            <a:r>
              <a:rPr lang="en-US" sz="1100" b="0" kern="0" dirty="0" smtClean="0"/>
              <a:t>   </a:t>
            </a:r>
            <a:r>
              <a:rPr lang="en-US" sz="1100" b="0" kern="0" dirty="0" err="1" smtClean="0"/>
              <a:t>dut</a:t>
            </a:r>
            <a:r>
              <a:rPr lang="en-US" sz="1100" b="0" kern="0" dirty="0" smtClean="0"/>
              <a:t>: </a:t>
            </a:r>
          </a:p>
          <a:p>
            <a:pPr marL="0" indent="0">
              <a:lnSpc>
                <a:spcPct val="100000"/>
              </a:lnSpc>
              <a:spcBef>
                <a:spcPts val="0"/>
              </a:spcBef>
              <a:buNone/>
            </a:pPr>
            <a:r>
              <a:rPr lang="en-US" sz="1100" b="0" kern="0" dirty="0"/>
              <a:t> </a:t>
            </a:r>
            <a:r>
              <a:rPr lang="en-US" sz="1100" b="0" kern="0" dirty="0" smtClean="0"/>
              <a:t>       interfaces</a:t>
            </a:r>
            <a:r>
              <a:rPr lang="en-US" sz="1100" b="0" kern="0" dirty="0"/>
              <a:t>: </a:t>
            </a:r>
            <a:endParaRPr lang="en-US" sz="1100" b="0" kern="0" dirty="0" smtClean="0"/>
          </a:p>
          <a:p>
            <a:pPr marL="0" indent="0">
              <a:lnSpc>
                <a:spcPct val="100000"/>
              </a:lnSpc>
              <a:spcBef>
                <a:spcPts val="0"/>
              </a:spcBef>
              <a:buNone/>
            </a:pPr>
            <a:r>
              <a:rPr lang="en-US" sz="1100" b="0" kern="0" dirty="0"/>
              <a:t> </a:t>
            </a:r>
            <a:r>
              <a:rPr lang="en-US" sz="1100" b="0" kern="0" dirty="0" smtClean="0"/>
              <a:t>           if1: </a:t>
            </a:r>
          </a:p>
          <a:p>
            <a:pPr marL="0" indent="0">
              <a:lnSpc>
                <a:spcPct val="100000"/>
              </a:lnSpc>
              <a:spcBef>
                <a:spcPts val="0"/>
              </a:spcBef>
              <a:buNone/>
            </a:pPr>
            <a:r>
              <a:rPr lang="en-US" sz="1100" b="0" kern="0" dirty="0"/>
              <a:t> </a:t>
            </a:r>
            <a:r>
              <a:rPr lang="en-US" sz="1100" b="0" kern="0" dirty="0" smtClean="0"/>
              <a:t>               ipv4</a:t>
            </a:r>
            <a:r>
              <a:rPr lang="en-US" sz="1100" b="0" kern="0" dirty="0"/>
              <a:t>: </a:t>
            </a:r>
            <a:r>
              <a:rPr lang="nb-NO" sz="1100" b="0" kern="0" dirty="0"/>
              <a:t>30.0.1.1</a:t>
            </a:r>
            <a:r>
              <a:rPr lang="en-US" sz="1100" b="0" kern="0" dirty="0" smtClean="0"/>
              <a:t>/24</a:t>
            </a:r>
          </a:p>
          <a:p>
            <a:pPr marL="0" indent="0">
              <a:lnSpc>
                <a:spcPct val="100000"/>
              </a:lnSpc>
              <a:spcBef>
                <a:spcPts val="0"/>
              </a:spcBef>
              <a:buNone/>
            </a:pPr>
            <a:r>
              <a:rPr lang="en-US" sz="1100" b="0" kern="0" dirty="0" smtClean="0"/>
              <a:t>                type</a:t>
            </a:r>
            <a:r>
              <a:rPr lang="en-US" sz="1100" b="0" kern="0" dirty="0"/>
              <a:t>: </a:t>
            </a:r>
            <a:r>
              <a:rPr lang="en-US" sz="1100" b="0" kern="0" dirty="0" err="1" smtClean="0"/>
              <a:t>gigabitEthernet</a:t>
            </a:r>
            <a:endParaRPr lang="en-US" sz="1100" b="0" kern="0" dirty="0" smtClean="0"/>
          </a:p>
          <a:p>
            <a:pPr marL="0" indent="0">
              <a:lnSpc>
                <a:spcPct val="100000"/>
              </a:lnSpc>
              <a:spcBef>
                <a:spcPts val="0"/>
              </a:spcBef>
              <a:buNone/>
            </a:pPr>
            <a:r>
              <a:rPr lang="en-US" sz="1100" b="0" kern="0" dirty="0"/>
              <a:t>                 </a:t>
            </a:r>
            <a:r>
              <a:rPr lang="en-US" sz="1100" b="0" kern="0" dirty="0" err="1"/>
              <a:t>loc</a:t>
            </a:r>
            <a:r>
              <a:rPr lang="en-US" sz="1100" b="0" kern="0" dirty="0"/>
              <a:t>: </a:t>
            </a:r>
            <a:r>
              <a:rPr lang="bg-BG" sz="1100" b="0" kern="0" dirty="0" smtClean="0"/>
              <a:t>8/3</a:t>
            </a:r>
            <a:r>
              <a:rPr lang="en-US" sz="1100" b="0" kern="0" dirty="0" smtClean="0"/>
              <a:t>7</a:t>
            </a:r>
          </a:p>
          <a:p>
            <a:pPr marL="0" indent="0">
              <a:lnSpc>
                <a:spcPct val="100000"/>
              </a:lnSpc>
              <a:spcBef>
                <a:spcPts val="0"/>
              </a:spcBef>
              <a:buNone/>
            </a:pPr>
            <a:r>
              <a:rPr lang="en-US" sz="1100" b="0" kern="0" dirty="0" smtClean="0"/>
              <a:t>            if2: </a:t>
            </a:r>
            <a:endParaRPr lang="en-US" sz="1100" b="0" kern="0" dirty="0"/>
          </a:p>
          <a:p>
            <a:pPr marL="0" indent="0">
              <a:lnSpc>
                <a:spcPct val="100000"/>
              </a:lnSpc>
              <a:spcBef>
                <a:spcPts val="0"/>
              </a:spcBef>
              <a:buNone/>
            </a:pPr>
            <a:r>
              <a:rPr lang="en-US" sz="1100" b="0" kern="0" dirty="0"/>
              <a:t>                ipv4: </a:t>
            </a:r>
            <a:r>
              <a:rPr lang="nb-NO" sz="1100" b="0" kern="0" dirty="0"/>
              <a:t>30.0.1.1</a:t>
            </a:r>
            <a:r>
              <a:rPr lang="en-US" sz="1100" b="0" kern="0" dirty="0"/>
              <a:t>/24</a:t>
            </a:r>
          </a:p>
          <a:p>
            <a:pPr marL="0" indent="0">
              <a:lnSpc>
                <a:spcPct val="100000"/>
              </a:lnSpc>
              <a:spcBef>
                <a:spcPts val="0"/>
              </a:spcBef>
              <a:buNone/>
            </a:pPr>
            <a:r>
              <a:rPr lang="en-US" sz="1100" b="0" kern="0" dirty="0"/>
              <a:t>                type: </a:t>
            </a:r>
            <a:r>
              <a:rPr lang="en-US" sz="1100" b="0" kern="0" dirty="0" err="1" smtClean="0"/>
              <a:t>gigabitEthernet</a:t>
            </a:r>
            <a:endParaRPr lang="en-US" sz="1100" b="0" kern="0" dirty="0" smtClean="0"/>
          </a:p>
          <a:p>
            <a:pPr marL="0" indent="0">
              <a:lnSpc>
                <a:spcPct val="100000"/>
              </a:lnSpc>
              <a:spcBef>
                <a:spcPts val="0"/>
              </a:spcBef>
              <a:buNone/>
            </a:pPr>
            <a:r>
              <a:rPr lang="en-US" sz="1100" b="0" kern="0" dirty="0"/>
              <a:t> </a:t>
            </a:r>
            <a:r>
              <a:rPr lang="en-US" sz="1100" b="0" kern="0" dirty="0" smtClean="0"/>
              <a:t>               </a:t>
            </a:r>
            <a:r>
              <a:rPr lang="en-US" sz="1100" b="0" kern="0" dirty="0" err="1" smtClean="0"/>
              <a:t>loc</a:t>
            </a:r>
            <a:r>
              <a:rPr lang="en-US" sz="1100" b="0" kern="0" dirty="0" smtClean="0"/>
              <a:t>: </a:t>
            </a:r>
            <a:r>
              <a:rPr lang="bg-BG" sz="1100" b="0" kern="0" dirty="0"/>
              <a:t>8/3</a:t>
            </a:r>
            <a:r>
              <a:rPr lang="en-US" sz="1100" b="0" kern="0" dirty="0"/>
              <a:t>8</a:t>
            </a:r>
            <a:endParaRPr lang="en-US" sz="1100" b="0" kern="0" dirty="0" smtClean="0"/>
          </a:p>
        </p:txBody>
      </p:sp>
    </p:spTree>
    <p:extLst>
      <p:ext uri="{BB962C8B-B14F-4D97-AF65-F5344CB8AC3E}">
        <p14:creationId xmlns:p14="http://schemas.microsoft.com/office/powerpoint/2010/main" val="55729303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10478"/>
            <a:ext cx="8092440" cy="553998"/>
          </a:xfrm>
        </p:spPr>
        <p:txBody>
          <a:bodyPr/>
          <a:lstStyle/>
          <a:p>
            <a:pPr algn="ctr"/>
            <a:r>
              <a:rPr lang="en-US" dirty="0">
                <a:solidFill>
                  <a:srgbClr val="0096D6"/>
                </a:solidFill>
              </a:rPr>
              <a:t>Component Description </a:t>
            </a:r>
            <a:r>
              <a:rPr lang="en-US" dirty="0" smtClean="0">
                <a:solidFill>
                  <a:srgbClr val="0096D6"/>
                </a:solidFill>
              </a:rPr>
              <a:t>– </a:t>
            </a:r>
            <a:r>
              <a:rPr lang="en-US" altLang="en-US" dirty="0" smtClean="0">
                <a:solidFill>
                  <a:srgbClr val="B21901"/>
                </a:solidFill>
              </a:rPr>
              <a:t>Test </a:t>
            </a:r>
            <a:r>
              <a:rPr lang="en-US" altLang="en-US" dirty="0">
                <a:solidFill>
                  <a:srgbClr val="B21901"/>
                </a:solidFill>
              </a:rPr>
              <a:t>Scripts </a:t>
            </a:r>
            <a:r>
              <a:rPr lang="en-US" altLang="en-US" dirty="0" smtClean="0">
                <a:solidFill>
                  <a:srgbClr val="B21901"/>
                </a:solidFill>
              </a:rPr>
              <a:t>Template</a:t>
            </a:r>
            <a:r>
              <a:rPr lang="en-US" altLang="en-US" dirty="0">
                <a:solidFill>
                  <a:srgbClr val="B21901"/>
                </a:solidFill>
              </a:rPr>
              <a:t/>
            </a:r>
            <a:br>
              <a:rPr lang="en-US" altLang="en-US" dirty="0">
                <a:solidFill>
                  <a:srgbClr val="B21901"/>
                </a:solidFill>
              </a:rPr>
            </a:br>
            <a:r>
              <a:rPr lang="en-US" altLang="en-US" sz="1600" dirty="0">
                <a:solidFill>
                  <a:schemeClr val="bg2"/>
                </a:solidFill>
              </a:rPr>
              <a:t>Proof of Concept – dynamically load DUT package</a:t>
            </a:r>
            <a:endParaRPr lang="en-US" sz="1600" dirty="0">
              <a:solidFill>
                <a:schemeClr val="bg2"/>
              </a:solidFill>
            </a:endParaRPr>
          </a:p>
        </p:txBody>
      </p:sp>
      <p:sp>
        <p:nvSpPr>
          <p:cNvPr id="15" name="Rectangle 14"/>
          <p:cNvSpPr/>
          <p:nvPr/>
        </p:nvSpPr>
        <p:spPr>
          <a:xfrm>
            <a:off x="294855" y="685364"/>
            <a:ext cx="7498810" cy="4278094"/>
          </a:xfrm>
          <a:prstGeom prst="rect">
            <a:avLst/>
          </a:prstGeom>
          <a:ln>
            <a:solidFill>
              <a:schemeClr val="tx1"/>
            </a:solidFill>
          </a:ln>
        </p:spPr>
        <p:txBody>
          <a:bodyPr wrap="square" bIns="0">
            <a:spAutoFit/>
          </a:bodyPr>
          <a:lstStyle/>
          <a:p>
            <a:pPr algn="l"/>
            <a:r>
              <a:rPr lang="en-US" sz="1100" b="0" dirty="0" smtClean="0"/>
              <a:t>from </a:t>
            </a:r>
            <a:r>
              <a:rPr lang="en-US" sz="1100" b="0" dirty="0" err="1"/>
              <a:t>StcPython</a:t>
            </a:r>
            <a:r>
              <a:rPr lang="en-US" sz="1100" b="0" dirty="0"/>
              <a:t> import </a:t>
            </a:r>
            <a:r>
              <a:rPr lang="en-US" sz="1100" b="0" dirty="0" err="1" smtClean="0"/>
              <a:t>StcPython</a:t>
            </a:r>
            <a:endParaRPr lang="en-US" sz="1100" b="0" dirty="0" smtClean="0"/>
          </a:p>
          <a:p>
            <a:pPr algn="l"/>
            <a:r>
              <a:rPr lang="en-US" sz="1100" b="0" dirty="0"/>
              <a:t>from </a:t>
            </a:r>
            <a:r>
              <a:rPr lang="en-US" sz="1100" b="0" dirty="0" err="1"/>
              <a:t>pyats.topology</a:t>
            </a:r>
            <a:r>
              <a:rPr lang="en-US" sz="1100" b="0" dirty="0"/>
              <a:t> import </a:t>
            </a:r>
            <a:r>
              <a:rPr lang="en-US" sz="1100" b="0" dirty="0" smtClean="0"/>
              <a:t>loader</a:t>
            </a:r>
          </a:p>
          <a:p>
            <a:pPr algn="l"/>
            <a:endParaRPr lang="en-US" sz="1100" b="0" dirty="0" smtClean="0"/>
          </a:p>
          <a:p>
            <a:pPr algn="l"/>
            <a:r>
              <a:rPr lang="en-US" sz="1100" b="0" dirty="0" err="1" smtClean="0"/>
              <a:t>def</a:t>
            </a:r>
            <a:r>
              <a:rPr lang="en-US" sz="1100" b="0" dirty="0"/>
              <a:t> </a:t>
            </a:r>
            <a:r>
              <a:rPr lang="en-US" sz="1100" b="0" dirty="0" err="1" smtClean="0"/>
              <a:t>simple_traffic_test</a:t>
            </a:r>
            <a:r>
              <a:rPr lang="en-US" sz="1100" b="0" dirty="0" smtClean="0"/>
              <a:t>():</a:t>
            </a:r>
            <a:endParaRPr lang="en-US" sz="1100" b="0" dirty="0"/>
          </a:p>
          <a:p>
            <a:pPr lvl="1" algn="l"/>
            <a:r>
              <a:rPr lang="en-US" sz="1100" b="0" dirty="0" smtClean="0"/>
              <a:t>testbed </a:t>
            </a:r>
            <a:r>
              <a:rPr lang="en-US" sz="1100" b="0" dirty="0"/>
              <a:t>= </a:t>
            </a:r>
            <a:r>
              <a:rPr lang="en-US" sz="1100" b="0" dirty="0" err="1"/>
              <a:t>loader.load</a:t>
            </a:r>
            <a:r>
              <a:rPr lang="en-US" sz="1100" b="0" dirty="0" smtClean="0"/>
              <a:t>(’</a:t>
            </a:r>
            <a:r>
              <a:rPr lang="en-US" sz="1100" b="0" dirty="0" err="1" smtClean="0"/>
              <a:t>poc_testbed.yaml</a:t>
            </a:r>
            <a:r>
              <a:rPr lang="en-US" sz="1100" b="0" dirty="0" smtClean="0"/>
              <a:t>')</a:t>
            </a:r>
            <a:endParaRPr lang="en-US" sz="1100" b="0" dirty="0"/>
          </a:p>
          <a:p>
            <a:pPr lvl="1" algn="l"/>
            <a:r>
              <a:rPr lang="en-US" sz="1100" b="0" dirty="0" err="1"/>
              <a:t>stc</a:t>
            </a:r>
            <a:r>
              <a:rPr lang="en-US" sz="1100" b="0" dirty="0"/>
              <a:t> = </a:t>
            </a:r>
            <a:r>
              <a:rPr lang="en-US" sz="1100" b="0" dirty="0" err="1"/>
              <a:t>StcPython</a:t>
            </a:r>
            <a:r>
              <a:rPr lang="en-US" sz="1100" b="0" dirty="0" smtClean="0"/>
              <a:t>()</a:t>
            </a:r>
            <a:endParaRPr lang="en-US" sz="1100" b="0" dirty="0"/>
          </a:p>
          <a:p>
            <a:pPr lvl="1" algn="l"/>
            <a:r>
              <a:rPr lang="en-US" sz="1100" b="0" dirty="0" smtClean="0"/>
              <a:t>dev = </a:t>
            </a:r>
            <a:r>
              <a:rPr lang="en-US" sz="1100" b="0" dirty="0" err="1"/>
              <a:t>testbed.devices</a:t>
            </a:r>
            <a:r>
              <a:rPr lang="en-US" sz="1100" b="0" dirty="0" smtClean="0"/>
              <a:t>[’</a:t>
            </a:r>
            <a:r>
              <a:rPr lang="en-US" sz="1100" b="0" dirty="0" err="1" smtClean="0"/>
              <a:t>dut</a:t>
            </a:r>
            <a:r>
              <a:rPr lang="en-US" sz="1100" b="0" dirty="0" smtClean="0"/>
              <a:t>']</a:t>
            </a:r>
          </a:p>
          <a:p>
            <a:pPr lvl="1" algn="l"/>
            <a:r>
              <a:rPr lang="en-US" sz="1100" dirty="0" err="1" smtClean="0">
                <a:solidFill>
                  <a:srgbClr val="7030A0"/>
                </a:solidFill>
              </a:rPr>
              <a:t>dut</a:t>
            </a:r>
            <a:r>
              <a:rPr lang="en-US" sz="1100" dirty="0" smtClean="0">
                <a:solidFill>
                  <a:srgbClr val="7030A0"/>
                </a:solidFill>
              </a:rPr>
              <a:t> = __import__(dev[‘model’])</a:t>
            </a:r>
          </a:p>
          <a:p>
            <a:pPr lvl="1" algn="l"/>
            <a:r>
              <a:rPr lang="en-US" sz="1100" b="0" dirty="0" err="1" smtClean="0"/>
              <a:t>dut.connect</a:t>
            </a:r>
            <a:r>
              <a:rPr lang="en-US" sz="1100" b="0" dirty="0" smtClean="0"/>
              <a:t>(dev)</a:t>
            </a:r>
            <a:endParaRPr lang="en-US" sz="1100" b="0" dirty="0"/>
          </a:p>
          <a:p>
            <a:pPr lvl="1" algn="l"/>
            <a:r>
              <a:rPr lang="en-US" sz="1100" b="0" dirty="0" err="1" smtClean="0"/>
              <a:t>dutModule.config</a:t>
            </a:r>
            <a:r>
              <a:rPr lang="en-US" sz="1100" b="0" dirty="0" smtClean="0"/>
              <a:t>(</a:t>
            </a:r>
            <a:r>
              <a:rPr lang="en-US" sz="1100" b="0" dirty="0" err="1" smtClean="0"/>
              <a:t>dut</a:t>
            </a:r>
            <a:r>
              <a:rPr lang="en-US" sz="1100" b="0" dirty="0" smtClean="0"/>
              <a:t>, </a:t>
            </a:r>
            <a:r>
              <a:rPr lang="en-US" sz="1100" b="0" dirty="0" err="1"/>
              <a:t>dutConfig</a:t>
            </a:r>
            <a:r>
              <a:rPr lang="en-US" sz="1100" b="0" dirty="0"/>
              <a:t>)</a:t>
            </a:r>
          </a:p>
          <a:p>
            <a:pPr lvl="1" algn="l"/>
            <a:endParaRPr lang="en-US" sz="1100" b="0" dirty="0"/>
          </a:p>
          <a:p>
            <a:pPr lvl="1" algn="l"/>
            <a:r>
              <a:rPr lang="en-US" sz="1100" b="0" dirty="0" smtClean="0"/>
              <a:t>chassis </a:t>
            </a:r>
            <a:r>
              <a:rPr lang="en-US" sz="1100" b="0" dirty="0"/>
              <a:t>= </a:t>
            </a:r>
            <a:r>
              <a:rPr lang="en-US" sz="1100" b="0" dirty="0" err="1"/>
              <a:t>testbed.devices</a:t>
            </a:r>
            <a:r>
              <a:rPr lang="en-US" sz="1100" b="0" dirty="0"/>
              <a:t>["chassis</a:t>
            </a:r>
            <a:r>
              <a:rPr lang="en-US" sz="1100" b="0" dirty="0" smtClean="0"/>
              <a:t>"]</a:t>
            </a:r>
            <a:endParaRPr lang="en-US" sz="1100" b="0" dirty="0"/>
          </a:p>
          <a:p>
            <a:pPr lvl="1" algn="l"/>
            <a:r>
              <a:rPr lang="en-US" sz="1100" b="0" dirty="0" smtClean="0"/>
              <a:t>project </a:t>
            </a:r>
            <a:r>
              <a:rPr lang="en-US" sz="1100" b="0" dirty="0"/>
              <a:t>= </a:t>
            </a:r>
            <a:r>
              <a:rPr lang="en-US" sz="1100" b="0" dirty="0" err="1"/>
              <a:t>stc.create</a:t>
            </a:r>
            <a:r>
              <a:rPr lang="en-US" sz="1100" b="0" dirty="0"/>
              <a:t>('project</a:t>
            </a:r>
            <a:r>
              <a:rPr lang="en-US" sz="1100" b="0" dirty="0" smtClean="0"/>
              <a:t>')</a:t>
            </a:r>
          </a:p>
          <a:p>
            <a:pPr lvl="1" algn="l"/>
            <a:r>
              <a:rPr lang="en-US" sz="1100" b="0" dirty="0"/>
              <a:t>port1 = </a:t>
            </a:r>
            <a:r>
              <a:rPr lang="en-US" sz="1100" b="0" dirty="0" err="1"/>
              <a:t>stc.create</a:t>
            </a:r>
            <a:r>
              <a:rPr lang="en-US" sz="1100" b="0" dirty="0"/>
              <a:t>('port', under=project)</a:t>
            </a:r>
          </a:p>
          <a:p>
            <a:pPr lvl="1" algn="l"/>
            <a:r>
              <a:rPr lang="en-US" sz="1100" b="0" dirty="0"/>
              <a:t>port2 = </a:t>
            </a:r>
            <a:r>
              <a:rPr lang="en-US" sz="1100" b="0" dirty="0" err="1"/>
              <a:t>stc.create</a:t>
            </a:r>
            <a:r>
              <a:rPr lang="en-US" sz="1100" b="0" dirty="0"/>
              <a:t>('port', under=project</a:t>
            </a:r>
            <a:r>
              <a:rPr lang="en-US" sz="1100" b="0" dirty="0" smtClean="0"/>
              <a:t>)</a:t>
            </a:r>
            <a:endParaRPr lang="is-IS" sz="1100" b="0" dirty="0" smtClean="0"/>
          </a:p>
          <a:p>
            <a:pPr lvl="1" algn="l"/>
            <a:r>
              <a:rPr lang="en-US" sz="1100" b="0" dirty="0" err="1"/>
              <a:t>chassisAddress</a:t>
            </a:r>
            <a:r>
              <a:rPr lang="en-US" sz="1100" b="0" dirty="0"/>
              <a:t> = </a:t>
            </a:r>
            <a:r>
              <a:rPr lang="en-US" sz="1100" b="0" dirty="0" smtClean="0"/>
              <a:t>chassis[’</a:t>
            </a:r>
            <a:r>
              <a:rPr lang="en-US" sz="1100" b="0" dirty="0" err="1" smtClean="0"/>
              <a:t>ip</a:t>
            </a:r>
            <a:r>
              <a:rPr lang="en-US" sz="1100" b="0" dirty="0" smtClean="0"/>
              <a:t>']</a:t>
            </a:r>
            <a:endParaRPr lang="en-US" sz="1100" b="0" dirty="0"/>
          </a:p>
          <a:p>
            <a:pPr lvl="1" algn="l"/>
            <a:r>
              <a:rPr lang="en-US" sz="1100" b="0" dirty="0"/>
              <a:t>slot = </a:t>
            </a:r>
            <a:r>
              <a:rPr lang="en-US" sz="1100" b="0" dirty="0" smtClean="0"/>
              <a:t>chassis[</a:t>
            </a:r>
            <a:r>
              <a:rPr lang="en-US" sz="1100" b="0" dirty="0"/>
              <a:t>'slot</a:t>
            </a:r>
            <a:r>
              <a:rPr lang="en-US" sz="1100" b="0" dirty="0" smtClean="0"/>
              <a:t>']</a:t>
            </a:r>
            <a:endParaRPr lang="en-US" sz="1100" b="0" dirty="0"/>
          </a:p>
          <a:p>
            <a:pPr lvl="1" algn="l"/>
            <a:r>
              <a:rPr lang="en-US" sz="1100" b="0" dirty="0"/>
              <a:t>port1Config = </a:t>
            </a:r>
            <a:r>
              <a:rPr lang="en-US" sz="1100" b="0" dirty="0" err="1" smtClean="0"/>
              <a:t>chassis.interfaces</a:t>
            </a:r>
            <a:r>
              <a:rPr lang="en-US" sz="1100" b="0" dirty="0" smtClean="0"/>
              <a:t>[‘if1’]</a:t>
            </a:r>
            <a:endParaRPr lang="en-US" sz="1100" b="0" dirty="0"/>
          </a:p>
          <a:p>
            <a:pPr lvl="1" algn="l"/>
            <a:r>
              <a:rPr lang="en-US" sz="1100" b="0" dirty="0"/>
              <a:t>port2Config = </a:t>
            </a:r>
            <a:r>
              <a:rPr lang="en-US" sz="1100" b="0" dirty="0" err="1"/>
              <a:t>portsConfig</a:t>
            </a:r>
            <a:r>
              <a:rPr lang="en-US" sz="1100" b="0" dirty="0"/>
              <a:t>[1]</a:t>
            </a:r>
          </a:p>
          <a:p>
            <a:pPr lvl="1" algn="l"/>
            <a:r>
              <a:rPr lang="en-US" sz="1100" b="0" dirty="0" err="1"/>
              <a:t>stc.config</a:t>
            </a:r>
            <a:r>
              <a:rPr lang="en-US" sz="1100" b="0" dirty="0"/>
              <a:t>(port1, location="//%s/%s/%s" % (</a:t>
            </a:r>
            <a:r>
              <a:rPr lang="en-US" sz="1100" b="0" dirty="0" err="1"/>
              <a:t>chassisAddress</a:t>
            </a:r>
            <a:r>
              <a:rPr lang="en-US" sz="1100" b="0" dirty="0"/>
              <a:t>, slot, port1Config</a:t>
            </a:r>
            <a:r>
              <a:rPr lang="en-US" sz="1100" b="0" dirty="0" smtClean="0"/>
              <a:t>[’port']))</a:t>
            </a:r>
            <a:endParaRPr lang="en-US" sz="1100" b="0" dirty="0"/>
          </a:p>
          <a:p>
            <a:pPr lvl="1" algn="l"/>
            <a:r>
              <a:rPr lang="en-US" sz="1100" b="0" dirty="0"/>
              <a:t>phy_1 = </a:t>
            </a:r>
            <a:r>
              <a:rPr lang="en-US" sz="1100" b="0" dirty="0" err="1"/>
              <a:t>stc.create</a:t>
            </a:r>
            <a:r>
              <a:rPr lang="en-US" sz="1100" b="0" dirty="0"/>
              <a:t>(port1Config</a:t>
            </a:r>
            <a:r>
              <a:rPr lang="en-US" sz="1100" b="0" dirty="0" smtClean="0"/>
              <a:t>[’type'], </a:t>
            </a:r>
            <a:r>
              <a:rPr lang="en-US" sz="1100" b="0" dirty="0"/>
              <a:t>under=port1)</a:t>
            </a:r>
          </a:p>
          <a:p>
            <a:pPr lvl="1" algn="l"/>
            <a:r>
              <a:rPr lang="en-US" sz="1100" b="0" dirty="0" err="1"/>
              <a:t>stc.config</a:t>
            </a:r>
            <a:r>
              <a:rPr lang="en-US" sz="1100" b="0" dirty="0"/>
              <a:t>(port1, **{"</a:t>
            </a:r>
            <a:r>
              <a:rPr lang="en-US" sz="1100" b="0" dirty="0" err="1"/>
              <a:t>ActivePhy</a:t>
            </a:r>
            <a:r>
              <a:rPr lang="en-US" sz="1100" b="0" dirty="0"/>
              <a:t>-targets" : phy_1</a:t>
            </a:r>
            <a:r>
              <a:rPr lang="en-US" sz="1100" b="0" dirty="0" smtClean="0"/>
              <a:t>})</a:t>
            </a:r>
          </a:p>
          <a:p>
            <a:pPr lvl="1" algn="l"/>
            <a:r>
              <a:rPr lang="is-IS" sz="1100" b="0" dirty="0" smtClean="0"/>
              <a:t>...</a:t>
            </a:r>
          </a:p>
          <a:p>
            <a:pPr lvl="1" algn="l"/>
            <a:r>
              <a:rPr lang="is-IS" sz="1100" b="0" dirty="0" smtClean="0"/>
              <a:t>...</a:t>
            </a:r>
          </a:p>
          <a:p>
            <a:pPr lvl="1" algn="l"/>
            <a:r>
              <a:rPr lang="en-US" sz="1100" b="0" dirty="0" err="1"/>
              <a:t>devModule.fin</a:t>
            </a:r>
            <a:r>
              <a:rPr lang="en-US" sz="1100" b="0" dirty="0"/>
              <a:t>(dev)</a:t>
            </a:r>
          </a:p>
        </p:txBody>
      </p:sp>
      <p:sp>
        <p:nvSpPr>
          <p:cNvPr id="2" name="TextBox 1"/>
          <p:cNvSpPr txBox="1"/>
          <p:nvPr/>
        </p:nvSpPr>
        <p:spPr>
          <a:xfrm>
            <a:off x="6302246" y="669849"/>
            <a:ext cx="1473032" cy="307777"/>
          </a:xfrm>
          <a:prstGeom prst="rect">
            <a:avLst/>
          </a:prstGeom>
          <a:noFill/>
        </p:spPr>
        <p:txBody>
          <a:bodyPr wrap="none" rtlCol="0">
            <a:spAutoFit/>
          </a:bodyPr>
          <a:lstStyle/>
          <a:p>
            <a:r>
              <a:rPr lang="en-US" dirty="0" err="1" smtClean="0">
                <a:latin typeface="+mj-lt"/>
              </a:rPr>
              <a:t>RouterTests.py</a:t>
            </a:r>
            <a:endParaRPr lang="en-US" dirty="0" smtClean="0">
              <a:latin typeface="+mj-lt"/>
            </a:endParaRPr>
          </a:p>
        </p:txBody>
      </p:sp>
    </p:spTree>
    <p:extLst>
      <p:ext uri="{BB962C8B-B14F-4D97-AF65-F5344CB8AC3E}">
        <p14:creationId xmlns:p14="http://schemas.microsoft.com/office/powerpoint/2010/main" val="7224566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solidFill>
                  <a:srgbClr val="0096D6"/>
                </a:solidFill>
              </a:rPr>
              <a:t>Component Description </a:t>
            </a:r>
            <a:r>
              <a:rPr lang="en-US" dirty="0" smtClean="0">
                <a:solidFill>
                  <a:srgbClr val="0096D6"/>
                </a:solidFill>
              </a:rPr>
              <a:t>– </a:t>
            </a:r>
            <a:r>
              <a:rPr lang="en-US" altLang="en-US" dirty="0" smtClean="0">
                <a:solidFill>
                  <a:srgbClr val="B21901"/>
                </a:solidFill>
              </a:rPr>
              <a:t>Test </a:t>
            </a:r>
            <a:r>
              <a:rPr lang="en-US" altLang="en-US" dirty="0">
                <a:solidFill>
                  <a:srgbClr val="B21901"/>
                </a:solidFill>
              </a:rPr>
              <a:t>Scripts Template</a:t>
            </a:r>
            <a:endParaRPr lang="en-US" dirty="0"/>
          </a:p>
        </p:txBody>
      </p:sp>
      <p:sp>
        <p:nvSpPr>
          <p:cNvPr id="15" name="Rectangle 14"/>
          <p:cNvSpPr/>
          <p:nvPr/>
        </p:nvSpPr>
        <p:spPr>
          <a:xfrm>
            <a:off x="231057" y="717263"/>
            <a:ext cx="5457362" cy="2970044"/>
          </a:xfrm>
          <a:prstGeom prst="rect">
            <a:avLst/>
          </a:prstGeom>
          <a:ln>
            <a:solidFill>
              <a:schemeClr val="tx1"/>
            </a:solidFill>
          </a:ln>
        </p:spPr>
        <p:txBody>
          <a:bodyPr wrap="square">
            <a:spAutoFit/>
          </a:bodyPr>
          <a:lstStyle/>
          <a:p>
            <a:pPr algn="l"/>
            <a:r>
              <a:rPr lang="en-US" sz="1100" dirty="0" smtClean="0"/>
              <a:t># cisco-7609.py</a:t>
            </a:r>
          </a:p>
          <a:p>
            <a:pPr algn="l"/>
            <a:r>
              <a:rPr lang="en-US" sz="1100" b="0" dirty="0"/>
              <a:t>from </a:t>
            </a:r>
            <a:r>
              <a:rPr lang="en-US" sz="1100" b="0" dirty="0" err="1"/>
              <a:t>pyats.topology</a:t>
            </a:r>
            <a:r>
              <a:rPr lang="en-US" sz="1100" b="0" dirty="0"/>
              <a:t> import Device</a:t>
            </a:r>
          </a:p>
          <a:p>
            <a:pPr algn="l"/>
            <a:endParaRPr lang="en-US" sz="1100" b="0" dirty="0"/>
          </a:p>
          <a:p>
            <a:pPr algn="l"/>
            <a:r>
              <a:rPr lang="en-US" sz="1100" dirty="0" err="1"/>
              <a:t>def</a:t>
            </a:r>
            <a:r>
              <a:rPr lang="en-US" sz="1100" dirty="0"/>
              <a:t> </a:t>
            </a:r>
            <a:r>
              <a:rPr lang="en-US" sz="1100" dirty="0" smtClean="0"/>
              <a:t>connect(dev):</a:t>
            </a:r>
            <a:endParaRPr lang="en-US" sz="1100" dirty="0"/>
          </a:p>
          <a:p>
            <a:pPr algn="l"/>
            <a:r>
              <a:rPr lang="en-US" sz="1100" b="0" dirty="0"/>
              <a:t>    </a:t>
            </a:r>
            <a:r>
              <a:rPr lang="en-US" sz="1100" b="0" dirty="0" err="1" smtClean="0"/>
              <a:t>dev.connect</a:t>
            </a:r>
            <a:r>
              <a:rPr lang="en-US" sz="1100" b="0" dirty="0" smtClean="0"/>
              <a:t>() </a:t>
            </a:r>
          </a:p>
          <a:p>
            <a:pPr algn="l"/>
            <a:endParaRPr lang="en-US" sz="1100" b="0" dirty="0" smtClean="0"/>
          </a:p>
          <a:p>
            <a:pPr algn="l"/>
            <a:r>
              <a:rPr lang="en-US" sz="1100" dirty="0" err="1" smtClean="0"/>
              <a:t>def</a:t>
            </a:r>
            <a:r>
              <a:rPr lang="en-US" sz="1100" dirty="0" smtClean="0"/>
              <a:t> </a:t>
            </a:r>
            <a:r>
              <a:rPr lang="en-US" sz="1100" dirty="0" err="1" smtClean="0"/>
              <a:t>config</a:t>
            </a:r>
            <a:r>
              <a:rPr lang="en-US" sz="1100" dirty="0" smtClean="0"/>
              <a:t>(dev):</a:t>
            </a:r>
            <a:endParaRPr lang="en-US" sz="1100" dirty="0"/>
          </a:p>
          <a:p>
            <a:pPr algn="l"/>
            <a:r>
              <a:rPr lang="en-US" sz="1100" b="0" dirty="0"/>
              <a:t>    </a:t>
            </a:r>
            <a:r>
              <a:rPr lang="en-US" sz="1100" b="0" dirty="0" err="1" smtClean="0"/>
              <a:t>dev.execute</a:t>
            </a:r>
            <a:r>
              <a:rPr lang="en-US" sz="1100" b="0" dirty="0" smtClean="0"/>
              <a:t>("</a:t>
            </a:r>
            <a:r>
              <a:rPr lang="en-US" sz="1100" b="0" dirty="0"/>
              <a:t>configure t\n")</a:t>
            </a:r>
          </a:p>
          <a:p>
            <a:pPr algn="l"/>
            <a:endParaRPr lang="en-US" sz="1100" b="0" dirty="0"/>
          </a:p>
          <a:p>
            <a:pPr algn="l"/>
            <a:r>
              <a:rPr lang="en-US" sz="1100" b="0" dirty="0"/>
              <a:t>    for </a:t>
            </a:r>
            <a:r>
              <a:rPr lang="en-US" sz="1100" b="0" dirty="0" err="1"/>
              <a:t>intf</a:t>
            </a:r>
            <a:r>
              <a:rPr lang="en-US" sz="1100" b="0" dirty="0"/>
              <a:t> in </a:t>
            </a:r>
            <a:r>
              <a:rPr lang="en-US" sz="1100" b="0" dirty="0" smtClean="0"/>
              <a:t>dev["</a:t>
            </a:r>
            <a:r>
              <a:rPr lang="en-US" sz="1100" b="0" dirty="0"/>
              <a:t>interfaces"]:</a:t>
            </a:r>
          </a:p>
          <a:p>
            <a:pPr algn="l"/>
            <a:r>
              <a:rPr lang="en-US" sz="1100" b="0" dirty="0"/>
              <a:t>        </a:t>
            </a:r>
            <a:r>
              <a:rPr lang="en-US" sz="1100" b="0" dirty="0" err="1" smtClean="0"/>
              <a:t>dev.execute</a:t>
            </a:r>
            <a:r>
              <a:rPr lang="en-US" sz="1100" b="0" dirty="0"/>
              <a:t>("interface " + </a:t>
            </a:r>
            <a:r>
              <a:rPr lang="en-US" sz="1100" b="0" dirty="0" err="1"/>
              <a:t>intf</a:t>
            </a:r>
            <a:r>
              <a:rPr lang="en-US" sz="1100" b="0" dirty="0" smtClean="0"/>
              <a:t>[”type</a:t>
            </a:r>
            <a:r>
              <a:rPr lang="en-US" sz="1100" b="0" dirty="0"/>
              <a:t>"] + " " + </a:t>
            </a:r>
            <a:r>
              <a:rPr lang="en-US" sz="1100" b="0" dirty="0" err="1"/>
              <a:t>intf</a:t>
            </a:r>
            <a:r>
              <a:rPr lang="en-US" sz="1100" b="0" dirty="0"/>
              <a:t>["</a:t>
            </a:r>
            <a:r>
              <a:rPr lang="en-US" sz="1100" b="0" dirty="0" err="1"/>
              <a:t>loc</a:t>
            </a:r>
            <a:r>
              <a:rPr lang="en-US" sz="1100" b="0" dirty="0"/>
              <a:t>"] + "\n")</a:t>
            </a:r>
          </a:p>
          <a:p>
            <a:pPr algn="l"/>
            <a:r>
              <a:rPr lang="en-US" sz="1100" b="0" dirty="0"/>
              <a:t>        </a:t>
            </a:r>
            <a:r>
              <a:rPr lang="en-US" sz="1100" b="0" dirty="0" err="1" smtClean="0"/>
              <a:t>dev.execute</a:t>
            </a:r>
            <a:r>
              <a:rPr lang="en-US" sz="1100" b="0" dirty="0"/>
              <a:t>("</a:t>
            </a:r>
            <a:r>
              <a:rPr lang="en-US" sz="1100" b="0" dirty="0" err="1"/>
              <a:t>ip</a:t>
            </a:r>
            <a:r>
              <a:rPr lang="en-US" sz="1100" b="0" dirty="0"/>
              <a:t> address " + </a:t>
            </a:r>
            <a:r>
              <a:rPr lang="en-US" sz="1100" b="0" dirty="0" err="1"/>
              <a:t>intf</a:t>
            </a:r>
            <a:r>
              <a:rPr lang="en-US" sz="1100" b="0" dirty="0"/>
              <a:t>["</a:t>
            </a:r>
            <a:r>
              <a:rPr lang="en-US" sz="1100" b="0" dirty="0" err="1"/>
              <a:t>ipAddress</a:t>
            </a:r>
            <a:r>
              <a:rPr lang="en-US" sz="1100" b="0" dirty="0"/>
              <a:t>"] + " " + </a:t>
            </a:r>
            <a:r>
              <a:rPr lang="en-US" sz="1100" b="0" dirty="0" err="1"/>
              <a:t>intf</a:t>
            </a:r>
            <a:r>
              <a:rPr lang="en-US" sz="1100" b="0" dirty="0"/>
              <a:t>["</a:t>
            </a:r>
            <a:r>
              <a:rPr lang="en-US" sz="1100" b="0" dirty="0" err="1"/>
              <a:t>netMask</a:t>
            </a:r>
            <a:r>
              <a:rPr lang="en-US" sz="1100" b="0" dirty="0"/>
              <a:t>"] + "\n")</a:t>
            </a:r>
          </a:p>
          <a:p>
            <a:pPr algn="l"/>
            <a:endParaRPr lang="en-US" sz="1100" b="0" dirty="0"/>
          </a:p>
          <a:p>
            <a:pPr algn="l"/>
            <a:r>
              <a:rPr lang="en-US" sz="1100" b="0" dirty="0"/>
              <a:t>    </a:t>
            </a:r>
            <a:r>
              <a:rPr lang="en-US" sz="1100" b="0" dirty="0" err="1" smtClean="0"/>
              <a:t>dev.execute</a:t>
            </a:r>
            <a:r>
              <a:rPr lang="en-US" sz="1100" b="0" dirty="0"/>
              <a:t>("end\n</a:t>
            </a:r>
            <a:r>
              <a:rPr lang="en-US" sz="1100" b="0" dirty="0" smtClean="0"/>
              <a:t>")</a:t>
            </a:r>
            <a:endParaRPr lang="en-US" sz="1100" b="0" dirty="0"/>
          </a:p>
          <a:p>
            <a:pPr algn="l"/>
            <a:endParaRPr lang="en-US" sz="1100" b="0" dirty="0" smtClean="0"/>
          </a:p>
          <a:p>
            <a:pPr algn="l"/>
            <a:r>
              <a:rPr lang="en-US" sz="1100" dirty="0" err="1"/>
              <a:t>def</a:t>
            </a:r>
            <a:r>
              <a:rPr lang="en-US" sz="1100" dirty="0"/>
              <a:t> fin(dev):</a:t>
            </a:r>
          </a:p>
          <a:p>
            <a:pPr algn="l"/>
            <a:r>
              <a:rPr lang="en-US" sz="1100" b="0" dirty="0"/>
              <a:t>    </a:t>
            </a:r>
            <a:r>
              <a:rPr lang="en-US" sz="1100" b="0" dirty="0" err="1" smtClean="0"/>
              <a:t>dev.execute</a:t>
            </a:r>
            <a:r>
              <a:rPr lang="en-US" sz="1100" b="0" dirty="0" smtClean="0"/>
              <a:t>("</a:t>
            </a:r>
            <a:r>
              <a:rPr lang="en-US" sz="1100" b="0" dirty="0"/>
              <a:t>exit\n")</a:t>
            </a:r>
          </a:p>
        </p:txBody>
      </p:sp>
    </p:spTree>
    <p:extLst>
      <p:ext uri="{BB962C8B-B14F-4D97-AF65-F5344CB8AC3E}">
        <p14:creationId xmlns:p14="http://schemas.microsoft.com/office/powerpoint/2010/main" val="789634035"/>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96D6"/>
                </a:solidFill>
              </a:rPr>
              <a:t>Component Description – </a:t>
            </a:r>
            <a:r>
              <a:rPr lang="en-US" altLang="en-US" dirty="0">
                <a:solidFill>
                  <a:srgbClr val="B21901"/>
                </a:solidFill>
              </a:rPr>
              <a:t>Test Scripts Specification</a:t>
            </a:r>
            <a:endParaRPr lang="en-US" dirty="0"/>
          </a:p>
        </p:txBody>
      </p:sp>
      <p:sp>
        <p:nvSpPr>
          <p:cNvPr id="3" name="Content Placeholder 2"/>
          <p:cNvSpPr>
            <a:spLocks noGrp="1"/>
          </p:cNvSpPr>
          <p:nvPr>
            <p:ph idx="1"/>
          </p:nvPr>
        </p:nvSpPr>
        <p:spPr>
          <a:xfrm>
            <a:off x="701747" y="741225"/>
            <a:ext cx="7348161" cy="1789323"/>
          </a:xfrm>
          <a:pattFill prst="pct5">
            <a:fgClr>
              <a:schemeClr val="accent2">
                <a:lumMod val="75000"/>
              </a:schemeClr>
            </a:fgClr>
            <a:bgClr>
              <a:schemeClr val="bg1"/>
            </a:bgClr>
          </a:pattFill>
          <a:ln w="19050">
            <a:solidFill>
              <a:schemeClr val="tx1"/>
            </a:solidFill>
          </a:ln>
        </p:spPr>
        <p:txBody>
          <a:bodyPr/>
          <a:lstStyle/>
          <a:p>
            <a:pPr marL="0" indent="0">
              <a:lnSpc>
                <a:spcPct val="100000"/>
              </a:lnSpc>
              <a:spcBef>
                <a:spcPts val="800"/>
              </a:spcBef>
              <a:buNone/>
            </a:pPr>
            <a:r>
              <a:rPr lang="en-US" sz="1400" b="1" dirty="0" smtClean="0"/>
              <a:t>DUT Module API</a:t>
            </a:r>
          </a:p>
          <a:p>
            <a:pPr>
              <a:lnSpc>
                <a:spcPct val="100000"/>
              </a:lnSpc>
              <a:spcBef>
                <a:spcPts val="800"/>
              </a:spcBef>
            </a:pPr>
            <a:r>
              <a:rPr lang="en-US" sz="1400" i="1" dirty="0" smtClean="0"/>
              <a:t>Connect</a:t>
            </a:r>
            <a:r>
              <a:rPr lang="en-US" sz="1400" i="1" dirty="0"/>
              <a:t>(</a:t>
            </a:r>
            <a:r>
              <a:rPr lang="is-IS" sz="1400" i="1" dirty="0"/>
              <a:t>…)</a:t>
            </a:r>
          </a:p>
          <a:p>
            <a:pPr>
              <a:lnSpc>
                <a:spcPct val="100000"/>
              </a:lnSpc>
              <a:spcBef>
                <a:spcPts val="800"/>
              </a:spcBef>
            </a:pPr>
            <a:r>
              <a:rPr lang="is-IS" sz="1400" i="1" dirty="0"/>
              <a:t>Config(...)</a:t>
            </a:r>
          </a:p>
          <a:p>
            <a:pPr>
              <a:lnSpc>
                <a:spcPct val="100000"/>
              </a:lnSpc>
              <a:spcBef>
                <a:spcPts val="800"/>
              </a:spcBef>
            </a:pPr>
            <a:r>
              <a:rPr lang="en-US" sz="1400" i="1" dirty="0" err="1"/>
              <a:t>ReadLogs</a:t>
            </a:r>
            <a:r>
              <a:rPr lang="en-US" sz="1400" i="1" dirty="0"/>
              <a:t>(</a:t>
            </a:r>
            <a:r>
              <a:rPr lang="is-IS" sz="1400" i="1" dirty="0"/>
              <a:t>…</a:t>
            </a:r>
            <a:r>
              <a:rPr lang="en-US" sz="1400" i="1" dirty="0"/>
              <a:t>) – </a:t>
            </a:r>
            <a:r>
              <a:rPr lang="en-US" sz="1400" b="1" i="1" dirty="0">
                <a:solidFill>
                  <a:schemeClr val="accent6">
                    <a:lumMod val="75000"/>
                  </a:schemeClr>
                </a:solidFill>
              </a:rPr>
              <a:t>adapter to ingest DUT events / logs and convert to Spirent events </a:t>
            </a:r>
            <a:r>
              <a:rPr lang="en-US" sz="1400" b="1" i="1" dirty="0" err="1">
                <a:solidFill>
                  <a:schemeClr val="accent6">
                    <a:lumMod val="75000"/>
                  </a:schemeClr>
                </a:solidFill>
              </a:rPr>
              <a:t>json</a:t>
            </a:r>
            <a:endParaRPr lang="en-US" sz="1400" b="1" i="1" dirty="0">
              <a:solidFill>
                <a:schemeClr val="accent6">
                  <a:lumMod val="75000"/>
                </a:schemeClr>
              </a:solidFill>
            </a:endParaRPr>
          </a:p>
          <a:p>
            <a:pPr>
              <a:lnSpc>
                <a:spcPct val="100000"/>
              </a:lnSpc>
              <a:spcBef>
                <a:spcPts val="800"/>
              </a:spcBef>
            </a:pPr>
            <a:r>
              <a:rPr lang="is-IS" sz="1400" i="1" dirty="0"/>
              <a:t>Exit(...)</a:t>
            </a:r>
          </a:p>
          <a:p>
            <a:pPr>
              <a:lnSpc>
                <a:spcPct val="100000"/>
              </a:lnSpc>
              <a:spcBef>
                <a:spcPts val="800"/>
              </a:spcBef>
            </a:pPr>
            <a:endParaRPr lang="is-IS" sz="1400" i="1" dirty="0" smtClean="0"/>
          </a:p>
        </p:txBody>
      </p:sp>
      <p:sp>
        <p:nvSpPr>
          <p:cNvPr id="20" name="TextBox 19"/>
          <p:cNvSpPr txBox="1"/>
          <p:nvPr/>
        </p:nvSpPr>
        <p:spPr>
          <a:xfrm>
            <a:off x="659215" y="2677241"/>
            <a:ext cx="7348161" cy="1892826"/>
          </a:xfrm>
          <a:prstGeom prst="rect">
            <a:avLst/>
          </a:prstGeom>
          <a:noFill/>
        </p:spPr>
        <p:txBody>
          <a:bodyPr wrap="square" rtlCol="0">
            <a:spAutoFit/>
          </a:bodyPr>
          <a:lstStyle/>
          <a:p>
            <a:pPr algn="l">
              <a:spcAft>
                <a:spcPts val="600"/>
              </a:spcAft>
            </a:pPr>
            <a:r>
              <a:rPr lang="en-US" dirty="0" smtClean="0">
                <a:latin typeface="+mj-lt"/>
              </a:rPr>
              <a:t>DUT Events</a:t>
            </a:r>
          </a:p>
          <a:p>
            <a:pPr marL="285750" indent="-285750" algn="l">
              <a:buFontTx/>
              <a:buChar char="-"/>
            </a:pPr>
            <a:r>
              <a:rPr lang="en-US" b="0" dirty="0" smtClean="0">
                <a:latin typeface="+mj-lt"/>
              </a:rPr>
              <a:t>data </a:t>
            </a:r>
            <a:r>
              <a:rPr lang="en-US" b="0" dirty="0">
                <a:latin typeface="+mj-lt"/>
              </a:rPr>
              <a:t>from </a:t>
            </a:r>
            <a:r>
              <a:rPr lang="en-US" b="0" dirty="0" smtClean="0">
                <a:latin typeface="+mj-lt"/>
              </a:rPr>
              <a:t>DUT </a:t>
            </a:r>
            <a:r>
              <a:rPr lang="en-US" b="0" dirty="0">
                <a:latin typeface="+mj-lt"/>
              </a:rPr>
              <a:t>that will be relevant to </a:t>
            </a:r>
            <a:r>
              <a:rPr lang="en-US" b="0" dirty="0" smtClean="0">
                <a:latin typeface="+mj-lt"/>
              </a:rPr>
              <a:t>analysis </a:t>
            </a:r>
          </a:p>
          <a:p>
            <a:pPr marL="285750" indent="-285750" algn="l">
              <a:buFontTx/>
              <a:buChar char="-"/>
            </a:pPr>
            <a:r>
              <a:rPr lang="en-US" b="0" dirty="0" smtClean="0">
                <a:latin typeface="+mj-lt"/>
              </a:rPr>
              <a:t>how </a:t>
            </a:r>
            <a:r>
              <a:rPr lang="en-US" b="0" dirty="0">
                <a:latin typeface="+mj-lt"/>
              </a:rPr>
              <a:t>and when this data is obtained (i.e. what kind of logs, real-time or end-of-test, results or events) is DUT and test </a:t>
            </a:r>
            <a:r>
              <a:rPr lang="en-US" b="0" dirty="0" smtClean="0">
                <a:latin typeface="+mj-lt"/>
              </a:rPr>
              <a:t>specific </a:t>
            </a:r>
          </a:p>
          <a:p>
            <a:pPr marL="285750" indent="-285750" algn="l">
              <a:buFontTx/>
              <a:buChar char="-"/>
            </a:pPr>
            <a:r>
              <a:rPr lang="en-US" b="0" dirty="0" smtClean="0">
                <a:latin typeface="+mj-lt"/>
              </a:rPr>
              <a:t>should </a:t>
            </a:r>
            <a:r>
              <a:rPr lang="en-US" b="0" dirty="0">
                <a:latin typeface="+mj-lt"/>
              </a:rPr>
              <a:t>be materialized as events and made available on the common BLL message bus. </a:t>
            </a:r>
            <a:endParaRPr lang="en-US" b="0" dirty="0" smtClean="0">
              <a:latin typeface="+mj-lt"/>
            </a:endParaRPr>
          </a:p>
          <a:p>
            <a:pPr marL="285750" indent="-285750" algn="l">
              <a:buFontTx/>
              <a:buChar char="-"/>
            </a:pPr>
            <a:r>
              <a:rPr lang="en-US" b="0" dirty="0" smtClean="0">
                <a:latin typeface="+mj-lt"/>
              </a:rPr>
              <a:t>long </a:t>
            </a:r>
            <a:r>
              <a:rPr lang="en-US" b="0" dirty="0">
                <a:latin typeface="+mj-lt"/>
              </a:rPr>
              <a:t>term vision for autonomous testing </a:t>
            </a:r>
            <a:r>
              <a:rPr lang="en-US" b="0" dirty="0" smtClean="0">
                <a:latin typeface="+mj-lt"/>
              </a:rPr>
              <a:t>- </a:t>
            </a:r>
            <a:r>
              <a:rPr lang="en-US" b="0" dirty="0" err="1" smtClean="0">
                <a:latin typeface="+mj-lt"/>
              </a:rPr>
              <a:t>TestCenter</a:t>
            </a:r>
            <a:r>
              <a:rPr lang="en-US" b="0" dirty="0" smtClean="0">
                <a:latin typeface="+mj-lt"/>
              </a:rPr>
              <a:t> </a:t>
            </a:r>
            <a:r>
              <a:rPr lang="en-US" b="0" dirty="0">
                <a:latin typeface="+mj-lt"/>
              </a:rPr>
              <a:t>AI </a:t>
            </a:r>
            <a:r>
              <a:rPr lang="en-US" b="0" dirty="0" smtClean="0">
                <a:latin typeface="+mj-lt"/>
              </a:rPr>
              <a:t>will correlate </a:t>
            </a:r>
            <a:r>
              <a:rPr lang="en-US" b="0" dirty="0">
                <a:latin typeface="+mj-lt"/>
              </a:rPr>
              <a:t>such events from multiple sources for </a:t>
            </a:r>
            <a:r>
              <a:rPr lang="en-US" b="0" dirty="0" smtClean="0">
                <a:latin typeface="+mj-lt"/>
              </a:rPr>
              <a:t>analysis</a:t>
            </a:r>
          </a:p>
        </p:txBody>
      </p:sp>
    </p:spTree>
    <p:extLst>
      <p:ext uri="{BB962C8B-B14F-4D97-AF65-F5344CB8AC3E}">
        <p14:creationId xmlns:p14="http://schemas.microsoft.com/office/powerpoint/2010/main" val="209926527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96D6"/>
                </a:solidFill>
              </a:rPr>
              <a:t>Component Description – </a:t>
            </a:r>
            <a:r>
              <a:rPr lang="en-US" altLang="en-US" dirty="0">
                <a:solidFill>
                  <a:srgbClr val="B21901"/>
                </a:solidFill>
              </a:rPr>
              <a:t>Test Scripts Specification</a:t>
            </a:r>
            <a:endParaRPr lang="en-US" dirty="0"/>
          </a:p>
        </p:txBody>
      </p:sp>
      <p:sp>
        <p:nvSpPr>
          <p:cNvPr id="3" name="Content Placeholder 2"/>
          <p:cNvSpPr>
            <a:spLocks noGrp="1"/>
          </p:cNvSpPr>
          <p:nvPr>
            <p:ph idx="1"/>
          </p:nvPr>
        </p:nvSpPr>
        <p:spPr>
          <a:xfrm>
            <a:off x="5734673" y="794390"/>
            <a:ext cx="2357767" cy="2018613"/>
          </a:xfrm>
          <a:noFill/>
          <a:ln w="19050">
            <a:solidFill>
              <a:schemeClr val="tx1"/>
            </a:solidFill>
          </a:ln>
        </p:spPr>
        <p:txBody>
          <a:bodyPr/>
          <a:lstStyle/>
          <a:p>
            <a:pPr marL="0" indent="0">
              <a:lnSpc>
                <a:spcPct val="100000"/>
              </a:lnSpc>
              <a:spcBef>
                <a:spcPts val="800"/>
              </a:spcBef>
              <a:buNone/>
            </a:pPr>
            <a:r>
              <a:rPr lang="en-US" sz="1400" dirty="0" smtClean="0"/>
              <a:t>Test script will</a:t>
            </a:r>
          </a:p>
          <a:p>
            <a:pPr marL="342900" indent="-342900">
              <a:lnSpc>
                <a:spcPct val="100000"/>
              </a:lnSpc>
              <a:spcBef>
                <a:spcPts val="800"/>
              </a:spcBef>
              <a:buFont typeface="+mj-lt"/>
              <a:buAutoNum type="arabicPeriod"/>
            </a:pPr>
            <a:r>
              <a:rPr lang="en-US" sz="1400" dirty="0"/>
              <a:t>Invoke </a:t>
            </a:r>
            <a:r>
              <a:rPr lang="en-US" sz="1400" dirty="0" err="1"/>
              <a:t>ReadLogs</a:t>
            </a:r>
            <a:r>
              <a:rPr lang="en-US" sz="1400" dirty="0" smtClean="0"/>
              <a:t>(…)</a:t>
            </a:r>
          </a:p>
          <a:p>
            <a:pPr marL="342900" indent="-342900">
              <a:lnSpc>
                <a:spcPct val="100000"/>
              </a:lnSpc>
              <a:spcBef>
                <a:spcPts val="800"/>
              </a:spcBef>
              <a:buFont typeface="+mj-lt"/>
              <a:buAutoNum type="arabicPeriod"/>
            </a:pPr>
            <a:r>
              <a:rPr lang="en-US" sz="1400" dirty="0" smtClean="0"/>
              <a:t>Publish to BLL message bus so that events are persisted in Event DB</a:t>
            </a:r>
          </a:p>
        </p:txBody>
      </p:sp>
      <p:cxnSp>
        <p:nvCxnSpPr>
          <p:cNvPr id="38" name="Straight Arrow Connector 37">
            <a:extLst>
              <a:ext uri="{FF2B5EF4-FFF2-40B4-BE49-F238E27FC236}">
                <a16:creationId xmlns="" xmlns:a16="http://schemas.microsoft.com/office/drawing/2014/main" id="{359FA36C-941B-4643-B16D-C2E5EC2DA696}"/>
              </a:ext>
            </a:extLst>
          </p:cNvPr>
          <p:cNvCxnSpPr>
            <a:cxnSpLocks/>
          </p:cNvCxnSpPr>
          <p:nvPr/>
        </p:nvCxnSpPr>
        <p:spPr>
          <a:xfrm>
            <a:off x="4560308" y="3380663"/>
            <a:ext cx="3781" cy="14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939873" y="3369900"/>
            <a:ext cx="2782207" cy="315556"/>
            <a:chOff x="3621771" y="3027239"/>
            <a:chExt cx="2906621" cy="307831"/>
          </a:xfrm>
        </p:grpSpPr>
        <p:cxnSp>
          <p:nvCxnSpPr>
            <p:cNvPr id="9" name="Straight Connector 8"/>
            <p:cNvCxnSpPr/>
            <p:nvPr/>
          </p:nvCxnSpPr>
          <p:spPr bwMode="auto">
            <a:xfrm>
              <a:off x="3621771" y="3173289"/>
              <a:ext cx="1024984" cy="7867"/>
            </a:xfrm>
            <a:prstGeom prst="line">
              <a:avLst/>
            </a:prstGeom>
            <a:solidFill>
              <a:schemeClr val="accent1"/>
            </a:solidFill>
            <a:ln w="12700" cap="flat" cmpd="sng" algn="ctr">
              <a:solidFill>
                <a:schemeClr val="tx1"/>
              </a:solidFill>
              <a:prstDash val="solid"/>
              <a:round/>
              <a:headEnd type="none" w="med" len="med"/>
              <a:tailEnd type="none" w="sm" len="sm"/>
            </a:ln>
            <a:effectLst/>
          </p:spPr>
        </p:cxnSp>
        <p:sp>
          <p:nvSpPr>
            <p:cNvPr id="5" name="Rounded Rectangle 4"/>
            <p:cNvSpPr/>
            <p:nvPr/>
          </p:nvSpPr>
          <p:spPr bwMode="auto">
            <a:xfrm>
              <a:off x="5905183" y="3027239"/>
              <a:ext cx="623209" cy="307831"/>
            </a:xfrm>
            <a:prstGeom prst="roundRect">
              <a:avLst/>
            </a:prstGeom>
            <a:solidFill>
              <a:schemeClr val="tx1">
                <a:lumMod val="60000"/>
                <a:lumOff val="4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DUT</a:t>
              </a:r>
            </a:p>
          </p:txBody>
        </p:sp>
        <p:sp>
          <p:nvSpPr>
            <p:cNvPr id="7" name="Rounded Rectangle 6"/>
            <p:cNvSpPr/>
            <p:nvPr/>
          </p:nvSpPr>
          <p:spPr bwMode="auto">
            <a:xfrm>
              <a:off x="4646755" y="3027514"/>
              <a:ext cx="880053" cy="307283"/>
            </a:xfrm>
            <a:prstGeom prst="roundRect">
              <a:avLst/>
            </a:prstGeom>
            <a:solidFill>
              <a:schemeClr val="tx1">
                <a:lumMod val="60000"/>
                <a:lumOff val="4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Chassis</a:t>
              </a:r>
            </a:p>
          </p:txBody>
        </p:sp>
        <p:cxnSp>
          <p:nvCxnSpPr>
            <p:cNvPr id="8" name="Straight Connector 7"/>
            <p:cNvCxnSpPr/>
            <p:nvPr/>
          </p:nvCxnSpPr>
          <p:spPr bwMode="auto">
            <a:xfrm flipV="1">
              <a:off x="5526808" y="3200139"/>
              <a:ext cx="378375" cy="1"/>
            </a:xfrm>
            <a:prstGeom prst="line">
              <a:avLst/>
            </a:prstGeom>
            <a:solidFill>
              <a:schemeClr val="accent1"/>
            </a:solidFill>
            <a:ln w="12700" cap="flat" cmpd="sng" algn="ctr">
              <a:solidFill>
                <a:schemeClr val="tx1"/>
              </a:solidFill>
              <a:prstDash val="solid"/>
              <a:round/>
              <a:headEnd type="none" w="med" len="med"/>
              <a:tailEnd type="none" w="sm" len="sm"/>
            </a:ln>
            <a:effectLst/>
          </p:spPr>
        </p:cxnSp>
        <p:cxnSp>
          <p:nvCxnSpPr>
            <p:cNvPr id="10" name="Elbow Connector 9"/>
            <p:cNvCxnSpPr/>
            <p:nvPr/>
          </p:nvCxnSpPr>
          <p:spPr bwMode="auto">
            <a:xfrm>
              <a:off x="3621771" y="3173289"/>
              <a:ext cx="2595017" cy="161781"/>
            </a:xfrm>
            <a:prstGeom prst="bentConnector4">
              <a:avLst>
                <a:gd name="adj1" fmla="val 16343"/>
                <a:gd name="adj2" fmla="val 160541"/>
              </a:avLst>
            </a:prstGeom>
            <a:solidFill>
              <a:schemeClr val="accent1"/>
            </a:solidFill>
            <a:ln w="12700" cap="flat" cmpd="sng" algn="ctr">
              <a:solidFill>
                <a:schemeClr val="tx1"/>
              </a:solidFill>
              <a:prstDash val="solid"/>
              <a:round/>
              <a:headEnd type="none" w="med" len="med"/>
              <a:tailEnd type="none" w="sm" len="sm"/>
            </a:ln>
            <a:effectLst/>
          </p:spPr>
        </p:cxnSp>
      </p:grpSp>
      <p:cxnSp>
        <p:nvCxnSpPr>
          <p:cNvPr id="12" name="Straight Connector 11"/>
          <p:cNvCxnSpPr>
            <a:stCxn id="34" idx="2"/>
            <a:endCxn id="26" idx="0"/>
          </p:cNvCxnSpPr>
          <p:nvPr/>
        </p:nvCxnSpPr>
        <p:spPr bwMode="auto">
          <a:xfrm>
            <a:off x="3101978" y="3863264"/>
            <a:ext cx="2492509" cy="364638"/>
          </a:xfrm>
          <a:prstGeom prst="line">
            <a:avLst/>
          </a:prstGeom>
          <a:solidFill>
            <a:schemeClr val="accent1"/>
          </a:solidFill>
          <a:ln w="12700" cap="flat" cmpd="sng" algn="ctr">
            <a:solidFill>
              <a:schemeClr val="tx1"/>
            </a:solidFill>
            <a:prstDash val="solid"/>
            <a:round/>
            <a:headEnd type="none" w="med" len="med"/>
            <a:tailEnd type="arrow" w="sm" len="sm"/>
          </a:ln>
          <a:effectLst/>
        </p:spPr>
      </p:cxnSp>
      <p:sp>
        <p:nvSpPr>
          <p:cNvPr id="26" name="Rounded Rectangle 25"/>
          <p:cNvSpPr/>
          <p:nvPr/>
        </p:nvSpPr>
        <p:spPr bwMode="auto">
          <a:xfrm>
            <a:off x="5151444" y="4227902"/>
            <a:ext cx="886086" cy="447625"/>
          </a:xfrm>
          <a:prstGeom prst="roundRect">
            <a:avLst/>
          </a:prstGeom>
          <a:solidFill>
            <a:schemeClr val="accent6">
              <a:lumMod val="40000"/>
              <a:lumOff val="6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r>
              <a:rPr lang="en-US" sz="1200" dirty="0"/>
              <a:t>Magellan</a:t>
            </a:r>
          </a:p>
          <a:p>
            <a:r>
              <a:rPr lang="en-US" sz="1200" dirty="0"/>
              <a:t>Results</a:t>
            </a:r>
            <a:endParaRPr kumimoji="0" lang="en-US" sz="1200" b="1" i="0" u="none" strike="noStrike" cap="none" normalizeH="0" dirty="0" smtClean="0">
              <a:ln>
                <a:noFill/>
              </a:ln>
              <a:solidFill>
                <a:schemeClr val="bg2">
                  <a:lumMod val="65000"/>
                  <a:lumOff val="35000"/>
                </a:schemeClr>
              </a:solidFill>
              <a:effectLst/>
              <a:latin typeface="Trebuchet MS" pitchFamily="34" charset="0"/>
            </a:endParaRPr>
          </a:p>
        </p:txBody>
      </p:sp>
      <p:grpSp>
        <p:nvGrpSpPr>
          <p:cNvPr id="25" name="Group 24"/>
          <p:cNvGrpSpPr/>
          <p:nvPr/>
        </p:nvGrpSpPr>
        <p:grpSpPr>
          <a:xfrm>
            <a:off x="223285" y="727749"/>
            <a:ext cx="5371202" cy="3953440"/>
            <a:chOff x="6251856" y="1510072"/>
            <a:chExt cx="5826795" cy="4342191"/>
          </a:xfrm>
        </p:grpSpPr>
        <p:sp>
          <p:nvSpPr>
            <p:cNvPr id="27" name="Rectangle: Rounded Corners 127">
              <a:extLst>
                <a:ext uri="{FF2B5EF4-FFF2-40B4-BE49-F238E27FC236}">
                  <a16:creationId xmlns="" xmlns:a16="http://schemas.microsoft.com/office/drawing/2014/main" id="{1E5871B0-DFD6-49B9-92D0-E746F5409122}"/>
                </a:ext>
              </a:extLst>
            </p:cNvPr>
            <p:cNvSpPr/>
            <p:nvPr/>
          </p:nvSpPr>
          <p:spPr>
            <a:xfrm>
              <a:off x="9487111" y="1510072"/>
              <a:ext cx="2591540" cy="1513880"/>
            </a:xfrm>
            <a:prstGeom prst="roundRect">
              <a:avLst>
                <a:gd name="adj" fmla="val 4825"/>
              </a:avLst>
            </a:prstGeom>
            <a:solidFill>
              <a:srgbClr val="FFFFFF"/>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N" sz="1800" dirty="0">
                <a:solidFill>
                  <a:schemeClr val="accent1">
                    <a:lumMod val="75000"/>
                  </a:schemeClr>
                </a:solidFill>
              </a:endParaRPr>
            </a:p>
          </p:txBody>
        </p:sp>
        <p:sp>
          <p:nvSpPr>
            <p:cNvPr id="28" name="Rectangle: Rounded Corners 122">
              <a:extLst>
                <a:ext uri="{FF2B5EF4-FFF2-40B4-BE49-F238E27FC236}">
                  <a16:creationId xmlns="" xmlns:a16="http://schemas.microsoft.com/office/drawing/2014/main" id="{EA48A797-62A7-4A46-B8E0-21F1DAAB7DEB}"/>
                </a:ext>
              </a:extLst>
            </p:cNvPr>
            <p:cNvSpPr/>
            <p:nvPr/>
          </p:nvSpPr>
          <p:spPr>
            <a:xfrm>
              <a:off x="9383696" y="1618303"/>
              <a:ext cx="2591540" cy="1513880"/>
            </a:xfrm>
            <a:prstGeom prst="roundRect">
              <a:avLst>
                <a:gd name="adj" fmla="val 4825"/>
              </a:avLst>
            </a:prstGeom>
            <a:solidFill>
              <a:srgbClr val="FFFFFF"/>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accent1">
                      <a:lumMod val="75000"/>
                    </a:schemeClr>
                  </a:solidFill>
                </a:rPr>
                <a:t>Cookie</a:t>
              </a:r>
              <a:endParaRPr lang="en-IN" sz="1800" dirty="0">
                <a:solidFill>
                  <a:schemeClr val="accent1">
                    <a:lumMod val="75000"/>
                  </a:schemeClr>
                </a:solidFill>
              </a:endParaRPr>
            </a:p>
          </p:txBody>
        </p:sp>
        <p:sp>
          <p:nvSpPr>
            <p:cNvPr id="29" name="Oval 28">
              <a:extLst>
                <a:ext uri="{FF2B5EF4-FFF2-40B4-BE49-F238E27FC236}">
                  <a16:creationId xmlns="" xmlns:a16="http://schemas.microsoft.com/office/drawing/2014/main" id="{C74F8E80-4CBE-459E-9017-9290BEA549FC}"/>
                </a:ext>
              </a:extLst>
            </p:cNvPr>
            <p:cNvSpPr/>
            <p:nvPr/>
          </p:nvSpPr>
          <p:spPr>
            <a:xfrm>
              <a:off x="7477868" y="5317189"/>
              <a:ext cx="1198778" cy="535074"/>
            </a:xfrm>
            <a:prstGeom prst="ellipse">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000" dirty="0">
                  <a:solidFill>
                    <a:schemeClr val="bg1"/>
                  </a:solidFill>
                </a:rPr>
                <a:t>event notification service</a:t>
              </a:r>
            </a:p>
          </p:txBody>
        </p:sp>
        <p:sp>
          <p:nvSpPr>
            <p:cNvPr id="30" name="Oval 29">
              <a:extLst>
                <a:ext uri="{FF2B5EF4-FFF2-40B4-BE49-F238E27FC236}">
                  <a16:creationId xmlns="" xmlns:a16="http://schemas.microsoft.com/office/drawing/2014/main" id="{B6AC2EBC-9A25-493F-ABBB-E49C21B78502}"/>
                </a:ext>
              </a:extLst>
            </p:cNvPr>
            <p:cNvSpPr/>
            <p:nvPr/>
          </p:nvSpPr>
          <p:spPr>
            <a:xfrm>
              <a:off x="8017154" y="1920114"/>
              <a:ext cx="1061380" cy="447620"/>
            </a:xfrm>
            <a:prstGeom prst="ellipse">
              <a:avLst/>
            </a:prstGeom>
            <a:solidFill>
              <a:schemeClr val="accent1"/>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000" dirty="0">
                  <a:solidFill>
                    <a:schemeClr val="bg1"/>
                  </a:solidFill>
                </a:rPr>
                <a:t>other publisher</a:t>
              </a:r>
              <a:endParaRPr lang="en-IN" sz="500" dirty="0">
                <a:solidFill>
                  <a:schemeClr val="bg1"/>
                </a:solidFill>
              </a:endParaRPr>
            </a:p>
          </p:txBody>
        </p:sp>
        <p:sp>
          <p:nvSpPr>
            <p:cNvPr id="31" name="Oval 30">
              <a:extLst>
                <a:ext uri="{FF2B5EF4-FFF2-40B4-BE49-F238E27FC236}">
                  <a16:creationId xmlns="" xmlns:a16="http://schemas.microsoft.com/office/drawing/2014/main" id="{98FA4DAE-65A5-41CE-A53C-F33DCE31617F}"/>
                </a:ext>
              </a:extLst>
            </p:cNvPr>
            <p:cNvSpPr/>
            <p:nvPr/>
          </p:nvSpPr>
          <p:spPr>
            <a:xfrm>
              <a:off x="6672842" y="1921514"/>
              <a:ext cx="1061381" cy="443765"/>
            </a:xfrm>
            <a:prstGeom prst="ellipse">
              <a:avLst/>
            </a:prstGeom>
            <a:solidFill>
              <a:schemeClr val="accent1"/>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000" dirty="0">
                  <a:solidFill>
                    <a:schemeClr val="bg1"/>
                  </a:solidFill>
                </a:rPr>
                <a:t>chassis daemon</a:t>
              </a:r>
            </a:p>
          </p:txBody>
        </p:sp>
        <p:sp>
          <p:nvSpPr>
            <p:cNvPr id="32" name="Rectangle: Rounded Corners 38">
              <a:extLst>
                <a:ext uri="{FF2B5EF4-FFF2-40B4-BE49-F238E27FC236}">
                  <a16:creationId xmlns="" xmlns:a16="http://schemas.microsoft.com/office/drawing/2014/main" id="{235D2858-1BFB-4BA9-96E2-AE4D034798A6}"/>
                </a:ext>
              </a:extLst>
            </p:cNvPr>
            <p:cNvSpPr/>
            <p:nvPr/>
          </p:nvSpPr>
          <p:spPr>
            <a:xfrm>
              <a:off x="6583987" y="1618303"/>
              <a:ext cx="2591540" cy="1513880"/>
            </a:xfrm>
            <a:prstGeom prst="roundRect">
              <a:avLst>
                <a:gd name="adj" fmla="val 482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accent1">
                      <a:lumMod val="75000"/>
                    </a:schemeClr>
                  </a:solidFill>
                </a:rPr>
                <a:t>Chassis</a:t>
              </a:r>
              <a:endParaRPr lang="en-IN" sz="1800" dirty="0">
                <a:solidFill>
                  <a:schemeClr val="accent1">
                    <a:lumMod val="75000"/>
                  </a:schemeClr>
                </a:solidFill>
              </a:endParaRPr>
            </a:p>
          </p:txBody>
        </p:sp>
        <p:sp>
          <p:nvSpPr>
            <p:cNvPr id="33" name="Cylinder 41">
              <a:extLst>
                <a:ext uri="{FF2B5EF4-FFF2-40B4-BE49-F238E27FC236}">
                  <a16:creationId xmlns="" xmlns:a16="http://schemas.microsoft.com/office/drawing/2014/main" id="{15553BA4-CC12-431E-A167-66EC49D3DEAE}"/>
                </a:ext>
              </a:extLst>
            </p:cNvPr>
            <p:cNvSpPr/>
            <p:nvPr/>
          </p:nvSpPr>
          <p:spPr>
            <a:xfrm>
              <a:off x="6431539" y="3703492"/>
              <a:ext cx="578511" cy="637528"/>
            </a:xfrm>
            <a:prstGeom prst="can">
              <a:avLst/>
            </a:prstGeom>
            <a:solidFill>
              <a:schemeClr val="accent6">
                <a:lumMod val="60000"/>
                <a:lumOff val="40000"/>
              </a:scheme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050" dirty="0">
                  <a:solidFill>
                    <a:srgbClr val="0070C0"/>
                  </a:solidFill>
                </a:rPr>
                <a:t>Event DB</a:t>
              </a:r>
            </a:p>
          </p:txBody>
        </p:sp>
        <p:sp>
          <p:nvSpPr>
            <p:cNvPr id="34" name="Rectangle: Rounded Corners 45">
              <a:extLst>
                <a:ext uri="{FF2B5EF4-FFF2-40B4-BE49-F238E27FC236}">
                  <a16:creationId xmlns="" xmlns:a16="http://schemas.microsoft.com/office/drawing/2014/main" id="{086092F8-3E2B-4B92-92CE-15E05AB7128A}"/>
                </a:ext>
              </a:extLst>
            </p:cNvPr>
            <p:cNvSpPr/>
            <p:nvPr/>
          </p:nvSpPr>
          <p:spPr>
            <a:xfrm>
              <a:off x="7484046" y="3510329"/>
              <a:ext cx="3781356" cy="1443581"/>
            </a:xfrm>
            <a:prstGeom prst="roundRect">
              <a:avLst>
                <a:gd name="adj" fmla="val 4825"/>
              </a:avLst>
            </a:prstGeom>
            <a:noFill/>
            <a:ln w="12700">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IN" sz="1400" dirty="0">
                  <a:solidFill>
                    <a:schemeClr val="accent1">
                      <a:lumMod val="75000"/>
                    </a:schemeClr>
                  </a:solidFill>
                </a:rPr>
                <a:t>BLL</a:t>
              </a:r>
              <a:endParaRPr lang="en-IN" sz="1800" dirty="0">
                <a:solidFill>
                  <a:schemeClr val="accent1">
                    <a:lumMod val="75000"/>
                  </a:schemeClr>
                </a:solidFill>
              </a:endParaRPr>
            </a:p>
          </p:txBody>
        </p:sp>
        <p:cxnSp>
          <p:nvCxnSpPr>
            <p:cNvPr id="35" name="Straight Arrow Connector 34">
              <a:extLst>
                <a:ext uri="{FF2B5EF4-FFF2-40B4-BE49-F238E27FC236}">
                  <a16:creationId xmlns="" xmlns:a16="http://schemas.microsoft.com/office/drawing/2014/main" id="{92F53C1A-4239-46F1-A889-B1D2C311CAAC}"/>
                </a:ext>
              </a:extLst>
            </p:cNvPr>
            <p:cNvCxnSpPr>
              <a:cxnSpLocks/>
            </p:cNvCxnSpPr>
            <p:nvPr/>
          </p:nvCxnSpPr>
          <p:spPr>
            <a:xfrm>
              <a:off x="7203533" y="2365279"/>
              <a:ext cx="0" cy="366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E4A52A25-2A1D-4C4A-A470-A15BE09EEC34}"/>
                </a:ext>
              </a:extLst>
            </p:cNvPr>
            <p:cNvCxnSpPr>
              <a:cxnSpLocks/>
            </p:cNvCxnSpPr>
            <p:nvPr/>
          </p:nvCxnSpPr>
          <p:spPr>
            <a:xfrm flipH="1">
              <a:off x="8547843" y="2367734"/>
              <a:ext cx="1" cy="364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 xmlns:a16="http://schemas.microsoft.com/office/drawing/2014/main" id="{DB4A04C9-E06B-47E0-B94C-759A3F044FE2}"/>
                </a:ext>
              </a:extLst>
            </p:cNvPr>
            <p:cNvSpPr/>
            <p:nvPr/>
          </p:nvSpPr>
          <p:spPr>
            <a:xfrm>
              <a:off x="8871098" y="3756078"/>
              <a:ext cx="1021032" cy="532358"/>
            </a:xfrm>
            <a:prstGeom prst="ellipse">
              <a:avLst/>
            </a:prstGeom>
            <a:solidFill>
              <a:schemeClr val="accent3"/>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000" dirty="0">
                  <a:solidFill>
                    <a:schemeClr val="bg1"/>
                  </a:solidFill>
                </a:rPr>
                <a:t>BLL event router</a:t>
              </a:r>
            </a:p>
          </p:txBody>
        </p:sp>
        <p:sp>
          <p:nvSpPr>
            <p:cNvPr id="45" name="Oval 44">
              <a:extLst>
                <a:ext uri="{FF2B5EF4-FFF2-40B4-BE49-F238E27FC236}">
                  <a16:creationId xmlns="" xmlns:a16="http://schemas.microsoft.com/office/drawing/2014/main" id="{F968E8C7-F17A-4285-9A90-B8E44794A4F0}"/>
                </a:ext>
              </a:extLst>
            </p:cNvPr>
            <p:cNvSpPr/>
            <p:nvPr/>
          </p:nvSpPr>
          <p:spPr>
            <a:xfrm>
              <a:off x="10073469" y="3800374"/>
              <a:ext cx="1061381" cy="488062"/>
            </a:xfrm>
            <a:prstGeom prst="ellipse">
              <a:avLst/>
            </a:prstGeom>
            <a:solidFill>
              <a:schemeClr val="accent1"/>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000" dirty="0">
                  <a:solidFill>
                    <a:schemeClr val="bg1"/>
                  </a:solidFill>
                </a:rPr>
                <a:t>BLL event publisher</a:t>
              </a:r>
            </a:p>
          </p:txBody>
        </p:sp>
        <p:cxnSp>
          <p:nvCxnSpPr>
            <p:cNvPr id="46" name="Straight Arrow Connector 45">
              <a:extLst>
                <a:ext uri="{FF2B5EF4-FFF2-40B4-BE49-F238E27FC236}">
                  <a16:creationId xmlns="" xmlns:a16="http://schemas.microsoft.com/office/drawing/2014/main" id="{2DB7A306-3D41-4327-B635-81E70E61C98F}"/>
                </a:ext>
              </a:extLst>
            </p:cNvPr>
            <p:cNvCxnSpPr>
              <a:cxnSpLocks/>
              <a:stCxn id="68" idx="4"/>
            </p:cNvCxnSpPr>
            <p:nvPr/>
          </p:nvCxnSpPr>
          <p:spPr>
            <a:xfrm>
              <a:off x="7866818" y="2975256"/>
              <a:ext cx="1153807" cy="85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 xmlns:a16="http://schemas.microsoft.com/office/drawing/2014/main" id="{8F30BB4B-E9E1-4E85-B9CC-3027B4511C94}"/>
                </a:ext>
              </a:extLst>
            </p:cNvPr>
            <p:cNvCxnSpPr>
              <a:cxnSpLocks/>
            </p:cNvCxnSpPr>
            <p:nvPr/>
          </p:nvCxnSpPr>
          <p:spPr>
            <a:xfrm flipH="1">
              <a:off x="9742603" y="2971991"/>
              <a:ext cx="952608" cy="862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 xmlns:a16="http://schemas.microsoft.com/office/drawing/2014/main" id="{1341141E-E7E7-4492-BF5A-106316327605}"/>
                </a:ext>
              </a:extLst>
            </p:cNvPr>
            <p:cNvSpPr/>
            <p:nvPr/>
          </p:nvSpPr>
          <p:spPr>
            <a:xfrm>
              <a:off x="8818801" y="5317189"/>
              <a:ext cx="1198778" cy="535074"/>
            </a:xfrm>
            <a:prstGeom prst="ellipse">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000" dirty="0">
                  <a:solidFill>
                    <a:schemeClr val="bg1"/>
                  </a:solidFill>
                </a:rPr>
                <a:t>event auto response service</a:t>
              </a:r>
            </a:p>
          </p:txBody>
        </p:sp>
        <p:sp>
          <p:nvSpPr>
            <p:cNvPr id="49" name="Oval 48">
              <a:extLst>
                <a:ext uri="{FF2B5EF4-FFF2-40B4-BE49-F238E27FC236}">
                  <a16:creationId xmlns="" xmlns:a16="http://schemas.microsoft.com/office/drawing/2014/main" id="{2720822A-82FE-45EB-AD9E-765AC2268660}"/>
                </a:ext>
              </a:extLst>
            </p:cNvPr>
            <p:cNvSpPr/>
            <p:nvPr/>
          </p:nvSpPr>
          <p:spPr>
            <a:xfrm>
              <a:off x="10816863" y="1920114"/>
              <a:ext cx="1061380" cy="447620"/>
            </a:xfrm>
            <a:prstGeom prst="ellipse">
              <a:avLst/>
            </a:prstGeom>
            <a:solidFill>
              <a:schemeClr val="accent1"/>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000" dirty="0">
                  <a:solidFill>
                    <a:schemeClr val="bg1"/>
                  </a:solidFill>
                </a:rPr>
                <a:t>other publisher</a:t>
              </a:r>
              <a:endParaRPr lang="en-IN" sz="500" dirty="0">
                <a:solidFill>
                  <a:schemeClr val="bg1"/>
                </a:solidFill>
              </a:endParaRPr>
            </a:p>
          </p:txBody>
        </p:sp>
        <p:sp>
          <p:nvSpPr>
            <p:cNvPr id="50" name="Oval 49">
              <a:extLst>
                <a:ext uri="{FF2B5EF4-FFF2-40B4-BE49-F238E27FC236}">
                  <a16:creationId xmlns="" xmlns:a16="http://schemas.microsoft.com/office/drawing/2014/main" id="{BB2C067F-0CAE-4342-AEC5-0F435315F8FA}"/>
                </a:ext>
              </a:extLst>
            </p:cNvPr>
            <p:cNvSpPr/>
            <p:nvPr/>
          </p:nvSpPr>
          <p:spPr>
            <a:xfrm>
              <a:off x="9472551" y="1921514"/>
              <a:ext cx="1061381" cy="443765"/>
            </a:xfrm>
            <a:prstGeom prst="ellipse">
              <a:avLst/>
            </a:prstGeom>
            <a:solidFill>
              <a:schemeClr val="accent1"/>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000" dirty="0">
                  <a:solidFill>
                    <a:schemeClr val="bg1"/>
                  </a:solidFill>
                </a:rPr>
                <a:t>cookie daemon</a:t>
              </a:r>
            </a:p>
          </p:txBody>
        </p:sp>
        <p:cxnSp>
          <p:nvCxnSpPr>
            <p:cNvPr id="52" name="Straight Arrow Connector 51">
              <a:extLst>
                <a:ext uri="{FF2B5EF4-FFF2-40B4-BE49-F238E27FC236}">
                  <a16:creationId xmlns="" xmlns:a16="http://schemas.microsoft.com/office/drawing/2014/main" id="{C9AB4266-A971-4A32-B9E6-97CDD73BF793}"/>
                </a:ext>
              </a:extLst>
            </p:cNvPr>
            <p:cNvCxnSpPr>
              <a:cxnSpLocks/>
            </p:cNvCxnSpPr>
            <p:nvPr/>
          </p:nvCxnSpPr>
          <p:spPr>
            <a:xfrm>
              <a:off x="10003242" y="2365279"/>
              <a:ext cx="0" cy="35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 xmlns:a16="http://schemas.microsoft.com/office/drawing/2014/main" id="{B9F43C75-4A3B-49FF-BFAC-EEB48670D90A}"/>
                </a:ext>
              </a:extLst>
            </p:cNvPr>
            <p:cNvCxnSpPr>
              <a:cxnSpLocks/>
            </p:cNvCxnSpPr>
            <p:nvPr/>
          </p:nvCxnSpPr>
          <p:spPr>
            <a:xfrm>
              <a:off x="11347553" y="2367734"/>
              <a:ext cx="0" cy="353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139">
              <a:extLst>
                <a:ext uri="{FF2B5EF4-FFF2-40B4-BE49-F238E27FC236}">
                  <a16:creationId xmlns="" xmlns:a16="http://schemas.microsoft.com/office/drawing/2014/main" id="{F03AF196-08E5-47AD-9CDD-1536ADDABD45}"/>
                </a:ext>
              </a:extLst>
            </p:cNvPr>
            <p:cNvSpPr/>
            <p:nvPr/>
          </p:nvSpPr>
          <p:spPr>
            <a:xfrm>
              <a:off x="6251856" y="5317189"/>
              <a:ext cx="942307" cy="52885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100" dirty="0">
                  <a:solidFill>
                    <a:schemeClr val="accent1">
                      <a:lumMod val="75000"/>
                    </a:schemeClr>
                  </a:solidFill>
                </a:rPr>
                <a:t>Magellan Event UI</a:t>
              </a:r>
            </a:p>
          </p:txBody>
        </p:sp>
        <p:sp>
          <p:nvSpPr>
            <p:cNvPr id="55" name="Oval 54">
              <a:extLst>
                <a:ext uri="{FF2B5EF4-FFF2-40B4-BE49-F238E27FC236}">
                  <a16:creationId xmlns="" xmlns:a16="http://schemas.microsoft.com/office/drawing/2014/main" id="{29AF7D7A-1158-4C4F-9288-8D5FD95B3958}"/>
                </a:ext>
              </a:extLst>
            </p:cNvPr>
            <p:cNvSpPr/>
            <p:nvPr/>
          </p:nvSpPr>
          <p:spPr>
            <a:xfrm>
              <a:off x="10155738" y="5317189"/>
              <a:ext cx="1198778" cy="535074"/>
            </a:xfrm>
            <a:prstGeom prst="ellipse">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000" dirty="0">
                  <a:solidFill>
                    <a:schemeClr val="bg1"/>
                  </a:solidFill>
                </a:rPr>
                <a:t>some other consumer</a:t>
              </a:r>
            </a:p>
          </p:txBody>
        </p:sp>
        <p:sp>
          <p:nvSpPr>
            <p:cNvPr id="56" name="Cylinder 34">
              <a:extLst>
                <a:ext uri="{FF2B5EF4-FFF2-40B4-BE49-F238E27FC236}">
                  <a16:creationId xmlns="" xmlns:a16="http://schemas.microsoft.com/office/drawing/2014/main" id="{2B43FB52-CE31-4231-A419-878BDA53DAE6}"/>
                </a:ext>
              </a:extLst>
            </p:cNvPr>
            <p:cNvSpPr/>
            <p:nvPr/>
          </p:nvSpPr>
          <p:spPr>
            <a:xfrm rot="5400000">
              <a:off x="7745061" y="1811057"/>
              <a:ext cx="243515" cy="2084883"/>
            </a:xfrm>
            <a:prstGeom prst="can">
              <a:avLst/>
            </a:prstGeom>
            <a:solidFill>
              <a:schemeClr val="bg1">
                <a:lumMod val="85000"/>
              </a:schemeClr>
            </a:solidFill>
            <a:ln w="127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IN" sz="1000" dirty="0">
                  <a:solidFill>
                    <a:srgbClr val="0070C0"/>
                  </a:solidFill>
                </a:rPr>
                <a:t>chassis message bus</a:t>
              </a:r>
            </a:p>
          </p:txBody>
        </p:sp>
        <p:sp>
          <p:nvSpPr>
            <p:cNvPr id="57" name="Cylinder 39">
              <a:extLst>
                <a:ext uri="{FF2B5EF4-FFF2-40B4-BE49-F238E27FC236}">
                  <a16:creationId xmlns="" xmlns:a16="http://schemas.microsoft.com/office/drawing/2014/main" id="{1D2814E7-D2B9-4CCB-8640-94F60F55B0F8}"/>
                </a:ext>
              </a:extLst>
            </p:cNvPr>
            <p:cNvSpPr/>
            <p:nvPr/>
          </p:nvSpPr>
          <p:spPr>
            <a:xfrm rot="5400000">
              <a:off x="10573454" y="1807792"/>
              <a:ext cx="243515" cy="2084883"/>
            </a:xfrm>
            <a:prstGeom prst="can">
              <a:avLst/>
            </a:prstGeom>
            <a:solidFill>
              <a:schemeClr val="bg1">
                <a:lumMod val="85000"/>
              </a:schemeClr>
            </a:solidFill>
            <a:ln w="127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IN" sz="1000" dirty="0">
                  <a:solidFill>
                    <a:srgbClr val="0070C0"/>
                  </a:solidFill>
                </a:rPr>
                <a:t>cookie message bus</a:t>
              </a:r>
            </a:p>
          </p:txBody>
        </p:sp>
        <p:sp>
          <p:nvSpPr>
            <p:cNvPr id="59" name="Cylinder 46">
              <a:extLst>
                <a:ext uri="{FF2B5EF4-FFF2-40B4-BE49-F238E27FC236}">
                  <a16:creationId xmlns="" xmlns:a16="http://schemas.microsoft.com/office/drawing/2014/main" id="{B13A3AB3-7E5E-42EF-9287-482FEF99E0CF}"/>
                </a:ext>
              </a:extLst>
            </p:cNvPr>
            <p:cNvSpPr/>
            <p:nvPr/>
          </p:nvSpPr>
          <p:spPr>
            <a:xfrm rot="5400000">
              <a:off x="9265036" y="2945798"/>
              <a:ext cx="243515" cy="3429958"/>
            </a:xfrm>
            <a:prstGeom prst="can">
              <a:avLst/>
            </a:prstGeom>
            <a:solidFill>
              <a:schemeClr val="bg1">
                <a:lumMod val="85000"/>
              </a:schemeClr>
            </a:solidFill>
            <a:ln w="127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IN" sz="1000" dirty="0">
                  <a:solidFill>
                    <a:srgbClr val="0070C0"/>
                  </a:solidFill>
                </a:rPr>
                <a:t>BLL message bus</a:t>
              </a:r>
            </a:p>
          </p:txBody>
        </p:sp>
        <p:cxnSp>
          <p:nvCxnSpPr>
            <p:cNvPr id="60" name="Straight Arrow Connector 59">
              <a:extLst>
                <a:ext uri="{FF2B5EF4-FFF2-40B4-BE49-F238E27FC236}">
                  <a16:creationId xmlns="" xmlns:a16="http://schemas.microsoft.com/office/drawing/2014/main" id="{7CA6C310-0EB9-48DB-A603-20050C026462}"/>
                </a:ext>
              </a:extLst>
            </p:cNvPr>
            <p:cNvCxnSpPr>
              <a:cxnSpLocks/>
            </p:cNvCxnSpPr>
            <p:nvPr/>
          </p:nvCxnSpPr>
          <p:spPr>
            <a:xfrm>
              <a:off x="9381614" y="4288436"/>
              <a:ext cx="5180" cy="250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 xmlns:a16="http://schemas.microsoft.com/office/drawing/2014/main" id="{359FA36C-941B-4643-B16D-C2E5EC2DA696}"/>
                </a:ext>
              </a:extLst>
            </p:cNvPr>
            <p:cNvCxnSpPr>
              <a:cxnSpLocks/>
            </p:cNvCxnSpPr>
            <p:nvPr/>
          </p:nvCxnSpPr>
          <p:spPr>
            <a:xfrm>
              <a:off x="10604160" y="4288436"/>
              <a:ext cx="0" cy="25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 xmlns:a16="http://schemas.microsoft.com/office/drawing/2014/main" id="{48470B29-912A-43D4-9045-B0F6F1B4C4E0}"/>
                </a:ext>
              </a:extLst>
            </p:cNvPr>
            <p:cNvSpPr/>
            <p:nvPr/>
          </p:nvSpPr>
          <p:spPr>
            <a:xfrm>
              <a:off x="7574149" y="3753362"/>
              <a:ext cx="1122119" cy="535074"/>
            </a:xfrm>
            <a:prstGeom prst="ellipse">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000" dirty="0">
                  <a:solidFill>
                    <a:schemeClr val="bg1"/>
                  </a:solidFill>
                </a:rPr>
                <a:t>Magellan DB adapter</a:t>
              </a:r>
            </a:p>
          </p:txBody>
        </p:sp>
        <p:cxnSp>
          <p:nvCxnSpPr>
            <p:cNvPr id="63" name="Straight Arrow Connector 62">
              <a:extLst>
                <a:ext uri="{FF2B5EF4-FFF2-40B4-BE49-F238E27FC236}">
                  <a16:creationId xmlns="" xmlns:a16="http://schemas.microsoft.com/office/drawing/2014/main" id="{890FC1B9-DF0B-4FED-B23B-BB5AD368E94D}"/>
                </a:ext>
              </a:extLst>
            </p:cNvPr>
            <p:cNvCxnSpPr>
              <a:cxnSpLocks/>
            </p:cNvCxnSpPr>
            <p:nvPr/>
          </p:nvCxnSpPr>
          <p:spPr>
            <a:xfrm>
              <a:off x="6720795" y="4341020"/>
              <a:ext cx="2216" cy="976169"/>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 xmlns:a16="http://schemas.microsoft.com/office/drawing/2014/main" id="{CAB76D7F-CA73-421D-B224-C4AB2CCF24E8}"/>
                </a:ext>
              </a:extLst>
            </p:cNvPr>
            <p:cNvCxnSpPr>
              <a:cxnSpLocks/>
            </p:cNvCxnSpPr>
            <p:nvPr/>
          </p:nvCxnSpPr>
          <p:spPr>
            <a:xfrm flipV="1">
              <a:off x="8135208" y="4288436"/>
              <a:ext cx="1" cy="25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 xmlns:a16="http://schemas.microsoft.com/office/drawing/2014/main" id="{EB43EF41-FC9F-449C-A2E0-A8C52490B313}"/>
                </a:ext>
              </a:extLst>
            </p:cNvPr>
            <p:cNvCxnSpPr>
              <a:cxnSpLocks/>
            </p:cNvCxnSpPr>
            <p:nvPr/>
          </p:nvCxnSpPr>
          <p:spPr>
            <a:xfrm>
              <a:off x="8077257" y="4782535"/>
              <a:ext cx="0" cy="534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 xmlns:a16="http://schemas.microsoft.com/office/drawing/2014/main" id="{5C50934B-07EF-4B2A-AA69-B0ECEB6ADA3F}"/>
                </a:ext>
              </a:extLst>
            </p:cNvPr>
            <p:cNvCxnSpPr>
              <a:cxnSpLocks/>
            </p:cNvCxnSpPr>
            <p:nvPr/>
          </p:nvCxnSpPr>
          <p:spPr>
            <a:xfrm>
              <a:off x="9418190" y="4782535"/>
              <a:ext cx="0" cy="534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 xmlns:a16="http://schemas.microsoft.com/office/drawing/2014/main" id="{2A0016C6-155A-4601-91D4-A43B1A39D297}"/>
                </a:ext>
              </a:extLst>
            </p:cNvPr>
            <p:cNvCxnSpPr>
              <a:cxnSpLocks/>
            </p:cNvCxnSpPr>
            <p:nvPr/>
          </p:nvCxnSpPr>
          <p:spPr>
            <a:xfrm>
              <a:off x="10755127" y="4782535"/>
              <a:ext cx="0" cy="534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 xmlns:a16="http://schemas.microsoft.com/office/drawing/2014/main" id="{9A08BF02-3557-4AB3-B5F8-D1A92E49A4FF}"/>
                </a:ext>
              </a:extLst>
            </p:cNvPr>
            <p:cNvCxnSpPr/>
            <p:nvPr/>
          </p:nvCxnSpPr>
          <p:spPr>
            <a:xfrm flipH="1">
              <a:off x="7010050" y="4020899"/>
              <a:ext cx="564099" cy="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263917" y="2327807"/>
            <a:ext cx="3675957" cy="1616872"/>
          </a:xfrm>
          <a:prstGeom prst="rect">
            <a:avLst/>
          </a:prstGeom>
          <a:solidFill>
            <a:schemeClr val="bg1">
              <a:alpha val="0"/>
            </a:schemeClr>
          </a:solidFill>
          <a:ln cap="rnd">
            <a:solidFill>
              <a:schemeClr val="tx1"/>
            </a:solidFill>
          </a:ln>
        </p:spPr>
        <p:txBody>
          <a:bodyPr wrap="square" lIns="0" tIns="0" rIns="0" bIns="0" rtlCol="0">
            <a:noAutofit/>
          </a:bodyPr>
          <a:lstStyle/>
          <a:p>
            <a:r>
              <a:rPr lang="en-US" b="0" dirty="0" smtClean="0">
                <a:latin typeface="+mj-lt"/>
              </a:rPr>
              <a:t>Test Agent</a:t>
            </a:r>
          </a:p>
        </p:txBody>
      </p:sp>
    </p:spTree>
    <p:extLst>
      <p:ext uri="{BB962C8B-B14F-4D97-AF65-F5344CB8AC3E}">
        <p14:creationId xmlns:p14="http://schemas.microsoft.com/office/powerpoint/2010/main" val="194171355"/>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701"/>
            <a:ext cx="8092440" cy="615553"/>
          </a:xfrm>
        </p:spPr>
        <p:txBody>
          <a:bodyPr/>
          <a:lstStyle/>
          <a:p>
            <a:pPr algn="ctr">
              <a:spcBef>
                <a:spcPts val="0"/>
              </a:spcBef>
            </a:pPr>
            <a:r>
              <a:rPr lang="en-US" dirty="0">
                <a:solidFill>
                  <a:srgbClr val="0096D6"/>
                </a:solidFill>
              </a:rPr>
              <a:t>Component Description - </a:t>
            </a:r>
            <a:r>
              <a:rPr lang="en-US" altLang="en-US" dirty="0">
                <a:solidFill>
                  <a:srgbClr val="B21901"/>
                </a:solidFill>
              </a:rPr>
              <a:t>Test Scripts Library </a:t>
            </a:r>
            <a:r>
              <a:rPr lang="en-US" altLang="en-US" dirty="0" smtClean="0">
                <a:solidFill>
                  <a:srgbClr val="B21901"/>
                </a:solidFill>
              </a:rPr>
              <a:t/>
            </a:r>
            <a:br>
              <a:rPr lang="en-US" altLang="en-US" dirty="0" smtClean="0">
                <a:solidFill>
                  <a:srgbClr val="B21901"/>
                </a:solidFill>
              </a:rPr>
            </a:br>
            <a:r>
              <a:rPr lang="en-US" altLang="en-US" dirty="0">
                <a:solidFill>
                  <a:srgbClr val="B21901"/>
                </a:solidFill>
              </a:rPr>
              <a:t> </a:t>
            </a:r>
            <a:r>
              <a:rPr lang="en-US" altLang="en-US" sz="1800" dirty="0">
                <a:solidFill>
                  <a:srgbClr val="B21901"/>
                </a:solidFill>
              </a:rPr>
              <a:t>Sample Test </a:t>
            </a:r>
            <a:r>
              <a:rPr lang="en-US" altLang="en-US" sz="1800" dirty="0" smtClean="0">
                <a:solidFill>
                  <a:srgbClr val="B21901"/>
                </a:solidFill>
              </a:rPr>
              <a:t>Case Metadata</a:t>
            </a:r>
            <a:endParaRPr lang="en-US" sz="1800" dirty="0"/>
          </a:p>
        </p:txBody>
      </p:sp>
      <p:sp>
        <p:nvSpPr>
          <p:cNvPr id="3" name="Content Placeholder 2"/>
          <p:cNvSpPr>
            <a:spLocks noGrp="1"/>
          </p:cNvSpPr>
          <p:nvPr>
            <p:ph idx="1"/>
          </p:nvPr>
        </p:nvSpPr>
        <p:spPr>
          <a:xfrm>
            <a:off x="648586" y="850602"/>
            <a:ext cx="7623545" cy="3817090"/>
          </a:xfrm>
          <a:ln>
            <a:solidFill>
              <a:schemeClr val="tx1"/>
            </a:solidFill>
          </a:ln>
        </p:spPr>
        <p:txBody>
          <a:bodyPr/>
          <a:lstStyle/>
          <a:p>
            <a:pPr marL="0" indent="0">
              <a:lnSpc>
                <a:spcPct val="100000"/>
              </a:lnSpc>
              <a:spcBef>
                <a:spcPts val="0"/>
              </a:spcBef>
              <a:buNone/>
            </a:pPr>
            <a:r>
              <a:rPr lang="en-US" sz="1400" dirty="0" err="1">
                <a:solidFill>
                  <a:schemeClr val="accent6">
                    <a:lumMod val="75000"/>
                  </a:schemeClr>
                </a:solidFill>
              </a:rPr>
              <a:t>oid</a:t>
            </a:r>
            <a:r>
              <a:rPr lang="en-US" sz="1400" dirty="0"/>
              <a:t>: </a:t>
            </a:r>
            <a:r>
              <a:rPr lang="en-US" sz="1400" dirty="0" smtClean="0"/>
              <a:t>'</a:t>
            </a:r>
            <a:r>
              <a:rPr lang="en-US" sz="1400" dirty="0" err="1" smtClean="0"/>
              <a:t>urn:spirent:schema:testcenter:testcase</a:t>
            </a:r>
            <a:r>
              <a:rPr lang="en-US" sz="1400" dirty="0" smtClean="0"/>
              <a:t>’</a:t>
            </a:r>
          </a:p>
          <a:p>
            <a:pPr marL="0" indent="0">
              <a:lnSpc>
                <a:spcPct val="100000"/>
              </a:lnSpc>
              <a:spcBef>
                <a:spcPts val="0"/>
              </a:spcBef>
              <a:buNone/>
            </a:pPr>
            <a:r>
              <a:rPr lang="en-US" sz="1400" dirty="0" smtClean="0">
                <a:solidFill>
                  <a:schemeClr val="accent6">
                    <a:lumMod val="75000"/>
                  </a:schemeClr>
                </a:solidFill>
              </a:rPr>
              <a:t>id</a:t>
            </a:r>
            <a:r>
              <a:rPr lang="en-US" sz="1400" dirty="0"/>
              <a:t>: </a:t>
            </a:r>
            <a:r>
              <a:rPr lang="en-US" sz="1400" dirty="0" smtClean="0"/>
              <a:t>8f17d4f039c04fada8584131a84c7375</a:t>
            </a:r>
          </a:p>
          <a:p>
            <a:pPr marL="0" indent="0">
              <a:lnSpc>
                <a:spcPct val="100000"/>
              </a:lnSpc>
              <a:spcBef>
                <a:spcPts val="0"/>
              </a:spcBef>
              <a:buNone/>
            </a:pPr>
            <a:r>
              <a:rPr lang="en-US" sz="1400" dirty="0" smtClean="0">
                <a:solidFill>
                  <a:schemeClr val="accent6">
                    <a:lumMod val="75000"/>
                  </a:schemeClr>
                </a:solidFill>
              </a:rPr>
              <a:t>name</a:t>
            </a:r>
            <a:r>
              <a:rPr lang="en-US" sz="1400" dirty="0"/>
              <a:t>: 'Simple Traffic </a:t>
            </a:r>
            <a:r>
              <a:rPr lang="en-US" sz="1400" dirty="0" smtClean="0"/>
              <a:t>Test’</a:t>
            </a:r>
          </a:p>
          <a:p>
            <a:pPr marL="0" indent="0">
              <a:lnSpc>
                <a:spcPct val="100000"/>
              </a:lnSpc>
              <a:spcBef>
                <a:spcPts val="0"/>
              </a:spcBef>
              <a:buNone/>
            </a:pPr>
            <a:r>
              <a:rPr lang="en-US" sz="1400" dirty="0" smtClean="0">
                <a:solidFill>
                  <a:schemeClr val="accent6">
                    <a:lumMod val="75000"/>
                  </a:schemeClr>
                </a:solidFill>
              </a:rPr>
              <a:t>priority</a:t>
            </a:r>
            <a:r>
              <a:rPr lang="en-US" sz="1400" dirty="0"/>
              <a:t>: </a:t>
            </a:r>
            <a:r>
              <a:rPr lang="en-US" sz="1400" dirty="0" smtClean="0"/>
              <a:t>1</a:t>
            </a:r>
          </a:p>
          <a:p>
            <a:pPr marL="0" indent="0">
              <a:lnSpc>
                <a:spcPct val="100000"/>
              </a:lnSpc>
              <a:spcBef>
                <a:spcPts val="0"/>
              </a:spcBef>
              <a:buNone/>
            </a:pPr>
            <a:r>
              <a:rPr lang="en-US" sz="1400" dirty="0" smtClean="0">
                <a:solidFill>
                  <a:schemeClr val="accent6">
                    <a:lumMod val="75000"/>
                  </a:schemeClr>
                </a:solidFill>
              </a:rPr>
              <a:t>procedure</a:t>
            </a:r>
            <a:r>
              <a:rPr lang="en-US" sz="1400" dirty="0"/>
              <a:t>: '1. Apply configuration 2. Check port link is up 3. Start capture on port 2 </a:t>
            </a:r>
            <a:r>
              <a:rPr lang="en-US" sz="1400" dirty="0" smtClean="0"/>
              <a:t>…’</a:t>
            </a:r>
          </a:p>
          <a:p>
            <a:pPr marL="0" indent="0">
              <a:lnSpc>
                <a:spcPct val="100000"/>
              </a:lnSpc>
              <a:spcBef>
                <a:spcPts val="0"/>
              </a:spcBef>
              <a:buNone/>
            </a:pPr>
            <a:r>
              <a:rPr lang="en-US" sz="1400" dirty="0" smtClean="0">
                <a:solidFill>
                  <a:schemeClr val="accent6">
                    <a:lumMod val="75000"/>
                  </a:schemeClr>
                </a:solidFill>
              </a:rPr>
              <a:t>objective</a:t>
            </a:r>
            <a:r>
              <a:rPr lang="en-US" sz="1400" dirty="0"/>
              <a:t>: 'Test basic router </a:t>
            </a:r>
            <a:r>
              <a:rPr lang="en-US" sz="1400" dirty="0" smtClean="0"/>
              <a:t>functionality’</a:t>
            </a:r>
          </a:p>
          <a:p>
            <a:pPr marL="0" indent="0">
              <a:lnSpc>
                <a:spcPct val="100000"/>
              </a:lnSpc>
              <a:spcBef>
                <a:spcPts val="0"/>
              </a:spcBef>
              <a:buNone/>
            </a:pPr>
            <a:r>
              <a:rPr lang="en-US" sz="1400" dirty="0" smtClean="0">
                <a:solidFill>
                  <a:schemeClr val="accent6">
                    <a:lumMod val="75000"/>
                  </a:schemeClr>
                </a:solidFill>
              </a:rPr>
              <a:t>environment</a:t>
            </a:r>
            <a:r>
              <a:rPr lang="en-US" sz="1400" dirty="0"/>
              <a:t>: '2 ports connected back to back, port1 is under test and port2 is monitoring </a:t>
            </a:r>
            <a:r>
              <a:rPr lang="en-US" sz="1400" dirty="0" smtClean="0"/>
              <a:t>port’</a:t>
            </a:r>
          </a:p>
          <a:p>
            <a:pPr marL="0" indent="0">
              <a:lnSpc>
                <a:spcPct val="100000"/>
              </a:lnSpc>
              <a:spcBef>
                <a:spcPts val="0"/>
              </a:spcBef>
              <a:buNone/>
            </a:pPr>
            <a:r>
              <a:rPr lang="en-US" sz="1400" dirty="0" err="1" smtClean="0">
                <a:solidFill>
                  <a:schemeClr val="accent6">
                    <a:lumMod val="75000"/>
                  </a:schemeClr>
                </a:solidFill>
              </a:rPr>
              <a:t>initial_config</a:t>
            </a:r>
            <a:r>
              <a:rPr lang="en-US" sz="1400" dirty="0"/>
              <a:t>: 'One raw </a:t>
            </a:r>
            <a:r>
              <a:rPr lang="en-US" sz="1400" dirty="0" err="1"/>
              <a:t>streamblock</a:t>
            </a:r>
            <a:r>
              <a:rPr lang="en-US" sz="1400" dirty="0"/>
              <a:t> with encapsulation </a:t>
            </a:r>
            <a:r>
              <a:rPr lang="en-US" sz="1400" dirty="0" err="1"/>
              <a:t>EthII</a:t>
            </a:r>
            <a:r>
              <a:rPr lang="en-US" sz="1400" dirty="0"/>
              <a:t>/</a:t>
            </a:r>
            <a:r>
              <a:rPr lang="en-US" sz="1400" dirty="0" err="1"/>
              <a:t>FCoE</a:t>
            </a:r>
            <a:r>
              <a:rPr lang="en-US" sz="1400" dirty="0"/>
              <a:t> </a:t>
            </a:r>
            <a:r>
              <a:rPr lang="en-US" sz="1400" dirty="0" smtClean="0"/>
              <a:t>...’</a:t>
            </a:r>
          </a:p>
          <a:p>
            <a:pPr marL="0" indent="0">
              <a:lnSpc>
                <a:spcPct val="100000"/>
              </a:lnSpc>
              <a:spcBef>
                <a:spcPts val="0"/>
              </a:spcBef>
              <a:buNone/>
            </a:pPr>
            <a:r>
              <a:rPr lang="en-US" sz="1400" dirty="0" err="1" smtClean="0">
                <a:solidFill>
                  <a:schemeClr val="accent6">
                    <a:lumMod val="75000"/>
                  </a:schemeClr>
                </a:solidFill>
              </a:rPr>
              <a:t>expected_results</a:t>
            </a:r>
            <a:r>
              <a:rPr lang="en-US" sz="1400" dirty="0"/>
              <a:t>: 'Total number of captured packets=100, frame sizes =2112, </a:t>
            </a:r>
            <a:r>
              <a:rPr lang="en-US" sz="1400" dirty="0" smtClean="0"/>
              <a:t>…’</a:t>
            </a:r>
          </a:p>
          <a:p>
            <a:pPr marL="0" indent="0">
              <a:lnSpc>
                <a:spcPct val="100000"/>
              </a:lnSpc>
              <a:spcBef>
                <a:spcPts val="0"/>
              </a:spcBef>
              <a:buNone/>
            </a:pPr>
            <a:r>
              <a:rPr lang="en-US" sz="1400" dirty="0" err="1" smtClean="0">
                <a:solidFill>
                  <a:schemeClr val="accent6">
                    <a:lumMod val="75000"/>
                  </a:schemeClr>
                </a:solidFill>
              </a:rPr>
              <a:t>verified_defects</a:t>
            </a:r>
            <a:r>
              <a:rPr lang="en-US" sz="1400" dirty="0"/>
              <a:t>: '3033, </a:t>
            </a:r>
            <a:r>
              <a:rPr lang="en-US" sz="1400" dirty="0" smtClean="0"/>
              <a:t>4635’</a:t>
            </a:r>
          </a:p>
          <a:p>
            <a:pPr marL="0" indent="0">
              <a:lnSpc>
                <a:spcPct val="100000"/>
              </a:lnSpc>
              <a:spcBef>
                <a:spcPts val="0"/>
              </a:spcBef>
              <a:buNone/>
            </a:pPr>
            <a:r>
              <a:rPr lang="en-US" sz="1400" dirty="0" smtClean="0">
                <a:solidFill>
                  <a:schemeClr val="accent6">
                    <a:lumMod val="75000"/>
                  </a:schemeClr>
                </a:solidFill>
              </a:rPr>
              <a:t>owner</a:t>
            </a:r>
            <a:r>
              <a:rPr lang="en-US" sz="1400" dirty="0" smtClean="0"/>
              <a:t>: </a:t>
            </a:r>
            <a:r>
              <a:rPr lang="en-US" sz="1400" dirty="0"/>
              <a:t>'Rodney </a:t>
            </a:r>
            <a:r>
              <a:rPr lang="en-US" sz="1400" dirty="0" smtClean="0"/>
              <a:t>Boles’</a:t>
            </a:r>
          </a:p>
          <a:p>
            <a:pPr marL="0" indent="0">
              <a:lnSpc>
                <a:spcPct val="100000"/>
              </a:lnSpc>
              <a:spcBef>
                <a:spcPts val="0"/>
              </a:spcBef>
              <a:buNone/>
            </a:pPr>
            <a:r>
              <a:rPr lang="en-US" sz="1400" dirty="0" smtClean="0">
                <a:solidFill>
                  <a:schemeClr val="accent6">
                    <a:lumMod val="75000"/>
                  </a:schemeClr>
                </a:solidFill>
              </a:rPr>
              <a:t>duration</a:t>
            </a:r>
            <a:r>
              <a:rPr lang="en-US" sz="1400" dirty="0"/>
              <a:t>: </a:t>
            </a:r>
            <a:r>
              <a:rPr lang="en-US" sz="1400" dirty="0" smtClean="0"/>
              <a:t>300</a:t>
            </a:r>
          </a:p>
          <a:p>
            <a:pPr marL="0" indent="0">
              <a:lnSpc>
                <a:spcPct val="100000"/>
              </a:lnSpc>
              <a:spcBef>
                <a:spcPts val="0"/>
              </a:spcBef>
              <a:buNone/>
            </a:pPr>
            <a:r>
              <a:rPr lang="en-US" sz="1400" dirty="0" smtClean="0">
                <a:solidFill>
                  <a:schemeClr val="accent6">
                    <a:lumMod val="75000"/>
                  </a:schemeClr>
                </a:solidFill>
              </a:rPr>
              <a:t>timeout</a:t>
            </a:r>
            <a:r>
              <a:rPr lang="en-US" sz="1400" dirty="0"/>
              <a:t>: </a:t>
            </a:r>
            <a:r>
              <a:rPr lang="en-US" sz="1400" dirty="0" smtClean="0"/>
              <a:t>600</a:t>
            </a:r>
          </a:p>
          <a:p>
            <a:pPr marL="0" indent="0">
              <a:lnSpc>
                <a:spcPct val="100000"/>
              </a:lnSpc>
              <a:spcBef>
                <a:spcPts val="0"/>
              </a:spcBef>
              <a:buNone/>
            </a:pPr>
            <a:r>
              <a:rPr lang="en-US" sz="1400" dirty="0" err="1" smtClean="0">
                <a:solidFill>
                  <a:schemeClr val="accent6">
                    <a:lumMod val="75000"/>
                  </a:schemeClr>
                </a:solidFill>
              </a:rPr>
              <a:t>test_script</a:t>
            </a:r>
            <a:r>
              <a:rPr lang="en-US" sz="1400" dirty="0"/>
              <a:t>: </a:t>
            </a:r>
            <a:r>
              <a:rPr lang="en-US" sz="1400" dirty="0" smtClean="0"/>
              <a:t>router/</a:t>
            </a:r>
            <a:r>
              <a:rPr lang="en-US" sz="1400" dirty="0" err="1" smtClean="0"/>
              <a:t>bgp</a:t>
            </a:r>
            <a:r>
              <a:rPr lang="en-US" sz="1400" dirty="0" smtClean="0"/>
              <a:t>/</a:t>
            </a:r>
            <a:r>
              <a:rPr lang="en-US" sz="1400" dirty="0" err="1" smtClean="0"/>
              <a:t>routes.robot</a:t>
            </a:r>
            <a:endParaRPr lang="en-US" sz="1400" dirty="0" smtClean="0"/>
          </a:p>
          <a:p>
            <a:pPr marL="0" indent="0">
              <a:lnSpc>
                <a:spcPct val="100000"/>
              </a:lnSpc>
              <a:spcBef>
                <a:spcPts val="0"/>
              </a:spcBef>
              <a:buNone/>
            </a:pPr>
            <a:r>
              <a:rPr lang="en-US" sz="1400" dirty="0" err="1" smtClean="0">
                <a:solidFill>
                  <a:schemeClr val="accent6">
                    <a:lumMod val="75000"/>
                  </a:schemeClr>
                </a:solidFill>
              </a:rPr>
              <a:t>test_category</a:t>
            </a:r>
            <a:r>
              <a:rPr lang="en-US" sz="1400" dirty="0"/>
              <a:t>: </a:t>
            </a:r>
            <a:r>
              <a:rPr lang="en-US" sz="1400" dirty="0" smtClean="0"/>
              <a:t>acceptance</a:t>
            </a:r>
          </a:p>
          <a:p>
            <a:pPr marL="0" indent="0">
              <a:lnSpc>
                <a:spcPct val="100000"/>
              </a:lnSpc>
              <a:spcBef>
                <a:spcPts val="0"/>
              </a:spcBef>
              <a:buNone/>
            </a:pPr>
            <a:r>
              <a:rPr lang="en-US" sz="1400" dirty="0">
                <a:solidFill>
                  <a:schemeClr val="accent6">
                    <a:lumMod val="75000"/>
                  </a:schemeClr>
                </a:solidFill>
              </a:rPr>
              <a:t>tags</a:t>
            </a:r>
            <a:r>
              <a:rPr lang="en-US" sz="1400" dirty="0"/>
              <a:t>: [{key: </a:t>
            </a:r>
            <a:r>
              <a:rPr lang="en-US" sz="1400" dirty="0" err="1"/>
              <a:t>dut</a:t>
            </a:r>
            <a:r>
              <a:rPr lang="en-US" sz="1400" dirty="0"/>
              <a:t>-type, value: router</a:t>
            </a:r>
            <a:r>
              <a:rPr lang="en-US" sz="1400" dirty="0" smtClean="0"/>
              <a:t>}]</a:t>
            </a:r>
          </a:p>
          <a:p>
            <a:pPr marL="0" indent="0">
              <a:lnSpc>
                <a:spcPct val="100000"/>
              </a:lnSpc>
              <a:spcBef>
                <a:spcPts val="0"/>
              </a:spcBef>
              <a:buNone/>
            </a:pPr>
            <a:r>
              <a:rPr lang="en-US" sz="1400" dirty="0" err="1" smtClean="0">
                <a:solidFill>
                  <a:schemeClr val="accent6">
                    <a:lumMod val="75000"/>
                  </a:schemeClr>
                </a:solidFill>
              </a:rPr>
              <a:t>test_suites</a:t>
            </a:r>
            <a:r>
              <a:rPr lang="en-US" sz="1400" dirty="0"/>
              <a:t>: [router-basic]</a:t>
            </a:r>
            <a:endParaRPr lang="en-US" sz="1400" dirty="0" smtClean="0"/>
          </a:p>
        </p:txBody>
      </p:sp>
    </p:spTree>
    <p:extLst>
      <p:ext uri="{BB962C8B-B14F-4D97-AF65-F5344CB8AC3E}">
        <p14:creationId xmlns:p14="http://schemas.microsoft.com/office/powerpoint/2010/main" val="105905305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E265CE-5A60-4551-BDBD-C51551D97659}"/>
              </a:ext>
            </a:extLst>
          </p:cNvPr>
          <p:cNvSpPr>
            <a:spLocks noGrp="1"/>
          </p:cNvSpPr>
          <p:nvPr>
            <p:ph type="title"/>
          </p:nvPr>
        </p:nvSpPr>
        <p:spPr>
          <a:xfrm>
            <a:off x="0" y="233589"/>
            <a:ext cx="8092440" cy="307777"/>
          </a:xfrm>
        </p:spPr>
        <p:txBody>
          <a:bodyPr/>
          <a:lstStyle/>
          <a:p>
            <a:pPr algn="ctr"/>
            <a:r>
              <a:rPr lang="en-US" dirty="0" err="1"/>
              <a:t>TestCenter</a:t>
            </a:r>
            <a:r>
              <a:rPr lang="en-US" dirty="0"/>
              <a:t> AI - </a:t>
            </a:r>
            <a:r>
              <a:rPr lang="en-US" dirty="0" smtClean="0"/>
              <a:t>Project </a:t>
            </a:r>
            <a:r>
              <a:rPr lang="en-US" dirty="0"/>
              <a:t>Goals</a:t>
            </a:r>
          </a:p>
        </p:txBody>
      </p:sp>
      <p:sp>
        <p:nvSpPr>
          <p:cNvPr id="4" name="Rectangle 3">
            <a:extLst>
              <a:ext uri="{FF2B5EF4-FFF2-40B4-BE49-F238E27FC236}">
                <a16:creationId xmlns="" xmlns:a16="http://schemas.microsoft.com/office/drawing/2014/main" id="{FAD3E5E8-F335-4D05-A068-A425E3E3990F}"/>
              </a:ext>
            </a:extLst>
          </p:cNvPr>
          <p:cNvSpPr/>
          <p:nvPr/>
        </p:nvSpPr>
        <p:spPr>
          <a:xfrm>
            <a:off x="479271" y="691513"/>
            <a:ext cx="7986549" cy="3118803"/>
          </a:xfrm>
          <a:prstGeom prst="rect">
            <a:avLst/>
          </a:prstGeom>
        </p:spPr>
        <p:txBody>
          <a:bodyPr wrap="square">
            <a:spAutoFit/>
          </a:bodyPr>
          <a:lstStyle/>
          <a:p>
            <a:pPr marL="285750" indent="-285750" algn="l" eaLnBrk="1" fontAlgn="auto" hangingPunct="1">
              <a:spcBef>
                <a:spcPts val="500"/>
              </a:spcBef>
              <a:spcAft>
                <a:spcPts val="600"/>
              </a:spcAft>
              <a:buFont typeface="Arial" charset="0"/>
              <a:buChar char="•"/>
            </a:pPr>
            <a:r>
              <a:rPr lang="en-US" sz="1600" b="0" dirty="0" smtClean="0">
                <a:solidFill>
                  <a:prstClr val="black"/>
                </a:solidFill>
              </a:rPr>
              <a:t>System testing of network devices, providing </a:t>
            </a:r>
            <a:r>
              <a:rPr lang="en-US" sz="1600" b="0" dirty="0">
                <a:solidFill>
                  <a:prstClr val="black"/>
                </a:solidFill>
              </a:rPr>
              <a:t>intelligent test, analysis and guidance to a User</a:t>
            </a:r>
            <a:r>
              <a:rPr lang="en-US" sz="1600" b="0" dirty="0" smtClean="0">
                <a:solidFill>
                  <a:prstClr val="black"/>
                </a:solidFill>
              </a:rPr>
              <a:t>.</a:t>
            </a:r>
          </a:p>
          <a:p>
            <a:pPr marL="285750" indent="-285750" algn="l" eaLnBrk="1" fontAlgn="auto" hangingPunct="1">
              <a:spcBef>
                <a:spcPts val="500"/>
              </a:spcBef>
              <a:spcAft>
                <a:spcPts val="600"/>
              </a:spcAft>
              <a:buFont typeface="Arial" charset="0"/>
              <a:buChar char="•"/>
            </a:pPr>
            <a:r>
              <a:rPr lang="en-US" sz="1600" b="0" dirty="0" smtClean="0">
                <a:solidFill>
                  <a:prstClr val="black"/>
                </a:solidFill>
              </a:rPr>
              <a:t>System </a:t>
            </a:r>
            <a:r>
              <a:rPr lang="en-US" sz="1600" b="0" dirty="0">
                <a:solidFill>
                  <a:prstClr val="black"/>
                </a:solidFill>
              </a:rPr>
              <a:t>tests involving actual SUTs, i.e. not for STC back to back testing like </a:t>
            </a:r>
            <a:r>
              <a:rPr lang="en-US" sz="1600" b="0" dirty="0" err="1" smtClean="0">
                <a:solidFill>
                  <a:prstClr val="black"/>
                </a:solidFill>
              </a:rPr>
              <a:t>Smarttest</a:t>
            </a:r>
            <a:r>
              <a:rPr lang="en-US" sz="1600" b="0" dirty="0" smtClean="0">
                <a:solidFill>
                  <a:prstClr val="black"/>
                </a:solidFill>
              </a:rPr>
              <a:t>.</a:t>
            </a:r>
          </a:p>
          <a:p>
            <a:pPr marL="285750" indent="-285750" algn="l" eaLnBrk="1" fontAlgn="auto" hangingPunct="1">
              <a:spcBef>
                <a:spcPts val="500"/>
              </a:spcBef>
              <a:spcAft>
                <a:spcPts val="600"/>
              </a:spcAft>
              <a:buFont typeface="Arial" charset="0"/>
              <a:buChar char="•"/>
            </a:pPr>
            <a:r>
              <a:rPr lang="en-US" sz="1600" b="0" dirty="0" smtClean="0">
                <a:solidFill>
                  <a:prstClr val="black"/>
                </a:solidFill>
              </a:rPr>
              <a:t>Reduce human capital and time expended in testing.</a:t>
            </a:r>
          </a:p>
          <a:p>
            <a:pPr marL="285750" indent="-285750" algn="l" eaLnBrk="1" fontAlgn="auto" hangingPunct="1">
              <a:spcBef>
                <a:spcPts val="500"/>
              </a:spcBef>
              <a:spcAft>
                <a:spcPts val="600"/>
              </a:spcAft>
              <a:buFont typeface="Arial" charset="0"/>
              <a:buChar char="•"/>
            </a:pPr>
            <a:r>
              <a:rPr lang="en-US" sz="1600" b="0" dirty="0" smtClean="0">
                <a:solidFill>
                  <a:prstClr val="black"/>
                </a:solidFill>
              </a:rPr>
              <a:t>Given an objective for testing activity, determine which test case(s) need to be run.</a:t>
            </a:r>
          </a:p>
          <a:p>
            <a:pPr marL="285750" indent="-285750" algn="l" eaLnBrk="1" fontAlgn="auto" hangingPunct="1">
              <a:spcBef>
                <a:spcPts val="500"/>
              </a:spcBef>
              <a:spcAft>
                <a:spcPts val="600"/>
              </a:spcAft>
              <a:buFont typeface="Arial" charset="0"/>
              <a:buChar char="•"/>
            </a:pPr>
            <a:r>
              <a:rPr lang="en-US" sz="1600" b="0" dirty="0" smtClean="0">
                <a:solidFill>
                  <a:prstClr val="black"/>
                </a:solidFill>
              </a:rPr>
              <a:t>Intelligent analysis of results after ingesting events / logs </a:t>
            </a:r>
            <a:r>
              <a:rPr lang="en-US" sz="1600" b="0" dirty="0">
                <a:solidFill>
                  <a:prstClr val="black"/>
                </a:solidFill>
              </a:rPr>
              <a:t>from the Spirent endpoints involved in the </a:t>
            </a:r>
            <a:r>
              <a:rPr lang="en-US" sz="1600" b="0" dirty="0" smtClean="0">
                <a:solidFill>
                  <a:prstClr val="black"/>
                </a:solidFill>
              </a:rPr>
              <a:t>test, from </a:t>
            </a:r>
            <a:r>
              <a:rPr lang="en-US" sz="1600" b="0" dirty="0">
                <a:solidFill>
                  <a:prstClr val="black"/>
                </a:solidFill>
              </a:rPr>
              <a:t>the DUT/SUT </a:t>
            </a:r>
            <a:r>
              <a:rPr lang="en-US" sz="1600" b="0" dirty="0" smtClean="0">
                <a:solidFill>
                  <a:prstClr val="black"/>
                </a:solidFill>
              </a:rPr>
              <a:t>and data from external sources.</a:t>
            </a:r>
          </a:p>
        </p:txBody>
      </p:sp>
    </p:spTree>
    <p:extLst>
      <p:ext uri="{BB962C8B-B14F-4D97-AF65-F5344CB8AC3E}">
        <p14:creationId xmlns:p14="http://schemas.microsoft.com/office/powerpoint/2010/main" val="3824291348"/>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090"/>
            <a:ext cx="8092440" cy="584775"/>
          </a:xfrm>
        </p:spPr>
        <p:txBody>
          <a:bodyPr/>
          <a:lstStyle/>
          <a:p>
            <a:pPr algn="ctr"/>
            <a:r>
              <a:rPr lang="en-US" dirty="0">
                <a:solidFill>
                  <a:srgbClr val="0096D6"/>
                </a:solidFill>
              </a:rPr>
              <a:t>Component Description - </a:t>
            </a:r>
            <a:r>
              <a:rPr lang="en-US" altLang="en-US" dirty="0">
                <a:solidFill>
                  <a:srgbClr val="B21901"/>
                </a:solidFill>
              </a:rPr>
              <a:t>Test Scripts Library </a:t>
            </a:r>
            <a:r>
              <a:rPr lang="en-US" altLang="en-US" dirty="0" smtClean="0">
                <a:solidFill>
                  <a:srgbClr val="B21901"/>
                </a:solidFill>
              </a:rPr>
              <a:t/>
            </a:r>
            <a:br>
              <a:rPr lang="en-US" altLang="en-US" dirty="0" smtClean="0">
                <a:solidFill>
                  <a:srgbClr val="B21901"/>
                </a:solidFill>
              </a:rPr>
            </a:br>
            <a:r>
              <a:rPr lang="en-US" altLang="en-US" sz="1800" dirty="0" smtClean="0">
                <a:solidFill>
                  <a:srgbClr val="B21901"/>
                </a:solidFill>
              </a:rPr>
              <a:t>Sample DUT Metadata</a:t>
            </a:r>
            <a:endParaRPr lang="en-US" sz="1800" dirty="0"/>
          </a:p>
        </p:txBody>
      </p:sp>
      <p:sp>
        <p:nvSpPr>
          <p:cNvPr id="3" name="Content Placeholder 2"/>
          <p:cNvSpPr>
            <a:spLocks noGrp="1"/>
          </p:cNvSpPr>
          <p:nvPr>
            <p:ph idx="1"/>
          </p:nvPr>
        </p:nvSpPr>
        <p:spPr>
          <a:xfrm>
            <a:off x="599631" y="925031"/>
            <a:ext cx="3961735" cy="1711843"/>
          </a:xfrm>
          <a:ln>
            <a:solidFill>
              <a:schemeClr val="accent1"/>
            </a:solidFill>
          </a:ln>
        </p:spPr>
        <p:txBody>
          <a:bodyPr/>
          <a:lstStyle/>
          <a:p>
            <a:pPr marL="0" indent="0">
              <a:spcBef>
                <a:spcPts val="0"/>
              </a:spcBef>
              <a:spcAft>
                <a:spcPts val="0"/>
              </a:spcAft>
              <a:buNone/>
            </a:pPr>
            <a:r>
              <a:rPr lang="en-US" sz="1400" dirty="0" err="1">
                <a:solidFill>
                  <a:srgbClr val="E87900"/>
                </a:solidFill>
                <a:latin typeface="Arial" charset="0"/>
                <a:cs typeface="Arial" charset="0"/>
              </a:rPr>
              <a:t>oid</a:t>
            </a:r>
            <a:r>
              <a:rPr lang="en-US" sz="1400" dirty="0">
                <a:solidFill>
                  <a:srgbClr val="45525A"/>
                </a:solidFill>
                <a:latin typeface="Arial" charset="0"/>
                <a:cs typeface="Arial" charset="0"/>
              </a:rPr>
              <a:t>: '</a:t>
            </a:r>
            <a:r>
              <a:rPr lang="en-US" sz="1400" dirty="0" err="1">
                <a:solidFill>
                  <a:srgbClr val="45525A"/>
                </a:solidFill>
                <a:latin typeface="Arial" charset="0"/>
                <a:cs typeface="Arial" charset="0"/>
              </a:rPr>
              <a:t>urn:spirent:schema:testcenter:device</a:t>
            </a:r>
            <a:r>
              <a:rPr lang="en-US" sz="1400" dirty="0">
                <a:solidFill>
                  <a:srgbClr val="45525A"/>
                </a:solidFill>
                <a:latin typeface="Arial" charset="0"/>
                <a:cs typeface="Arial" charset="0"/>
              </a:rPr>
              <a:t>’</a:t>
            </a:r>
            <a:endParaRPr lang="en-US" sz="1400" dirty="0"/>
          </a:p>
          <a:p>
            <a:pPr marL="0" indent="0">
              <a:spcBef>
                <a:spcPts val="0"/>
              </a:spcBef>
              <a:spcAft>
                <a:spcPts val="0"/>
              </a:spcAft>
              <a:buNone/>
            </a:pPr>
            <a:r>
              <a:rPr lang="en-US" sz="1400" dirty="0">
                <a:solidFill>
                  <a:srgbClr val="E87900"/>
                </a:solidFill>
                <a:latin typeface="Arial" charset="0"/>
                <a:cs typeface="Arial" charset="0"/>
              </a:rPr>
              <a:t>id</a:t>
            </a:r>
            <a:r>
              <a:rPr lang="en-US" sz="1400" dirty="0">
                <a:solidFill>
                  <a:srgbClr val="45525A"/>
                </a:solidFill>
                <a:latin typeface="Arial" charset="0"/>
                <a:cs typeface="Arial" charset="0"/>
              </a:rPr>
              <a:t>: 0407e67bb3c546bb8c2b23c90fd61fac</a:t>
            </a:r>
            <a:endParaRPr lang="en-US" sz="1400" dirty="0"/>
          </a:p>
          <a:p>
            <a:pPr marL="0" indent="0">
              <a:spcBef>
                <a:spcPts val="0"/>
              </a:spcBef>
              <a:spcAft>
                <a:spcPts val="0"/>
              </a:spcAft>
              <a:buNone/>
            </a:pPr>
            <a:r>
              <a:rPr lang="en-US" sz="1400" dirty="0">
                <a:solidFill>
                  <a:srgbClr val="E87900"/>
                </a:solidFill>
                <a:latin typeface="Arial" charset="0"/>
                <a:cs typeface="Arial" charset="0"/>
              </a:rPr>
              <a:t>name</a:t>
            </a:r>
            <a:r>
              <a:rPr lang="en-US" sz="1400" dirty="0">
                <a:solidFill>
                  <a:srgbClr val="45525A"/>
                </a:solidFill>
                <a:latin typeface="Arial" charset="0"/>
                <a:cs typeface="Arial" charset="0"/>
              </a:rPr>
              <a:t>: 'Cisco router’</a:t>
            </a:r>
            <a:endParaRPr lang="en-US" sz="1400" dirty="0"/>
          </a:p>
          <a:p>
            <a:pPr marL="0" indent="0">
              <a:spcBef>
                <a:spcPts val="0"/>
              </a:spcBef>
              <a:spcAft>
                <a:spcPts val="0"/>
              </a:spcAft>
              <a:buNone/>
            </a:pPr>
            <a:r>
              <a:rPr lang="en-US" sz="1400" dirty="0" err="1">
                <a:solidFill>
                  <a:srgbClr val="E87900"/>
                </a:solidFill>
                <a:latin typeface="Arial" charset="0"/>
                <a:cs typeface="Arial" charset="0"/>
              </a:rPr>
              <a:t>device_type</a:t>
            </a:r>
            <a:r>
              <a:rPr lang="en-US" sz="1400" dirty="0">
                <a:solidFill>
                  <a:srgbClr val="45525A"/>
                </a:solidFill>
                <a:latin typeface="Arial" charset="0"/>
                <a:cs typeface="Arial" charset="0"/>
              </a:rPr>
              <a:t>: 'router’</a:t>
            </a:r>
            <a:endParaRPr lang="en-US" sz="1400" dirty="0"/>
          </a:p>
          <a:p>
            <a:pPr marL="0" indent="0">
              <a:spcBef>
                <a:spcPts val="0"/>
              </a:spcBef>
              <a:spcAft>
                <a:spcPts val="0"/>
              </a:spcAft>
              <a:buNone/>
            </a:pPr>
            <a:r>
              <a:rPr lang="en-US" sz="1400" dirty="0">
                <a:solidFill>
                  <a:srgbClr val="E87900"/>
                </a:solidFill>
                <a:latin typeface="Arial" charset="0"/>
                <a:cs typeface="Arial" charset="0"/>
              </a:rPr>
              <a:t>model</a:t>
            </a:r>
            <a:r>
              <a:rPr lang="en-US" sz="1400" dirty="0">
                <a:solidFill>
                  <a:srgbClr val="45525A"/>
                </a:solidFill>
                <a:latin typeface="Arial" charset="0"/>
                <a:cs typeface="Arial" charset="0"/>
              </a:rPr>
              <a:t>: 'cisco-7609’</a:t>
            </a:r>
            <a:endParaRPr lang="en-US" sz="1400" dirty="0"/>
          </a:p>
          <a:p>
            <a:pPr marL="0" indent="0">
              <a:spcBef>
                <a:spcPts val="0"/>
              </a:spcBef>
              <a:spcAft>
                <a:spcPts val="0"/>
              </a:spcAft>
              <a:buNone/>
            </a:pPr>
            <a:r>
              <a:rPr lang="en-US" sz="1400" dirty="0" err="1">
                <a:solidFill>
                  <a:srgbClr val="E87900"/>
                </a:solidFill>
                <a:latin typeface="Arial" charset="0"/>
                <a:cs typeface="Arial" charset="0"/>
              </a:rPr>
              <a:t>script_module</a:t>
            </a:r>
            <a:r>
              <a:rPr lang="en-US" sz="1400" dirty="0">
                <a:solidFill>
                  <a:srgbClr val="45525A"/>
                </a:solidFill>
                <a:latin typeface="Arial" charset="0"/>
                <a:cs typeface="Arial" charset="0"/>
              </a:rPr>
              <a:t>: 'devices/routers/cisco-7609.py'</a:t>
            </a:r>
            <a:endParaRPr lang="en-US" sz="1400" dirty="0">
              <a:effectLst/>
            </a:endParaRPr>
          </a:p>
        </p:txBody>
      </p:sp>
    </p:spTree>
    <p:extLst>
      <p:ext uri="{BB962C8B-B14F-4D97-AF65-F5344CB8AC3E}">
        <p14:creationId xmlns:p14="http://schemas.microsoft.com/office/powerpoint/2010/main" val="898640225"/>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96D6"/>
                </a:solidFill>
              </a:rPr>
              <a:t>Component Description - </a:t>
            </a:r>
            <a:r>
              <a:rPr lang="en-US" altLang="en-US" dirty="0">
                <a:solidFill>
                  <a:srgbClr val="B21901"/>
                </a:solidFill>
              </a:rPr>
              <a:t>Test Scripts Library</a:t>
            </a:r>
            <a:endParaRPr lang="en-US" dirty="0"/>
          </a:p>
        </p:txBody>
      </p:sp>
      <p:sp>
        <p:nvSpPr>
          <p:cNvPr id="3" name="Content Placeholder 2"/>
          <p:cNvSpPr>
            <a:spLocks noGrp="1"/>
          </p:cNvSpPr>
          <p:nvPr>
            <p:ph idx="1"/>
          </p:nvPr>
        </p:nvSpPr>
        <p:spPr>
          <a:xfrm>
            <a:off x="520995" y="776177"/>
            <a:ext cx="7038753" cy="3859618"/>
          </a:xfrm>
        </p:spPr>
        <p:txBody>
          <a:bodyPr/>
          <a:lstStyle/>
          <a:p>
            <a:pPr marL="0" indent="0">
              <a:lnSpc>
                <a:spcPct val="100000"/>
              </a:lnSpc>
              <a:spcBef>
                <a:spcPts val="0"/>
              </a:spcBef>
              <a:spcAft>
                <a:spcPts val="600"/>
              </a:spcAft>
              <a:buNone/>
            </a:pPr>
            <a:r>
              <a:rPr lang="en-US" sz="1400" b="1" dirty="0" smtClean="0"/>
              <a:t>Robot</a:t>
            </a:r>
            <a:r>
              <a:rPr lang="en-US" sz="1400" dirty="0" smtClean="0"/>
              <a:t> </a:t>
            </a:r>
            <a:r>
              <a:rPr lang="en-US" sz="1400" b="1" dirty="0" smtClean="0"/>
              <a:t>Test Runner</a:t>
            </a:r>
            <a:endParaRPr lang="en-US" sz="1400" b="1" dirty="0"/>
          </a:p>
          <a:p>
            <a:pPr>
              <a:lnSpc>
                <a:spcPct val="100000"/>
              </a:lnSpc>
              <a:spcBef>
                <a:spcPts val="0"/>
              </a:spcBef>
              <a:spcAft>
                <a:spcPts val="600"/>
              </a:spcAft>
              <a:buFont typeface=".AppleSystemUIFont" charset="-120"/>
              <a:buChar char="-"/>
            </a:pPr>
            <a:r>
              <a:rPr lang="en-US" sz="1400" dirty="0"/>
              <a:t>P</a:t>
            </a:r>
            <a:r>
              <a:rPr lang="en-US" sz="1400" dirty="0" smtClean="0"/>
              <a:t>opular </a:t>
            </a:r>
            <a:r>
              <a:rPr lang="en-US" sz="1400" dirty="0"/>
              <a:t>open </a:t>
            </a:r>
            <a:r>
              <a:rPr lang="en-US" sz="1400" dirty="0" smtClean="0"/>
              <a:t>source, Python-based</a:t>
            </a:r>
            <a:r>
              <a:rPr lang="en-US" sz="1400" dirty="0"/>
              <a:t>, extensible keyword-driven test automation </a:t>
            </a:r>
            <a:r>
              <a:rPr lang="en-US" sz="1400" dirty="0" smtClean="0"/>
              <a:t>framework.</a:t>
            </a:r>
          </a:p>
          <a:p>
            <a:pPr>
              <a:lnSpc>
                <a:spcPct val="100000"/>
              </a:lnSpc>
              <a:spcBef>
                <a:spcPts val="0"/>
              </a:spcBef>
              <a:spcAft>
                <a:spcPts val="600"/>
              </a:spcAft>
              <a:buFont typeface=".AppleSystemUIFont" charset="-120"/>
              <a:buChar char="-"/>
            </a:pPr>
            <a:r>
              <a:rPr lang="en-US" sz="1400" dirty="0"/>
              <a:t>Provides test-case and test-suite -level setup and </a:t>
            </a:r>
            <a:r>
              <a:rPr lang="en-US" sz="1400" dirty="0" smtClean="0"/>
              <a:t>teardown.</a:t>
            </a:r>
          </a:p>
          <a:p>
            <a:pPr>
              <a:lnSpc>
                <a:spcPct val="100000"/>
              </a:lnSpc>
              <a:spcBef>
                <a:spcPts val="0"/>
              </a:spcBef>
              <a:spcAft>
                <a:spcPts val="600"/>
              </a:spcAft>
              <a:buFont typeface=".AppleSystemUIFont" charset="-120"/>
              <a:buChar char="-"/>
            </a:pPr>
            <a:r>
              <a:rPr lang="en-US" sz="1400" dirty="0" smtClean="0"/>
              <a:t>We will use Robot as our test runner =&gt; Robot test case </a:t>
            </a:r>
          </a:p>
          <a:p>
            <a:pPr>
              <a:lnSpc>
                <a:spcPct val="100000"/>
              </a:lnSpc>
              <a:spcBef>
                <a:spcPts val="0"/>
              </a:spcBef>
              <a:spcAft>
                <a:spcPts val="600"/>
              </a:spcAft>
              <a:buFont typeface=".AppleSystemUIFont" charset="-120"/>
              <a:buChar char="-"/>
            </a:pPr>
            <a:endParaRPr lang="en-US" sz="1400" dirty="0"/>
          </a:p>
          <a:p>
            <a:pPr>
              <a:lnSpc>
                <a:spcPct val="100000"/>
              </a:lnSpc>
              <a:spcBef>
                <a:spcPts val="0"/>
              </a:spcBef>
              <a:spcAft>
                <a:spcPts val="600"/>
              </a:spcAft>
              <a:buFont typeface=".AppleSystemUIFont" charset="-120"/>
              <a:buChar char="-"/>
            </a:pPr>
            <a:endParaRPr lang="en-US" sz="1400" dirty="0" smtClean="0"/>
          </a:p>
          <a:p>
            <a:pPr>
              <a:lnSpc>
                <a:spcPct val="100000"/>
              </a:lnSpc>
              <a:spcBef>
                <a:spcPts val="0"/>
              </a:spcBef>
              <a:spcAft>
                <a:spcPts val="600"/>
              </a:spcAft>
              <a:buFont typeface=".AppleSystemUIFont" charset="-120"/>
              <a:buChar char="-"/>
            </a:pPr>
            <a:r>
              <a:rPr lang="en-US" sz="1400" dirty="0" smtClean="0"/>
              <a:t>In </a:t>
            </a:r>
            <a:r>
              <a:rPr lang="en-US" sz="1400" dirty="0"/>
              <a:t>order to promote </a:t>
            </a:r>
            <a:r>
              <a:rPr lang="en-US" sz="1400" dirty="0" smtClean="0"/>
              <a:t>adoption by customers who may already have automation based on Robot, we will provide utility to parse their Robot automation files and populate Test Cases, similar to the way we will automatically build test cases from metadata files accompanying our Python test scripts.</a:t>
            </a:r>
          </a:p>
          <a:p>
            <a:pPr>
              <a:lnSpc>
                <a:spcPct val="100000"/>
              </a:lnSpc>
              <a:spcBef>
                <a:spcPts val="0"/>
              </a:spcBef>
              <a:spcAft>
                <a:spcPts val="600"/>
              </a:spcAft>
              <a:buFont typeface=".AppleSystemUIFont" charset="-120"/>
              <a:buChar char="-"/>
            </a:pPr>
            <a:r>
              <a:rPr lang="en-US" sz="1400" dirty="0" smtClean="0"/>
              <a:t>Robot supports many ways of documenting test files, including </a:t>
            </a:r>
            <a:r>
              <a:rPr lang="en-US" altLang="en-US" sz="1400" dirty="0" err="1" smtClean="0"/>
              <a:t>docstrings</a:t>
            </a:r>
            <a:r>
              <a:rPr lang="en-US" altLang="en-US" sz="1400" dirty="0" smtClean="0"/>
              <a:t> for Python libraries, Javadoc comments for Java libraries, and so on. Notably, Robot has a built-in tool called </a:t>
            </a:r>
            <a:r>
              <a:rPr lang="en-US" altLang="en-US" sz="1400" b="1" dirty="0" err="1" smtClean="0"/>
              <a:t>Libdoc</a:t>
            </a:r>
            <a:r>
              <a:rPr lang="en-US" altLang="en-US" sz="1400" dirty="0" smtClean="0"/>
              <a:t> for generating keyword documentation for test libraries and resource files in HTML and XML formats. We will use this tool to build our parsing utility.</a:t>
            </a:r>
          </a:p>
        </p:txBody>
      </p:sp>
      <p:sp>
        <p:nvSpPr>
          <p:cNvPr id="4" name="TextBox 3"/>
          <p:cNvSpPr txBox="1"/>
          <p:nvPr/>
        </p:nvSpPr>
        <p:spPr>
          <a:xfrm>
            <a:off x="5805378" y="1406320"/>
            <a:ext cx="1945758" cy="1292662"/>
          </a:xfrm>
          <a:prstGeom prst="rect">
            <a:avLst/>
          </a:prstGeom>
          <a:noFill/>
          <a:ln>
            <a:solidFill>
              <a:schemeClr val="tx1"/>
            </a:solidFill>
          </a:ln>
        </p:spPr>
        <p:txBody>
          <a:bodyPr wrap="square" lIns="91440" rIns="91440" rtlCol="0">
            <a:spAutoFit/>
          </a:bodyPr>
          <a:lstStyle/>
          <a:p>
            <a:pPr algn="l"/>
            <a:r>
              <a:rPr lang="en-US" sz="1300" b="0" dirty="0" smtClean="0">
                <a:solidFill>
                  <a:schemeClr val="accent1">
                    <a:lumMod val="60000"/>
                    <a:lumOff val="40000"/>
                  </a:schemeClr>
                </a:solidFill>
                <a:latin typeface="+mj-lt"/>
              </a:rPr>
              <a:t>*** </a:t>
            </a:r>
            <a:r>
              <a:rPr lang="en-US" sz="1300" b="0" dirty="0">
                <a:solidFill>
                  <a:schemeClr val="accent1">
                    <a:lumMod val="60000"/>
                    <a:lumOff val="40000"/>
                  </a:schemeClr>
                </a:solidFill>
                <a:latin typeface="+mj-lt"/>
              </a:rPr>
              <a:t>Settings </a:t>
            </a:r>
            <a:r>
              <a:rPr lang="en-US" sz="1300" b="0" dirty="0" smtClean="0">
                <a:solidFill>
                  <a:schemeClr val="accent1">
                    <a:lumMod val="60000"/>
                    <a:lumOff val="40000"/>
                  </a:schemeClr>
                </a:solidFill>
                <a:latin typeface="+mj-lt"/>
              </a:rPr>
              <a:t>***</a:t>
            </a:r>
          </a:p>
          <a:p>
            <a:pPr algn="l"/>
            <a:r>
              <a:rPr lang="en-US" sz="1300" b="0" dirty="0">
                <a:solidFill>
                  <a:schemeClr val="accent1">
                    <a:lumMod val="60000"/>
                    <a:lumOff val="40000"/>
                  </a:schemeClr>
                </a:solidFill>
                <a:latin typeface="+mj-lt"/>
              </a:rPr>
              <a:t>Library    </a:t>
            </a:r>
            <a:r>
              <a:rPr lang="en-US" sz="1300" b="0" dirty="0" err="1">
                <a:solidFill>
                  <a:schemeClr val="accent1">
                    <a:lumMod val="60000"/>
                    <a:lumOff val="40000"/>
                  </a:schemeClr>
                </a:solidFill>
                <a:latin typeface="+mj-lt"/>
              </a:rPr>
              <a:t>RouterTests</a:t>
            </a:r>
            <a:endParaRPr lang="en-US" sz="1300" b="0" dirty="0" smtClean="0">
              <a:solidFill>
                <a:schemeClr val="accent1">
                  <a:lumMod val="60000"/>
                  <a:lumOff val="40000"/>
                </a:schemeClr>
              </a:solidFill>
              <a:latin typeface="+mj-lt"/>
            </a:endParaRPr>
          </a:p>
          <a:p>
            <a:pPr algn="l"/>
            <a:endParaRPr lang="en-US" sz="1300" b="0" dirty="0" smtClean="0">
              <a:solidFill>
                <a:schemeClr val="accent1">
                  <a:lumMod val="60000"/>
                  <a:lumOff val="40000"/>
                </a:schemeClr>
              </a:solidFill>
              <a:latin typeface="+mj-lt"/>
            </a:endParaRPr>
          </a:p>
          <a:p>
            <a:pPr algn="l"/>
            <a:r>
              <a:rPr lang="en-US" sz="1300" b="0" dirty="0" smtClean="0">
                <a:solidFill>
                  <a:schemeClr val="accent1">
                    <a:lumMod val="60000"/>
                    <a:lumOff val="40000"/>
                  </a:schemeClr>
                </a:solidFill>
                <a:latin typeface="+mj-lt"/>
              </a:rPr>
              <a:t>*** </a:t>
            </a:r>
            <a:r>
              <a:rPr lang="en-US" sz="1300" b="0" dirty="0">
                <a:solidFill>
                  <a:schemeClr val="accent1">
                    <a:lumMod val="60000"/>
                    <a:lumOff val="40000"/>
                  </a:schemeClr>
                </a:solidFill>
                <a:latin typeface="+mj-lt"/>
              </a:rPr>
              <a:t>Test Cases </a:t>
            </a:r>
            <a:r>
              <a:rPr lang="en-US" sz="1300" b="0" dirty="0" smtClean="0">
                <a:solidFill>
                  <a:schemeClr val="accent1">
                    <a:lumMod val="60000"/>
                    <a:lumOff val="40000"/>
                  </a:schemeClr>
                </a:solidFill>
                <a:latin typeface="+mj-lt"/>
              </a:rPr>
              <a:t>***</a:t>
            </a:r>
          </a:p>
          <a:p>
            <a:pPr algn="l"/>
            <a:r>
              <a:rPr lang="en-US" sz="1300" b="0" dirty="0" smtClean="0">
                <a:solidFill>
                  <a:schemeClr val="accent1">
                    <a:lumMod val="60000"/>
                    <a:lumOff val="40000"/>
                  </a:schemeClr>
                </a:solidFill>
                <a:latin typeface="+mj-lt"/>
              </a:rPr>
              <a:t>My </a:t>
            </a:r>
            <a:r>
              <a:rPr lang="en-US" sz="1300" b="0" dirty="0">
                <a:solidFill>
                  <a:schemeClr val="accent1">
                    <a:lumMod val="60000"/>
                    <a:lumOff val="40000"/>
                  </a:schemeClr>
                </a:solidFill>
                <a:latin typeface="+mj-lt"/>
              </a:rPr>
              <a:t>Test    </a:t>
            </a:r>
            <a:endParaRPr lang="en-US" sz="1300" b="0" dirty="0" smtClean="0">
              <a:solidFill>
                <a:schemeClr val="accent1">
                  <a:lumMod val="60000"/>
                  <a:lumOff val="40000"/>
                </a:schemeClr>
              </a:solidFill>
              <a:latin typeface="+mj-lt"/>
            </a:endParaRPr>
          </a:p>
          <a:p>
            <a:pPr algn="l"/>
            <a:r>
              <a:rPr lang="en-US" sz="1300" b="0" dirty="0">
                <a:solidFill>
                  <a:schemeClr val="accent1">
                    <a:lumMod val="60000"/>
                    <a:lumOff val="40000"/>
                  </a:schemeClr>
                </a:solidFill>
                <a:latin typeface="+mj-lt"/>
              </a:rPr>
              <a:t>       </a:t>
            </a:r>
            <a:r>
              <a:rPr lang="en-US" sz="1300" b="0" dirty="0" smtClean="0">
                <a:solidFill>
                  <a:schemeClr val="accent1">
                    <a:lumMod val="60000"/>
                    <a:lumOff val="40000"/>
                  </a:schemeClr>
                </a:solidFill>
                <a:latin typeface="+mj-lt"/>
              </a:rPr>
              <a:t>Simple Traffic Test</a:t>
            </a:r>
          </a:p>
        </p:txBody>
      </p:sp>
    </p:spTree>
    <p:extLst>
      <p:ext uri="{BB962C8B-B14F-4D97-AF65-F5344CB8AC3E}">
        <p14:creationId xmlns:p14="http://schemas.microsoft.com/office/powerpoint/2010/main" val="47570324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3589"/>
            <a:ext cx="8092440" cy="307777"/>
          </a:xfrm>
        </p:spPr>
        <p:txBody>
          <a:bodyPr/>
          <a:lstStyle/>
          <a:p>
            <a:pPr algn="ctr"/>
            <a:r>
              <a:rPr lang="en-US" dirty="0">
                <a:solidFill>
                  <a:srgbClr val="0096D6"/>
                </a:solidFill>
              </a:rPr>
              <a:t>Component </a:t>
            </a:r>
            <a:r>
              <a:rPr lang="en-US" dirty="0" smtClean="0">
                <a:solidFill>
                  <a:srgbClr val="0096D6"/>
                </a:solidFill>
              </a:rPr>
              <a:t>Summary – </a:t>
            </a:r>
            <a:r>
              <a:rPr lang="en-US" altLang="en-US" dirty="0">
                <a:solidFill>
                  <a:srgbClr val="B21901"/>
                </a:solidFill>
              </a:rPr>
              <a:t>Test </a:t>
            </a:r>
            <a:r>
              <a:rPr lang="en-US" altLang="en-US" dirty="0" smtClean="0">
                <a:solidFill>
                  <a:srgbClr val="B21901"/>
                </a:solidFill>
              </a:rPr>
              <a:t>Scripts</a:t>
            </a:r>
            <a:endParaRPr lang="en-US" dirty="0"/>
          </a:p>
        </p:txBody>
      </p:sp>
      <p:sp>
        <p:nvSpPr>
          <p:cNvPr id="3" name="Content Placeholder 2"/>
          <p:cNvSpPr>
            <a:spLocks noGrp="1"/>
          </p:cNvSpPr>
          <p:nvPr>
            <p:ph idx="1"/>
          </p:nvPr>
        </p:nvSpPr>
        <p:spPr>
          <a:xfrm>
            <a:off x="446569" y="776177"/>
            <a:ext cx="7963786" cy="3976584"/>
          </a:xfrm>
        </p:spPr>
        <p:txBody>
          <a:bodyPr/>
          <a:lstStyle/>
          <a:p>
            <a:pPr>
              <a:lnSpc>
                <a:spcPct val="100000"/>
              </a:lnSpc>
              <a:spcBef>
                <a:spcPts val="0"/>
              </a:spcBef>
              <a:spcAft>
                <a:spcPts val="600"/>
              </a:spcAft>
              <a:buFont typeface="Wingdings" charset="2"/>
              <a:buChar char="§"/>
            </a:pPr>
            <a:r>
              <a:rPr lang="en-US" sz="1600" dirty="0" smtClean="0"/>
              <a:t>Recommend new </a:t>
            </a:r>
            <a:r>
              <a:rPr lang="en-US" sz="1600" dirty="0" err="1" smtClean="0"/>
              <a:t>TestCenter</a:t>
            </a:r>
            <a:r>
              <a:rPr lang="en-US" sz="1600" dirty="0" smtClean="0"/>
              <a:t> </a:t>
            </a:r>
            <a:r>
              <a:rPr lang="en-US" sz="1600" dirty="0"/>
              <a:t>scripts </a:t>
            </a:r>
            <a:r>
              <a:rPr lang="en-US" sz="1600" dirty="0" smtClean="0"/>
              <a:t>be written in Python</a:t>
            </a:r>
          </a:p>
          <a:p>
            <a:pPr>
              <a:lnSpc>
                <a:spcPct val="100000"/>
              </a:lnSpc>
              <a:spcBef>
                <a:spcPts val="0"/>
              </a:spcBef>
              <a:spcAft>
                <a:spcPts val="600"/>
              </a:spcAft>
              <a:buFont typeface="Wingdings" charset="2"/>
              <a:buChar char="§"/>
            </a:pPr>
            <a:r>
              <a:rPr lang="en-US" sz="1600" dirty="0" smtClean="0"/>
              <a:t>DUT </a:t>
            </a:r>
            <a:r>
              <a:rPr lang="en-US" sz="1600" dirty="0"/>
              <a:t>specific code should be in separate, dynamically imported </a:t>
            </a:r>
            <a:r>
              <a:rPr lang="en-US" sz="1600" dirty="0" smtClean="0"/>
              <a:t>packages</a:t>
            </a:r>
          </a:p>
          <a:p>
            <a:pPr>
              <a:lnSpc>
                <a:spcPct val="100000"/>
              </a:lnSpc>
              <a:spcBef>
                <a:spcPts val="0"/>
              </a:spcBef>
              <a:spcAft>
                <a:spcPts val="600"/>
              </a:spcAft>
              <a:buFont typeface="Wingdings" charset="2"/>
              <a:buChar char="§"/>
            </a:pPr>
            <a:r>
              <a:rPr lang="en-US" sz="1600" dirty="0" smtClean="0"/>
              <a:t>Use </a:t>
            </a:r>
            <a:r>
              <a:rPr lang="en-US" sz="1600" dirty="0" err="1"/>
              <a:t>pyATS</a:t>
            </a:r>
            <a:r>
              <a:rPr lang="en-US" sz="1600" dirty="0"/>
              <a:t> </a:t>
            </a:r>
            <a:r>
              <a:rPr lang="en-US" sz="1600" dirty="0" smtClean="0"/>
              <a:t>library ?</a:t>
            </a:r>
            <a:endParaRPr lang="en-US" sz="1600" dirty="0" smtClean="0"/>
          </a:p>
          <a:p>
            <a:pPr>
              <a:lnSpc>
                <a:spcPct val="100000"/>
              </a:lnSpc>
              <a:spcBef>
                <a:spcPts val="0"/>
              </a:spcBef>
              <a:spcAft>
                <a:spcPts val="600"/>
              </a:spcAft>
              <a:buFont typeface="Wingdings" charset="2"/>
              <a:buChar char="§"/>
            </a:pPr>
            <a:r>
              <a:rPr lang="en-US" sz="1600" dirty="0"/>
              <a:t>YAML representation of </a:t>
            </a:r>
            <a:r>
              <a:rPr lang="en-US" sz="1600" dirty="0" smtClean="0"/>
              <a:t>testbed configuration and network </a:t>
            </a:r>
            <a:r>
              <a:rPr lang="en-US" sz="1600" dirty="0" smtClean="0"/>
              <a:t>topology. Template engine like </a:t>
            </a:r>
            <a:r>
              <a:rPr lang="en-US" sz="1600" dirty="0" err="1" smtClean="0"/>
              <a:t>Jinja</a:t>
            </a:r>
            <a:r>
              <a:rPr lang="en-US" sz="1600" dirty="0" smtClean="0"/>
              <a:t> for parameter substitution for chassis / slot / port, DUT model and connection parameters.</a:t>
            </a:r>
            <a:endParaRPr lang="en-US" sz="1600" dirty="0" smtClean="0"/>
          </a:p>
          <a:p>
            <a:pPr>
              <a:lnSpc>
                <a:spcPct val="100000"/>
              </a:lnSpc>
              <a:spcBef>
                <a:spcPts val="0"/>
              </a:spcBef>
              <a:spcAft>
                <a:spcPts val="600"/>
              </a:spcAft>
              <a:buFont typeface="Wingdings" charset="2"/>
              <a:buChar char="§"/>
            </a:pPr>
            <a:r>
              <a:rPr lang="en-US" sz="1600" dirty="0" smtClean="0"/>
              <a:t>Robot as test runner, Robot test case file</a:t>
            </a:r>
          </a:p>
          <a:p>
            <a:pPr>
              <a:lnSpc>
                <a:spcPct val="100000"/>
              </a:lnSpc>
              <a:spcBef>
                <a:spcPts val="0"/>
              </a:spcBef>
              <a:spcAft>
                <a:spcPts val="600"/>
              </a:spcAft>
              <a:buFont typeface="Wingdings" charset="2"/>
              <a:buChar char="§"/>
            </a:pPr>
            <a:r>
              <a:rPr lang="en-US" sz="1600" dirty="0" smtClean="0"/>
              <a:t>Test case and DUT module metadata in </a:t>
            </a:r>
            <a:r>
              <a:rPr lang="en-US" sz="1600" dirty="0" err="1" smtClean="0"/>
              <a:t>yaml</a:t>
            </a:r>
            <a:r>
              <a:rPr lang="en-US" sz="1600" dirty="0" smtClean="0"/>
              <a:t> </a:t>
            </a:r>
            <a:r>
              <a:rPr lang="en-US" sz="1600" dirty="0"/>
              <a:t>files. Test case library can be built / rebuilt whenever test scripts are created or </a:t>
            </a:r>
            <a:r>
              <a:rPr lang="en-US" sz="1600" dirty="0" smtClean="0"/>
              <a:t>modified</a:t>
            </a:r>
            <a:endParaRPr lang="en-US" sz="1600" dirty="0" smtClean="0"/>
          </a:p>
          <a:p>
            <a:pPr marL="0" indent="0">
              <a:lnSpc>
                <a:spcPct val="100000"/>
              </a:lnSpc>
              <a:spcBef>
                <a:spcPts val="0"/>
              </a:spcBef>
              <a:spcAft>
                <a:spcPts val="600"/>
              </a:spcAft>
              <a:buNone/>
            </a:pPr>
            <a:endParaRPr lang="en-US" sz="1400" b="1" dirty="0" smtClean="0"/>
          </a:p>
          <a:p>
            <a:pPr marL="0" indent="0">
              <a:lnSpc>
                <a:spcPct val="100000"/>
              </a:lnSpc>
              <a:spcBef>
                <a:spcPts val="0"/>
              </a:spcBef>
              <a:spcAft>
                <a:spcPts val="600"/>
              </a:spcAft>
              <a:buNone/>
            </a:pPr>
            <a:r>
              <a:rPr lang="en-US" sz="1400" b="1" dirty="0" smtClean="0"/>
              <a:t>Note </a:t>
            </a:r>
          </a:p>
          <a:p>
            <a:pPr marL="0" indent="0">
              <a:lnSpc>
                <a:spcPct val="100000"/>
              </a:lnSpc>
              <a:spcBef>
                <a:spcPts val="0"/>
              </a:spcBef>
              <a:spcAft>
                <a:spcPts val="600"/>
              </a:spcAft>
              <a:buNone/>
            </a:pPr>
            <a:r>
              <a:rPr lang="en-US" sz="1400" dirty="0" smtClean="0"/>
              <a:t>Python or Robot is not a hard requirement. Existing </a:t>
            </a:r>
            <a:r>
              <a:rPr lang="en-US" sz="1400" dirty="0" err="1" smtClean="0"/>
              <a:t>Tcl</a:t>
            </a:r>
            <a:r>
              <a:rPr lang="en-US" sz="1400" dirty="0" smtClean="0"/>
              <a:t> test scripts (either ours or customers’) can continue to be used. Moreover, it is also easy </a:t>
            </a:r>
            <a:r>
              <a:rPr lang="en-US" sz="1400" dirty="0"/>
              <a:t>to write Python wrappers to </a:t>
            </a:r>
            <a:r>
              <a:rPr lang="en-US" sz="1400" dirty="0" err="1"/>
              <a:t>Tcl</a:t>
            </a:r>
            <a:r>
              <a:rPr lang="en-US" sz="1400" dirty="0"/>
              <a:t> tests using the </a:t>
            </a:r>
            <a:r>
              <a:rPr lang="en-US" sz="1400" dirty="0" err="1" smtClean="0">
                <a:solidFill>
                  <a:schemeClr val="accent6">
                    <a:lumMod val="50000"/>
                  </a:schemeClr>
                </a:solidFill>
              </a:rPr>
              <a:t>Tkinter</a:t>
            </a:r>
            <a:r>
              <a:rPr lang="en-US" sz="1400" dirty="0" smtClean="0">
                <a:solidFill>
                  <a:schemeClr val="accent6">
                    <a:lumMod val="50000"/>
                  </a:schemeClr>
                </a:solidFill>
              </a:rPr>
              <a:t> </a:t>
            </a:r>
            <a:r>
              <a:rPr lang="en-US" sz="1400" dirty="0" smtClean="0"/>
              <a:t>module.</a:t>
            </a:r>
            <a:endParaRPr lang="en-US" sz="1400" b="1" dirty="0"/>
          </a:p>
          <a:p>
            <a:pPr marL="0" indent="0">
              <a:lnSpc>
                <a:spcPct val="100000"/>
              </a:lnSpc>
              <a:spcBef>
                <a:spcPts val="0"/>
              </a:spcBef>
              <a:spcAft>
                <a:spcPts val="600"/>
              </a:spcAft>
              <a:buNone/>
            </a:pPr>
            <a:endParaRPr lang="en-US" sz="1400" dirty="0"/>
          </a:p>
          <a:p>
            <a:pPr marL="0" indent="0">
              <a:lnSpc>
                <a:spcPct val="100000"/>
              </a:lnSpc>
              <a:spcBef>
                <a:spcPts val="0"/>
              </a:spcBef>
              <a:spcAft>
                <a:spcPts val="600"/>
              </a:spcAft>
              <a:buNone/>
            </a:pPr>
            <a:endParaRPr lang="en-US" sz="1400" b="1" dirty="0"/>
          </a:p>
          <a:p>
            <a:pPr marL="0" indent="0">
              <a:lnSpc>
                <a:spcPct val="100000"/>
              </a:lnSpc>
              <a:spcBef>
                <a:spcPts val="0"/>
              </a:spcBef>
              <a:spcAft>
                <a:spcPts val="600"/>
              </a:spcAft>
              <a:buNone/>
            </a:pPr>
            <a:endParaRPr lang="en-US" sz="1400" dirty="0"/>
          </a:p>
        </p:txBody>
      </p:sp>
    </p:spTree>
    <p:extLst>
      <p:ext uri="{BB962C8B-B14F-4D97-AF65-F5344CB8AC3E}">
        <p14:creationId xmlns:p14="http://schemas.microsoft.com/office/powerpoint/2010/main" val="374614901"/>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33589"/>
            <a:ext cx="8092440" cy="307777"/>
          </a:xfrm>
        </p:spPr>
        <p:txBody>
          <a:bodyPr/>
          <a:lstStyle/>
          <a:p>
            <a:r>
              <a:rPr lang="en-US" dirty="0" smtClean="0"/>
              <a:t> </a:t>
            </a:r>
            <a:endParaRPr lang="en-US" dirty="0"/>
          </a:p>
        </p:txBody>
      </p:sp>
      <p:sp>
        <p:nvSpPr>
          <p:cNvPr id="4" name="Title 1">
            <a:extLst>
              <a:ext uri="{FF2B5EF4-FFF2-40B4-BE49-F238E27FC236}">
                <a16:creationId xmlns="" xmlns:a16="http://schemas.microsoft.com/office/drawing/2014/main" id="{2DE265CE-5A60-4551-BDBD-C51551D97659}"/>
              </a:ext>
            </a:extLst>
          </p:cNvPr>
          <p:cNvSpPr txBox="1">
            <a:spLocks/>
          </p:cNvSpPr>
          <p:nvPr/>
        </p:nvSpPr>
        <p:spPr bwMode="auto">
          <a:xfrm>
            <a:off x="0" y="100638"/>
            <a:ext cx="8092440" cy="307777"/>
          </a:xfrm>
          <a:prstGeom prst="rect">
            <a:avLst/>
          </a:prstGeom>
          <a:noFill/>
          <a:ln w="9525">
            <a:noFill/>
            <a:miter lim="800000"/>
            <a:headEnd/>
            <a:tailEnd/>
          </a:ln>
          <a:effectLst/>
        </p:spPr>
        <p:txBody>
          <a:bodyPr vert="horz" wrap="square" lIns="228600" tIns="0" rIns="457200" bIns="0" numCol="1" anchor="ctr" anchorCtr="0" compatLnSpc="1">
            <a:prstTxWarp prst="textNoShape">
              <a:avLst/>
            </a:prstTxWarp>
            <a:spAutoFit/>
          </a:bodyPr>
          <a:lstStyle>
            <a:lvl1pPr algn="l" rtl="0" eaLnBrk="1" fontAlgn="base" hangingPunct="1">
              <a:lnSpc>
                <a:spcPct val="100000"/>
              </a:lnSpc>
              <a:spcBef>
                <a:spcPts val="600"/>
              </a:spcBef>
              <a:spcAft>
                <a:spcPct val="0"/>
              </a:spcAft>
              <a:defRPr sz="2000" b="0">
                <a:solidFill>
                  <a:schemeClr val="accent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pPr algn="ctr"/>
            <a:r>
              <a:rPr lang="en-US" kern="0" smtClean="0">
                <a:solidFill>
                  <a:srgbClr val="0096D6"/>
                </a:solidFill>
              </a:rPr>
              <a:t>Component Description – </a:t>
            </a:r>
            <a:r>
              <a:rPr lang="en-US" altLang="en-US" kern="0" smtClean="0">
                <a:solidFill>
                  <a:srgbClr val="B21901"/>
                </a:solidFill>
              </a:rPr>
              <a:t>Test Case Library ER Model</a:t>
            </a:r>
            <a:endParaRPr lang="en-US" kern="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69" y="551999"/>
            <a:ext cx="7643037" cy="4424333"/>
          </a:xfrm>
          <a:prstGeom prst="rect">
            <a:avLst/>
          </a:prstGeom>
        </p:spPr>
      </p:pic>
    </p:spTree>
    <p:extLst>
      <p:ext uri="{BB962C8B-B14F-4D97-AF65-F5344CB8AC3E}">
        <p14:creationId xmlns:p14="http://schemas.microsoft.com/office/powerpoint/2010/main" val="183471298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E265CE-5A60-4551-BDBD-C51551D97659}"/>
              </a:ext>
            </a:extLst>
          </p:cNvPr>
          <p:cNvSpPr>
            <a:spLocks noGrp="1"/>
          </p:cNvSpPr>
          <p:nvPr>
            <p:ph type="title"/>
          </p:nvPr>
        </p:nvSpPr>
        <p:spPr>
          <a:xfrm>
            <a:off x="0" y="233590"/>
            <a:ext cx="8092440" cy="307777"/>
          </a:xfrm>
        </p:spPr>
        <p:txBody>
          <a:bodyPr/>
          <a:lstStyle/>
          <a:p>
            <a:pPr algn="ctr"/>
            <a:r>
              <a:rPr lang="en-US" dirty="0">
                <a:solidFill>
                  <a:srgbClr val="0096D6"/>
                </a:solidFill>
              </a:rPr>
              <a:t>Component Description – </a:t>
            </a:r>
            <a:r>
              <a:rPr lang="en-US" altLang="en-US" dirty="0" smtClean="0">
                <a:solidFill>
                  <a:srgbClr val="B21901"/>
                </a:solidFill>
              </a:rPr>
              <a:t>Test </a:t>
            </a:r>
            <a:r>
              <a:rPr lang="en-US" altLang="en-US" dirty="0">
                <a:solidFill>
                  <a:srgbClr val="B21901"/>
                </a:solidFill>
              </a:rPr>
              <a:t>Case Library </a:t>
            </a:r>
            <a:r>
              <a:rPr lang="en-US" altLang="en-US" dirty="0" smtClean="0">
                <a:solidFill>
                  <a:srgbClr val="B21901"/>
                </a:solidFill>
              </a:rPr>
              <a:t>ER </a:t>
            </a:r>
            <a:r>
              <a:rPr lang="en-US" altLang="en-US" dirty="0">
                <a:solidFill>
                  <a:srgbClr val="B21901"/>
                </a:solidFill>
              </a:rPr>
              <a:t>Model</a:t>
            </a:r>
            <a:endParaRPr lang="en-US" dirty="0"/>
          </a:p>
        </p:txBody>
      </p:sp>
      <p:sp>
        <p:nvSpPr>
          <p:cNvPr id="4" name="Rectangle 3">
            <a:extLst>
              <a:ext uri="{FF2B5EF4-FFF2-40B4-BE49-F238E27FC236}">
                <a16:creationId xmlns="" xmlns:a16="http://schemas.microsoft.com/office/drawing/2014/main" id="{FAD3E5E8-F335-4D05-A068-A425E3E3990F}"/>
              </a:ext>
            </a:extLst>
          </p:cNvPr>
          <p:cNvSpPr/>
          <p:nvPr/>
        </p:nvSpPr>
        <p:spPr>
          <a:xfrm>
            <a:off x="479271" y="712779"/>
            <a:ext cx="7613169" cy="3908762"/>
          </a:xfrm>
          <a:prstGeom prst="rect">
            <a:avLst/>
          </a:prstGeom>
        </p:spPr>
        <p:txBody>
          <a:bodyPr wrap="square">
            <a:spAutoFit/>
          </a:bodyPr>
          <a:lstStyle/>
          <a:p>
            <a:pPr algn="l" eaLnBrk="1" fontAlgn="auto" hangingPunct="1">
              <a:spcBef>
                <a:spcPts val="0"/>
              </a:spcBef>
              <a:spcAft>
                <a:spcPts val="600"/>
              </a:spcAft>
            </a:pPr>
            <a:r>
              <a:rPr lang="en-US" sz="1600" dirty="0">
                <a:solidFill>
                  <a:prstClr val="black"/>
                </a:solidFill>
                <a:latin typeface="+mn-lt"/>
              </a:rPr>
              <a:t>Test Case </a:t>
            </a:r>
            <a:r>
              <a:rPr lang="en-US" sz="1600" b="0" dirty="0">
                <a:solidFill>
                  <a:prstClr val="black"/>
                </a:solidFill>
                <a:latin typeface="+mn-lt"/>
              </a:rPr>
              <a:t>- core entity that represents a single test case</a:t>
            </a:r>
            <a:endParaRPr lang="en-US" sz="1600" dirty="0">
              <a:solidFill>
                <a:prstClr val="black"/>
              </a:solidFill>
              <a:latin typeface="+mn-lt"/>
            </a:endParaRPr>
          </a:p>
          <a:p>
            <a:pPr marL="742960" lvl="1" indent="-285753" algn="l" eaLnBrk="1" fontAlgn="auto" hangingPunct="1">
              <a:spcBef>
                <a:spcPts val="0"/>
              </a:spcBef>
              <a:spcAft>
                <a:spcPts val="0"/>
              </a:spcAft>
              <a:buFont typeface=".AppleSystemUIFont" charset="-120"/>
              <a:buChar char="-"/>
            </a:pPr>
            <a:r>
              <a:rPr lang="en-US" dirty="0">
                <a:solidFill>
                  <a:prstClr val="black"/>
                </a:solidFill>
                <a:latin typeface="+mn-lt"/>
              </a:rPr>
              <a:t>Priority - </a:t>
            </a:r>
            <a:r>
              <a:rPr lang="en-US" b="0" dirty="0">
                <a:solidFill>
                  <a:prstClr val="black"/>
                </a:solidFill>
                <a:latin typeface="+mn-lt"/>
              </a:rPr>
              <a:t>priority of the test case </a:t>
            </a:r>
          </a:p>
          <a:p>
            <a:pPr marL="742960" lvl="1" indent="-285753" algn="l" eaLnBrk="1" fontAlgn="auto" hangingPunct="1">
              <a:spcBef>
                <a:spcPts val="0"/>
              </a:spcBef>
              <a:spcAft>
                <a:spcPts val="0"/>
              </a:spcAft>
              <a:buFont typeface=".AppleSystemUIFont" charset="-120"/>
              <a:buChar char="-"/>
            </a:pPr>
            <a:r>
              <a:rPr lang="en-US" dirty="0">
                <a:solidFill>
                  <a:prstClr val="black"/>
                </a:solidFill>
                <a:latin typeface="+mn-lt"/>
              </a:rPr>
              <a:t>Initial test configuration, environment, procedure, expected results </a:t>
            </a:r>
            <a:r>
              <a:rPr lang="en-US" dirty="0" smtClean="0">
                <a:solidFill>
                  <a:prstClr val="black"/>
                </a:solidFill>
                <a:latin typeface="+mn-lt"/>
              </a:rPr>
              <a:t>- </a:t>
            </a:r>
            <a:r>
              <a:rPr lang="en-US" b="0" dirty="0" smtClean="0">
                <a:solidFill>
                  <a:prstClr val="black"/>
                </a:solidFill>
                <a:latin typeface="+mn-lt"/>
              </a:rPr>
              <a:t>attributes </a:t>
            </a:r>
            <a:r>
              <a:rPr lang="en-US" b="0" dirty="0">
                <a:solidFill>
                  <a:prstClr val="black"/>
                </a:solidFill>
                <a:latin typeface="+mn-lt"/>
              </a:rPr>
              <a:t>that are descriptive of running the test</a:t>
            </a:r>
          </a:p>
          <a:p>
            <a:pPr marL="742960" lvl="1" indent="-285753" algn="l" eaLnBrk="1" fontAlgn="auto" hangingPunct="1">
              <a:spcBef>
                <a:spcPts val="0"/>
              </a:spcBef>
              <a:spcAft>
                <a:spcPts val="0"/>
              </a:spcAft>
              <a:buFont typeface=".AppleSystemUIFont" charset="-120"/>
              <a:buChar char="-"/>
            </a:pPr>
            <a:r>
              <a:rPr lang="en-US" dirty="0">
                <a:solidFill>
                  <a:prstClr val="black"/>
                </a:solidFill>
                <a:latin typeface="+mn-lt"/>
              </a:rPr>
              <a:t>Duration, Timeout </a:t>
            </a:r>
            <a:r>
              <a:rPr lang="en-US" b="0" dirty="0">
                <a:solidFill>
                  <a:prstClr val="black"/>
                </a:solidFill>
                <a:latin typeface="+mn-lt"/>
              </a:rPr>
              <a:t>– timing attributes</a:t>
            </a:r>
          </a:p>
          <a:p>
            <a:pPr marL="742960" lvl="1" indent="-285753" algn="l" eaLnBrk="1" fontAlgn="auto" hangingPunct="1">
              <a:spcBef>
                <a:spcPts val="0"/>
              </a:spcBef>
              <a:spcAft>
                <a:spcPts val="0"/>
              </a:spcAft>
              <a:buFont typeface=".AppleSystemUIFont" charset="-120"/>
              <a:buChar char="-"/>
            </a:pPr>
            <a:r>
              <a:rPr lang="en-US" dirty="0" smtClean="0">
                <a:solidFill>
                  <a:prstClr val="black"/>
                </a:solidFill>
                <a:latin typeface="+mn-lt"/>
              </a:rPr>
              <a:t>Verified </a:t>
            </a:r>
            <a:r>
              <a:rPr lang="en-US" dirty="0">
                <a:solidFill>
                  <a:prstClr val="black"/>
                </a:solidFill>
                <a:latin typeface="+mn-lt"/>
              </a:rPr>
              <a:t>Defects </a:t>
            </a:r>
            <a:r>
              <a:rPr lang="en-US" b="0" dirty="0">
                <a:solidFill>
                  <a:prstClr val="black"/>
                </a:solidFill>
                <a:latin typeface="+mn-lt"/>
              </a:rPr>
              <a:t>– Specific defects targeted by test case</a:t>
            </a:r>
          </a:p>
          <a:p>
            <a:pPr marL="742960" lvl="1" indent="-285753" algn="l" eaLnBrk="1" fontAlgn="auto" hangingPunct="1">
              <a:spcBef>
                <a:spcPts val="0"/>
              </a:spcBef>
              <a:spcAft>
                <a:spcPts val="600"/>
              </a:spcAft>
              <a:buFont typeface=".AppleSystemUIFont" charset="-120"/>
              <a:buChar char="-"/>
            </a:pPr>
            <a:r>
              <a:rPr lang="en-US" dirty="0" smtClean="0">
                <a:solidFill>
                  <a:prstClr val="black"/>
                </a:solidFill>
                <a:latin typeface="+mn-lt"/>
              </a:rPr>
              <a:t>Owner </a:t>
            </a:r>
            <a:r>
              <a:rPr lang="en-US" b="0" dirty="0" smtClean="0">
                <a:solidFill>
                  <a:prstClr val="black"/>
                </a:solidFill>
                <a:latin typeface="+mn-lt"/>
              </a:rPr>
              <a:t>– </a:t>
            </a:r>
            <a:r>
              <a:rPr lang="en-US" b="0" dirty="0">
                <a:solidFill>
                  <a:prstClr val="black"/>
                </a:solidFill>
                <a:latin typeface="+mn-lt"/>
              </a:rPr>
              <a:t>team or user that owns test case</a:t>
            </a:r>
            <a:endParaRPr lang="en-US" dirty="0">
              <a:solidFill>
                <a:prstClr val="black"/>
              </a:solidFill>
              <a:latin typeface="+mn-lt"/>
            </a:endParaRPr>
          </a:p>
          <a:p>
            <a:pPr algn="l" eaLnBrk="1" fontAlgn="auto" hangingPunct="1">
              <a:lnSpc>
                <a:spcPct val="150000"/>
              </a:lnSpc>
              <a:spcBef>
                <a:spcPts val="0"/>
              </a:spcBef>
              <a:spcAft>
                <a:spcPts val="0"/>
              </a:spcAft>
            </a:pPr>
            <a:r>
              <a:rPr lang="en-US" dirty="0" smtClean="0">
                <a:solidFill>
                  <a:prstClr val="black"/>
                </a:solidFill>
                <a:latin typeface="+mn-lt"/>
              </a:rPr>
              <a:t>Test </a:t>
            </a:r>
            <a:r>
              <a:rPr lang="en-US" dirty="0">
                <a:solidFill>
                  <a:prstClr val="black"/>
                </a:solidFill>
                <a:latin typeface="+mn-lt"/>
              </a:rPr>
              <a:t>Category - </a:t>
            </a:r>
            <a:r>
              <a:rPr lang="en-US" b="0" dirty="0">
                <a:solidFill>
                  <a:prstClr val="black"/>
                </a:solidFill>
                <a:latin typeface="+mn-lt"/>
              </a:rPr>
              <a:t>indicates Acceptance vs Unit vs Performance test, etc.</a:t>
            </a:r>
          </a:p>
          <a:p>
            <a:pPr algn="l" eaLnBrk="1" fontAlgn="auto" hangingPunct="1">
              <a:lnSpc>
                <a:spcPct val="150000"/>
              </a:lnSpc>
              <a:spcBef>
                <a:spcPts val="0"/>
              </a:spcBef>
              <a:spcAft>
                <a:spcPts val="0"/>
              </a:spcAft>
            </a:pPr>
            <a:r>
              <a:rPr lang="en-US" dirty="0" smtClean="0">
                <a:solidFill>
                  <a:prstClr val="black"/>
                </a:solidFill>
                <a:latin typeface="+mn-lt"/>
              </a:rPr>
              <a:t>System </a:t>
            </a:r>
            <a:r>
              <a:rPr lang="en-US" dirty="0">
                <a:solidFill>
                  <a:prstClr val="black"/>
                </a:solidFill>
                <a:latin typeface="+mn-lt"/>
              </a:rPr>
              <a:t>Under Test - </a:t>
            </a:r>
            <a:r>
              <a:rPr lang="en-US" b="0" dirty="0">
                <a:solidFill>
                  <a:prstClr val="black"/>
                </a:solidFill>
                <a:latin typeface="+mn-lt"/>
              </a:rPr>
              <a:t>identifies </a:t>
            </a:r>
            <a:r>
              <a:rPr lang="en-US" b="0" dirty="0" smtClean="0">
                <a:solidFill>
                  <a:prstClr val="black"/>
                </a:solidFill>
                <a:latin typeface="+mn-lt"/>
              </a:rPr>
              <a:t>DUT. </a:t>
            </a:r>
            <a:r>
              <a:rPr lang="en-US" b="0" dirty="0">
                <a:solidFill>
                  <a:prstClr val="black"/>
                </a:solidFill>
                <a:latin typeface="+mn-lt"/>
              </a:rPr>
              <a:t>A test case can be applicable to many </a:t>
            </a:r>
            <a:r>
              <a:rPr lang="en-US" b="0" dirty="0" smtClean="0">
                <a:solidFill>
                  <a:prstClr val="black"/>
                </a:solidFill>
                <a:latin typeface="+mn-lt"/>
              </a:rPr>
              <a:t>DUTs.</a:t>
            </a:r>
          </a:p>
          <a:p>
            <a:pPr algn="l" eaLnBrk="1" fontAlgn="auto" hangingPunct="1">
              <a:lnSpc>
                <a:spcPct val="150000"/>
              </a:lnSpc>
              <a:spcBef>
                <a:spcPts val="0"/>
              </a:spcBef>
              <a:spcAft>
                <a:spcPts val="600"/>
              </a:spcAft>
            </a:pPr>
            <a:r>
              <a:rPr lang="en-US" dirty="0">
                <a:solidFill>
                  <a:prstClr val="black"/>
                </a:solidFill>
              </a:rPr>
              <a:t>Test Case Metadata – </a:t>
            </a:r>
            <a:r>
              <a:rPr lang="en-US" b="0" dirty="0">
                <a:solidFill>
                  <a:prstClr val="black"/>
                </a:solidFill>
              </a:rPr>
              <a:t>Extensible set of key value pairs to decorate Test Cases. </a:t>
            </a:r>
            <a:r>
              <a:rPr lang="en-US" b="0" dirty="0" smtClean="0">
                <a:solidFill>
                  <a:prstClr val="black"/>
                </a:solidFill>
              </a:rPr>
              <a:t>Examples:</a:t>
            </a:r>
            <a:endParaRPr lang="en-US" b="0" dirty="0">
              <a:solidFill>
                <a:prstClr val="black"/>
              </a:solidFill>
            </a:endParaRPr>
          </a:p>
          <a:p>
            <a:pPr lvl="1" algn="l" eaLnBrk="1" fontAlgn="auto" hangingPunct="1">
              <a:spcBef>
                <a:spcPts val="0"/>
              </a:spcBef>
              <a:spcAft>
                <a:spcPts val="0"/>
              </a:spcAft>
            </a:pPr>
            <a:r>
              <a:rPr lang="en-US" dirty="0">
                <a:solidFill>
                  <a:prstClr val="black"/>
                </a:solidFill>
              </a:rPr>
              <a:t>	Key		Value</a:t>
            </a:r>
          </a:p>
          <a:p>
            <a:pPr algn="l" eaLnBrk="1" fontAlgn="auto" hangingPunct="1">
              <a:spcBef>
                <a:spcPts val="0"/>
              </a:spcBef>
              <a:spcAft>
                <a:spcPts val="0"/>
              </a:spcAft>
            </a:pPr>
            <a:r>
              <a:rPr lang="en-US" b="0" dirty="0">
                <a:solidFill>
                  <a:prstClr val="black"/>
                </a:solidFill>
              </a:rPr>
              <a:t>	</a:t>
            </a:r>
            <a:r>
              <a:rPr lang="en-US" b="0" dirty="0" err="1">
                <a:solidFill>
                  <a:prstClr val="black"/>
                </a:solidFill>
              </a:rPr>
              <a:t>MarketSegment</a:t>
            </a:r>
            <a:r>
              <a:rPr lang="en-US" b="0" dirty="0">
                <a:solidFill>
                  <a:prstClr val="black"/>
                </a:solidFill>
              </a:rPr>
              <a:t>	CDC</a:t>
            </a:r>
          </a:p>
          <a:p>
            <a:pPr algn="l" eaLnBrk="1" fontAlgn="auto" hangingPunct="1">
              <a:spcBef>
                <a:spcPts val="0"/>
              </a:spcBef>
              <a:spcAft>
                <a:spcPts val="0"/>
              </a:spcAft>
            </a:pPr>
            <a:r>
              <a:rPr lang="en-US" b="0" dirty="0">
                <a:solidFill>
                  <a:prstClr val="black"/>
                </a:solidFill>
              </a:rPr>
              <a:t>	</a:t>
            </a:r>
            <a:r>
              <a:rPr lang="en-US" b="0" dirty="0" err="1">
                <a:solidFill>
                  <a:prstClr val="black"/>
                </a:solidFill>
              </a:rPr>
              <a:t>MarketSegment</a:t>
            </a:r>
            <a:r>
              <a:rPr lang="en-US" b="0" dirty="0">
                <a:solidFill>
                  <a:prstClr val="black"/>
                </a:solidFill>
              </a:rPr>
              <a:t>	AVALANCHE</a:t>
            </a:r>
          </a:p>
          <a:p>
            <a:pPr algn="l" eaLnBrk="1" fontAlgn="auto" hangingPunct="1">
              <a:spcBef>
                <a:spcPts val="0"/>
              </a:spcBef>
              <a:spcAft>
                <a:spcPts val="0"/>
              </a:spcAft>
            </a:pPr>
            <a:r>
              <a:rPr lang="en-US" b="0" dirty="0">
                <a:solidFill>
                  <a:prstClr val="black"/>
                </a:solidFill>
              </a:rPr>
              <a:t>	Protocol		BGP_BLL</a:t>
            </a:r>
          </a:p>
          <a:p>
            <a:pPr algn="l" eaLnBrk="1" fontAlgn="auto" hangingPunct="1">
              <a:spcBef>
                <a:spcPts val="0"/>
              </a:spcBef>
              <a:spcAft>
                <a:spcPts val="0"/>
              </a:spcAft>
            </a:pPr>
            <a:r>
              <a:rPr lang="en-US" b="0" dirty="0">
                <a:solidFill>
                  <a:prstClr val="black"/>
                </a:solidFill>
              </a:rPr>
              <a:t>	Protocol		</a:t>
            </a:r>
            <a:r>
              <a:rPr lang="en-US" b="0" dirty="0" smtClean="0">
                <a:solidFill>
                  <a:prstClr val="black"/>
                </a:solidFill>
              </a:rPr>
              <a:t>MULTICAST_IL</a:t>
            </a:r>
            <a:endParaRPr lang="en-US" dirty="0">
              <a:solidFill>
                <a:prstClr val="black"/>
              </a:solidFill>
            </a:endParaRPr>
          </a:p>
        </p:txBody>
      </p:sp>
    </p:spTree>
    <p:extLst>
      <p:ext uri="{BB962C8B-B14F-4D97-AF65-F5344CB8AC3E}">
        <p14:creationId xmlns:p14="http://schemas.microsoft.com/office/powerpoint/2010/main" val="186124028"/>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E265CE-5A60-4551-BDBD-C51551D97659}"/>
              </a:ext>
            </a:extLst>
          </p:cNvPr>
          <p:cNvSpPr>
            <a:spLocks noGrp="1"/>
          </p:cNvSpPr>
          <p:nvPr>
            <p:ph type="title"/>
          </p:nvPr>
        </p:nvSpPr>
        <p:spPr>
          <a:xfrm>
            <a:off x="0" y="233589"/>
            <a:ext cx="8092440" cy="307777"/>
          </a:xfrm>
        </p:spPr>
        <p:txBody>
          <a:bodyPr/>
          <a:lstStyle/>
          <a:p>
            <a:pPr algn="ctr"/>
            <a:r>
              <a:rPr lang="en-US" dirty="0">
                <a:solidFill>
                  <a:srgbClr val="0096D6"/>
                </a:solidFill>
              </a:rPr>
              <a:t>Component Description – </a:t>
            </a:r>
            <a:r>
              <a:rPr lang="en-US" altLang="en-US" dirty="0">
                <a:solidFill>
                  <a:srgbClr val="B21901"/>
                </a:solidFill>
              </a:rPr>
              <a:t>Test Case Library ER </a:t>
            </a:r>
            <a:r>
              <a:rPr lang="en-US" altLang="en-US" dirty="0" smtClean="0">
                <a:solidFill>
                  <a:srgbClr val="B21901"/>
                </a:solidFill>
              </a:rPr>
              <a:t>Model</a:t>
            </a:r>
            <a:endParaRPr lang="en-US" dirty="0"/>
          </a:p>
        </p:txBody>
      </p:sp>
      <p:sp>
        <p:nvSpPr>
          <p:cNvPr id="4" name="Rectangle 3">
            <a:extLst>
              <a:ext uri="{FF2B5EF4-FFF2-40B4-BE49-F238E27FC236}">
                <a16:creationId xmlns="" xmlns:a16="http://schemas.microsoft.com/office/drawing/2014/main" id="{FAD3E5E8-F335-4D05-A068-A425E3E3990F}"/>
              </a:ext>
            </a:extLst>
          </p:cNvPr>
          <p:cNvSpPr/>
          <p:nvPr/>
        </p:nvSpPr>
        <p:spPr>
          <a:xfrm>
            <a:off x="479269" y="712779"/>
            <a:ext cx="7388823" cy="3822585"/>
          </a:xfrm>
          <a:prstGeom prst="rect">
            <a:avLst/>
          </a:prstGeom>
        </p:spPr>
        <p:txBody>
          <a:bodyPr wrap="square">
            <a:spAutoFit/>
          </a:bodyPr>
          <a:lstStyle/>
          <a:p>
            <a:pPr marL="0" lvl="1" algn="l" eaLnBrk="1" fontAlgn="auto" hangingPunct="1">
              <a:lnSpc>
                <a:spcPct val="90000"/>
              </a:lnSpc>
              <a:spcBef>
                <a:spcPts val="0"/>
              </a:spcBef>
              <a:spcAft>
                <a:spcPts val="600"/>
              </a:spcAft>
            </a:pPr>
            <a:r>
              <a:rPr lang="en-US" sz="1600" dirty="0" smtClean="0">
                <a:solidFill>
                  <a:prstClr val="black"/>
                </a:solidFill>
              </a:rPr>
              <a:t>Test Suite – </a:t>
            </a:r>
            <a:r>
              <a:rPr lang="en-US" sz="1600" b="0" dirty="0" smtClean="0">
                <a:solidFill>
                  <a:prstClr val="black"/>
                </a:solidFill>
              </a:rPr>
              <a:t>container </a:t>
            </a:r>
            <a:r>
              <a:rPr lang="en-US" sz="1600" b="0" dirty="0">
                <a:solidFill>
                  <a:prstClr val="black"/>
                </a:solidFill>
              </a:rPr>
              <a:t>of Test Cases</a:t>
            </a:r>
            <a:r>
              <a:rPr lang="en-US" sz="1600" b="0" dirty="0" smtClean="0">
                <a:solidFill>
                  <a:prstClr val="black"/>
                </a:solidFill>
              </a:rPr>
              <a:t>.</a:t>
            </a:r>
            <a:endParaRPr lang="en-US" sz="1600" b="0" dirty="0">
              <a:solidFill>
                <a:prstClr val="black"/>
              </a:solidFill>
            </a:endParaRPr>
          </a:p>
          <a:p>
            <a:pPr marL="285753" lvl="1" indent="-285753" algn="l" eaLnBrk="1" fontAlgn="auto" hangingPunct="1">
              <a:spcBef>
                <a:spcPts val="0"/>
              </a:spcBef>
              <a:spcAft>
                <a:spcPts val="0"/>
              </a:spcAft>
              <a:buFont typeface="Courier New" charset="0"/>
              <a:buChar char="o"/>
            </a:pPr>
            <a:r>
              <a:rPr lang="en-US" sz="1600" b="0" dirty="0">
                <a:solidFill>
                  <a:prstClr val="black"/>
                </a:solidFill>
              </a:rPr>
              <a:t>Membership can be rule based as well as list based. </a:t>
            </a:r>
          </a:p>
          <a:p>
            <a:pPr marL="285753" lvl="1" indent="-285753" algn="l" eaLnBrk="1" fontAlgn="auto" hangingPunct="1">
              <a:spcBef>
                <a:spcPts val="0"/>
              </a:spcBef>
              <a:spcAft>
                <a:spcPts val="0"/>
              </a:spcAft>
              <a:buFont typeface="Courier New" charset="0"/>
              <a:buChar char="o"/>
            </a:pPr>
            <a:r>
              <a:rPr lang="en-US" sz="1600" b="0" dirty="0">
                <a:solidFill>
                  <a:prstClr val="black"/>
                </a:solidFill>
              </a:rPr>
              <a:t>Rule based containment will be defined on Test Case Metadata or Test Case attributes such as Test Category. It will be dynamically evaluated to generate the relevant test cases or test sets. </a:t>
            </a:r>
          </a:p>
          <a:p>
            <a:pPr marL="285753" lvl="1" indent="-285753" algn="l" eaLnBrk="1" fontAlgn="auto" hangingPunct="1">
              <a:spcBef>
                <a:spcPts val="0"/>
              </a:spcBef>
              <a:spcAft>
                <a:spcPts val="0"/>
              </a:spcAft>
              <a:buFont typeface="Courier New" charset="0"/>
              <a:buChar char="o"/>
            </a:pPr>
            <a:r>
              <a:rPr lang="en-US" sz="1600" b="0" dirty="0">
                <a:solidFill>
                  <a:prstClr val="black"/>
                </a:solidFill>
              </a:rPr>
              <a:t>A simple rule like “Test Category = Functional” will automatically include test cases which are marked Functional, even ones added subsequently. In contrast, list based containment will explicitly enumerate Test </a:t>
            </a:r>
            <a:r>
              <a:rPr lang="en-US" sz="1600" b="0" dirty="0" smtClean="0">
                <a:solidFill>
                  <a:prstClr val="black"/>
                </a:solidFill>
              </a:rPr>
              <a:t>Cases</a:t>
            </a:r>
          </a:p>
          <a:p>
            <a:pPr marL="285753" lvl="1" indent="-285753" algn="l" eaLnBrk="1" fontAlgn="auto" hangingPunct="1">
              <a:spcBef>
                <a:spcPts val="0"/>
              </a:spcBef>
              <a:spcAft>
                <a:spcPts val="0"/>
              </a:spcAft>
              <a:buFont typeface="Courier New" charset="0"/>
              <a:buChar char="o"/>
            </a:pPr>
            <a:r>
              <a:rPr lang="en-US" sz="1600" b="0" dirty="0" smtClean="0">
                <a:solidFill>
                  <a:prstClr val="black"/>
                </a:solidFill>
              </a:rPr>
              <a:t>Test suites can </a:t>
            </a:r>
            <a:r>
              <a:rPr lang="en-US" sz="1600" b="0" dirty="0">
                <a:solidFill>
                  <a:prstClr val="black"/>
                </a:solidFill>
              </a:rPr>
              <a:t>be nested</a:t>
            </a:r>
            <a:r>
              <a:rPr lang="en-US" sz="1600" b="0" dirty="0" smtClean="0">
                <a:solidFill>
                  <a:prstClr val="black"/>
                </a:solidFill>
              </a:rPr>
              <a:t>.</a:t>
            </a:r>
            <a:endParaRPr lang="en-US" sz="1600" dirty="0">
              <a:solidFill>
                <a:prstClr val="black"/>
              </a:solidFill>
            </a:endParaRPr>
          </a:p>
          <a:p>
            <a:pPr algn="l" eaLnBrk="1" fontAlgn="auto" hangingPunct="1">
              <a:spcBef>
                <a:spcPts val="600"/>
              </a:spcBef>
              <a:spcAft>
                <a:spcPts val="0"/>
              </a:spcAft>
            </a:pPr>
            <a:r>
              <a:rPr lang="en-US" sz="1600" b="0" dirty="0" smtClean="0">
                <a:solidFill>
                  <a:prstClr val="black"/>
                </a:solidFill>
              </a:rPr>
              <a:t>Test </a:t>
            </a:r>
            <a:r>
              <a:rPr lang="en-US" sz="1600" b="0" dirty="0">
                <a:solidFill>
                  <a:prstClr val="black"/>
                </a:solidFill>
              </a:rPr>
              <a:t>cases can be grouped into multiple hierarchies - by feature test coverage, by customer or market segment, by release, etc</a:t>
            </a:r>
            <a:r>
              <a:rPr lang="en-US" sz="1600" b="0" dirty="0" smtClean="0">
                <a:solidFill>
                  <a:prstClr val="black"/>
                </a:solidFill>
              </a:rPr>
              <a:t>.</a:t>
            </a:r>
          </a:p>
          <a:p>
            <a:pPr algn="l" eaLnBrk="1" fontAlgn="auto" hangingPunct="1">
              <a:spcBef>
                <a:spcPts val="600"/>
              </a:spcBef>
              <a:spcAft>
                <a:spcPts val="0"/>
              </a:spcAft>
            </a:pPr>
            <a:endParaRPr lang="en-US" sz="1600" b="0" dirty="0" smtClean="0">
              <a:solidFill>
                <a:prstClr val="black"/>
              </a:solidFill>
            </a:endParaRPr>
          </a:p>
          <a:p>
            <a:pPr algn="l" eaLnBrk="1" fontAlgn="auto" hangingPunct="1">
              <a:spcBef>
                <a:spcPts val="600"/>
              </a:spcBef>
              <a:spcAft>
                <a:spcPts val="0"/>
              </a:spcAft>
            </a:pPr>
            <a:r>
              <a:rPr lang="en-US" sz="1600" dirty="0">
                <a:solidFill>
                  <a:prstClr val="black"/>
                </a:solidFill>
              </a:rPr>
              <a:t>Test Result - </a:t>
            </a:r>
            <a:r>
              <a:rPr lang="en-US" sz="1600" b="0" dirty="0">
                <a:solidFill>
                  <a:prstClr val="black"/>
                </a:solidFill>
              </a:rPr>
              <a:t>will record execution history. This can be used to query tests which have been failing recently</a:t>
            </a:r>
            <a:r>
              <a:rPr lang="en-US" sz="1600" b="0" dirty="0" smtClean="0">
                <a:solidFill>
                  <a:prstClr val="black"/>
                </a:solidFill>
              </a:rPr>
              <a:t>.</a:t>
            </a:r>
            <a:endParaRPr lang="en-US" sz="1600" b="0" dirty="0">
              <a:solidFill>
                <a:prstClr val="black"/>
              </a:solidFill>
            </a:endParaRPr>
          </a:p>
        </p:txBody>
      </p:sp>
    </p:spTree>
    <p:extLst>
      <p:ext uri="{BB962C8B-B14F-4D97-AF65-F5344CB8AC3E}">
        <p14:creationId xmlns:p14="http://schemas.microsoft.com/office/powerpoint/2010/main" val="970351605"/>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E265CE-5A60-4551-BDBD-C51551D97659}"/>
              </a:ext>
            </a:extLst>
          </p:cNvPr>
          <p:cNvSpPr>
            <a:spLocks noGrp="1"/>
          </p:cNvSpPr>
          <p:nvPr>
            <p:ph type="title"/>
          </p:nvPr>
        </p:nvSpPr>
        <p:spPr>
          <a:xfrm>
            <a:off x="0" y="233589"/>
            <a:ext cx="8092440" cy="307777"/>
          </a:xfrm>
        </p:spPr>
        <p:txBody>
          <a:bodyPr/>
          <a:lstStyle/>
          <a:p>
            <a:pPr algn="ctr"/>
            <a:r>
              <a:rPr lang="en-US" dirty="0">
                <a:solidFill>
                  <a:srgbClr val="0096D6"/>
                </a:solidFill>
              </a:rPr>
              <a:t>Component Description – </a:t>
            </a:r>
            <a:r>
              <a:rPr lang="en-US" altLang="en-US" dirty="0">
                <a:solidFill>
                  <a:srgbClr val="B21901"/>
                </a:solidFill>
              </a:rPr>
              <a:t>Test Case Library ER Model</a:t>
            </a:r>
            <a:endParaRPr lang="en-US" dirty="0"/>
          </a:p>
        </p:txBody>
      </p:sp>
      <p:sp>
        <p:nvSpPr>
          <p:cNvPr id="4" name="Rectangle 3">
            <a:extLst>
              <a:ext uri="{FF2B5EF4-FFF2-40B4-BE49-F238E27FC236}">
                <a16:creationId xmlns="" xmlns:a16="http://schemas.microsoft.com/office/drawing/2014/main" id="{FAD3E5E8-F335-4D05-A068-A425E3E3990F}"/>
              </a:ext>
            </a:extLst>
          </p:cNvPr>
          <p:cNvSpPr/>
          <p:nvPr/>
        </p:nvSpPr>
        <p:spPr>
          <a:xfrm>
            <a:off x="479271" y="712778"/>
            <a:ext cx="5901209" cy="3462486"/>
          </a:xfrm>
          <a:prstGeom prst="rect">
            <a:avLst/>
          </a:prstGeom>
        </p:spPr>
        <p:txBody>
          <a:bodyPr wrap="square">
            <a:spAutoFit/>
          </a:bodyPr>
          <a:lstStyle/>
          <a:p>
            <a:pPr algn="l" eaLnBrk="1" fontAlgn="auto" hangingPunct="1">
              <a:spcBef>
                <a:spcPts val="600"/>
              </a:spcBef>
              <a:spcAft>
                <a:spcPts val="0"/>
              </a:spcAft>
            </a:pPr>
            <a:r>
              <a:rPr lang="en-US" sz="1600" dirty="0">
                <a:solidFill>
                  <a:prstClr val="black"/>
                </a:solidFill>
                <a:latin typeface="+mn-lt"/>
              </a:rPr>
              <a:t>Test </a:t>
            </a:r>
            <a:r>
              <a:rPr lang="en-US" sz="1600" dirty="0" smtClean="0">
                <a:solidFill>
                  <a:prstClr val="black"/>
                </a:solidFill>
                <a:latin typeface="+mn-lt"/>
              </a:rPr>
              <a:t>Case Filters </a:t>
            </a:r>
            <a:r>
              <a:rPr lang="en-US" sz="1600" b="0" dirty="0" smtClean="0">
                <a:solidFill>
                  <a:prstClr val="black"/>
                </a:solidFill>
                <a:latin typeface="+mn-lt"/>
              </a:rPr>
              <a:t>– filter expression for test cases: </a:t>
            </a:r>
            <a:endParaRPr lang="en-US" sz="1600" b="0" dirty="0">
              <a:solidFill>
                <a:prstClr val="black"/>
              </a:solidFill>
              <a:latin typeface="+mn-lt"/>
            </a:endParaRPr>
          </a:p>
          <a:p>
            <a:pPr marL="285753" indent="-285753" algn="l" eaLnBrk="1" fontAlgn="auto" hangingPunct="1">
              <a:spcBef>
                <a:spcPts val="0"/>
              </a:spcBef>
              <a:spcAft>
                <a:spcPts val="0"/>
              </a:spcAft>
              <a:buFont typeface="Courier New" charset="0"/>
              <a:buChar char="o"/>
            </a:pPr>
            <a:r>
              <a:rPr lang="en-US" b="0" u="sng" dirty="0">
                <a:solidFill>
                  <a:prstClr val="black"/>
                </a:solidFill>
                <a:latin typeface="+mn-lt"/>
              </a:rPr>
              <a:t>Priority</a:t>
            </a:r>
            <a:r>
              <a:rPr lang="en-US" b="0" dirty="0">
                <a:solidFill>
                  <a:prstClr val="black"/>
                </a:solidFill>
                <a:latin typeface="+mn-lt"/>
              </a:rPr>
              <a:t> – test case priority</a:t>
            </a:r>
          </a:p>
          <a:p>
            <a:pPr marL="285753" indent="-285753" algn="l" eaLnBrk="1" fontAlgn="auto" hangingPunct="1">
              <a:spcBef>
                <a:spcPts val="0"/>
              </a:spcBef>
              <a:spcAft>
                <a:spcPts val="0"/>
              </a:spcAft>
              <a:buFont typeface="Courier New" charset="0"/>
              <a:buChar char="o"/>
            </a:pPr>
            <a:r>
              <a:rPr lang="en-US" b="0" u="sng" dirty="0">
                <a:solidFill>
                  <a:prstClr val="black"/>
                </a:solidFill>
                <a:latin typeface="+mn-lt"/>
              </a:rPr>
              <a:t>Test Category</a:t>
            </a:r>
            <a:r>
              <a:rPr lang="en-US" b="0" dirty="0">
                <a:solidFill>
                  <a:prstClr val="black"/>
                </a:solidFill>
                <a:latin typeface="+mn-lt"/>
              </a:rPr>
              <a:t>– Functional vs Unit vs Performance test cases, etc.</a:t>
            </a:r>
          </a:p>
          <a:p>
            <a:pPr marL="285753" indent="-285753" algn="l" eaLnBrk="1" fontAlgn="auto" hangingPunct="1">
              <a:spcBef>
                <a:spcPts val="0"/>
              </a:spcBef>
              <a:spcAft>
                <a:spcPts val="0"/>
              </a:spcAft>
              <a:buFont typeface="Courier New" charset="0"/>
              <a:buChar char="o"/>
            </a:pPr>
            <a:r>
              <a:rPr lang="en-US" b="0" u="sng" dirty="0">
                <a:solidFill>
                  <a:prstClr val="black"/>
                </a:solidFill>
                <a:latin typeface="+mn-lt"/>
              </a:rPr>
              <a:t>Defects</a:t>
            </a:r>
            <a:r>
              <a:rPr lang="en-US" b="0" dirty="0">
                <a:solidFill>
                  <a:prstClr val="black"/>
                </a:solidFill>
                <a:latin typeface="+mn-lt"/>
              </a:rPr>
              <a:t> – test cases that verify specific defect(s)</a:t>
            </a:r>
          </a:p>
          <a:p>
            <a:pPr marL="285753" indent="-285753" algn="l" eaLnBrk="1" fontAlgn="auto" hangingPunct="1">
              <a:spcBef>
                <a:spcPts val="0"/>
              </a:spcBef>
              <a:spcAft>
                <a:spcPts val="0"/>
              </a:spcAft>
              <a:buFont typeface="Courier New" charset="0"/>
              <a:buChar char="o"/>
            </a:pPr>
            <a:r>
              <a:rPr lang="en-US" b="0" u="sng" dirty="0">
                <a:solidFill>
                  <a:prstClr val="black"/>
                </a:solidFill>
                <a:latin typeface="+mn-lt"/>
              </a:rPr>
              <a:t>Team</a:t>
            </a:r>
            <a:r>
              <a:rPr lang="en-US" b="0" dirty="0">
                <a:solidFill>
                  <a:prstClr val="black"/>
                </a:solidFill>
                <a:latin typeface="+mn-lt"/>
              </a:rPr>
              <a:t> – test cases owned by specific team</a:t>
            </a:r>
          </a:p>
          <a:p>
            <a:pPr marL="285753" indent="-285753" algn="l" eaLnBrk="1" fontAlgn="auto" hangingPunct="1">
              <a:spcBef>
                <a:spcPts val="0"/>
              </a:spcBef>
              <a:spcAft>
                <a:spcPts val="0"/>
              </a:spcAft>
              <a:buFont typeface="Courier New" charset="0"/>
              <a:buChar char="o"/>
            </a:pPr>
            <a:r>
              <a:rPr lang="en-US" b="0" u="sng" dirty="0">
                <a:solidFill>
                  <a:prstClr val="black"/>
                </a:solidFill>
                <a:latin typeface="+mn-lt"/>
              </a:rPr>
              <a:t>Module</a:t>
            </a:r>
            <a:r>
              <a:rPr lang="en-US" b="0" dirty="0">
                <a:solidFill>
                  <a:prstClr val="black"/>
                </a:solidFill>
                <a:latin typeface="+mn-lt"/>
              </a:rPr>
              <a:t> – test cases targeting specific hardware / firmware</a:t>
            </a:r>
          </a:p>
          <a:p>
            <a:pPr marL="285753" indent="-285753" algn="l" eaLnBrk="1" fontAlgn="auto" hangingPunct="1">
              <a:spcBef>
                <a:spcPts val="0"/>
              </a:spcBef>
              <a:spcAft>
                <a:spcPts val="0"/>
              </a:spcAft>
              <a:buFont typeface="Courier New" charset="0"/>
              <a:buChar char="o"/>
            </a:pPr>
            <a:r>
              <a:rPr lang="en-US" b="0" u="sng" dirty="0">
                <a:solidFill>
                  <a:prstClr val="black"/>
                </a:solidFill>
                <a:latin typeface="+mn-lt"/>
              </a:rPr>
              <a:t>Metadata</a:t>
            </a:r>
            <a:r>
              <a:rPr lang="en-US" b="0" dirty="0">
                <a:solidFill>
                  <a:prstClr val="black"/>
                </a:solidFill>
                <a:latin typeface="+mn-lt"/>
              </a:rPr>
              <a:t> – select test cases based on metadata, for example test cases tagged as “BGP*”</a:t>
            </a:r>
          </a:p>
          <a:p>
            <a:pPr marL="285753" indent="-285753" algn="l" eaLnBrk="1" fontAlgn="auto" hangingPunct="1">
              <a:spcBef>
                <a:spcPts val="0"/>
              </a:spcBef>
              <a:spcAft>
                <a:spcPts val="0"/>
              </a:spcAft>
              <a:buFont typeface="Courier New" charset="0"/>
              <a:buChar char="o"/>
            </a:pPr>
            <a:r>
              <a:rPr lang="en-US" b="0" u="sng" dirty="0">
                <a:solidFill>
                  <a:prstClr val="black"/>
                </a:solidFill>
                <a:latin typeface="+mn-lt"/>
              </a:rPr>
              <a:t>History Period, Failure Threshold </a:t>
            </a:r>
            <a:r>
              <a:rPr lang="en-US" b="0" dirty="0">
                <a:solidFill>
                  <a:prstClr val="black"/>
                </a:solidFill>
                <a:latin typeface="+mn-lt"/>
              </a:rPr>
              <a:t>– these 2 filter attributes are intended to be used together, to select test cases which have a certain failure rate over the specified past period.</a:t>
            </a:r>
          </a:p>
          <a:p>
            <a:pPr marL="285753" indent="-285753" algn="l" eaLnBrk="1" fontAlgn="auto" hangingPunct="1">
              <a:spcBef>
                <a:spcPts val="0"/>
              </a:spcBef>
              <a:spcAft>
                <a:spcPts val="0"/>
              </a:spcAft>
              <a:buFont typeface="Courier New" charset="0"/>
              <a:buChar char="o"/>
            </a:pPr>
            <a:r>
              <a:rPr lang="en-US" b="0" u="sng" dirty="0">
                <a:solidFill>
                  <a:prstClr val="black"/>
                </a:solidFill>
                <a:latin typeface="+mn-lt"/>
              </a:rPr>
              <a:t>Objective</a:t>
            </a:r>
            <a:r>
              <a:rPr lang="en-US" b="0" dirty="0">
                <a:solidFill>
                  <a:prstClr val="black"/>
                </a:solidFill>
                <a:latin typeface="+mn-lt"/>
              </a:rPr>
              <a:t> – test cases whose Objective contains given keyword(s). </a:t>
            </a:r>
          </a:p>
          <a:p>
            <a:pPr marL="285753" indent="-285753" algn="l" eaLnBrk="1" fontAlgn="auto" hangingPunct="1">
              <a:spcBef>
                <a:spcPts val="0"/>
              </a:spcBef>
              <a:spcAft>
                <a:spcPts val="600"/>
              </a:spcAft>
              <a:buFont typeface="Courier New" charset="0"/>
              <a:buChar char="o"/>
            </a:pPr>
            <a:r>
              <a:rPr lang="en-US" b="0" u="sng" dirty="0">
                <a:solidFill>
                  <a:prstClr val="black"/>
                </a:solidFill>
                <a:latin typeface="+mn-lt"/>
              </a:rPr>
              <a:t>Duration</a:t>
            </a:r>
            <a:r>
              <a:rPr lang="en-US" b="0" dirty="0">
                <a:solidFill>
                  <a:prstClr val="black"/>
                </a:solidFill>
                <a:latin typeface="+mn-lt"/>
              </a:rPr>
              <a:t> – test cases whose Duration property don’t exceed given limit.</a:t>
            </a:r>
          </a:p>
          <a:p>
            <a:pPr algn="l" eaLnBrk="1" fontAlgn="auto" hangingPunct="1">
              <a:spcBef>
                <a:spcPts val="0"/>
              </a:spcBef>
              <a:spcAft>
                <a:spcPts val="0"/>
              </a:spcAft>
            </a:pPr>
            <a:r>
              <a:rPr lang="en-US" sz="1600" b="0" dirty="0">
                <a:solidFill>
                  <a:prstClr val="black"/>
                </a:solidFill>
                <a:latin typeface="+mn-lt"/>
              </a:rPr>
              <a:t>These filter criteria can be combined</a:t>
            </a:r>
            <a:r>
              <a:rPr lang="en-US" sz="1600" b="0" dirty="0" smtClean="0">
                <a:solidFill>
                  <a:prstClr val="black"/>
                </a:solidFill>
                <a:latin typeface="+mn-lt"/>
              </a:rPr>
              <a:t>.</a:t>
            </a:r>
            <a:endParaRPr lang="en-US" sz="1600" b="0" dirty="0">
              <a:solidFill>
                <a:prstClr val="black"/>
              </a:solidFill>
              <a:latin typeface="+mn-lt"/>
            </a:endParaRPr>
          </a:p>
        </p:txBody>
      </p:sp>
    </p:spTree>
    <p:extLst>
      <p:ext uri="{BB962C8B-B14F-4D97-AF65-F5344CB8AC3E}">
        <p14:creationId xmlns:p14="http://schemas.microsoft.com/office/powerpoint/2010/main" val="2109685383"/>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7171"/>
            <a:ext cx="8092440" cy="307777"/>
          </a:xfrm>
        </p:spPr>
        <p:txBody>
          <a:bodyPr/>
          <a:lstStyle/>
          <a:p>
            <a:pPr algn="ctr"/>
            <a:r>
              <a:rPr lang="en-US" dirty="0" smtClean="0"/>
              <a:t>Appendix – Design Notes</a:t>
            </a:r>
            <a:endParaRPr lang="en-US" dirty="0"/>
          </a:p>
        </p:txBody>
      </p:sp>
      <p:sp>
        <p:nvSpPr>
          <p:cNvPr id="3" name="Content Placeholder 2"/>
          <p:cNvSpPr>
            <a:spLocks noGrp="1"/>
          </p:cNvSpPr>
          <p:nvPr>
            <p:ph idx="1"/>
          </p:nvPr>
        </p:nvSpPr>
        <p:spPr>
          <a:xfrm>
            <a:off x="238125" y="637953"/>
            <a:ext cx="8140331" cy="4040373"/>
          </a:xfrm>
        </p:spPr>
        <p:txBody>
          <a:bodyPr/>
          <a:lstStyle/>
          <a:p>
            <a:pPr marL="0" indent="0">
              <a:lnSpc>
                <a:spcPct val="150000"/>
              </a:lnSpc>
              <a:spcBef>
                <a:spcPts val="0"/>
              </a:spcBef>
              <a:buNone/>
            </a:pPr>
            <a:r>
              <a:rPr lang="en-US" sz="1600" b="1" dirty="0" smtClean="0"/>
              <a:t>Test </a:t>
            </a:r>
            <a:r>
              <a:rPr lang="en-US" sz="1600" b="1" dirty="0"/>
              <a:t>case </a:t>
            </a:r>
            <a:r>
              <a:rPr lang="en-US" sz="1600" b="1" dirty="0" smtClean="0"/>
              <a:t>metadata</a:t>
            </a:r>
            <a:r>
              <a:rPr lang="en-US" sz="1600" dirty="0" smtClean="0"/>
              <a:t> </a:t>
            </a:r>
          </a:p>
          <a:p>
            <a:pPr marL="0" indent="0">
              <a:lnSpc>
                <a:spcPct val="100000"/>
              </a:lnSpc>
              <a:spcBef>
                <a:spcPts val="0"/>
              </a:spcBef>
              <a:buNone/>
            </a:pPr>
            <a:r>
              <a:rPr lang="en-US" sz="1600" dirty="0" smtClean="0"/>
              <a:t>Storing test case information in separate </a:t>
            </a:r>
            <a:r>
              <a:rPr lang="en-US" sz="1600" dirty="0" err="1" smtClean="0"/>
              <a:t>json</a:t>
            </a:r>
            <a:r>
              <a:rPr lang="en-US" sz="1600" dirty="0" smtClean="0"/>
              <a:t> files accompanying test scripts, instead </a:t>
            </a:r>
            <a:r>
              <a:rPr lang="en-US" sz="1600" dirty="0"/>
              <a:t>of embedding </a:t>
            </a:r>
            <a:r>
              <a:rPr lang="en-US" sz="1600" dirty="0" smtClean="0"/>
              <a:t>as </a:t>
            </a:r>
            <a:r>
              <a:rPr lang="en-US" sz="1600" dirty="0" err="1"/>
              <a:t>docstring</a:t>
            </a:r>
            <a:r>
              <a:rPr lang="en-US" sz="1600" dirty="0"/>
              <a:t> in the Python script itself, </a:t>
            </a:r>
            <a:r>
              <a:rPr lang="en-US" sz="1600" dirty="0" smtClean="0"/>
              <a:t>has the following advantages:</a:t>
            </a:r>
          </a:p>
          <a:p>
            <a:pPr marL="400050" indent="-400050">
              <a:lnSpc>
                <a:spcPct val="100000"/>
              </a:lnSpc>
              <a:spcBef>
                <a:spcPts val="0"/>
              </a:spcBef>
              <a:buFont typeface="+mj-lt"/>
              <a:buAutoNum type="romanLcPeriod"/>
            </a:pPr>
            <a:r>
              <a:rPr lang="en-US" sz="1600" dirty="0" smtClean="0"/>
              <a:t>the metadata is </a:t>
            </a:r>
            <a:r>
              <a:rPr lang="en-US" sz="1600" dirty="0"/>
              <a:t>fairly sizable, since we are dealing with quite a bit of </a:t>
            </a:r>
            <a:r>
              <a:rPr lang="en-US" sz="1600" dirty="0" smtClean="0"/>
              <a:t>information. </a:t>
            </a:r>
            <a:r>
              <a:rPr lang="en-US" sz="1600" dirty="0"/>
              <a:t>It </a:t>
            </a:r>
            <a:r>
              <a:rPr lang="en-US" sz="1600" dirty="0" smtClean="0"/>
              <a:t>is more </a:t>
            </a:r>
            <a:r>
              <a:rPr lang="en-US" sz="1600" dirty="0"/>
              <a:t>readable to keep this in a separate file, rather than as a big blob at the beginning of every test </a:t>
            </a:r>
            <a:r>
              <a:rPr lang="en-US" sz="1600" dirty="0" smtClean="0"/>
              <a:t>script.</a:t>
            </a:r>
          </a:p>
          <a:p>
            <a:pPr marL="400050" indent="-400050">
              <a:lnSpc>
                <a:spcPct val="100000"/>
              </a:lnSpc>
              <a:spcBef>
                <a:spcPts val="0"/>
              </a:spcBef>
              <a:buFont typeface="+mj-lt"/>
              <a:buAutoNum type="romanLcPeriod"/>
            </a:pPr>
            <a:r>
              <a:rPr lang="en-US" sz="1600" dirty="0" smtClean="0"/>
              <a:t>From </a:t>
            </a:r>
            <a:r>
              <a:rPr lang="en-US" sz="1600" dirty="0"/>
              <a:t>a revision POV, </a:t>
            </a:r>
            <a:r>
              <a:rPr lang="en-US" sz="1600" dirty="0" smtClean="0"/>
              <a:t>metadata may </a:t>
            </a:r>
            <a:r>
              <a:rPr lang="en-US" sz="1600" dirty="0"/>
              <a:t>change </a:t>
            </a:r>
            <a:r>
              <a:rPr lang="en-US" sz="1600" dirty="0" smtClean="0"/>
              <a:t>infrequently </a:t>
            </a:r>
            <a:r>
              <a:rPr lang="en-US" sz="1600" dirty="0"/>
              <a:t>compared to the Python code. Keeping it in a separate file reduces the likelihood of unintended </a:t>
            </a:r>
            <a:r>
              <a:rPr lang="en-US" sz="1600" dirty="0" err="1" smtClean="0"/>
              <a:t>json</a:t>
            </a:r>
            <a:r>
              <a:rPr lang="en-US" sz="1600" dirty="0" smtClean="0"/>
              <a:t> formatting breakage.</a:t>
            </a:r>
          </a:p>
          <a:p>
            <a:pPr marL="400050" indent="-400050">
              <a:lnSpc>
                <a:spcPct val="100000"/>
              </a:lnSpc>
              <a:spcBef>
                <a:spcPts val="0"/>
              </a:spcBef>
              <a:buFont typeface="+mj-lt"/>
              <a:buAutoNum type="romanLcPeriod"/>
            </a:pPr>
            <a:r>
              <a:rPr lang="en-US" sz="1600" dirty="0" smtClean="0"/>
              <a:t>Conversely </a:t>
            </a:r>
            <a:r>
              <a:rPr lang="en-US" sz="1600" dirty="0"/>
              <a:t>if we ever discover the need to upgrade / update the </a:t>
            </a:r>
            <a:r>
              <a:rPr lang="en-US" sz="1600" dirty="0" err="1" smtClean="0"/>
              <a:t>json</a:t>
            </a:r>
            <a:r>
              <a:rPr lang="en-US" sz="1600" dirty="0" smtClean="0"/>
              <a:t> schema</a:t>
            </a:r>
            <a:r>
              <a:rPr lang="en-US" sz="1600" dirty="0"/>
              <a:t>, it will be cleaner with no risk of breaking the Python script. C</a:t>
            </a:r>
            <a:r>
              <a:rPr lang="en-US" sz="1600" dirty="0" smtClean="0"/>
              <a:t>ustomers </a:t>
            </a:r>
            <a:r>
              <a:rPr lang="en-US" sz="1600" dirty="0"/>
              <a:t>may be adverse to editing their scripts to add metadata</a:t>
            </a:r>
          </a:p>
          <a:p>
            <a:pPr marL="0" indent="0">
              <a:lnSpc>
                <a:spcPct val="100000"/>
              </a:lnSpc>
              <a:spcBef>
                <a:spcPts val="600"/>
              </a:spcBef>
              <a:buNone/>
            </a:pPr>
            <a:r>
              <a:rPr lang="en-US" sz="1600" dirty="0" smtClean="0"/>
              <a:t>We will still satisfy the objective of </a:t>
            </a:r>
            <a:r>
              <a:rPr lang="en-US" sz="1600" dirty="0"/>
              <a:t>keeping code and metadata close and a single source of truth. The onus </a:t>
            </a:r>
            <a:r>
              <a:rPr lang="en-US" sz="1600" dirty="0" smtClean="0"/>
              <a:t>of </a:t>
            </a:r>
            <a:r>
              <a:rPr lang="en-US" sz="1600" dirty="0"/>
              <a:t>keeping the </a:t>
            </a:r>
            <a:r>
              <a:rPr lang="en-US" sz="1600" dirty="0" smtClean="0"/>
              <a:t>metadata file </a:t>
            </a:r>
            <a:r>
              <a:rPr lang="en-US" sz="1600" dirty="0"/>
              <a:t>in sync with the script is about the same as keeping </a:t>
            </a:r>
            <a:r>
              <a:rPr lang="en-US" sz="1600" dirty="0" err="1"/>
              <a:t>docstrings</a:t>
            </a:r>
            <a:r>
              <a:rPr lang="en-US" sz="1600" dirty="0"/>
              <a:t> updated.</a:t>
            </a:r>
          </a:p>
        </p:txBody>
      </p:sp>
    </p:spTree>
    <p:extLst>
      <p:ext uri="{BB962C8B-B14F-4D97-AF65-F5344CB8AC3E}">
        <p14:creationId xmlns:p14="http://schemas.microsoft.com/office/powerpoint/2010/main" val="189140050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a:xfrm>
            <a:off x="238125" y="797442"/>
            <a:ext cx="8688388" cy="3667402"/>
          </a:xfrm>
        </p:spPr>
        <p:txBody>
          <a:bodyPr/>
          <a:lstStyle/>
          <a:p>
            <a:pPr marL="0" indent="0">
              <a:buNone/>
            </a:pPr>
            <a:r>
              <a:rPr lang="en-US" sz="1400" b="1" dirty="0" smtClean="0">
                <a:solidFill>
                  <a:srgbClr val="162732"/>
                </a:solidFill>
                <a:hlinkClick r:id="rId2"/>
              </a:rPr>
              <a:t>pyATS</a:t>
            </a:r>
          </a:p>
          <a:p>
            <a:pPr>
              <a:lnSpc>
                <a:spcPct val="150000"/>
              </a:lnSpc>
              <a:spcBef>
                <a:spcPts val="0"/>
              </a:spcBef>
            </a:pPr>
            <a:r>
              <a:rPr lang="en-US" sz="1400" dirty="0" smtClean="0">
                <a:hlinkClick r:id="rId2"/>
              </a:rPr>
              <a:t>https</a:t>
            </a:r>
            <a:r>
              <a:rPr lang="en-US" sz="1400" dirty="0">
                <a:hlinkClick r:id="rId2"/>
              </a:rPr>
              <a:t>://</a:t>
            </a:r>
            <a:r>
              <a:rPr lang="en-US" sz="1400" dirty="0" smtClean="0">
                <a:hlinkClick r:id="rId2"/>
              </a:rPr>
              <a:t>pubhub.devnetcloud.com/media/pyats/docs/topology/index.html</a:t>
            </a:r>
            <a:endParaRPr lang="en-US" sz="1400" dirty="0" smtClean="0"/>
          </a:p>
          <a:p>
            <a:pPr>
              <a:lnSpc>
                <a:spcPct val="150000"/>
              </a:lnSpc>
              <a:spcBef>
                <a:spcPts val="0"/>
              </a:spcBef>
            </a:pPr>
            <a:r>
              <a:rPr lang="en-US" sz="1400" dirty="0">
                <a:hlinkClick r:id="rId3"/>
              </a:rPr>
              <a:t>https://developer.cisco.com/netdevops/live/#</a:t>
            </a:r>
            <a:r>
              <a:rPr lang="en-US" sz="1400" dirty="0" smtClean="0">
                <a:hlinkClick r:id="rId3"/>
              </a:rPr>
              <a:t>s01t08</a:t>
            </a:r>
            <a:endParaRPr lang="en-US" sz="1400" dirty="0" smtClean="0"/>
          </a:p>
          <a:p>
            <a:pPr>
              <a:lnSpc>
                <a:spcPct val="150000"/>
              </a:lnSpc>
              <a:spcBef>
                <a:spcPts val="0"/>
              </a:spcBef>
            </a:pPr>
            <a:endParaRPr lang="en-US" sz="1400" dirty="0" smtClean="0"/>
          </a:p>
          <a:p>
            <a:pPr>
              <a:lnSpc>
                <a:spcPct val="150000"/>
              </a:lnSpc>
              <a:spcBef>
                <a:spcPts val="0"/>
              </a:spcBef>
            </a:pPr>
            <a:endParaRPr lang="en-US" sz="1400" dirty="0"/>
          </a:p>
        </p:txBody>
      </p:sp>
    </p:spTree>
    <p:extLst>
      <p:ext uri="{BB962C8B-B14F-4D97-AF65-F5344CB8AC3E}">
        <p14:creationId xmlns:p14="http://schemas.microsoft.com/office/powerpoint/2010/main" val="51665299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E265CE-5A60-4551-BDBD-C51551D97659}"/>
              </a:ext>
            </a:extLst>
          </p:cNvPr>
          <p:cNvSpPr>
            <a:spLocks noGrp="1"/>
          </p:cNvSpPr>
          <p:nvPr>
            <p:ph type="title"/>
          </p:nvPr>
        </p:nvSpPr>
        <p:spPr>
          <a:xfrm>
            <a:off x="0" y="233589"/>
            <a:ext cx="8092440" cy="307777"/>
          </a:xfrm>
        </p:spPr>
        <p:txBody>
          <a:bodyPr/>
          <a:lstStyle/>
          <a:p>
            <a:pPr algn="ctr"/>
            <a:r>
              <a:rPr lang="en-US" dirty="0" err="1"/>
              <a:t>TestCenter</a:t>
            </a:r>
            <a:r>
              <a:rPr lang="en-US" dirty="0"/>
              <a:t> AI - </a:t>
            </a:r>
            <a:r>
              <a:rPr lang="en-US" dirty="0" smtClean="0"/>
              <a:t>Architecture</a:t>
            </a:r>
            <a:endParaRPr lang="en-US" dirty="0"/>
          </a:p>
        </p:txBody>
      </p:sp>
      <p:sp>
        <p:nvSpPr>
          <p:cNvPr id="4" name="Rectangle 3">
            <a:extLst>
              <a:ext uri="{FF2B5EF4-FFF2-40B4-BE49-F238E27FC236}">
                <a16:creationId xmlns="" xmlns:a16="http://schemas.microsoft.com/office/drawing/2014/main" id="{FAD3E5E8-F335-4D05-A068-A425E3E3990F}"/>
              </a:ext>
            </a:extLst>
          </p:cNvPr>
          <p:cNvSpPr/>
          <p:nvPr/>
        </p:nvSpPr>
        <p:spPr>
          <a:xfrm>
            <a:off x="479271" y="691513"/>
            <a:ext cx="7986549" cy="3640484"/>
          </a:xfrm>
          <a:prstGeom prst="rect">
            <a:avLst/>
          </a:prstGeom>
        </p:spPr>
        <p:txBody>
          <a:bodyPr wrap="square">
            <a:spAutoFit/>
          </a:bodyPr>
          <a:lstStyle/>
          <a:p>
            <a:pPr algn="l" eaLnBrk="1" fontAlgn="auto" hangingPunct="1">
              <a:spcBef>
                <a:spcPts val="500"/>
              </a:spcBef>
              <a:spcAft>
                <a:spcPts val="600"/>
              </a:spcAft>
            </a:pPr>
            <a:r>
              <a:rPr lang="en-US" sz="1600" b="0" dirty="0" smtClean="0">
                <a:solidFill>
                  <a:prstClr val="black"/>
                </a:solidFill>
                <a:latin typeface="+mn-lt"/>
              </a:rPr>
              <a:t>C</a:t>
            </a:r>
            <a:r>
              <a:rPr lang="en-US" sz="1600" b="0" dirty="0" smtClean="0">
                <a:solidFill>
                  <a:prstClr val="black"/>
                </a:solidFill>
              </a:rPr>
              <a:t>omprised of 2 core components.</a:t>
            </a:r>
          </a:p>
          <a:p>
            <a:pPr marL="400050" indent="-400050" algn="l" eaLnBrk="1" fontAlgn="auto" hangingPunct="1">
              <a:spcBef>
                <a:spcPts val="0"/>
              </a:spcBef>
              <a:spcAft>
                <a:spcPts val="600"/>
              </a:spcAft>
              <a:buFont typeface="+mj-lt"/>
              <a:buAutoNum type="romanUcPeriod"/>
            </a:pPr>
            <a:r>
              <a:rPr lang="en-US" sz="1600" b="0" dirty="0" smtClean="0">
                <a:solidFill>
                  <a:srgbClr val="0070C0"/>
                </a:solidFill>
              </a:rPr>
              <a:t>Test Scripts Library</a:t>
            </a:r>
          </a:p>
          <a:p>
            <a:pPr marL="285750" indent="-285750" algn="l" eaLnBrk="1" fontAlgn="auto" hangingPunct="1">
              <a:spcBef>
                <a:spcPts val="0"/>
              </a:spcBef>
              <a:spcAft>
                <a:spcPts val="0"/>
              </a:spcAft>
              <a:buFont typeface=".AppleSystemUIFont" charset="-120"/>
              <a:buChar char="-"/>
            </a:pPr>
            <a:r>
              <a:rPr lang="en-US" sz="1600" b="0" dirty="0" smtClean="0">
                <a:solidFill>
                  <a:prstClr val="black"/>
                </a:solidFill>
              </a:rPr>
              <a:t>Develop a library </a:t>
            </a:r>
            <a:r>
              <a:rPr lang="en-US" sz="1600" b="0" dirty="0">
                <a:solidFill>
                  <a:prstClr val="black"/>
                </a:solidFill>
              </a:rPr>
              <a:t>of </a:t>
            </a:r>
            <a:r>
              <a:rPr lang="en-US" sz="1600" b="0" dirty="0" smtClean="0">
                <a:solidFill>
                  <a:prstClr val="black"/>
                </a:solidFill>
              </a:rPr>
              <a:t>tests, based </a:t>
            </a:r>
            <a:r>
              <a:rPr lang="en-US" sz="1600" b="0" dirty="0">
                <a:solidFill>
                  <a:prstClr val="black"/>
                </a:solidFill>
              </a:rPr>
              <a:t>on customer requirements and scenarios </a:t>
            </a:r>
            <a:r>
              <a:rPr lang="en-US" sz="1600" b="0" dirty="0" smtClean="0">
                <a:solidFill>
                  <a:prstClr val="black"/>
                </a:solidFill>
              </a:rPr>
              <a:t>compiled </a:t>
            </a:r>
            <a:r>
              <a:rPr lang="en-US" sz="1600" b="0" dirty="0">
                <a:solidFill>
                  <a:prstClr val="black"/>
                </a:solidFill>
              </a:rPr>
              <a:t>by various R&amp;D teams</a:t>
            </a:r>
            <a:r>
              <a:rPr lang="en-US" sz="1600" b="0" dirty="0" smtClean="0">
                <a:solidFill>
                  <a:prstClr val="black"/>
                </a:solidFill>
              </a:rPr>
              <a:t>. These will be system tests involving actual SUTs, i.e. not for </a:t>
            </a:r>
            <a:r>
              <a:rPr lang="en-US" sz="1600" b="0" dirty="0">
                <a:solidFill>
                  <a:prstClr val="black"/>
                </a:solidFill>
              </a:rPr>
              <a:t>STC back to back testing </a:t>
            </a:r>
            <a:r>
              <a:rPr lang="en-US" sz="1600" b="0" dirty="0" smtClean="0">
                <a:solidFill>
                  <a:prstClr val="black"/>
                </a:solidFill>
              </a:rPr>
              <a:t>like </a:t>
            </a:r>
            <a:r>
              <a:rPr lang="en-US" sz="1600" b="0" dirty="0" err="1" smtClean="0">
                <a:solidFill>
                  <a:prstClr val="black"/>
                </a:solidFill>
              </a:rPr>
              <a:t>Smarttest</a:t>
            </a:r>
            <a:r>
              <a:rPr lang="en-US" sz="1600" b="0" dirty="0" smtClean="0">
                <a:solidFill>
                  <a:prstClr val="black"/>
                </a:solidFill>
              </a:rPr>
              <a:t>.</a:t>
            </a:r>
          </a:p>
          <a:p>
            <a:pPr marL="285750" lvl="1" indent="-285750" algn="l" eaLnBrk="1" fontAlgn="auto" hangingPunct="1">
              <a:lnSpc>
                <a:spcPct val="90000"/>
              </a:lnSpc>
              <a:spcBef>
                <a:spcPts val="500"/>
              </a:spcBef>
              <a:spcAft>
                <a:spcPts val="600"/>
              </a:spcAft>
              <a:buFont typeface=".AppleSystemUIFont" charset="-120"/>
              <a:buChar char="-"/>
            </a:pPr>
            <a:r>
              <a:rPr lang="en-US" sz="1600" b="0" dirty="0" smtClean="0">
                <a:solidFill>
                  <a:prstClr val="black"/>
                </a:solidFill>
              </a:rPr>
              <a:t>Existing test-methodologies within methodology center will be reviewed.</a:t>
            </a:r>
          </a:p>
          <a:p>
            <a:pPr marL="400050" indent="-400050" algn="l" eaLnBrk="1" fontAlgn="auto" hangingPunct="1">
              <a:spcBef>
                <a:spcPts val="0"/>
              </a:spcBef>
              <a:spcAft>
                <a:spcPts val="600"/>
              </a:spcAft>
              <a:buFont typeface="+mj-lt"/>
              <a:buAutoNum type="romanUcPeriod" startAt="2"/>
            </a:pPr>
            <a:r>
              <a:rPr lang="en-US" sz="1600" b="0" dirty="0" err="1" smtClean="0">
                <a:solidFill>
                  <a:srgbClr val="0070C0"/>
                </a:solidFill>
              </a:rPr>
              <a:t>TestCenter</a:t>
            </a:r>
            <a:r>
              <a:rPr lang="en-US" sz="1600" b="0" dirty="0" smtClean="0">
                <a:solidFill>
                  <a:srgbClr val="0070C0"/>
                </a:solidFill>
              </a:rPr>
              <a:t> AI</a:t>
            </a:r>
          </a:p>
          <a:p>
            <a:pPr marL="285750" indent="-285750" algn="l" eaLnBrk="1" fontAlgn="auto" hangingPunct="1">
              <a:spcBef>
                <a:spcPts val="0"/>
              </a:spcBef>
              <a:spcAft>
                <a:spcPts val="0"/>
              </a:spcAft>
              <a:buFont typeface=".AppleSystemUIFont" charset="-120"/>
              <a:buChar char="-"/>
            </a:pPr>
            <a:r>
              <a:rPr lang="en-US" sz="1600" b="0" dirty="0" smtClean="0">
                <a:solidFill>
                  <a:prstClr val="black"/>
                </a:solidFill>
                <a:latin typeface="+mn-lt"/>
              </a:rPr>
              <a:t>Comprised of a test case metadata library describing t</a:t>
            </a:r>
            <a:r>
              <a:rPr lang="en-US" sz="1600" b="0" dirty="0" smtClean="0">
                <a:solidFill>
                  <a:prstClr val="black"/>
                </a:solidFill>
              </a:rPr>
              <a:t>he </a:t>
            </a:r>
            <a:r>
              <a:rPr lang="en-US" sz="1600" b="0" dirty="0">
                <a:solidFill>
                  <a:prstClr val="black"/>
                </a:solidFill>
              </a:rPr>
              <a:t>test scripts </a:t>
            </a:r>
            <a:r>
              <a:rPr lang="en-US" sz="1600" b="0" dirty="0" smtClean="0">
                <a:solidFill>
                  <a:prstClr val="black"/>
                </a:solidFill>
              </a:rPr>
              <a:t>above. Well </a:t>
            </a:r>
            <a:r>
              <a:rPr lang="en-US" sz="1600" b="0" dirty="0">
                <a:solidFill>
                  <a:prstClr val="black"/>
                </a:solidFill>
              </a:rPr>
              <a:t>indexed, meta-data rich </a:t>
            </a:r>
            <a:r>
              <a:rPr lang="en-US" sz="1600" b="0" dirty="0" smtClean="0">
                <a:solidFill>
                  <a:prstClr val="black"/>
                </a:solidFill>
              </a:rPr>
              <a:t>and </a:t>
            </a:r>
            <a:r>
              <a:rPr lang="en-US" sz="1600" b="0" dirty="0">
                <a:solidFill>
                  <a:prstClr val="black"/>
                </a:solidFill>
              </a:rPr>
              <a:t>can be searched based on </a:t>
            </a:r>
            <a:r>
              <a:rPr lang="en-US" sz="1600" b="0" dirty="0" smtClean="0">
                <a:solidFill>
                  <a:prstClr val="black"/>
                </a:solidFill>
              </a:rPr>
              <a:t>various objectives </a:t>
            </a:r>
            <a:r>
              <a:rPr lang="en-US" sz="1600" b="0" dirty="0">
                <a:solidFill>
                  <a:prstClr val="black"/>
                </a:solidFill>
              </a:rPr>
              <a:t>of the testing </a:t>
            </a:r>
            <a:r>
              <a:rPr lang="en-US" sz="1600" b="0" dirty="0" smtClean="0">
                <a:solidFill>
                  <a:prstClr val="black"/>
                </a:solidFill>
              </a:rPr>
              <a:t>activity.</a:t>
            </a:r>
          </a:p>
          <a:p>
            <a:pPr marL="285750" indent="-285750" algn="l" eaLnBrk="1" fontAlgn="auto" hangingPunct="1">
              <a:spcBef>
                <a:spcPts val="0"/>
              </a:spcBef>
              <a:spcAft>
                <a:spcPts val="0"/>
              </a:spcAft>
              <a:buFont typeface=".AppleSystemUIFont" charset="-120"/>
              <a:buChar char="-"/>
            </a:pPr>
            <a:r>
              <a:rPr lang="en-US" sz="1600" b="0" dirty="0" smtClean="0">
                <a:solidFill>
                  <a:prstClr val="black"/>
                </a:solidFill>
                <a:latin typeface="+mn-lt"/>
              </a:rPr>
              <a:t>An intelligent test results analyzer that understands STC and SUT events and </a:t>
            </a:r>
            <a:r>
              <a:rPr lang="en-US" sz="1600" b="0" dirty="0" err="1" smtClean="0">
                <a:solidFill>
                  <a:prstClr val="black"/>
                </a:solidFill>
                <a:latin typeface="+mn-lt"/>
              </a:rPr>
              <a:t>config</a:t>
            </a:r>
            <a:r>
              <a:rPr lang="en-US" sz="1600" b="0" dirty="0" smtClean="0">
                <a:solidFill>
                  <a:prstClr val="black"/>
                </a:solidFill>
                <a:latin typeface="+mn-lt"/>
              </a:rPr>
              <a:t>, and data from other sources.</a:t>
            </a:r>
          </a:p>
          <a:p>
            <a:pPr marL="285750" indent="-285750" algn="l" eaLnBrk="1" fontAlgn="auto" hangingPunct="1">
              <a:spcBef>
                <a:spcPts val="0"/>
              </a:spcBef>
              <a:spcAft>
                <a:spcPts val="0"/>
              </a:spcAft>
              <a:buFont typeface=".AppleSystemUIFont" charset="-120"/>
              <a:buChar char="-"/>
            </a:pPr>
            <a:r>
              <a:rPr lang="en-US" sz="1600" b="0" dirty="0">
                <a:solidFill>
                  <a:prstClr val="black"/>
                </a:solidFill>
              </a:rPr>
              <a:t>Incorporate machine learning techniques and autonomous testing over time</a:t>
            </a:r>
            <a:r>
              <a:rPr lang="en-US" sz="1600" b="0" dirty="0" smtClean="0">
                <a:solidFill>
                  <a:prstClr val="black"/>
                </a:solidFill>
              </a:rPr>
              <a:t>.</a:t>
            </a:r>
            <a:endParaRPr lang="en-US" sz="1600" b="0" dirty="0" smtClean="0">
              <a:solidFill>
                <a:prstClr val="black"/>
              </a:solidFill>
              <a:latin typeface="+mn-lt"/>
            </a:endParaRPr>
          </a:p>
        </p:txBody>
      </p:sp>
    </p:spTree>
    <p:extLst>
      <p:ext uri="{BB962C8B-B14F-4D97-AF65-F5344CB8AC3E}">
        <p14:creationId xmlns:p14="http://schemas.microsoft.com/office/powerpoint/2010/main" val="4681152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3823147" y="725467"/>
            <a:ext cx="3279402" cy="1543796"/>
            <a:chOff x="3823147" y="725467"/>
            <a:chExt cx="3279402" cy="1543796"/>
          </a:xfrm>
        </p:grpSpPr>
        <p:grpSp>
          <p:nvGrpSpPr>
            <p:cNvPr id="36" name="Group 35"/>
            <p:cNvGrpSpPr/>
            <p:nvPr/>
          </p:nvGrpSpPr>
          <p:grpSpPr>
            <a:xfrm>
              <a:off x="3823148" y="725467"/>
              <a:ext cx="3279401" cy="1543796"/>
              <a:chOff x="3823148" y="725467"/>
              <a:chExt cx="3279401" cy="1543796"/>
            </a:xfrm>
          </p:grpSpPr>
          <p:sp>
            <p:nvSpPr>
              <p:cNvPr id="14" name="TextBox 13"/>
              <p:cNvSpPr txBox="1"/>
              <p:nvPr/>
            </p:nvSpPr>
            <p:spPr>
              <a:xfrm>
                <a:off x="3823148" y="725467"/>
                <a:ext cx="3279401" cy="1543796"/>
              </a:xfrm>
              <a:prstGeom prst="rect">
                <a:avLst/>
              </a:prstGeom>
              <a:solidFill>
                <a:schemeClr val="accent3">
                  <a:lumMod val="20000"/>
                  <a:lumOff val="80000"/>
                </a:schemeClr>
              </a:solidFill>
              <a:ln w="19050" cap="rnd">
                <a:solidFill>
                  <a:schemeClr val="tx1"/>
                </a:solidFill>
                <a:prstDash val="dash"/>
              </a:ln>
            </p:spPr>
            <p:txBody>
              <a:bodyPr wrap="square" rtlCol="0">
                <a:spAutoFit/>
              </a:bodyPr>
              <a:lstStyle/>
              <a:p>
                <a:endParaRPr lang="en-US" b="0" dirty="0" err="1" smtClean="0">
                  <a:latin typeface="+mj-lt"/>
                </a:endParaRPr>
              </a:p>
            </p:txBody>
          </p:sp>
          <p:sp>
            <p:nvSpPr>
              <p:cNvPr id="6" name="Rounded Rectangle 5"/>
              <p:cNvSpPr/>
              <p:nvPr/>
            </p:nvSpPr>
            <p:spPr bwMode="auto">
              <a:xfrm>
                <a:off x="4114746" y="1076348"/>
                <a:ext cx="1228083" cy="731194"/>
              </a:xfrm>
              <a:prstGeom prst="roundRect">
                <a:avLst/>
              </a:prstGeom>
              <a:solidFill>
                <a:schemeClr val="accent3">
                  <a:lumMod val="60000"/>
                  <a:lumOff val="4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err="1" smtClean="0">
                    <a:ln>
                      <a:noFill/>
                    </a:ln>
                    <a:solidFill>
                      <a:schemeClr val="tx1"/>
                    </a:solidFill>
                    <a:effectLst/>
                    <a:latin typeface="Trebuchet MS" pitchFamily="34" charset="0"/>
                  </a:rPr>
                  <a:t>TestCenter</a:t>
                </a:r>
                <a:r>
                  <a:rPr kumimoji="0" lang="en-US" sz="1200" b="1" i="0" u="none" strike="noStrike" cap="none" normalizeH="0" dirty="0" smtClean="0">
                    <a:ln>
                      <a:noFill/>
                    </a:ln>
                    <a:solidFill>
                      <a:schemeClr val="tx1"/>
                    </a:solidFill>
                    <a:effectLst/>
                    <a:latin typeface="Trebuchet MS" pitchFamily="34" charset="0"/>
                  </a:rPr>
                  <a:t> AI Service</a:t>
                </a:r>
              </a:p>
            </p:txBody>
          </p:sp>
          <p:sp>
            <p:nvSpPr>
              <p:cNvPr id="64" name="Magnetic Disk 63"/>
              <p:cNvSpPr/>
              <p:nvPr/>
            </p:nvSpPr>
            <p:spPr bwMode="auto">
              <a:xfrm>
                <a:off x="5740170" y="806227"/>
                <a:ext cx="973960" cy="618494"/>
              </a:xfrm>
              <a:prstGeom prst="flowChartMagneticDisk">
                <a:avLst/>
              </a:prstGeom>
              <a:solidFill>
                <a:schemeClr val="accent3">
                  <a:lumMod val="60000"/>
                  <a:lumOff val="4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tx1"/>
                    </a:solidFill>
                    <a:effectLst/>
                    <a:latin typeface="Trebuchet MS" pitchFamily="34" charset="0"/>
                  </a:rPr>
                  <a:t>Test </a:t>
                </a:r>
                <a:r>
                  <a:rPr kumimoji="0" lang="en-US" sz="1200" b="1" i="0" u="none" strike="noStrike" cap="none" normalizeH="0" smtClean="0">
                    <a:ln>
                      <a:noFill/>
                    </a:ln>
                    <a:solidFill>
                      <a:schemeClr val="tx1"/>
                    </a:solidFill>
                    <a:effectLst/>
                    <a:latin typeface="Trebuchet MS" pitchFamily="34" charset="0"/>
                  </a:rPr>
                  <a:t>case </a:t>
                </a:r>
                <a:r>
                  <a:rPr lang="en-US" sz="1200" smtClean="0"/>
                  <a:t>Library</a:t>
                </a:r>
                <a:endParaRPr kumimoji="0" lang="en-US" sz="1200" b="1" i="0" u="none" strike="noStrike" cap="none" normalizeH="0" dirty="0" smtClean="0">
                  <a:ln>
                    <a:noFill/>
                  </a:ln>
                  <a:solidFill>
                    <a:schemeClr val="tx1"/>
                  </a:solidFill>
                  <a:effectLst/>
                  <a:latin typeface="Trebuchet MS" pitchFamily="34" charset="0"/>
                </a:endParaRPr>
              </a:p>
            </p:txBody>
          </p:sp>
          <p:sp>
            <p:nvSpPr>
              <p:cNvPr id="179" name="Magnetic Disk 178"/>
              <p:cNvSpPr/>
              <p:nvPr/>
            </p:nvSpPr>
            <p:spPr bwMode="auto">
              <a:xfrm>
                <a:off x="5812714" y="1471279"/>
                <a:ext cx="1087505" cy="695219"/>
              </a:xfrm>
              <a:prstGeom prst="flowChartMagneticDisk">
                <a:avLst/>
              </a:prstGeom>
              <a:solidFill>
                <a:schemeClr val="accent2">
                  <a:lumMod val="20000"/>
                  <a:lumOff val="80000"/>
                </a:schemeClr>
              </a:solidFill>
              <a:ln w="12700" cap="flat" cmpd="sng" algn="ctr">
                <a:solidFill>
                  <a:schemeClr val="tx1"/>
                </a:solidFill>
                <a:prstDash val="solid"/>
                <a:round/>
                <a:headEnd type="none" w="med" len="med"/>
                <a:tailEnd type="none" w="sm" len="sm"/>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tx1"/>
                    </a:solidFill>
                    <a:effectLst/>
                    <a:latin typeface="Trebuchet MS" pitchFamily="34" charset="0"/>
                  </a:rPr>
                  <a:t>Test result diagnosis rules</a:t>
                </a:r>
              </a:p>
            </p:txBody>
          </p:sp>
          <p:cxnSp>
            <p:nvCxnSpPr>
              <p:cNvPr id="66" name="Straight Connector 65"/>
              <p:cNvCxnSpPr>
                <a:stCxn id="64" idx="2"/>
                <a:endCxn id="6" idx="3"/>
              </p:cNvCxnSpPr>
              <p:nvPr/>
            </p:nvCxnSpPr>
            <p:spPr bwMode="auto">
              <a:xfrm flipH="1">
                <a:off x="5342829" y="1115474"/>
                <a:ext cx="397341" cy="326471"/>
              </a:xfrm>
              <a:prstGeom prst="line">
                <a:avLst/>
              </a:prstGeom>
              <a:solidFill>
                <a:schemeClr val="accent1"/>
              </a:solidFill>
              <a:ln w="12700" cap="flat" cmpd="sng" algn="ctr">
                <a:solidFill>
                  <a:schemeClr val="tx1"/>
                </a:solidFill>
                <a:prstDash val="solid"/>
                <a:round/>
                <a:headEnd type="arrow" w="med" len="med"/>
                <a:tailEnd type="arrow" w="sm" len="sm"/>
              </a:ln>
              <a:effectLst/>
            </p:spPr>
          </p:cxnSp>
          <p:cxnSp>
            <p:nvCxnSpPr>
              <p:cNvPr id="69" name="Straight Connector 68"/>
              <p:cNvCxnSpPr>
                <a:stCxn id="179" idx="2"/>
              </p:cNvCxnSpPr>
              <p:nvPr/>
            </p:nvCxnSpPr>
            <p:spPr bwMode="auto">
              <a:xfrm flipH="1" flipV="1">
                <a:off x="5351751" y="1459266"/>
                <a:ext cx="460963" cy="359623"/>
              </a:xfrm>
              <a:prstGeom prst="line">
                <a:avLst/>
              </a:prstGeom>
              <a:solidFill>
                <a:schemeClr val="accent1"/>
              </a:solidFill>
              <a:ln w="12700" cap="flat" cmpd="sng" algn="ctr">
                <a:solidFill>
                  <a:schemeClr val="tx1"/>
                </a:solidFill>
                <a:prstDash val="solid"/>
                <a:round/>
                <a:headEnd type="arrow" w="med" len="med"/>
                <a:tailEnd type="arrow" w="sm" len="sm"/>
              </a:ln>
              <a:effectLst/>
            </p:spPr>
          </p:cxnSp>
        </p:grpSp>
        <p:sp>
          <p:nvSpPr>
            <p:cNvPr id="20" name="TextBox 19"/>
            <p:cNvSpPr txBox="1"/>
            <p:nvPr/>
          </p:nvSpPr>
          <p:spPr>
            <a:xfrm>
              <a:off x="3823147" y="735614"/>
              <a:ext cx="1168107" cy="246221"/>
            </a:xfrm>
            <a:prstGeom prst="rect">
              <a:avLst/>
            </a:prstGeom>
            <a:noFill/>
          </p:spPr>
          <p:txBody>
            <a:bodyPr wrap="square" rtlCol="0">
              <a:spAutoFit/>
            </a:bodyPr>
            <a:lstStyle/>
            <a:p>
              <a:pPr>
                <a:lnSpc>
                  <a:spcPts val="1200"/>
                </a:lnSpc>
              </a:pPr>
              <a:r>
                <a:rPr lang="en-US" sz="1200" dirty="0" err="1" smtClean="0">
                  <a:latin typeface="+mj-lt"/>
                </a:rPr>
                <a:t>TestCenterAI</a:t>
              </a:r>
              <a:endParaRPr lang="en-US" sz="1200" dirty="0" smtClean="0">
                <a:latin typeface="+mj-lt"/>
              </a:endParaRPr>
            </a:p>
          </p:txBody>
        </p:sp>
      </p:grpSp>
      <p:sp>
        <p:nvSpPr>
          <p:cNvPr id="2" name="Title 1"/>
          <p:cNvSpPr>
            <a:spLocks noGrp="1"/>
          </p:cNvSpPr>
          <p:nvPr>
            <p:ph type="title"/>
          </p:nvPr>
        </p:nvSpPr>
        <p:spPr>
          <a:xfrm>
            <a:off x="0" y="233589"/>
            <a:ext cx="8092440" cy="307777"/>
          </a:xfrm>
        </p:spPr>
        <p:txBody>
          <a:bodyPr/>
          <a:lstStyle/>
          <a:p>
            <a:pPr algn="ctr"/>
            <a:r>
              <a:rPr lang="en-US" dirty="0" smtClean="0"/>
              <a:t>Example Test Automation Platform</a:t>
            </a:r>
            <a:endParaRPr lang="en-US" dirty="0"/>
          </a:p>
        </p:txBody>
      </p:sp>
      <p:sp>
        <p:nvSpPr>
          <p:cNvPr id="5" name="Rounded Rectangle 4"/>
          <p:cNvSpPr/>
          <p:nvPr/>
        </p:nvSpPr>
        <p:spPr bwMode="auto">
          <a:xfrm>
            <a:off x="257037" y="908986"/>
            <a:ext cx="1010094" cy="473156"/>
          </a:xfrm>
          <a:prstGeom prst="roundRect">
            <a:avLst/>
          </a:prstGeom>
          <a:solidFill>
            <a:schemeClr val="tx1">
              <a:lumMod val="20000"/>
              <a:lumOff val="8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CI Test Job (</a:t>
            </a:r>
            <a:r>
              <a:rPr lang="en-US" sz="1200" dirty="0">
                <a:solidFill>
                  <a:schemeClr val="bg2">
                    <a:lumMod val="65000"/>
                    <a:lumOff val="35000"/>
                  </a:schemeClr>
                </a:solidFill>
              </a:rPr>
              <a:t>J</a:t>
            </a:r>
            <a:r>
              <a:rPr kumimoji="0" lang="en-US" sz="1200" b="1" i="0" u="none" strike="noStrike" cap="none" normalizeH="0" dirty="0" smtClean="0">
                <a:ln>
                  <a:noFill/>
                </a:ln>
                <a:solidFill>
                  <a:schemeClr val="bg2">
                    <a:lumMod val="65000"/>
                    <a:lumOff val="35000"/>
                  </a:schemeClr>
                </a:solidFill>
                <a:effectLst/>
                <a:latin typeface="Trebuchet MS" pitchFamily="34" charset="0"/>
              </a:rPr>
              <a:t>enkins)</a:t>
            </a:r>
          </a:p>
        </p:txBody>
      </p:sp>
      <p:cxnSp>
        <p:nvCxnSpPr>
          <p:cNvPr id="11" name="Straight Connector 10"/>
          <p:cNvCxnSpPr>
            <a:stCxn id="5" idx="3"/>
          </p:cNvCxnSpPr>
          <p:nvPr/>
        </p:nvCxnSpPr>
        <p:spPr bwMode="auto">
          <a:xfrm>
            <a:off x="1267131" y="1145564"/>
            <a:ext cx="2853465" cy="10050"/>
          </a:xfrm>
          <a:prstGeom prst="line">
            <a:avLst/>
          </a:prstGeom>
          <a:solidFill>
            <a:schemeClr val="accent1"/>
          </a:solidFill>
          <a:ln w="12700" cap="flat" cmpd="sng" algn="ctr">
            <a:solidFill>
              <a:schemeClr val="tx1"/>
            </a:solidFill>
            <a:prstDash val="solid"/>
            <a:round/>
            <a:headEnd type="arrow" w="med" len="med"/>
            <a:tailEnd type="arrow" w="med" len="med"/>
          </a:ln>
          <a:effectLst/>
        </p:spPr>
      </p:cxnSp>
      <p:sp>
        <p:nvSpPr>
          <p:cNvPr id="7" name="Rounded Rectangle 6"/>
          <p:cNvSpPr/>
          <p:nvPr/>
        </p:nvSpPr>
        <p:spPr bwMode="auto">
          <a:xfrm>
            <a:off x="653161" y="1921928"/>
            <a:ext cx="974653" cy="528089"/>
          </a:xfrm>
          <a:prstGeom prst="roundRect">
            <a:avLst/>
          </a:prstGeom>
          <a:solidFill>
            <a:schemeClr val="tx1">
              <a:lumMod val="20000"/>
              <a:lumOff val="8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Test Executive</a:t>
            </a:r>
          </a:p>
        </p:txBody>
      </p:sp>
      <p:cxnSp>
        <p:nvCxnSpPr>
          <p:cNvPr id="29" name="Straight Connector 28"/>
          <p:cNvCxnSpPr>
            <a:stCxn id="7" idx="3"/>
            <a:endCxn id="18" idx="1"/>
          </p:cNvCxnSpPr>
          <p:nvPr/>
        </p:nvCxnSpPr>
        <p:spPr bwMode="auto">
          <a:xfrm>
            <a:off x="1627814" y="2185973"/>
            <a:ext cx="1376929" cy="1254649"/>
          </a:xfrm>
          <a:prstGeom prst="line">
            <a:avLst/>
          </a:prstGeom>
          <a:solidFill>
            <a:schemeClr val="accent1"/>
          </a:solidFill>
          <a:ln w="25400" cap="flat" cmpd="dbl" algn="ctr">
            <a:solidFill>
              <a:schemeClr val="tx1"/>
            </a:solidFill>
            <a:prstDash val="solid"/>
            <a:round/>
            <a:headEnd type="none" w="med" len="med"/>
            <a:tailEnd type="arrow" w="sm" len="sm"/>
          </a:ln>
          <a:effectLst/>
        </p:spPr>
      </p:cxnSp>
      <p:cxnSp>
        <p:nvCxnSpPr>
          <p:cNvPr id="40" name="Straight Arrow Connector 39"/>
          <p:cNvCxnSpPr>
            <a:stCxn id="50" idx="2"/>
            <a:endCxn id="18" idx="0"/>
          </p:cNvCxnSpPr>
          <p:nvPr/>
        </p:nvCxnSpPr>
        <p:spPr bwMode="auto">
          <a:xfrm>
            <a:off x="2964561" y="2012502"/>
            <a:ext cx="516877" cy="1286349"/>
          </a:xfrm>
          <a:prstGeom prst="straightConnector1">
            <a:avLst/>
          </a:prstGeom>
          <a:solidFill>
            <a:schemeClr val="accent1"/>
          </a:solidFill>
          <a:ln w="25400" cap="flat" cmpd="dbl" algn="ctr">
            <a:solidFill>
              <a:schemeClr val="tx1"/>
            </a:solidFill>
            <a:prstDash val="solid"/>
            <a:round/>
            <a:headEnd type="none" w="med" len="med"/>
            <a:tailEnd type="arrow"/>
          </a:ln>
          <a:effectLst/>
        </p:spPr>
      </p:cxnSp>
      <p:cxnSp>
        <p:nvCxnSpPr>
          <p:cNvPr id="120" name="Straight Connector 119"/>
          <p:cNvCxnSpPr>
            <a:stCxn id="5" idx="2"/>
            <a:endCxn id="7" idx="0"/>
          </p:cNvCxnSpPr>
          <p:nvPr/>
        </p:nvCxnSpPr>
        <p:spPr bwMode="auto">
          <a:xfrm>
            <a:off x="762084" y="1382142"/>
            <a:ext cx="378404" cy="539786"/>
          </a:xfrm>
          <a:prstGeom prst="line">
            <a:avLst/>
          </a:prstGeom>
          <a:solidFill>
            <a:schemeClr val="accent1"/>
          </a:solidFill>
          <a:ln w="12700" cap="flat" cmpd="sng" algn="ctr">
            <a:solidFill>
              <a:schemeClr val="tx1"/>
            </a:solidFill>
            <a:prstDash val="solid"/>
            <a:round/>
            <a:headEnd type="none" w="med" len="med"/>
            <a:tailEnd type="arrow" w="sm" len="sm"/>
          </a:ln>
          <a:effectLst/>
        </p:spPr>
      </p:cxnSp>
      <p:sp>
        <p:nvSpPr>
          <p:cNvPr id="132" name="Magnetic Disk 131"/>
          <p:cNvSpPr/>
          <p:nvPr/>
        </p:nvSpPr>
        <p:spPr bwMode="auto">
          <a:xfrm>
            <a:off x="1482546" y="3581184"/>
            <a:ext cx="1013833" cy="507573"/>
          </a:xfrm>
          <a:prstGeom prst="flowChartMagneticDisk">
            <a:avLst/>
          </a:prstGeom>
          <a:solidFill>
            <a:schemeClr val="tx1">
              <a:lumMod val="20000"/>
              <a:lumOff val="8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tx1"/>
                </a:solidFill>
                <a:effectLst/>
                <a:latin typeface="Trebuchet MS" pitchFamily="34" charset="0"/>
              </a:rPr>
              <a:t>Test results</a:t>
            </a:r>
          </a:p>
        </p:txBody>
      </p:sp>
      <p:grpSp>
        <p:nvGrpSpPr>
          <p:cNvPr id="24" name="Group 23"/>
          <p:cNvGrpSpPr/>
          <p:nvPr/>
        </p:nvGrpSpPr>
        <p:grpSpPr>
          <a:xfrm>
            <a:off x="1629191" y="4476312"/>
            <a:ext cx="1118120" cy="237255"/>
            <a:chOff x="3798241" y="4167965"/>
            <a:chExt cx="1118120" cy="237255"/>
          </a:xfrm>
        </p:grpSpPr>
        <p:sp>
          <p:nvSpPr>
            <p:cNvPr id="169" name="Rounded Rectangle 168"/>
            <p:cNvSpPr/>
            <p:nvPr/>
          </p:nvSpPr>
          <p:spPr bwMode="auto">
            <a:xfrm>
              <a:off x="3798241" y="4199860"/>
              <a:ext cx="486630" cy="152195"/>
            </a:xfrm>
            <a:prstGeom prst="roundRect">
              <a:avLst/>
            </a:prstGeom>
            <a:solidFill>
              <a:schemeClr val="accent3">
                <a:lumMod val="60000"/>
                <a:lumOff val="4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dirty="0" smtClean="0">
                <a:ln>
                  <a:noFill/>
                </a:ln>
                <a:solidFill>
                  <a:schemeClr val="tx1"/>
                </a:solidFill>
                <a:effectLst/>
                <a:latin typeface="Trebuchet MS" pitchFamily="34" charset="0"/>
              </a:endParaRPr>
            </a:p>
          </p:txBody>
        </p:sp>
        <p:sp>
          <p:nvSpPr>
            <p:cNvPr id="170" name="Rounded Rectangle 169"/>
            <p:cNvSpPr/>
            <p:nvPr/>
          </p:nvSpPr>
          <p:spPr bwMode="auto">
            <a:xfrm>
              <a:off x="4328593" y="4167965"/>
              <a:ext cx="587768" cy="237255"/>
            </a:xfrm>
            <a:prstGeom prst="roundRect">
              <a:avLst/>
            </a:prstGeom>
            <a:solidFill>
              <a:schemeClr val="bg1"/>
            </a:solidFill>
            <a:ln w="12700" cap="flat" cmpd="sng" algn="ctr">
              <a:noFill/>
              <a:prstDash val="solid"/>
              <a:round/>
              <a:headEnd type="none" w="med" len="med"/>
              <a:tailEnd type="none" w="sm" len="sm"/>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Phase 1</a:t>
              </a:r>
              <a:endParaRPr kumimoji="0" lang="en-US" sz="1200" b="1" i="0" u="none" strike="noStrike" cap="none" normalizeH="0" dirty="0" smtClean="0">
                <a:ln>
                  <a:noFill/>
                </a:ln>
                <a:solidFill>
                  <a:schemeClr val="tx1"/>
                </a:solidFill>
                <a:effectLst/>
                <a:latin typeface="Trebuchet MS" pitchFamily="34" charset="0"/>
              </a:endParaRPr>
            </a:p>
          </p:txBody>
        </p:sp>
      </p:grpSp>
      <p:grpSp>
        <p:nvGrpSpPr>
          <p:cNvPr id="61" name="Group 60"/>
          <p:cNvGrpSpPr/>
          <p:nvPr/>
        </p:nvGrpSpPr>
        <p:grpSpPr>
          <a:xfrm>
            <a:off x="2983074" y="4479854"/>
            <a:ext cx="1118120" cy="237255"/>
            <a:chOff x="3798241" y="4167965"/>
            <a:chExt cx="1118120" cy="237255"/>
          </a:xfrm>
        </p:grpSpPr>
        <p:sp>
          <p:nvSpPr>
            <p:cNvPr id="62" name="Rounded Rectangle 61"/>
            <p:cNvSpPr/>
            <p:nvPr/>
          </p:nvSpPr>
          <p:spPr bwMode="auto">
            <a:xfrm>
              <a:off x="3798241" y="4199860"/>
              <a:ext cx="486630" cy="152195"/>
            </a:xfrm>
            <a:prstGeom prst="roundRect">
              <a:avLst/>
            </a:prstGeom>
            <a:solidFill>
              <a:schemeClr val="accent2">
                <a:lumMod val="20000"/>
                <a:lumOff val="8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dirty="0" smtClean="0">
                <a:ln>
                  <a:noFill/>
                </a:ln>
                <a:solidFill>
                  <a:schemeClr val="tx1"/>
                </a:solidFill>
                <a:effectLst/>
                <a:latin typeface="Trebuchet MS" pitchFamily="34" charset="0"/>
              </a:endParaRPr>
            </a:p>
          </p:txBody>
        </p:sp>
        <p:sp>
          <p:nvSpPr>
            <p:cNvPr id="63" name="Rounded Rectangle 62"/>
            <p:cNvSpPr/>
            <p:nvPr/>
          </p:nvSpPr>
          <p:spPr bwMode="auto">
            <a:xfrm>
              <a:off x="4328593" y="4167965"/>
              <a:ext cx="587768" cy="237255"/>
            </a:xfrm>
            <a:prstGeom prst="roundRect">
              <a:avLst/>
            </a:prstGeom>
            <a:solidFill>
              <a:schemeClr val="bg1"/>
            </a:solidFill>
            <a:ln w="12700" cap="flat" cmpd="sng" algn="ctr">
              <a:noFill/>
              <a:prstDash val="solid"/>
              <a:round/>
              <a:headEnd type="none" w="med" len="med"/>
              <a:tailEnd type="none" w="sm" len="sm"/>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Phase </a:t>
              </a:r>
              <a:r>
                <a:rPr lang="en-US" sz="1200" dirty="0"/>
                <a:t>2</a:t>
              </a:r>
              <a:endParaRPr kumimoji="0" lang="en-US" sz="1200" b="1" i="0" u="none" strike="noStrike" cap="none" normalizeH="0" dirty="0" smtClean="0">
                <a:ln>
                  <a:noFill/>
                </a:ln>
                <a:solidFill>
                  <a:schemeClr val="tx1"/>
                </a:solidFill>
                <a:effectLst/>
                <a:latin typeface="Trebuchet MS" pitchFamily="34" charset="0"/>
              </a:endParaRPr>
            </a:p>
          </p:txBody>
        </p:sp>
      </p:grpSp>
      <p:cxnSp>
        <p:nvCxnSpPr>
          <p:cNvPr id="67" name="Straight Connector 66"/>
          <p:cNvCxnSpPr>
            <a:stCxn id="7" idx="3"/>
          </p:cNvCxnSpPr>
          <p:nvPr/>
        </p:nvCxnSpPr>
        <p:spPr bwMode="auto">
          <a:xfrm>
            <a:off x="1627814" y="2185973"/>
            <a:ext cx="203122" cy="1414904"/>
          </a:xfrm>
          <a:prstGeom prst="line">
            <a:avLst/>
          </a:prstGeom>
          <a:solidFill>
            <a:schemeClr val="accent1"/>
          </a:solidFill>
          <a:ln w="25400" cap="flat" cmpd="dbl" algn="ctr">
            <a:solidFill>
              <a:schemeClr val="tx1"/>
            </a:solidFill>
            <a:prstDash val="solid"/>
            <a:round/>
            <a:headEnd type="none" w="med" len="med"/>
            <a:tailEnd type="arrow" w="sm" len="sm"/>
          </a:ln>
          <a:effectLst/>
        </p:spPr>
      </p:cxnSp>
      <p:sp>
        <p:nvSpPr>
          <p:cNvPr id="58" name="Magnetic Disk 57"/>
          <p:cNvSpPr/>
          <p:nvPr/>
        </p:nvSpPr>
        <p:spPr bwMode="auto">
          <a:xfrm>
            <a:off x="3754346" y="2463511"/>
            <a:ext cx="632715" cy="558116"/>
          </a:xfrm>
          <a:prstGeom prst="flowChartMagneticDisk">
            <a:avLst/>
          </a:prstGeom>
          <a:solidFill>
            <a:schemeClr val="accent6">
              <a:lumMod val="40000"/>
              <a:lumOff val="60000"/>
            </a:schemeClr>
          </a:solidFill>
          <a:ln w="12700" cap="flat" cmpd="sng" algn="ctr">
            <a:solidFill>
              <a:schemeClr val="tx1"/>
            </a:solidFill>
            <a:prstDash val="solid"/>
            <a:round/>
            <a:headEnd type="none" w="med" len="med"/>
            <a:tailEnd type="none" w="sm" len="sm"/>
          </a:ln>
          <a:effectLst/>
        </p:spPr>
        <p:txBody>
          <a:bodyPr vert="horz" wrap="square" lIns="0" tIns="0" rIns="0" bIns="0" numCol="1" rtlCol="0" anchor="t" anchorCtr="0" compatLnSpc="1">
            <a:prstTxWarp prst="textNoShape">
              <a:avLst/>
            </a:prstTxWarp>
          </a:bodyPr>
          <a:lstStyle/>
          <a:p>
            <a:r>
              <a:rPr kumimoji="0" lang="en-US" sz="1200" b="1" i="0" u="none" strike="noStrike" cap="none" normalizeH="0" dirty="0" smtClean="0">
                <a:ln>
                  <a:noFill/>
                </a:ln>
                <a:solidFill>
                  <a:schemeClr val="tx1"/>
                </a:solidFill>
                <a:effectLst/>
                <a:latin typeface="Trebuchet MS" pitchFamily="34" charset="0"/>
              </a:rPr>
              <a:t>Event</a:t>
            </a:r>
            <a:r>
              <a:rPr lang="en-US" sz="1200" dirty="0" smtClean="0"/>
              <a:t>s DB</a:t>
            </a:r>
            <a:endParaRPr kumimoji="0" lang="en-US" sz="1200" b="1" i="0" u="none" strike="noStrike" cap="none" normalizeH="0" dirty="0" smtClean="0">
              <a:ln>
                <a:noFill/>
              </a:ln>
              <a:solidFill>
                <a:schemeClr val="tx1"/>
              </a:solidFill>
              <a:effectLst/>
              <a:latin typeface="Trebuchet MS" pitchFamily="34" charset="0"/>
            </a:endParaRPr>
          </a:p>
        </p:txBody>
      </p:sp>
      <p:grpSp>
        <p:nvGrpSpPr>
          <p:cNvPr id="4" name="Group 3"/>
          <p:cNvGrpSpPr/>
          <p:nvPr/>
        </p:nvGrpSpPr>
        <p:grpSpPr>
          <a:xfrm>
            <a:off x="3004743" y="3292159"/>
            <a:ext cx="3365218" cy="626929"/>
            <a:chOff x="2302989" y="2494711"/>
            <a:chExt cx="3365218" cy="626929"/>
          </a:xfrm>
        </p:grpSpPr>
        <p:grpSp>
          <p:nvGrpSpPr>
            <p:cNvPr id="9" name="Group 8"/>
            <p:cNvGrpSpPr/>
            <p:nvPr/>
          </p:nvGrpSpPr>
          <p:grpSpPr>
            <a:xfrm>
              <a:off x="2302989" y="2494711"/>
              <a:ext cx="3028519" cy="290233"/>
              <a:chOff x="2249827" y="1856757"/>
              <a:chExt cx="3028519" cy="290233"/>
            </a:xfrm>
          </p:grpSpPr>
          <p:sp>
            <p:nvSpPr>
              <p:cNvPr id="18" name="Rounded Rectangle 17"/>
              <p:cNvSpPr/>
              <p:nvPr/>
            </p:nvSpPr>
            <p:spPr bwMode="auto">
              <a:xfrm>
                <a:off x="2249827" y="1863449"/>
                <a:ext cx="953390" cy="283541"/>
              </a:xfrm>
              <a:prstGeom prst="roundRect">
                <a:avLst/>
              </a:prstGeom>
              <a:solidFill>
                <a:schemeClr val="tx1">
                  <a:lumMod val="20000"/>
                  <a:lumOff val="8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Test Agent</a:t>
                </a:r>
              </a:p>
            </p:txBody>
          </p:sp>
          <p:sp>
            <p:nvSpPr>
              <p:cNvPr id="42" name="Rounded Rectangle 41"/>
              <p:cNvSpPr/>
              <p:nvPr/>
            </p:nvSpPr>
            <p:spPr bwMode="auto">
              <a:xfrm>
                <a:off x="3599595" y="1856758"/>
                <a:ext cx="717175" cy="283541"/>
              </a:xfrm>
              <a:prstGeom prst="roundRect">
                <a:avLst/>
              </a:prstGeom>
              <a:solidFill>
                <a:schemeClr val="tx1">
                  <a:lumMod val="40000"/>
                  <a:lumOff val="6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Chassis</a:t>
                </a:r>
              </a:p>
            </p:txBody>
          </p:sp>
          <p:sp>
            <p:nvSpPr>
              <p:cNvPr id="46" name="Rounded Rectangle 45"/>
              <p:cNvSpPr/>
              <p:nvPr/>
            </p:nvSpPr>
            <p:spPr bwMode="auto">
              <a:xfrm>
                <a:off x="4704191" y="1856757"/>
                <a:ext cx="574155" cy="283541"/>
              </a:xfrm>
              <a:prstGeom prst="roundRect">
                <a:avLst/>
              </a:prstGeom>
              <a:solidFill>
                <a:schemeClr val="tx1">
                  <a:lumMod val="60000"/>
                  <a:lumOff val="4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smtClean="0">
                    <a:ln>
                      <a:noFill/>
                    </a:ln>
                    <a:solidFill>
                      <a:schemeClr val="bg2">
                        <a:lumMod val="65000"/>
                        <a:lumOff val="35000"/>
                      </a:schemeClr>
                    </a:solidFill>
                    <a:effectLst/>
                    <a:latin typeface="Trebuchet MS" pitchFamily="34" charset="0"/>
                  </a:rPr>
                  <a:t>DUT</a:t>
                </a:r>
                <a:endParaRPr kumimoji="0" lang="en-US" sz="1200" b="1" i="0" u="none" strike="noStrike" cap="none" normalizeH="0" dirty="0" smtClean="0">
                  <a:ln>
                    <a:noFill/>
                  </a:ln>
                  <a:solidFill>
                    <a:schemeClr val="bg2">
                      <a:lumMod val="65000"/>
                      <a:lumOff val="35000"/>
                    </a:schemeClr>
                  </a:solidFill>
                  <a:effectLst/>
                  <a:latin typeface="Trebuchet MS" pitchFamily="34" charset="0"/>
                </a:endParaRPr>
              </a:p>
            </p:txBody>
          </p:sp>
          <p:cxnSp>
            <p:nvCxnSpPr>
              <p:cNvPr id="51" name="Straight Connector 50"/>
              <p:cNvCxnSpPr>
                <a:stCxn id="42" idx="3"/>
                <a:endCxn id="46" idx="1"/>
              </p:cNvCxnSpPr>
              <p:nvPr/>
            </p:nvCxnSpPr>
            <p:spPr bwMode="auto">
              <a:xfrm flipV="1">
                <a:off x="4316770" y="1998528"/>
                <a:ext cx="387421" cy="1"/>
              </a:xfrm>
              <a:prstGeom prst="line">
                <a:avLst/>
              </a:prstGeom>
              <a:solidFill>
                <a:schemeClr val="accent1"/>
              </a:solidFill>
              <a:ln w="12700" cap="flat" cmpd="sng" algn="ctr">
                <a:solidFill>
                  <a:schemeClr val="tx1">
                    <a:alpha val="48000"/>
                  </a:schemeClr>
                </a:solidFill>
                <a:prstDash val="solid"/>
                <a:round/>
                <a:headEnd type="none" w="med" len="med"/>
                <a:tailEnd type="none" w="sm" len="sm"/>
              </a:ln>
              <a:effectLst/>
            </p:spPr>
          </p:cxnSp>
          <p:cxnSp>
            <p:nvCxnSpPr>
              <p:cNvPr id="55" name="Straight Connector 54"/>
              <p:cNvCxnSpPr>
                <a:stCxn id="18" idx="3"/>
                <a:endCxn id="42" idx="1"/>
              </p:cNvCxnSpPr>
              <p:nvPr/>
            </p:nvCxnSpPr>
            <p:spPr bwMode="auto">
              <a:xfrm flipV="1">
                <a:off x="3203217" y="1998529"/>
                <a:ext cx="396378" cy="6691"/>
              </a:xfrm>
              <a:prstGeom prst="line">
                <a:avLst/>
              </a:prstGeom>
              <a:solidFill>
                <a:schemeClr val="accent1"/>
              </a:solidFill>
              <a:ln w="12700" cap="flat" cmpd="sng" algn="ctr">
                <a:solidFill>
                  <a:schemeClr val="tx1">
                    <a:alpha val="50000"/>
                  </a:schemeClr>
                </a:solidFill>
                <a:prstDash val="solid"/>
                <a:round/>
                <a:headEnd type="none" w="med" len="med"/>
                <a:tailEnd type="none" w="sm" len="sm"/>
              </a:ln>
              <a:effectLst/>
            </p:spPr>
          </p:cxnSp>
          <p:cxnSp>
            <p:nvCxnSpPr>
              <p:cNvPr id="102" name="Elbow Connector 101"/>
              <p:cNvCxnSpPr>
                <a:stCxn id="18" idx="3"/>
                <a:endCxn id="46" idx="2"/>
              </p:cNvCxnSpPr>
              <p:nvPr/>
            </p:nvCxnSpPr>
            <p:spPr bwMode="auto">
              <a:xfrm>
                <a:off x="3203217" y="2005220"/>
                <a:ext cx="1788052" cy="135078"/>
              </a:xfrm>
              <a:prstGeom prst="bentConnector4">
                <a:avLst>
                  <a:gd name="adj1" fmla="val 9861"/>
                  <a:gd name="adj2" fmla="val 166908"/>
                </a:avLst>
              </a:prstGeom>
              <a:solidFill>
                <a:schemeClr val="accent1"/>
              </a:solidFill>
              <a:ln w="12700" cap="flat" cmpd="sng" algn="ctr">
                <a:solidFill>
                  <a:schemeClr val="tx1">
                    <a:alpha val="50000"/>
                  </a:schemeClr>
                </a:solidFill>
                <a:prstDash val="solid"/>
                <a:round/>
                <a:headEnd type="none" w="med" len="med"/>
                <a:tailEnd type="none" w="sm" len="sm"/>
              </a:ln>
              <a:effectLst/>
            </p:spPr>
          </p:cxnSp>
        </p:grpSp>
        <p:grpSp>
          <p:nvGrpSpPr>
            <p:cNvPr id="65" name="Group 64"/>
            <p:cNvGrpSpPr/>
            <p:nvPr/>
          </p:nvGrpSpPr>
          <p:grpSpPr>
            <a:xfrm>
              <a:off x="2455389" y="2647111"/>
              <a:ext cx="3028519" cy="290233"/>
              <a:chOff x="2249827" y="1856757"/>
              <a:chExt cx="3028519" cy="290233"/>
            </a:xfrm>
          </p:grpSpPr>
          <p:sp>
            <p:nvSpPr>
              <p:cNvPr id="68" name="Rounded Rectangle 67"/>
              <p:cNvSpPr/>
              <p:nvPr/>
            </p:nvSpPr>
            <p:spPr bwMode="auto">
              <a:xfrm>
                <a:off x="2249827" y="1863449"/>
                <a:ext cx="953390" cy="283541"/>
              </a:xfrm>
              <a:prstGeom prst="roundRect">
                <a:avLst/>
              </a:prstGeom>
              <a:solidFill>
                <a:schemeClr val="tx1">
                  <a:lumMod val="20000"/>
                  <a:lumOff val="8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Test Agent</a:t>
                </a:r>
              </a:p>
            </p:txBody>
          </p:sp>
          <p:sp>
            <p:nvSpPr>
              <p:cNvPr id="70" name="Rounded Rectangle 69"/>
              <p:cNvSpPr/>
              <p:nvPr/>
            </p:nvSpPr>
            <p:spPr bwMode="auto">
              <a:xfrm>
                <a:off x="3599595" y="1856758"/>
                <a:ext cx="717175" cy="283541"/>
              </a:xfrm>
              <a:prstGeom prst="roundRect">
                <a:avLst/>
              </a:prstGeom>
              <a:solidFill>
                <a:schemeClr val="tx1">
                  <a:lumMod val="40000"/>
                  <a:lumOff val="6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Chassis</a:t>
                </a:r>
              </a:p>
            </p:txBody>
          </p:sp>
          <p:sp>
            <p:nvSpPr>
              <p:cNvPr id="71" name="Rounded Rectangle 70"/>
              <p:cNvSpPr/>
              <p:nvPr/>
            </p:nvSpPr>
            <p:spPr bwMode="auto">
              <a:xfrm>
                <a:off x="4704191" y="1856757"/>
                <a:ext cx="574155" cy="283541"/>
              </a:xfrm>
              <a:prstGeom prst="roundRect">
                <a:avLst/>
              </a:prstGeom>
              <a:solidFill>
                <a:schemeClr val="tx1">
                  <a:lumMod val="60000"/>
                  <a:lumOff val="4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smtClean="0">
                    <a:ln>
                      <a:noFill/>
                    </a:ln>
                    <a:solidFill>
                      <a:schemeClr val="bg2">
                        <a:lumMod val="65000"/>
                        <a:lumOff val="35000"/>
                      </a:schemeClr>
                    </a:solidFill>
                    <a:effectLst/>
                    <a:latin typeface="Trebuchet MS" pitchFamily="34" charset="0"/>
                  </a:rPr>
                  <a:t>DUT</a:t>
                </a:r>
                <a:endParaRPr kumimoji="0" lang="en-US" sz="1200" b="1" i="0" u="none" strike="noStrike" cap="none" normalizeH="0" dirty="0" smtClean="0">
                  <a:ln>
                    <a:noFill/>
                  </a:ln>
                  <a:solidFill>
                    <a:schemeClr val="bg2">
                      <a:lumMod val="65000"/>
                      <a:lumOff val="35000"/>
                    </a:schemeClr>
                  </a:solidFill>
                  <a:effectLst/>
                  <a:latin typeface="Trebuchet MS" pitchFamily="34" charset="0"/>
                </a:endParaRPr>
              </a:p>
            </p:txBody>
          </p:sp>
          <p:cxnSp>
            <p:nvCxnSpPr>
              <p:cNvPr id="73" name="Straight Connector 72"/>
              <p:cNvCxnSpPr/>
              <p:nvPr/>
            </p:nvCxnSpPr>
            <p:spPr bwMode="auto">
              <a:xfrm flipV="1">
                <a:off x="4316770" y="1998528"/>
                <a:ext cx="387421" cy="1"/>
              </a:xfrm>
              <a:prstGeom prst="line">
                <a:avLst/>
              </a:prstGeom>
              <a:solidFill>
                <a:schemeClr val="accent1"/>
              </a:solidFill>
              <a:ln w="12700" cap="flat" cmpd="sng" algn="ctr">
                <a:solidFill>
                  <a:schemeClr val="tx1">
                    <a:alpha val="50000"/>
                  </a:schemeClr>
                </a:solidFill>
                <a:prstDash val="solid"/>
                <a:round/>
                <a:headEnd type="none" w="med" len="med"/>
                <a:tailEnd type="none" w="sm" len="sm"/>
              </a:ln>
              <a:effectLst/>
            </p:spPr>
          </p:cxnSp>
          <p:cxnSp>
            <p:nvCxnSpPr>
              <p:cNvPr id="74" name="Straight Connector 73"/>
              <p:cNvCxnSpPr/>
              <p:nvPr/>
            </p:nvCxnSpPr>
            <p:spPr bwMode="auto">
              <a:xfrm flipV="1">
                <a:off x="3203217" y="1998529"/>
                <a:ext cx="396378" cy="6691"/>
              </a:xfrm>
              <a:prstGeom prst="line">
                <a:avLst/>
              </a:prstGeom>
              <a:solidFill>
                <a:schemeClr val="accent1"/>
              </a:solidFill>
              <a:ln w="12700" cap="flat" cmpd="sng" algn="ctr">
                <a:solidFill>
                  <a:schemeClr val="tx1">
                    <a:alpha val="50000"/>
                  </a:schemeClr>
                </a:solidFill>
                <a:prstDash val="solid"/>
                <a:round/>
                <a:headEnd type="none" w="med" len="med"/>
                <a:tailEnd type="none" w="sm" len="sm"/>
              </a:ln>
              <a:effectLst/>
            </p:spPr>
          </p:cxnSp>
          <p:cxnSp>
            <p:nvCxnSpPr>
              <p:cNvPr id="75" name="Elbow Connector 74"/>
              <p:cNvCxnSpPr/>
              <p:nvPr/>
            </p:nvCxnSpPr>
            <p:spPr bwMode="auto">
              <a:xfrm>
                <a:off x="3203217" y="2005220"/>
                <a:ext cx="1788052" cy="135078"/>
              </a:xfrm>
              <a:prstGeom prst="bentConnector4">
                <a:avLst>
                  <a:gd name="adj1" fmla="val 9861"/>
                  <a:gd name="adj2" fmla="val 166908"/>
                </a:avLst>
              </a:prstGeom>
              <a:solidFill>
                <a:schemeClr val="accent1"/>
              </a:solidFill>
              <a:ln w="12700" cap="flat" cmpd="sng" algn="ctr">
                <a:solidFill>
                  <a:schemeClr val="tx1">
                    <a:alpha val="50000"/>
                  </a:schemeClr>
                </a:solidFill>
                <a:prstDash val="solid"/>
                <a:round/>
                <a:headEnd type="none" w="med" len="med"/>
                <a:tailEnd type="none" w="sm" len="sm"/>
              </a:ln>
              <a:effectLst/>
            </p:spPr>
          </p:cxnSp>
        </p:grpSp>
        <p:grpSp>
          <p:nvGrpSpPr>
            <p:cNvPr id="76" name="Group 75"/>
            <p:cNvGrpSpPr/>
            <p:nvPr/>
          </p:nvGrpSpPr>
          <p:grpSpPr>
            <a:xfrm>
              <a:off x="2639688" y="2831407"/>
              <a:ext cx="3028519" cy="290233"/>
              <a:chOff x="2249827" y="1856757"/>
              <a:chExt cx="3028519" cy="290233"/>
            </a:xfrm>
            <a:effectLst/>
          </p:grpSpPr>
          <p:sp>
            <p:nvSpPr>
              <p:cNvPr id="77" name="Rounded Rectangle 76"/>
              <p:cNvSpPr/>
              <p:nvPr/>
            </p:nvSpPr>
            <p:spPr bwMode="auto">
              <a:xfrm>
                <a:off x="2249827" y="1863449"/>
                <a:ext cx="953390" cy="283541"/>
              </a:xfrm>
              <a:prstGeom prst="roundRect">
                <a:avLst/>
              </a:prstGeom>
              <a:solidFill>
                <a:schemeClr val="tx1">
                  <a:lumMod val="20000"/>
                  <a:lumOff val="8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Test Agent</a:t>
                </a:r>
              </a:p>
            </p:txBody>
          </p:sp>
          <p:sp>
            <p:nvSpPr>
              <p:cNvPr id="78" name="Rounded Rectangle 77"/>
              <p:cNvSpPr/>
              <p:nvPr/>
            </p:nvSpPr>
            <p:spPr bwMode="auto">
              <a:xfrm>
                <a:off x="3599595" y="1856758"/>
                <a:ext cx="717175" cy="283541"/>
              </a:xfrm>
              <a:prstGeom prst="roundRect">
                <a:avLst/>
              </a:prstGeom>
              <a:solidFill>
                <a:schemeClr val="tx1">
                  <a:lumMod val="40000"/>
                  <a:lumOff val="6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Chassis</a:t>
                </a:r>
              </a:p>
            </p:txBody>
          </p:sp>
          <p:sp>
            <p:nvSpPr>
              <p:cNvPr id="79" name="Rounded Rectangle 78"/>
              <p:cNvSpPr/>
              <p:nvPr/>
            </p:nvSpPr>
            <p:spPr bwMode="auto">
              <a:xfrm>
                <a:off x="4704191" y="1856757"/>
                <a:ext cx="574155" cy="283541"/>
              </a:xfrm>
              <a:prstGeom prst="roundRect">
                <a:avLst/>
              </a:prstGeom>
              <a:solidFill>
                <a:schemeClr val="tx1">
                  <a:lumMod val="60000"/>
                  <a:lumOff val="4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smtClean="0">
                    <a:ln>
                      <a:noFill/>
                    </a:ln>
                    <a:solidFill>
                      <a:schemeClr val="bg2">
                        <a:lumMod val="65000"/>
                        <a:lumOff val="35000"/>
                      </a:schemeClr>
                    </a:solidFill>
                    <a:effectLst/>
                    <a:latin typeface="Trebuchet MS" pitchFamily="34" charset="0"/>
                  </a:rPr>
                  <a:t>DUT</a:t>
                </a:r>
                <a:endParaRPr kumimoji="0" lang="en-US" sz="1200" b="1" i="0" u="none" strike="noStrike" cap="none" normalizeH="0" dirty="0" smtClean="0">
                  <a:ln>
                    <a:noFill/>
                  </a:ln>
                  <a:solidFill>
                    <a:schemeClr val="bg2">
                      <a:lumMod val="65000"/>
                      <a:lumOff val="35000"/>
                    </a:schemeClr>
                  </a:solidFill>
                  <a:effectLst/>
                  <a:latin typeface="Trebuchet MS" pitchFamily="34" charset="0"/>
                </a:endParaRPr>
              </a:p>
            </p:txBody>
          </p:sp>
          <p:cxnSp>
            <p:nvCxnSpPr>
              <p:cNvPr id="80" name="Straight Connector 79"/>
              <p:cNvCxnSpPr/>
              <p:nvPr/>
            </p:nvCxnSpPr>
            <p:spPr bwMode="auto">
              <a:xfrm flipV="1">
                <a:off x="4316770" y="1998528"/>
                <a:ext cx="387421" cy="1"/>
              </a:xfrm>
              <a:prstGeom prst="line">
                <a:avLst/>
              </a:prstGeom>
              <a:solidFill>
                <a:schemeClr val="accent1"/>
              </a:solidFill>
              <a:ln w="19050" cap="flat" cmpd="sng" algn="ctr">
                <a:solidFill>
                  <a:schemeClr val="tx1"/>
                </a:solidFill>
                <a:prstDash val="solid"/>
                <a:round/>
                <a:headEnd type="none" w="med" len="med"/>
                <a:tailEnd type="none" w="sm" len="sm"/>
              </a:ln>
              <a:effectLst/>
            </p:spPr>
          </p:cxnSp>
          <p:cxnSp>
            <p:nvCxnSpPr>
              <p:cNvPr id="81" name="Straight Connector 80"/>
              <p:cNvCxnSpPr/>
              <p:nvPr/>
            </p:nvCxnSpPr>
            <p:spPr bwMode="auto">
              <a:xfrm flipV="1">
                <a:off x="3203217" y="1998529"/>
                <a:ext cx="396378" cy="6691"/>
              </a:xfrm>
              <a:prstGeom prst="line">
                <a:avLst/>
              </a:prstGeom>
              <a:solidFill>
                <a:schemeClr val="accent1"/>
              </a:solidFill>
              <a:ln w="19050" cap="flat" cmpd="sng" algn="ctr">
                <a:solidFill>
                  <a:schemeClr val="tx1"/>
                </a:solidFill>
                <a:prstDash val="solid"/>
                <a:round/>
                <a:headEnd type="none" w="med" len="med"/>
                <a:tailEnd type="none" w="sm" len="sm"/>
              </a:ln>
              <a:effectLst/>
            </p:spPr>
          </p:cxnSp>
          <p:cxnSp>
            <p:nvCxnSpPr>
              <p:cNvPr id="82" name="Elbow Connector 81"/>
              <p:cNvCxnSpPr/>
              <p:nvPr/>
            </p:nvCxnSpPr>
            <p:spPr bwMode="auto">
              <a:xfrm>
                <a:off x="3203217" y="2005220"/>
                <a:ext cx="1788052" cy="135078"/>
              </a:xfrm>
              <a:prstGeom prst="bentConnector4">
                <a:avLst>
                  <a:gd name="adj1" fmla="val 9861"/>
                  <a:gd name="adj2" fmla="val 166908"/>
                </a:avLst>
              </a:prstGeom>
              <a:solidFill>
                <a:schemeClr val="accent1"/>
              </a:solidFill>
              <a:ln w="19050" cap="flat" cmpd="sng" algn="ctr">
                <a:solidFill>
                  <a:schemeClr val="tx1"/>
                </a:solidFill>
                <a:prstDash val="solid"/>
                <a:round/>
                <a:headEnd type="none" w="med" len="med"/>
                <a:tailEnd type="none" w="sm" len="sm"/>
              </a:ln>
              <a:effectLst/>
            </p:spPr>
          </p:cxnSp>
        </p:grpSp>
      </p:grpSp>
      <p:cxnSp>
        <p:nvCxnSpPr>
          <p:cNvPr id="85" name="Straight Connector 84"/>
          <p:cNvCxnSpPr>
            <a:stCxn id="18" idx="0"/>
            <a:endCxn id="58" idx="3"/>
          </p:cNvCxnSpPr>
          <p:nvPr/>
        </p:nvCxnSpPr>
        <p:spPr bwMode="auto">
          <a:xfrm flipV="1">
            <a:off x="3481438" y="3021627"/>
            <a:ext cx="589266" cy="277224"/>
          </a:xfrm>
          <a:prstGeom prst="line">
            <a:avLst/>
          </a:prstGeom>
          <a:solidFill>
            <a:schemeClr val="accent1"/>
          </a:solidFill>
          <a:ln w="25400" cap="flat" cmpd="dbl" algn="ctr">
            <a:solidFill>
              <a:schemeClr val="tx1"/>
            </a:solidFill>
            <a:prstDash val="solid"/>
            <a:round/>
            <a:headEnd type="none" w="med" len="med"/>
            <a:tailEnd type="arrow" w="sm" len="sm"/>
          </a:ln>
          <a:effectLst/>
        </p:spPr>
      </p:cxnSp>
      <p:sp>
        <p:nvSpPr>
          <p:cNvPr id="91" name="Rounded Rectangle 90"/>
          <p:cNvSpPr/>
          <p:nvPr/>
        </p:nvSpPr>
        <p:spPr bwMode="auto">
          <a:xfrm>
            <a:off x="4540943" y="2546028"/>
            <a:ext cx="865683" cy="441012"/>
          </a:xfrm>
          <a:prstGeom prst="roundRect">
            <a:avLst/>
          </a:prstGeom>
          <a:solidFill>
            <a:schemeClr val="accent6">
              <a:lumMod val="40000"/>
              <a:lumOff val="6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r>
              <a:rPr lang="en-US" sz="1200" dirty="0"/>
              <a:t>Magellan</a:t>
            </a:r>
          </a:p>
          <a:p>
            <a:r>
              <a:rPr lang="en-US" sz="1200" dirty="0"/>
              <a:t>Results</a:t>
            </a:r>
            <a:endParaRPr kumimoji="0" lang="en-US" sz="1200" b="1" i="0" u="none" strike="noStrike" cap="none" normalizeH="0" dirty="0" smtClean="0">
              <a:ln>
                <a:noFill/>
              </a:ln>
              <a:solidFill>
                <a:schemeClr val="bg2">
                  <a:lumMod val="65000"/>
                  <a:lumOff val="35000"/>
                </a:schemeClr>
              </a:solidFill>
              <a:effectLst/>
              <a:latin typeface="Trebuchet MS" pitchFamily="34" charset="0"/>
            </a:endParaRPr>
          </a:p>
        </p:txBody>
      </p:sp>
      <p:cxnSp>
        <p:nvCxnSpPr>
          <p:cNvPr id="92" name="Straight Connector 91"/>
          <p:cNvCxnSpPr>
            <a:stCxn id="91" idx="0"/>
            <a:endCxn id="6" idx="2"/>
          </p:cNvCxnSpPr>
          <p:nvPr/>
        </p:nvCxnSpPr>
        <p:spPr bwMode="auto">
          <a:xfrm flipH="1" flipV="1">
            <a:off x="4728788" y="1807542"/>
            <a:ext cx="244997" cy="738486"/>
          </a:xfrm>
          <a:prstGeom prst="line">
            <a:avLst/>
          </a:prstGeom>
          <a:solidFill>
            <a:schemeClr val="accent1"/>
          </a:solidFill>
          <a:ln w="12700" cap="flat" cmpd="sng" algn="ctr">
            <a:solidFill>
              <a:schemeClr val="tx1"/>
            </a:solidFill>
            <a:prstDash val="solid"/>
            <a:round/>
            <a:headEnd type="none" w="med" len="med"/>
            <a:tailEnd type="arrow" w="sm" len="sm"/>
          </a:ln>
          <a:effectLst/>
        </p:spPr>
      </p:cxnSp>
      <p:cxnSp>
        <p:nvCxnSpPr>
          <p:cNvPr id="95" name="Straight Connector 94"/>
          <p:cNvCxnSpPr>
            <a:stCxn id="58" idx="1"/>
          </p:cNvCxnSpPr>
          <p:nvPr/>
        </p:nvCxnSpPr>
        <p:spPr bwMode="auto">
          <a:xfrm flipV="1">
            <a:off x="4070704" y="1828809"/>
            <a:ext cx="555302" cy="634702"/>
          </a:xfrm>
          <a:prstGeom prst="line">
            <a:avLst/>
          </a:prstGeom>
          <a:solidFill>
            <a:schemeClr val="accent1"/>
          </a:solidFill>
          <a:ln w="12700" cap="flat" cmpd="sng" algn="ctr">
            <a:solidFill>
              <a:schemeClr val="tx1"/>
            </a:solidFill>
            <a:prstDash val="solid"/>
            <a:round/>
            <a:headEnd type="none" w="med" len="med"/>
            <a:tailEnd type="arrow" w="sm" len="sm"/>
          </a:ln>
          <a:effectLst/>
        </p:spPr>
      </p:cxnSp>
      <p:sp>
        <p:nvSpPr>
          <p:cNvPr id="98" name="Rounded Rectangle 97"/>
          <p:cNvSpPr/>
          <p:nvPr/>
        </p:nvSpPr>
        <p:spPr bwMode="auto">
          <a:xfrm>
            <a:off x="5623908" y="2537246"/>
            <a:ext cx="1010808" cy="464391"/>
          </a:xfrm>
          <a:prstGeom prst="roundRect">
            <a:avLst/>
          </a:prstGeom>
          <a:solidFill>
            <a:schemeClr val="accent6">
              <a:lumMod val="40000"/>
              <a:lumOff val="6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r>
              <a:rPr lang="en-US" sz="1200" smtClean="0"/>
              <a:t>Other </a:t>
            </a:r>
            <a:r>
              <a:rPr lang="en-US" sz="1200" dirty="0" smtClean="0"/>
              <a:t>Data Sources</a:t>
            </a:r>
            <a:endParaRPr lang="en-US" sz="1200" dirty="0"/>
          </a:p>
        </p:txBody>
      </p:sp>
      <p:cxnSp>
        <p:nvCxnSpPr>
          <p:cNvPr id="103" name="Straight Connector 102"/>
          <p:cNvCxnSpPr>
            <a:stCxn id="98" idx="0"/>
          </p:cNvCxnSpPr>
          <p:nvPr/>
        </p:nvCxnSpPr>
        <p:spPr bwMode="auto">
          <a:xfrm flipH="1" flipV="1">
            <a:off x="4973786" y="1807542"/>
            <a:ext cx="1155526" cy="729704"/>
          </a:xfrm>
          <a:prstGeom prst="line">
            <a:avLst/>
          </a:prstGeom>
          <a:solidFill>
            <a:schemeClr val="accent1"/>
          </a:solidFill>
          <a:ln w="12700" cap="flat" cmpd="sng" algn="ctr">
            <a:solidFill>
              <a:schemeClr val="tx1"/>
            </a:solidFill>
            <a:prstDash val="solid"/>
            <a:round/>
            <a:headEnd type="none" w="med" len="med"/>
            <a:tailEnd type="arrow" w="sm" len="sm"/>
          </a:ln>
          <a:effectLst/>
        </p:spPr>
      </p:cxnSp>
      <p:grpSp>
        <p:nvGrpSpPr>
          <p:cNvPr id="105" name="Group 104"/>
          <p:cNvGrpSpPr/>
          <p:nvPr/>
        </p:nvGrpSpPr>
        <p:grpSpPr>
          <a:xfrm>
            <a:off x="4387062" y="4486921"/>
            <a:ext cx="2885609" cy="191432"/>
            <a:chOff x="3798242" y="4175161"/>
            <a:chExt cx="1178936" cy="176089"/>
          </a:xfrm>
        </p:grpSpPr>
        <p:sp>
          <p:nvSpPr>
            <p:cNvPr id="106" name="Rounded Rectangle 105"/>
            <p:cNvSpPr/>
            <p:nvPr/>
          </p:nvSpPr>
          <p:spPr bwMode="auto">
            <a:xfrm>
              <a:off x="3798242" y="4199860"/>
              <a:ext cx="274243" cy="151390"/>
            </a:xfrm>
            <a:prstGeom prst="roundRect">
              <a:avLst/>
            </a:prstGeom>
            <a:solidFill>
              <a:schemeClr val="accent6">
                <a:lumMod val="40000"/>
                <a:lumOff val="6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dirty="0" smtClean="0">
                <a:ln>
                  <a:noFill/>
                </a:ln>
                <a:solidFill>
                  <a:schemeClr val="tx1"/>
                </a:solidFill>
                <a:effectLst/>
                <a:latin typeface="Trebuchet MS" pitchFamily="34" charset="0"/>
              </a:endParaRPr>
            </a:p>
          </p:txBody>
        </p:sp>
        <p:sp>
          <p:nvSpPr>
            <p:cNvPr id="107" name="Rounded Rectangle 106"/>
            <p:cNvSpPr/>
            <p:nvPr/>
          </p:nvSpPr>
          <p:spPr bwMode="auto">
            <a:xfrm>
              <a:off x="4116976" y="4175161"/>
              <a:ext cx="860202" cy="176089"/>
            </a:xfrm>
            <a:prstGeom prst="roundRect">
              <a:avLst/>
            </a:prstGeom>
            <a:solidFill>
              <a:schemeClr val="bg1"/>
            </a:solidFill>
            <a:ln w="12700" cap="flat" cmpd="sng" algn="ctr">
              <a:noFill/>
              <a:prstDash val="solid"/>
              <a:round/>
              <a:headEnd type="none" w="med" len="med"/>
              <a:tailEnd type="none" w="sm" len="sm"/>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Spirent + Other Data Sources</a:t>
              </a:r>
              <a:endParaRPr kumimoji="0" lang="en-US" sz="1200" b="1" i="0" u="none" strike="noStrike" cap="none" normalizeH="0" dirty="0" smtClean="0">
                <a:ln>
                  <a:noFill/>
                </a:ln>
                <a:solidFill>
                  <a:schemeClr val="tx1"/>
                </a:solidFill>
                <a:effectLst/>
                <a:latin typeface="Trebuchet MS" pitchFamily="34" charset="0"/>
              </a:endParaRPr>
            </a:p>
          </p:txBody>
        </p:sp>
      </p:grpSp>
      <p:grpSp>
        <p:nvGrpSpPr>
          <p:cNvPr id="10" name="Group 9"/>
          <p:cNvGrpSpPr/>
          <p:nvPr/>
        </p:nvGrpSpPr>
        <p:grpSpPr>
          <a:xfrm>
            <a:off x="2227321" y="1525141"/>
            <a:ext cx="1474479" cy="487361"/>
            <a:chOff x="4171409" y="1296149"/>
            <a:chExt cx="1474479" cy="487361"/>
          </a:xfrm>
        </p:grpSpPr>
        <p:sp>
          <p:nvSpPr>
            <p:cNvPr id="50" name="Rounded Rectangle 49"/>
            <p:cNvSpPr/>
            <p:nvPr/>
          </p:nvSpPr>
          <p:spPr bwMode="auto">
            <a:xfrm>
              <a:off x="4171409" y="1296149"/>
              <a:ext cx="1474479" cy="487361"/>
            </a:xfrm>
            <a:prstGeom prst="roundRect">
              <a:avLst/>
            </a:prstGeom>
            <a:solidFill>
              <a:schemeClr val="accent3">
                <a:lumMod val="60000"/>
                <a:lumOff val="4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r>
                <a:rPr lang="en-US" sz="1200" dirty="0" smtClean="0"/>
                <a:t>       Test scripts Library</a:t>
              </a:r>
              <a:endParaRPr kumimoji="0" lang="en-US" sz="1200" b="1" i="0" u="none" strike="noStrike" cap="none" normalizeH="0" dirty="0" smtClean="0">
                <a:ln>
                  <a:noFill/>
                </a:ln>
                <a:solidFill>
                  <a:schemeClr val="tx1"/>
                </a:solidFill>
                <a:effectLst/>
                <a:latin typeface="Trebuchet MS"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9322" y="1328875"/>
              <a:ext cx="417736" cy="439662"/>
            </a:xfrm>
            <a:prstGeom prst="rect">
              <a:avLst/>
            </a:prstGeom>
          </p:spPr>
        </p:pic>
      </p:grpSp>
      <p:cxnSp>
        <p:nvCxnSpPr>
          <p:cNvPr id="19" name="Elbow Connector 18"/>
          <p:cNvCxnSpPr>
            <a:endCxn id="132" idx="1"/>
          </p:cNvCxnSpPr>
          <p:nvPr/>
        </p:nvCxnSpPr>
        <p:spPr bwMode="auto">
          <a:xfrm rot="16200000" flipH="1">
            <a:off x="442169" y="2033890"/>
            <a:ext cx="2200250" cy="894338"/>
          </a:xfrm>
          <a:prstGeom prst="bentConnector3">
            <a:avLst>
              <a:gd name="adj1" fmla="val 13274"/>
            </a:avLst>
          </a:prstGeom>
          <a:solidFill>
            <a:schemeClr val="accent1"/>
          </a:solidFill>
          <a:ln w="12700" cap="flat" cmpd="sng" algn="ctr">
            <a:solidFill>
              <a:schemeClr val="tx1"/>
            </a:solidFill>
            <a:prstDash val="solid"/>
            <a:round/>
            <a:headEnd type="arrow" w="med" len="med"/>
            <a:tailEnd type="none"/>
          </a:ln>
          <a:effectLst/>
        </p:spPr>
      </p:cxnSp>
    </p:spTree>
    <p:extLst>
      <p:ext uri="{BB962C8B-B14F-4D97-AF65-F5344CB8AC3E}">
        <p14:creationId xmlns:p14="http://schemas.microsoft.com/office/powerpoint/2010/main" val="56809671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233589"/>
            <a:ext cx="8092440" cy="307777"/>
          </a:xfrm>
        </p:spPr>
        <p:txBody>
          <a:bodyPr/>
          <a:lstStyle/>
          <a:p>
            <a:pPr algn="ctr"/>
            <a:r>
              <a:rPr lang="en-US" dirty="0" smtClean="0">
                <a:solidFill>
                  <a:srgbClr val="0096D6"/>
                </a:solidFill>
              </a:rPr>
              <a:t>Component Functions</a:t>
            </a:r>
            <a:endParaRPr lang="en-US" altLang="en-US" dirty="0">
              <a:solidFill>
                <a:srgbClr val="B21901"/>
              </a:solidFill>
            </a:endParaRPr>
          </a:p>
        </p:txBody>
      </p:sp>
      <p:grpSp>
        <p:nvGrpSpPr>
          <p:cNvPr id="22" name="Group 21"/>
          <p:cNvGrpSpPr/>
          <p:nvPr/>
        </p:nvGrpSpPr>
        <p:grpSpPr>
          <a:xfrm>
            <a:off x="569586" y="677960"/>
            <a:ext cx="3268771" cy="1342226"/>
            <a:chOff x="3823147" y="725467"/>
            <a:chExt cx="3279402" cy="1543796"/>
          </a:xfrm>
        </p:grpSpPr>
        <p:grpSp>
          <p:nvGrpSpPr>
            <p:cNvPr id="23" name="Group 22"/>
            <p:cNvGrpSpPr/>
            <p:nvPr/>
          </p:nvGrpSpPr>
          <p:grpSpPr>
            <a:xfrm>
              <a:off x="3823148" y="725467"/>
              <a:ext cx="3279401" cy="1543796"/>
              <a:chOff x="3823148" y="725467"/>
              <a:chExt cx="3279401" cy="1543796"/>
            </a:xfrm>
          </p:grpSpPr>
          <p:sp>
            <p:nvSpPr>
              <p:cNvPr id="25" name="TextBox 24"/>
              <p:cNvSpPr txBox="1"/>
              <p:nvPr/>
            </p:nvSpPr>
            <p:spPr>
              <a:xfrm>
                <a:off x="3823148" y="725467"/>
                <a:ext cx="3279401" cy="1543796"/>
              </a:xfrm>
              <a:prstGeom prst="rect">
                <a:avLst/>
              </a:prstGeom>
              <a:solidFill>
                <a:schemeClr val="accent3">
                  <a:lumMod val="20000"/>
                  <a:lumOff val="80000"/>
                </a:schemeClr>
              </a:solidFill>
              <a:ln w="19050" cap="rnd">
                <a:solidFill>
                  <a:schemeClr val="tx1"/>
                </a:solidFill>
                <a:prstDash val="dash"/>
              </a:ln>
            </p:spPr>
            <p:txBody>
              <a:bodyPr wrap="square" rtlCol="0">
                <a:spAutoFit/>
              </a:bodyPr>
              <a:lstStyle/>
              <a:p>
                <a:endParaRPr lang="en-US" b="0" dirty="0" err="1" smtClean="0">
                  <a:latin typeface="+mj-lt"/>
                </a:endParaRPr>
              </a:p>
            </p:txBody>
          </p:sp>
          <p:sp>
            <p:nvSpPr>
              <p:cNvPr id="26" name="Rounded Rectangle 25"/>
              <p:cNvSpPr/>
              <p:nvPr/>
            </p:nvSpPr>
            <p:spPr bwMode="auto">
              <a:xfrm>
                <a:off x="4114746" y="1076348"/>
                <a:ext cx="1228083" cy="731194"/>
              </a:xfrm>
              <a:prstGeom prst="roundRect">
                <a:avLst/>
              </a:prstGeom>
              <a:solidFill>
                <a:schemeClr val="accent3">
                  <a:lumMod val="60000"/>
                  <a:lumOff val="4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err="1" smtClean="0">
                    <a:ln>
                      <a:noFill/>
                    </a:ln>
                    <a:solidFill>
                      <a:schemeClr val="tx1"/>
                    </a:solidFill>
                    <a:effectLst/>
                    <a:latin typeface="Trebuchet MS" pitchFamily="34" charset="0"/>
                  </a:rPr>
                  <a:t>TestCenter</a:t>
                </a:r>
                <a:r>
                  <a:rPr kumimoji="0" lang="en-US" sz="1200" b="1" i="0" u="none" strike="noStrike" cap="none" normalizeH="0" dirty="0" smtClean="0">
                    <a:ln>
                      <a:noFill/>
                    </a:ln>
                    <a:solidFill>
                      <a:schemeClr val="tx1"/>
                    </a:solidFill>
                    <a:effectLst/>
                    <a:latin typeface="Trebuchet MS" pitchFamily="34" charset="0"/>
                  </a:rPr>
                  <a:t> AI Service</a:t>
                </a:r>
              </a:p>
            </p:txBody>
          </p:sp>
          <p:sp>
            <p:nvSpPr>
              <p:cNvPr id="27" name="Magnetic Disk 26"/>
              <p:cNvSpPr/>
              <p:nvPr/>
            </p:nvSpPr>
            <p:spPr bwMode="auto">
              <a:xfrm>
                <a:off x="5740170" y="806227"/>
                <a:ext cx="973960" cy="653039"/>
              </a:xfrm>
              <a:prstGeom prst="flowChartMagneticDisk">
                <a:avLst/>
              </a:prstGeom>
              <a:solidFill>
                <a:schemeClr val="accent3">
                  <a:lumMod val="60000"/>
                  <a:lumOff val="40000"/>
                </a:schemeClr>
              </a:solidFill>
              <a:ln w="12700" cap="flat" cmpd="sng" algn="ctr">
                <a:solidFill>
                  <a:schemeClr val="tx1"/>
                </a:solidFill>
                <a:prstDash val="solid"/>
                <a:round/>
                <a:headEnd type="none" w="med" len="med"/>
                <a:tailEnd type="none" w="sm" len="sm"/>
              </a:ln>
              <a:effectLst/>
            </p:spPr>
            <p:txBody>
              <a:bodyPr vert="horz" wrap="square" lIns="91440" tIns="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tx1"/>
                    </a:solidFill>
                    <a:effectLst/>
                    <a:latin typeface="Trebuchet MS" pitchFamily="34" charset="0"/>
                  </a:rPr>
                  <a:t>Test case </a:t>
                </a:r>
                <a:r>
                  <a:rPr lang="en-US" sz="1200" dirty="0" smtClean="0"/>
                  <a:t>Library</a:t>
                </a:r>
                <a:endParaRPr kumimoji="0" lang="en-US" sz="1200" b="1" i="0" u="none" strike="noStrike" cap="none" normalizeH="0" dirty="0" smtClean="0">
                  <a:ln>
                    <a:noFill/>
                  </a:ln>
                  <a:solidFill>
                    <a:schemeClr val="tx1"/>
                  </a:solidFill>
                  <a:effectLst/>
                  <a:latin typeface="Trebuchet MS" pitchFamily="34" charset="0"/>
                </a:endParaRPr>
              </a:p>
            </p:txBody>
          </p:sp>
          <p:sp>
            <p:nvSpPr>
              <p:cNvPr id="28" name="Magnetic Disk 27"/>
              <p:cNvSpPr/>
              <p:nvPr/>
            </p:nvSpPr>
            <p:spPr bwMode="auto">
              <a:xfrm>
                <a:off x="5812714" y="1471279"/>
                <a:ext cx="1087505" cy="695219"/>
              </a:xfrm>
              <a:prstGeom prst="flowChartMagneticDisk">
                <a:avLst/>
              </a:prstGeom>
              <a:solidFill>
                <a:schemeClr val="accent2">
                  <a:lumMod val="20000"/>
                  <a:lumOff val="80000"/>
                </a:schemeClr>
              </a:solidFill>
              <a:ln w="12700" cap="flat" cmpd="sng" algn="ctr">
                <a:solidFill>
                  <a:schemeClr val="tx1"/>
                </a:solidFill>
                <a:prstDash val="solid"/>
                <a:round/>
                <a:headEnd type="none" w="med" len="med"/>
                <a:tailEnd type="none" w="sm" len="sm"/>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tx1"/>
                    </a:solidFill>
                    <a:effectLst/>
                    <a:latin typeface="Trebuchet MS" pitchFamily="34" charset="0"/>
                  </a:rPr>
                  <a:t>Test result diagnosis rules</a:t>
                </a:r>
              </a:p>
            </p:txBody>
          </p:sp>
          <p:cxnSp>
            <p:nvCxnSpPr>
              <p:cNvPr id="29" name="Straight Connector 28"/>
              <p:cNvCxnSpPr>
                <a:endCxn id="26" idx="3"/>
              </p:cNvCxnSpPr>
              <p:nvPr/>
            </p:nvCxnSpPr>
            <p:spPr bwMode="auto">
              <a:xfrm flipH="1">
                <a:off x="5342829" y="1115474"/>
                <a:ext cx="397341" cy="326471"/>
              </a:xfrm>
              <a:prstGeom prst="line">
                <a:avLst/>
              </a:prstGeom>
              <a:solidFill>
                <a:schemeClr val="accent1"/>
              </a:solidFill>
              <a:ln w="12700" cap="flat" cmpd="sng" algn="ctr">
                <a:solidFill>
                  <a:schemeClr val="tx1"/>
                </a:solidFill>
                <a:prstDash val="solid"/>
                <a:round/>
                <a:headEnd type="arrow" w="med" len="med"/>
                <a:tailEnd type="none" w="sm" len="sm"/>
              </a:ln>
              <a:effectLst/>
            </p:spPr>
          </p:cxnSp>
          <p:cxnSp>
            <p:nvCxnSpPr>
              <p:cNvPr id="30" name="Straight Connector 29"/>
              <p:cNvCxnSpPr/>
              <p:nvPr/>
            </p:nvCxnSpPr>
            <p:spPr bwMode="auto">
              <a:xfrm flipH="1" flipV="1">
                <a:off x="5351751" y="1459266"/>
                <a:ext cx="460963" cy="359623"/>
              </a:xfrm>
              <a:prstGeom prst="line">
                <a:avLst/>
              </a:prstGeom>
              <a:solidFill>
                <a:schemeClr val="accent1"/>
              </a:solidFill>
              <a:ln w="12700" cap="flat" cmpd="sng" algn="ctr">
                <a:solidFill>
                  <a:schemeClr val="tx1"/>
                </a:solidFill>
                <a:prstDash val="solid"/>
                <a:round/>
                <a:headEnd type="arrow" w="med" len="med"/>
                <a:tailEnd type="none" w="sm" len="sm"/>
              </a:ln>
              <a:effectLst/>
            </p:spPr>
          </p:cxnSp>
        </p:grpSp>
        <p:sp>
          <p:nvSpPr>
            <p:cNvPr id="24" name="TextBox 23"/>
            <p:cNvSpPr txBox="1"/>
            <p:nvPr/>
          </p:nvSpPr>
          <p:spPr>
            <a:xfrm>
              <a:off x="3823147" y="735614"/>
              <a:ext cx="1168107" cy="246221"/>
            </a:xfrm>
            <a:prstGeom prst="rect">
              <a:avLst/>
            </a:prstGeom>
            <a:noFill/>
          </p:spPr>
          <p:txBody>
            <a:bodyPr wrap="square" rtlCol="0">
              <a:spAutoFit/>
            </a:bodyPr>
            <a:lstStyle/>
            <a:p>
              <a:pPr>
                <a:lnSpc>
                  <a:spcPts val="1200"/>
                </a:lnSpc>
              </a:pPr>
              <a:r>
                <a:rPr lang="en-US" sz="1200" dirty="0" err="1" smtClean="0">
                  <a:latin typeface="+mj-lt"/>
                </a:rPr>
                <a:t>TestCenterAI</a:t>
              </a:r>
              <a:endParaRPr lang="en-US" sz="1200" dirty="0" smtClean="0">
                <a:latin typeface="+mj-lt"/>
              </a:endParaRPr>
            </a:p>
          </p:txBody>
        </p:sp>
      </p:grpSp>
      <p:sp>
        <p:nvSpPr>
          <p:cNvPr id="4" name="TextBox 3"/>
          <p:cNvSpPr txBox="1"/>
          <p:nvPr/>
        </p:nvSpPr>
        <p:spPr>
          <a:xfrm>
            <a:off x="3838357" y="677959"/>
            <a:ext cx="4254083" cy="1342227"/>
          </a:xfrm>
          <a:prstGeom prst="rect">
            <a:avLst/>
          </a:prstGeom>
          <a:noFill/>
          <a:ln>
            <a:solidFill>
              <a:schemeClr val="tx1"/>
            </a:solidFill>
          </a:ln>
        </p:spPr>
        <p:txBody>
          <a:bodyPr wrap="square" rtlCol="0">
            <a:noAutofit/>
          </a:bodyPr>
          <a:lstStyle/>
          <a:p>
            <a:pPr marL="285750" indent="-285750" algn="l">
              <a:lnSpc>
                <a:spcPct val="100000"/>
              </a:lnSpc>
              <a:spcBef>
                <a:spcPts val="0"/>
              </a:spcBef>
              <a:spcAft>
                <a:spcPts val="0"/>
              </a:spcAft>
              <a:buFont typeface="Arial" charset="0"/>
              <a:buChar char="•"/>
            </a:pPr>
            <a:r>
              <a:rPr lang="en-US" altLang="en-US" b="0" dirty="0"/>
              <a:t>Responsible for intelligent test and analysis </a:t>
            </a:r>
            <a:r>
              <a:rPr lang="en-US" altLang="en-US" b="0" dirty="0" smtClean="0"/>
              <a:t>functions</a:t>
            </a:r>
          </a:p>
          <a:p>
            <a:pPr marL="285750" indent="-285750" algn="l">
              <a:lnSpc>
                <a:spcPct val="100000"/>
              </a:lnSpc>
              <a:spcBef>
                <a:spcPts val="0"/>
              </a:spcBef>
              <a:spcAft>
                <a:spcPts val="0"/>
              </a:spcAft>
              <a:buFont typeface="Arial" charset="0"/>
              <a:buChar char="•"/>
            </a:pPr>
            <a:r>
              <a:rPr lang="en-US" altLang="en-US" b="0" dirty="0" smtClean="0"/>
              <a:t>Will </a:t>
            </a:r>
            <a:r>
              <a:rPr lang="en-US" altLang="en-US" b="0" dirty="0"/>
              <a:t>be implemented as a service, with data stores for test case library and test result diagnosis rules</a:t>
            </a:r>
            <a:r>
              <a:rPr lang="en-US" altLang="en-US" b="0" dirty="0" smtClean="0"/>
              <a:t>.</a:t>
            </a:r>
          </a:p>
        </p:txBody>
      </p:sp>
      <p:grpSp>
        <p:nvGrpSpPr>
          <p:cNvPr id="32" name="Group 31"/>
          <p:cNvGrpSpPr/>
          <p:nvPr/>
        </p:nvGrpSpPr>
        <p:grpSpPr>
          <a:xfrm>
            <a:off x="569585" y="2154101"/>
            <a:ext cx="1631355" cy="487361"/>
            <a:chOff x="4171409" y="1296149"/>
            <a:chExt cx="1474479" cy="487361"/>
          </a:xfrm>
        </p:grpSpPr>
        <p:sp>
          <p:nvSpPr>
            <p:cNvPr id="33" name="Rounded Rectangle 32"/>
            <p:cNvSpPr/>
            <p:nvPr/>
          </p:nvSpPr>
          <p:spPr bwMode="auto">
            <a:xfrm>
              <a:off x="4171409" y="1296149"/>
              <a:ext cx="1474479" cy="487361"/>
            </a:xfrm>
            <a:prstGeom prst="roundRect">
              <a:avLst/>
            </a:prstGeom>
            <a:solidFill>
              <a:schemeClr val="accent3">
                <a:lumMod val="60000"/>
                <a:lumOff val="4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r>
                <a:rPr lang="en-US" sz="1200" dirty="0" smtClean="0"/>
                <a:t>       Test scripts Library</a:t>
              </a:r>
              <a:endParaRPr kumimoji="0" lang="en-US" sz="1200" b="1" i="0" u="none" strike="noStrike" cap="none" normalizeH="0" dirty="0" smtClean="0">
                <a:ln>
                  <a:noFill/>
                </a:ln>
                <a:solidFill>
                  <a:schemeClr val="tx1"/>
                </a:solidFill>
                <a:effectLst/>
                <a:latin typeface="Trebuchet MS" pitchFamily="34" charset="0"/>
              </a:endParaRPr>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322" y="1328875"/>
              <a:ext cx="417736" cy="439662"/>
            </a:xfrm>
            <a:prstGeom prst="rect">
              <a:avLst/>
            </a:prstGeom>
          </p:spPr>
        </p:pic>
      </p:grpSp>
      <p:sp>
        <p:nvSpPr>
          <p:cNvPr id="35" name="TextBox 34"/>
          <p:cNvSpPr txBox="1"/>
          <p:nvPr/>
        </p:nvSpPr>
        <p:spPr>
          <a:xfrm>
            <a:off x="2276078" y="2164738"/>
            <a:ext cx="5816361" cy="461752"/>
          </a:xfrm>
          <a:prstGeom prst="rect">
            <a:avLst/>
          </a:prstGeom>
          <a:noFill/>
          <a:ln>
            <a:solidFill>
              <a:schemeClr val="tx1"/>
            </a:solidFill>
          </a:ln>
        </p:spPr>
        <p:txBody>
          <a:bodyPr wrap="square" rtlCol="0">
            <a:noAutofit/>
          </a:bodyPr>
          <a:lstStyle/>
          <a:p>
            <a:pPr algn="l"/>
            <a:r>
              <a:rPr lang="en-US" altLang="en-US" b="0" dirty="0"/>
              <a:t>R</a:t>
            </a:r>
            <a:r>
              <a:rPr lang="en-US" altLang="en-US" b="0" dirty="0" smtClean="0"/>
              <a:t>epository </a:t>
            </a:r>
            <a:r>
              <a:rPr lang="en-US" altLang="en-US" b="0" dirty="0"/>
              <a:t>containing the actual test scripts</a:t>
            </a:r>
            <a:endParaRPr lang="en-US" b="0" i="1" dirty="0" smtClean="0">
              <a:latin typeface="+mj-lt"/>
            </a:endParaRPr>
          </a:p>
        </p:txBody>
      </p:sp>
      <p:sp>
        <p:nvSpPr>
          <p:cNvPr id="37" name="TextBox 36"/>
          <p:cNvSpPr txBox="1"/>
          <p:nvPr/>
        </p:nvSpPr>
        <p:spPr>
          <a:xfrm>
            <a:off x="1297172" y="2792021"/>
            <a:ext cx="6795268" cy="514857"/>
          </a:xfrm>
          <a:prstGeom prst="rect">
            <a:avLst/>
          </a:prstGeom>
          <a:noFill/>
          <a:ln cap="rnd">
            <a:solidFill>
              <a:schemeClr val="tx1"/>
            </a:solidFill>
          </a:ln>
        </p:spPr>
        <p:txBody>
          <a:bodyPr wrap="square" rtlCol="0">
            <a:noAutofit/>
          </a:bodyPr>
          <a:lstStyle/>
          <a:p>
            <a:pPr algn="l"/>
            <a:r>
              <a:rPr lang="en-US" altLang="en-US" b="0" dirty="0" smtClean="0"/>
              <a:t>Persistent store of events from STC or ingested from SUT, as described in Event Framework architecture</a:t>
            </a:r>
            <a:endParaRPr lang="en-US" b="0" i="1" dirty="0" smtClean="0">
              <a:latin typeface="+mj-lt"/>
            </a:endParaRPr>
          </a:p>
        </p:txBody>
      </p:sp>
      <p:sp>
        <p:nvSpPr>
          <p:cNvPr id="38" name="Magnetic Disk 37"/>
          <p:cNvSpPr/>
          <p:nvPr/>
        </p:nvSpPr>
        <p:spPr bwMode="auto">
          <a:xfrm>
            <a:off x="569587" y="2739143"/>
            <a:ext cx="642526" cy="589624"/>
          </a:xfrm>
          <a:prstGeom prst="flowChartMagneticDisk">
            <a:avLst/>
          </a:prstGeom>
          <a:solidFill>
            <a:schemeClr val="accent6">
              <a:lumMod val="40000"/>
              <a:lumOff val="60000"/>
            </a:schemeClr>
          </a:solidFill>
          <a:ln w="12700" cap="flat" cmpd="sng" algn="ctr">
            <a:solidFill>
              <a:schemeClr val="tx1"/>
            </a:solidFill>
            <a:prstDash val="solid"/>
            <a:round/>
            <a:headEnd type="none" w="med" len="med"/>
            <a:tailEnd type="none" w="sm" len="sm"/>
          </a:ln>
          <a:effectLst/>
        </p:spPr>
        <p:txBody>
          <a:bodyPr vert="horz" wrap="square" lIns="0" tIns="0" rIns="0" bIns="0" numCol="1" rtlCol="0" anchor="t" anchorCtr="0" compatLnSpc="1">
            <a:prstTxWarp prst="textNoShape">
              <a:avLst/>
            </a:prstTxWarp>
          </a:bodyPr>
          <a:lstStyle/>
          <a:p>
            <a:r>
              <a:rPr kumimoji="0" lang="en-US" sz="1200" b="1" i="0" u="none" strike="noStrike" cap="none" normalizeH="0" smtClean="0">
                <a:ln>
                  <a:noFill/>
                </a:ln>
                <a:solidFill>
                  <a:schemeClr val="tx1"/>
                </a:solidFill>
                <a:effectLst/>
                <a:latin typeface="Trebuchet MS" pitchFamily="34" charset="0"/>
              </a:rPr>
              <a:t>Event</a:t>
            </a:r>
            <a:r>
              <a:rPr lang="en-US" sz="1200" smtClean="0"/>
              <a:t>s DB</a:t>
            </a:r>
            <a:endParaRPr kumimoji="0" lang="en-US" sz="1200" b="1" i="0" u="none" strike="noStrike" cap="none" normalizeH="0" dirty="0" smtClean="0">
              <a:ln>
                <a:noFill/>
              </a:ln>
              <a:solidFill>
                <a:schemeClr val="tx1"/>
              </a:solidFill>
              <a:effectLst/>
              <a:latin typeface="Trebuchet MS" pitchFamily="34" charset="0"/>
            </a:endParaRPr>
          </a:p>
        </p:txBody>
      </p:sp>
      <p:sp>
        <p:nvSpPr>
          <p:cNvPr id="39" name="Rounded Rectangle 38"/>
          <p:cNvSpPr/>
          <p:nvPr/>
        </p:nvSpPr>
        <p:spPr bwMode="auto">
          <a:xfrm>
            <a:off x="569586" y="3453697"/>
            <a:ext cx="865683" cy="441012"/>
          </a:xfrm>
          <a:prstGeom prst="roundRect">
            <a:avLst/>
          </a:prstGeom>
          <a:solidFill>
            <a:schemeClr val="accent6">
              <a:lumMod val="40000"/>
              <a:lumOff val="6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r>
              <a:rPr lang="en-US" sz="1200" dirty="0"/>
              <a:t>Magellan</a:t>
            </a:r>
          </a:p>
          <a:p>
            <a:r>
              <a:rPr lang="en-US" sz="1200" dirty="0"/>
              <a:t>Results</a:t>
            </a:r>
            <a:endParaRPr kumimoji="0" lang="en-US" sz="1200" b="1" i="0" u="none" strike="noStrike" cap="none" normalizeH="0" dirty="0" smtClean="0">
              <a:ln>
                <a:noFill/>
              </a:ln>
              <a:solidFill>
                <a:schemeClr val="bg2">
                  <a:lumMod val="65000"/>
                  <a:lumOff val="35000"/>
                </a:schemeClr>
              </a:solidFill>
              <a:effectLst/>
              <a:latin typeface="Trebuchet MS" pitchFamily="34" charset="0"/>
            </a:endParaRPr>
          </a:p>
        </p:txBody>
      </p:sp>
      <p:sp>
        <p:nvSpPr>
          <p:cNvPr id="40" name="TextBox 39"/>
          <p:cNvSpPr txBox="1"/>
          <p:nvPr/>
        </p:nvSpPr>
        <p:spPr>
          <a:xfrm>
            <a:off x="1509822" y="3472409"/>
            <a:ext cx="6582617" cy="422300"/>
          </a:xfrm>
          <a:prstGeom prst="rect">
            <a:avLst/>
          </a:prstGeom>
          <a:noFill/>
          <a:ln>
            <a:solidFill>
              <a:schemeClr val="tx1"/>
            </a:solidFill>
          </a:ln>
        </p:spPr>
        <p:txBody>
          <a:bodyPr wrap="square" rtlCol="0">
            <a:noAutofit/>
          </a:bodyPr>
          <a:lstStyle/>
          <a:p>
            <a:pPr algn="l"/>
            <a:r>
              <a:rPr lang="en-US" altLang="en-US" b="0" dirty="0" smtClean="0"/>
              <a:t>Results service for accessing detailed test results</a:t>
            </a:r>
            <a:endParaRPr lang="en-US" b="0" i="1" dirty="0" smtClean="0">
              <a:latin typeface="+mj-lt"/>
            </a:endParaRPr>
          </a:p>
        </p:txBody>
      </p:sp>
      <p:sp>
        <p:nvSpPr>
          <p:cNvPr id="41" name="Rounded Rectangle 40"/>
          <p:cNvSpPr/>
          <p:nvPr/>
        </p:nvSpPr>
        <p:spPr bwMode="auto">
          <a:xfrm>
            <a:off x="569584" y="4060240"/>
            <a:ext cx="1035931" cy="464391"/>
          </a:xfrm>
          <a:prstGeom prst="roundRect">
            <a:avLst/>
          </a:prstGeom>
          <a:solidFill>
            <a:schemeClr val="accent6">
              <a:lumMod val="40000"/>
              <a:lumOff val="6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r>
              <a:rPr lang="en-US" sz="1200" smtClean="0"/>
              <a:t>Other Data </a:t>
            </a:r>
            <a:r>
              <a:rPr lang="en-US" sz="1200" dirty="0" smtClean="0"/>
              <a:t>Sources</a:t>
            </a:r>
            <a:endParaRPr lang="en-US" sz="1200" dirty="0"/>
          </a:p>
        </p:txBody>
      </p:sp>
      <p:sp>
        <p:nvSpPr>
          <p:cNvPr id="42" name="TextBox 41"/>
          <p:cNvSpPr txBox="1"/>
          <p:nvPr/>
        </p:nvSpPr>
        <p:spPr>
          <a:xfrm>
            <a:off x="1659477" y="4067459"/>
            <a:ext cx="6432962" cy="457172"/>
          </a:xfrm>
          <a:prstGeom prst="rect">
            <a:avLst/>
          </a:prstGeom>
          <a:noFill/>
          <a:ln>
            <a:solidFill>
              <a:schemeClr val="tx1"/>
            </a:solidFill>
          </a:ln>
        </p:spPr>
        <p:txBody>
          <a:bodyPr wrap="square" rtlCol="0">
            <a:noAutofit/>
          </a:bodyPr>
          <a:lstStyle/>
          <a:p>
            <a:pPr algn="l"/>
            <a:r>
              <a:rPr lang="en-US" altLang="en-US" b="0" dirty="0" smtClean="0"/>
              <a:t>External data sources, such as those with NFV testing</a:t>
            </a:r>
            <a:endParaRPr lang="en-US" b="0" i="1" dirty="0" smtClean="0">
              <a:latin typeface="+mj-lt"/>
            </a:endParaRPr>
          </a:p>
        </p:txBody>
      </p:sp>
    </p:spTree>
    <p:extLst>
      <p:ext uri="{BB962C8B-B14F-4D97-AF65-F5344CB8AC3E}">
        <p14:creationId xmlns:p14="http://schemas.microsoft.com/office/powerpoint/2010/main" val="93673879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3589"/>
            <a:ext cx="8092440" cy="307777"/>
          </a:xfrm>
        </p:spPr>
        <p:txBody>
          <a:bodyPr/>
          <a:lstStyle/>
          <a:p>
            <a:pPr algn="ctr"/>
            <a:r>
              <a:rPr lang="en-US" dirty="0">
                <a:solidFill>
                  <a:srgbClr val="0096D6"/>
                </a:solidFill>
              </a:rPr>
              <a:t>Component Functions</a:t>
            </a:r>
            <a:endParaRPr lang="en-US" dirty="0"/>
          </a:p>
        </p:txBody>
      </p:sp>
      <p:sp>
        <p:nvSpPr>
          <p:cNvPr id="5" name="Rounded Rectangle 4"/>
          <p:cNvSpPr/>
          <p:nvPr/>
        </p:nvSpPr>
        <p:spPr bwMode="auto">
          <a:xfrm>
            <a:off x="535156" y="1303393"/>
            <a:ext cx="1010094" cy="473156"/>
          </a:xfrm>
          <a:prstGeom prst="roundRect">
            <a:avLst/>
          </a:prstGeom>
          <a:solidFill>
            <a:schemeClr val="tx1">
              <a:lumMod val="20000"/>
              <a:lumOff val="8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CI Test Job (</a:t>
            </a:r>
            <a:r>
              <a:rPr lang="en-US" sz="1200" dirty="0">
                <a:solidFill>
                  <a:schemeClr val="bg2">
                    <a:lumMod val="65000"/>
                    <a:lumOff val="35000"/>
                  </a:schemeClr>
                </a:solidFill>
              </a:rPr>
              <a:t>J</a:t>
            </a:r>
            <a:r>
              <a:rPr kumimoji="0" lang="en-US" sz="1200" b="1" i="0" u="none" strike="noStrike" cap="none" normalizeH="0" dirty="0" smtClean="0">
                <a:ln>
                  <a:noFill/>
                </a:ln>
                <a:solidFill>
                  <a:schemeClr val="bg2">
                    <a:lumMod val="65000"/>
                    <a:lumOff val="35000"/>
                  </a:schemeClr>
                </a:solidFill>
                <a:effectLst/>
                <a:latin typeface="Trebuchet MS" pitchFamily="34" charset="0"/>
              </a:rPr>
              <a:t>enkins)</a:t>
            </a:r>
          </a:p>
        </p:txBody>
      </p:sp>
      <p:sp>
        <p:nvSpPr>
          <p:cNvPr id="7" name="Rounded Rectangle 6"/>
          <p:cNvSpPr/>
          <p:nvPr/>
        </p:nvSpPr>
        <p:spPr bwMode="auto">
          <a:xfrm>
            <a:off x="739894" y="2135581"/>
            <a:ext cx="974653" cy="528089"/>
          </a:xfrm>
          <a:prstGeom prst="roundRect">
            <a:avLst/>
          </a:prstGeom>
          <a:solidFill>
            <a:schemeClr val="tx1">
              <a:lumMod val="20000"/>
              <a:lumOff val="8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Test Executive</a:t>
            </a:r>
          </a:p>
        </p:txBody>
      </p:sp>
      <p:cxnSp>
        <p:nvCxnSpPr>
          <p:cNvPr id="29" name="Straight Connector 28"/>
          <p:cNvCxnSpPr>
            <a:stCxn id="7" idx="3"/>
            <a:endCxn id="18" idx="1"/>
          </p:cNvCxnSpPr>
          <p:nvPr/>
        </p:nvCxnSpPr>
        <p:spPr bwMode="auto">
          <a:xfrm>
            <a:off x="1714547" y="2399626"/>
            <a:ext cx="1568315" cy="1435403"/>
          </a:xfrm>
          <a:prstGeom prst="line">
            <a:avLst/>
          </a:prstGeom>
          <a:solidFill>
            <a:schemeClr val="accent1"/>
          </a:solidFill>
          <a:ln w="25400" cap="flat" cmpd="dbl" algn="ctr">
            <a:solidFill>
              <a:schemeClr val="tx1"/>
            </a:solidFill>
            <a:prstDash val="solid"/>
            <a:round/>
            <a:headEnd type="none" w="med" len="med"/>
            <a:tailEnd type="arrow" w="sm" len="sm"/>
          </a:ln>
          <a:effectLst/>
        </p:spPr>
      </p:cxnSp>
      <p:cxnSp>
        <p:nvCxnSpPr>
          <p:cNvPr id="120" name="Straight Connector 119"/>
          <p:cNvCxnSpPr>
            <a:stCxn id="5" idx="2"/>
            <a:endCxn id="7" idx="0"/>
          </p:cNvCxnSpPr>
          <p:nvPr/>
        </p:nvCxnSpPr>
        <p:spPr bwMode="auto">
          <a:xfrm>
            <a:off x="1040203" y="1776549"/>
            <a:ext cx="187018" cy="359032"/>
          </a:xfrm>
          <a:prstGeom prst="line">
            <a:avLst/>
          </a:prstGeom>
          <a:solidFill>
            <a:schemeClr val="accent1"/>
          </a:solidFill>
          <a:ln w="12700" cap="flat" cmpd="sng" algn="ctr">
            <a:solidFill>
              <a:schemeClr val="tx1"/>
            </a:solidFill>
            <a:prstDash val="solid"/>
            <a:round/>
            <a:headEnd type="none" w="med" len="med"/>
            <a:tailEnd type="arrow" w="sm" len="sm"/>
          </a:ln>
          <a:effectLst/>
        </p:spPr>
      </p:cxnSp>
      <p:sp>
        <p:nvSpPr>
          <p:cNvPr id="132" name="Magnetic Disk 131"/>
          <p:cNvSpPr/>
          <p:nvPr/>
        </p:nvSpPr>
        <p:spPr bwMode="auto">
          <a:xfrm>
            <a:off x="1558644" y="3805468"/>
            <a:ext cx="1013833" cy="507573"/>
          </a:xfrm>
          <a:prstGeom prst="flowChartMagneticDisk">
            <a:avLst/>
          </a:prstGeom>
          <a:solidFill>
            <a:schemeClr val="tx1">
              <a:lumMod val="20000"/>
              <a:lumOff val="8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tx1"/>
                </a:solidFill>
                <a:effectLst/>
                <a:latin typeface="Trebuchet MS" pitchFamily="34" charset="0"/>
              </a:rPr>
              <a:t>Test results</a:t>
            </a:r>
          </a:p>
        </p:txBody>
      </p:sp>
      <p:cxnSp>
        <p:nvCxnSpPr>
          <p:cNvPr id="67" name="Straight Connector 66"/>
          <p:cNvCxnSpPr>
            <a:stCxn id="7" idx="3"/>
            <a:endCxn id="132" idx="1"/>
          </p:cNvCxnSpPr>
          <p:nvPr/>
        </p:nvCxnSpPr>
        <p:spPr bwMode="auto">
          <a:xfrm>
            <a:off x="1714547" y="2399626"/>
            <a:ext cx="351014" cy="1405842"/>
          </a:xfrm>
          <a:prstGeom prst="line">
            <a:avLst/>
          </a:prstGeom>
          <a:solidFill>
            <a:schemeClr val="accent1"/>
          </a:solidFill>
          <a:ln w="25400" cap="flat" cmpd="dbl" algn="ctr">
            <a:solidFill>
              <a:schemeClr val="tx1"/>
            </a:solidFill>
            <a:prstDash val="solid"/>
            <a:round/>
            <a:headEnd type="none" w="med" len="med"/>
            <a:tailEnd type="arrow" w="sm" len="sm"/>
          </a:ln>
          <a:effectLst/>
        </p:spPr>
      </p:cxnSp>
      <p:grpSp>
        <p:nvGrpSpPr>
          <p:cNvPr id="4" name="Group 3"/>
          <p:cNvGrpSpPr/>
          <p:nvPr/>
        </p:nvGrpSpPr>
        <p:grpSpPr>
          <a:xfrm>
            <a:off x="3282862" y="3686566"/>
            <a:ext cx="3365218" cy="626929"/>
            <a:chOff x="2302989" y="2494711"/>
            <a:chExt cx="3365218" cy="626929"/>
          </a:xfrm>
        </p:grpSpPr>
        <p:grpSp>
          <p:nvGrpSpPr>
            <p:cNvPr id="9" name="Group 8"/>
            <p:cNvGrpSpPr/>
            <p:nvPr/>
          </p:nvGrpSpPr>
          <p:grpSpPr>
            <a:xfrm>
              <a:off x="2302989" y="2494711"/>
              <a:ext cx="3028519" cy="290233"/>
              <a:chOff x="2249827" y="1856757"/>
              <a:chExt cx="3028519" cy="290233"/>
            </a:xfrm>
          </p:grpSpPr>
          <p:sp>
            <p:nvSpPr>
              <p:cNvPr id="18" name="Rounded Rectangle 17"/>
              <p:cNvSpPr/>
              <p:nvPr/>
            </p:nvSpPr>
            <p:spPr bwMode="auto">
              <a:xfrm>
                <a:off x="2249827" y="1863449"/>
                <a:ext cx="953390" cy="283541"/>
              </a:xfrm>
              <a:prstGeom prst="roundRect">
                <a:avLst/>
              </a:prstGeom>
              <a:solidFill>
                <a:schemeClr val="tx1">
                  <a:lumMod val="20000"/>
                  <a:lumOff val="8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Test Agent</a:t>
                </a:r>
              </a:p>
            </p:txBody>
          </p:sp>
          <p:sp>
            <p:nvSpPr>
              <p:cNvPr id="42" name="Rounded Rectangle 41"/>
              <p:cNvSpPr/>
              <p:nvPr/>
            </p:nvSpPr>
            <p:spPr bwMode="auto">
              <a:xfrm>
                <a:off x="3599595" y="1856758"/>
                <a:ext cx="717175" cy="283541"/>
              </a:xfrm>
              <a:prstGeom prst="roundRect">
                <a:avLst/>
              </a:prstGeom>
              <a:solidFill>
                <a:schemeClr val="tx1">
                  <a:lumMod val="40000"/>
                  <a:lumOff val="6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Chassis</a:t>
                </a:r>
              </a:p>
            </p:txBody>
          </p:sp>
          <p:sp>
            <p:nvSpPr>
              <p:cNvPr id="46" name="Rounded Rectangle 45"/>
              <p:cNvSpPr/>
              <p:nvPr/>
            </p:nvSpPr>
            <p:spPr bwMode="auto">
              <a:xfrm>
                <a:off x="4704191" y="1856757"/>
                <a:ext cx="574155" cy="283541"/>
              </a:xfrm>
              <a:prstGeom prst="roundRect">
                <a:avLst/>
              </a:prstGeom>
              <a:solidFill>
                <a:schemeClr val="tx1">
                  <a:lumMod val="60000"/>
                  <a:lumOff val="4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smtClean="0">
                    <a:ln>
                      <a:noFill/>
                    </a:ln>
                    <a:solidFill>
                      <a:schemeClr val="bg2">
                        <a:lumMod val="65000"/>
                        <a:lumOff val="35000"/>
                      </a:schemeClr>
                    </a:solidFill>
                    <a:effectLst/>
                    <a:latin typeface="Trebuchet MS" pitchFamily="34" charset="0"/>
                  </a:rPr>
                  <a:t>DUT</a:t>
                </a:r>
                <a:endParaRPr kumimoji="0" lang="en-US" sz="1200" b="1" i="0" u="none" strike="noStrike" cap="none" normalizeH="0" dirty="0" smtClean="0">
                  <a:ln>
                    <a:noFill/>
                  </a:ln>
                  <a:solidFill>
                    <a:schemeClr val="bg2">
                      <a:lumMod val="65000"/>
                      <a:lumOff val="35000"/>
                    </a:schemeClr>
                  </a:solidFill>
                  <a:effectLst/>
                  <a:latin typeface="Trebuchet MS" pitchFamily="34" charset="0"/>
                </a:endParaRPr>
              </a:p>
            </p:txBody>
          </p:sp>
          <p:cxnSp>
            <p:nvCxnSpPr>
              <p:cNvPr id="51" name="Straight Connector 50"/>
              <p:cNvCxnSpPr>
                <a:stCxn id="42" idx="3"/>
                <a:endCxn id="46" idx="1"/>
              </p:cNvCxnSpPr>
              <p:nvPr/>
            </p:nvCxnSpPr>
            <p:spPr bwMode="auto">
              <a:xfrm flipV="1">
                <a:off x="4316770" y="1998528"/>
                <a:ext cx="387421" cy="1"/>
              </a:xfrm>
              <a:prstGeom prst="line">
                <a:avLst/>
              </a:prstGeom>
              <a:solidFill>
                <a:schemeClr val="accent1"/>
              </a:solidFill>
              <a:ln w="12700" cap="flat" cmpd="sng" algn="ctr">
                <a:solidFill>
                  <a:schemeClr val="tx1">
                    <a:alpha val="48000"/>
                  </a:schemeClr>
                </a:solidFill>
                <a:prstDash val="solid"/>
                <a:round/>
                <a:headEnd type="none" w="med" len="med"/>
                <a:tailEnd type="none" w="sm" len="sm"/>
              </a:ln>
              <a:effectLst/>
            </p:spPr>
          </p:cxnSp>
          <p:cxnSp>
            <p:nvCxnSpPr>
              <p:cNvPr id="55" name="Straight Connector 54"/>
              <p:cNvCxnSpPr>
                <a:stCxn id="18" idx="3"/>
                <a:endCxn id="42" idx="1"/>
              </p:cNvCxnSpPr>
              <p:nvPr/>
            </p:nvCxnSpPr>
            <p:spPr bwMode="auto">
              <a:xfrm flipV="1">
                <a:off x="3203217" y="1998529"/>
                <a:ext cx="396378" cy="6691"/>
              </a:xfrm>
              <a:prstGeom prst="line">
                <a:avLst/>
              </a:prstGeom>
              <a:solidFill>
                <a:schemeClr val="accent1"/>
              </a:solidFill>
              <a:ln w="12700" cap="flat" cmpd="sng" algn="ctr">
                <a:solidFill>
                  <a:schemeClr val="tx1">
                    <a:alpha val="50000"/>
                  </a:schemeClr>
                </a:solidFill>
                <a:prstDash val="solid"/>
                <a:round/>
                <a:headEnd type="none" w="med" len="med"/>
                <a:tailEnd type="none" w="sm" len="sm"/>
              </a:ln>
              <a:effectLst/>
            </p:spPr>
          </p:cxnSp>
          <p:cxnSp>
            <p:nvCxnSpPr>
              <p:cNvPr id="102" name="Elbow Connector 101"/>
              <p:cNvCxnSpPr>
                <a:stCxn id="18" idx="3"/>
                <a:endCxn id="46" idx="2"/>
              </p:cNvCxnSpPr>
              <p:nvPr/>
            </p:nvCxnSpPr>
            <p:spPr bwMode="auto">
              <a:xfrm>
                <a:off x="3203217" y="2005220"/>
                <a:ext cx="1788052" cy="135078"/>
              </a:xfrm>
              <a:prstGeom prst="bentConnector4">
                <a:avLst>
                  <a:gd name="adj1" fmla="val 9861"/>
                  <a:gd name="adj2" fmla="val 166908"/>
                </a:avLst>
              </a:prstGeom>
              <a:solidFill>
                <a:schemeClr val="accent1"/>
              </a:solidFill>
              <a:ln w="12700" cap="flat" cmpd="sng" algn="ctr">
                <a:solidFill>
                  <a:schemeClr val="tx1">
                    <a:alpha val="50000"/>
                  </a:schemeClr>
                </a:solidFill>
                <a:prstDash val="solid"/>
                <a:round/>
                <a:headEnd type="none" w="med" len="med"/>
                <a:tailEnd type="none" w="sm" len="sm"/>
              </a:ln>
              <a:effectLst/>
            </p:spPr>
          </p:cxnSp>
        </p:grpSp>
        <p:grpSp>
          <p:nvGrpSpPr>
            <p:cNvPr id="65" name="Group 64"/>
            <p:cNvGrpSpPr/>
            <p:nvPr/>
          </p:nvGrpSpPr>
          <p:grpSpPr>
            <a:xfrm>
              <a:off x="2455389" y="2647111"/>
              <a:ext cx="3028519" cy="290233"/>
              <a:chOff x="2249827" y="1856757"/>
              <a:chExt cx="3028519" cy="290233"/>
            </a:xfrm>
          </p:grpSpPr>
          <p:sp>
            <p:nvSpPr>
              <p:cNvPr id="68" name="Rounded Rectangle 67"/>
              <p:cNvSpPr/>
              <p:nvPr/>
            </p:nvSpPr>
            <p:spPr bwMode="auto">
              <a:xfrm>
                <a:off x="2249827" y="1863449"/>
                <a:ext cx="953390" cy="283541"/>
              </a:xfrm>
              <a:prstGeom prst="roundRect">
                <a:avLst/>
              </a:prstGeom>
              <a:solidFill>
                <a:schemeClr val="tx1">
                  <a:lumMod val="20000"/>
                  <a:lumOff val="8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Test Agent</a:t>
                </a:r>
              </a:p>
            </p:txBody>
          </p:sp>
          <p:sp>
            <p:nvSpPr>
              <p:cNvPr id="70" name="Rounded Rectangle 69"/>
              <p:cNvSpPr/>
              <p:nvPr/>
            </p:nvSpPr>
            <p:spPr bwMode="auto">
              <a:xfrm>
                <a:off x="3599595" y="1856758"/>
                <a:ext cx="717175" cy="283541"/>
              </a:xfrm>
              <a:prstGeom prst="roundRect">
                <a:avLst/>
              </a:prstGeom>
              <a:solidFill>
                <a:schemeClr val="tx1">
                  <a:lumMod val="40000"/>
                  <a:lumOff val="6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Chassis</a:t>
                </a:r>
              </a:p>
            </p:txBody>
          </p:sp>
          <p:sp>
            <p:nvSpPr>
              <p:cNvPr id="71" name="Rounded Rectangle 70"/>
              <p:cNvSpPr/>
              <p:nvPr/>
            </p:nvSpPr>
            <p:spPr bwMode="auto">
              <a:xfrm>
                <a:off x="4704191" y="1856757"/>
                <a:ext cx="574155" cy="283541"/>
              </a:xfrm>
              <a:prstGeom prst="roundRect">
                <a:avLst/>
              </a:prstGeom>
              <a:solidFill>
                <a:schemeClr val="tx1">
                  <a:lumMod val="60000"/>
                  <a:lumOff val="4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smtClean="0">
                    <a:ln>
                      <a:noFill/>
                    </a:ln>
                    <a:solidFill>
                      <a:schemeClr val="bg2">
                        <a:lumMod val="65000"/>
                        <a:lumOff val="35000"/>
                      </a:schemeClr>
                    </a:solidFill>
                    <a:effectLst/>
                    <a:latin typeface="Trebuchet MS" pitchFamily="34" charset="0"/>
                  </a:rPr>
                  <a:t>DUT</a:t>
                </a:r>
                <a:endParaRPr kumimoji="0" lang="en-US" sz="1200" b="1" i="0" u="none" strike="noStrike" cap="none" normalizeH="0" dirty="0" smtClean="0">
                  <a:ln>
                    <a:noFill/>
                  </a:ln>
                  <a:solidFill>
                    <a:schemeClr val="bg2">
                      <a:lumMod val="65000"/>
                      <a:lumOff val="35000"/>
                    </a:schemeClr>
                  </a:solidFill>
                  <a:effectLst/>
                  <a:latin typeface="Trebuchet MS" pitchFamily="34" charset="0"/>
                </a:endParaRPr>
              </a:p>
            </p:txBody>
          </p:sp>
          <p:cxnSp>
            <p:nvCxnSpPr>
              <p:cNvPr id="73" name="Straight Connector 72"/>
              <p:cNvCxnSpPr/>
              <p:nvPr/>
            </p:nvCxnSpPr>
            <p:spPr bwMode="auto">
              <a:xfrm flipV="1">
                <a:off x="4316770" y="1998528"/>
                <a:ext cx="387421" cy="1"/>
              </a:xfrm>
              <a:prstGeom prst="line">
                <a:avLst/>
              </a:prstGeom>
              <a:solidFill>
                <a:schemeClr val="accent1"/>
              </a:solidFill>
              <a:ln w="12700" cap="flat" cmpd="sng" algn="ctr">
                <a:solidFill>
                  <a:schemeClr val="tx1">
                    <a:alpha val="50000"/>
                  </a:schemeClr>
                </a:solidFill>
                <a:prstDash val="solid"/>
                <a:round/>
                <a:headEnd type="none" w="med" len="med"/>
                <a:tailEnd type="none" w="sm" len="sm"/>
              </a:ln>
              <a:effectLst/>
            </p:spPr>
          </p:cxnSp>
          <p:cxnSp>
            <p:nvCxnSpPr>
              <p:cNvPr id="74" name="Straight Connector 73"/>
              <p:cNvCxnSpPr/>
              <p:nvPr/>
            </p:nvCxnSpPr>
            <p:spPr bwMode="auto">
              <a:xfrm flipV="1">
                <a:off x="3203217" y="1998529"/>
                <a:ext cx="396378" cy="6691"/>
              </a:xfrm>
              <a:prstGeom prst="line">
                <a:avLst/>
              </a:prstGeom>
              <a:solidFill>
                <a:schemeClr val="accent1"/>
              </a:solidFill>
              <a:ln w="12700" cap="flat" cmpd="sng" algn="ctr">
                <a:solidFill>
                  <a:schemeClr val="tx1">
                    <a:alpha val="50000"/>
                  </a:schemeClr>
                </a:solidFill>
                <a:prstDash val="solid"/>
                <a:round/>
                <a:headEnd type="none" w="med" len="med"/>
                <a:tailEnd type="none" w="sm" len="sm"/>
              </a:ln>
              <a:effectLst/>
            </p:spPr>
          </p:cxnSp>
          <p:cxnSp>
            <p:nvCxnSpPr>
              <p:cNvPr id="75" name="Elbow Connector 74"/>
              <p:cNvCxnSpPr/>
              <p:nvPr/>
            </p:nvCxnSpPr>
            <p:spPr bwMode="auto">
              <a:xfrm>
                <a:off x="3203217" y="2005220"/>
                <a:ext cx="1788052" cy="135078"/>
              </a:xfrm>
              <a:prstGeom prst="bentConnector4">
                <a:avLst>
                  <a:gd name="adj1" fmla="val 9861"/>
                  <a:gd name="adj2" fmla="val 166908"/>
                </a:avLst>
              </a:prstGeom>
              <a:solidFill>
                <a:schemeClr val="accent1"/>
              </a:solidFill>
              <a:ln w="12700" cap="flat" cmpd="sng" algn="ctr">
                <a:solidFill>
                  <a:schemeClr val="tx1">
                    <a:alpha val="50000"/>
                  </a:schemeClr>
                </a:solidFill>
                <a:prstDash val="solid"/>
                <a:round/>
                <a:headEnd type="none" w="med" len="med"/>
                <a:tailEnd type="none" w="sm" len="sm"/>
              </a:ln>
              <a:effectLst/>
            </p:spPr>
          </p:cxnSp>
        </p:grpSp>
        <p:grpSp>
          <p:nvGrpSpPr>
            <p:cNvPr id="76" name="Group 75"/>
            <p:cNvGrpSpPr/>
            <p:nvPr/>
          </p:nvGrpSpPr>
          <p:grpSpPr>
            <a:xfrm>
              <a:off x="2639688" y="2831407"/>
              <a:ext cx="3028519" cy="290233"/>
              <a:chOff x="2249827" y="1856757"/>
              <a:chExt cx="3028519" cy="290233"/>
            </a:xfrm>
            <a:effectLst/>
          </p:grpSpPr>
          <p:sp>
            <p:nvSpPr>
              <p:cNvPr id="77" name="Rounded Rectangle 76"/>
              <p:cNvSpPr/>
              <p:nvPr/>
            </p:nvSpPr>
            <p:spPr bwMode="auto">
              <a:xfrm>
                <a:off x="2249827" y="1863449"/>
                <a:ext cx="953390" cy="283541"/>
              </a:xfrm>
              <a:prstGeom prst="roundRect">
                <a:avLst/>
              </a:prstGeom>
              <a:solidFill>
                <a:schemeClr val="tx1">
                  <a:lumMod val="20000"/>
                  <a:lumOff val="8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Test Agent</a:t>
                </a:r>
              </a:p>
            </p:txBody>
          </p:sp>
          <p:sp>
            <p:nvSpPr>
              <p:cNvPr id="78" name="Rounded Rectangle 77"/>
              <p:cNvSpPr/>
              <p:nvPr/>
            </p:nvSpPr>
            <p:spPr bwMode="auto">
              <a:xfrm>
                <a:off x="3599595" y="1856758"/>
                <a:ext cx="717175" cy="283541"/>
              </a:xfrm>
              <a:prstGeom prst="roundRect">
                <a:avLst/>
              </a:prstGeom>
              <a:solidFill>
                <a:schemeClr val="tx1">
                  <a:lumMod val="40000"/>
                  <a:lumOff val="6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bg2">
                        <a:lumMod val="65000"/>
                        <a:lumOff val="35000"/>
                      </a:schemeClr>
                    </a:solidFill>
                    <a:effectLst/>
                    <a:latin typeface="Trebuchet MS" pitchFamily="34" charset="0"/>
                  </a:rPr>
                  <a:t>Chassis</a:t>
                </a:r>
              </a:p>
            </p:txBody>
          </p:sp>
          <p:sp>
            <p:nvSpPr>
              <p:cNvPr id="79" name="Rounded Rectangle 78"/>
              <p:cNvSpPr/>
              <p:nvPr/>
            </p:nvSpPr>
            <p:spPr bwMode="auto">
              <a:xfrm>
                <a:off x="4704191" y="1856757"/>
                <a:ext cx="574155" cy="283541"/>
              </a:xfrm>
              <a:prstGeom prst="roundRect">
                <a:avLst/>
              </a:prstGeom>
              <a:solidFill>
                <a:schemeClr val="tx1">
                  <a:lumMod val="60000"/>
                  <a:lumOff val="40000"/>
                </a:schemeClr>
              </a:solidFill>
              <a:ln w="12700"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smtClean="0">
                    <a:ln>
                      <a:noFill/>
                    </a:ln>
                    <a:solidFill>
                      <a:schemeClr val="bg2">
                        <a:lumMod val="65000"/>
                        <a:lumOff val="35000"/>
                      </a:schemeClr>
                    </a:solidFill>
                    <a:effectLst/>
                    <a:latin typeface="Trebuchet MS" pitchFamily="34" charset="0"/>
                  </a:rPr>
                  <a:t>DUT</a:t>
                </a:r>
                <a:endParaRPr kumimoji="0" lang="en-US" sz="1200" b="1" i="0" u="none" strike="noStrike" cap="none" normalizeH="0" dirty="0" smtClean="0">
                  <a:ln>
                    <a:noFill/>
                  </a:ln>
                  <a:solidFill>
                    <a:schemeClr val="bg2">
                      <a:lumMod val="65000"/>
                      <a:lumOff val="35000"/>
                    </a:schemeClr>
                  </a:solidFill>
                  <a:effectLst/>
                  <a:latin typeface="Trebuchet MS" pitchFamily="34" charset="0"/>
                </a:endParaRPr>
              </a:p>
            </p:txBody>
          </p:sp>
          <p:cxnSp>
            <p:nvCxnSpPr>
              <p:cNvPr id="80" name="Straight Connector 79"/>
              <p:cNvCxnSpPr/>
              <p:nvPr/>
            </p:nvCxnSpPr>
            <p:spPr bwMode="auto">
              <a:xfrm flipV="1">
                <a:off x="4316770" y="1998528"/>
                <a:ext cx="387421" cy="1"/>
              </a:xfrm>
              <a:prstGeom prst="line">
                <a:avLst/>
              </a:prstGeom>
              <a:solidFill>
                <a:schemeClr val="accent1"/>
              </a:solidFill>
              <a:ln w="19050" cap="flat" cmpd="sng" algn="ctr">
                <a:solidFill>
                  <a:schemeClr val="tx1"/>
                </a:solidFill>
                <a:prstDash val="solid"/>
                <a:round/>
                <a:headEnd type="none" w="med" len="med"/>
                <a:tailEnd type="none" w="sm" len="sm"/>
              </a:ln>
              <a:effectLst/>
            </p:spPr>
          </p:cxnSp>
          <p:cxnSp>
            <p:nvCxnSpPr>
              <p:cNvPr id="81" name="Straight Connector 80"/>
              <p:cNvCxnSpPr/>
              <p:nvPr/>
            </p:nvCxnSpPr>
            <p:spPr bwMode="auto">
              <a:xfrm flipV="1">
                <a:off x="3203217" y="1998529"/>
                <a:ext cx="396378" cy="6691"/>
              </a:xfrm>
              <a:prstGeom prst="line">
                <a:avLst/>
              </a:prstGeom>
              <a:solidFill>
                <a:schemeClr val="accent1"/>
              </a:solidFill>
              <a:ln w="19050" cap="flat" cmpd="sng" algn="ctr">
                <a:solidFill>
                  <a:schemeClr val="tx1"/>
                </a:solidFill>
                <a:prstDash val="solid"/>
                <a:round/>
                <a:headEnd type="none" w="med" len="med"/>
                <a:tailEnd type="none" w="sm" len="sm"/>
              </a:ln>
              <a:effectLst/>
            </p:spPr>
          </p:cxnSp>
          <p:cxnSp>
            <p:nvCxnSpPr>
              <p:cNvPr id="82" name="Elbow Connector 81"/>
              <p:cNvCxnSpPr/>
              <p:nvPr/>
            </p:nvCxnSpPr>
            <p:spPr bwMode="auto">
              <a:xfrm>
                <a:off x="3203217" y="2005220"/>
                <a:ext cx="1788052" cy="135078"/>
              </a:xfrm>
              <a:prstGeom prst="bentConnector4">
                <a:avLst>
                  <a:gd name="adj1" fmla="val 9861"/>
                  <a:gd name="adj2" fmla="val 166908"/>
                </a:avLst>
              </a:prstGeom>
              <a:solidFill>
                <a:schemeClr val="accent1"/>
              </a:solidFill>
              <a:ln w="19050" cap="flat" cmpd="sng" algn="ctr">
                <a:solidFill>
                  <a:schemeClr val="tx1"/>
                </a:solidFill>
                <a:prstDash val="solid"/>
                <a:round/>
                <a:headEnd type="none" w="med" len="med"/>
                <a:tailEnd type="none" w="sm" len="sm"/>
              </a:ln>
              <a:effectLst/>
            </p:spPr>
          </p:cxnSp>
        </p:grpSp>
      </p:grpSp>
      <p:sp>
        <p:nvSpPr>
          <p:cNvPr id="12" name="TextBox 11"/>
          <p:cNvSpPr txBox="1"/>
          <p:nvPr/>
        </p:nvSpPr>
        <p:spPr>
          <a:xfrm>
            <a:off x="490953" y="691112"/>
            <a:ext cx="7462200" cy="523220"/>
          </a:xfrm>
          <a:prstGeom prst="rect">
            <a:avLst/>
          </a:prstGeom>
          <a:noFill/>
        </p:spPr>
        <p:txBody>
          <a:bodyPr wrap="square" rtlCol="0">
            <a:spAutoFit/>
          </a:bodyPr>
          <a:lstStyle/>
          <a:p>
            <a:pPr algn="l"/>
            <a:r>
              <a:rPr lang="en-US" b="0" dirty="0" smtClean="0">
                <a:latin typeface="+mj-lt"/>
              </a:rPr>
              <a:t>These remaining components are illustrative of a Test Executive such as our internal </a:t>
            </a:r>
            <a:r>
              <a:rPr lang="en-US" b="0" dirty="0" err="1" smtClean="0">
                <a:latin typeface="+mj-lt"/>
              </a:rPr>
              <a:t>Smarttest</a:t>
            </a:r>
            <a:r>
              <a:rPr lang="en-US" b="0" dirty="0" smtClean="0">
                <a:latin typeface="+mj-lt"/>
              </a:rPr>
              <a:t> system. They may be different in a customer environment.</a:t>
            </a:r>
          </a:p>
        </p:txBody>
      </p:sp>
      <p:sp>
        <p:nvSpPr>
          <p:cNvPr id="13" name="Oval Callout 12"/>
          <p:cNvSpPr/>
          <p:nvPr/>
        </p:nvSpPr>
        <p:spPr bwMode="auto">
          <a:xfrm>
            <a:off x="1812157" y="1256857"/>
            <a:ext cx="4835924" cy="519692"/>
          </a:xfrm>
          <a:prstGeom prst="wedgeEllipseCallout">
            <a:avLst>
              <a:gd name="adj1" fmla="val -54839"/>
              <a:gd name="adj2" fmla="val -15754"/>
            </a:avLst>
          </a:prstGeom>
          <a:solidFill>
            <a:srgbClr val="FFF5F2"/>
          </a:solidFill>
          <a:ln w="12700" cap="flat" cmpd="sng" algn="ctr">
            <a:solidFill>
              <a:schemeClr val="tx1"/>
            </a:solidFill>
            <a:prstDash val="solid"/>
            <a:round/>
            <a:headEnd type="none" w="med" len="med"/>
            <a:tailEnd type="none" w="sm" len="sm"/>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rebuchet MS" pitchFamily="34" charset="0"/>
              </a:rPr>
              <a:t>Job triggered by build events.</a:t>
            </a:r>
            <a:r>
              <a:rPr kumimoji="0" lang="en-US" sz="1100" b="0" i="0" u="none" strike="noStrike" cap="none" normalizeH="0" dirty="0" smtClean="0">
                <a:ln>
                  <a:noFill/>
                </a:ln>
                <a:solidFill>
                  <a:schemeClr val="tx1"/>
                </a:solidFill>
                <a:effectLst/>
                <a:latin typeface="Trebuchet MS" pitchFamily="34" charset="0"/>
              </a:rPr>
              <a:t> Will query </a:t>
            </a:r>
            <a:r>
              <a:rPr kumimoji="0" lang="en-US" sz="1100" b="0" i="0" u="none" strike="noStrike" cap="none" normalizeH="0" dirty="0" err="1" smtClean="0">
                <a:ln>
                  <a:noFill/>
                </a:ln>
                <a:solidFill>
                  <a:schemeClr val="tx1"/>
                </a:solidFill>
                <a:effectLst/>
                <a:latin typeface="Trebuchet MS" pitchFamily="34" charset="0"/>
              </a:rPr>
              <a:t>TestCenter</a:t>
            </a:r>
            <a:r>
              <a:rPr kumimoji="0" lang="en-US" sz="1100" b="0" i="0" u="none" strike="noStrike" cap="none" normalizeH="0" dirty="0" smtClean="0">
                <a:ln>
                  <a:noFill/>
                </a:ln>
                <a:solidFill>
                  <a:schemeClr val="tx1"/>
                </a:solidFill>
                <a:effectLst/>
                <a:latin typeface="Trebuchet MS" pitchFamily="34" charset="0"/>
              </a:rPr>
              <a:t> AI for test cases to execute based on CI tags, etc.</a:t>
            </a:r>
            <a:endParaRPr kumimoji="0" lang="en-US" sz="1100" b="0" i="0" u="none" strike="noStrike" cap="none" normalizeH="0" baseline="0" dirty="0" smtClean="0">
              <a:ln>
                <a:noFill/>
              </a:ln>
              <a:solidFill>
                <a:schemeClr val="tx1"/>
              </a:solidFill>
              <a:effectLst/>
              <a:latin typeface="Trebuchet MS" pitchFamily="34" charset="0"/>
            </a:endParaRPr>
          </a:p>
        </p:txBody>
      </p:sp>
      <p:sp>
        <p:nvSpPr>
          <p:cNvPr id="83" name="Oval Callout 82"/>
          <p:cNvSpPr/>
          <p:nvPr/>
        </p:nvSpPr>
        <p:spPr bwMode="auto">
          <a:xfrm>
            <a:off x="2074455" y="1838888"/>
            <a:ext cx="4847340" cy="675899"/>
          </a:xfrm>
          <a:prstGeom prst="wedgeEllipseCallout">
            <a:avLst>
              <a:gd name="adj1" fmla="val -56680"/>
              <a:gd name="adj2" fmla="val 28943"/>
            </a:avLst>
          </a:prstGeom>
          <a:solidFill>
            <a:srgbClr val="FFF5F2"/>
          </a:solidFill>
          <a:ln w="12700" cap="flat" cmpd="sng" algn="ctr">
            <a:solidFill>
              <a:schemeClr val="tx1"/>
            </a:solidFill>
            <a:prstDash val="solid"/>
            <a:round/>
            <a:headEnd type="none" w="med" len="med"/>
            <a:tailEnd type="none" w="sm" len="sm"/>
          </a:ln>
          <a:effectLst/>
        </p:spPr>
        <p:txBody>
          <a:bodyPr vert="horz" wrap="square" lIns="0" tIns="0" rIns="0" bIns="0" numCol="1" rtlCol="0" anchor="t" anchorCtr="0" compatLnSpc="1">
            <a:prstTxWarp prst="textNoShape">
              <a:avLst/>
            </a:prstTxWarp>
          </a:bodyPr>
          <a:lstStyle/>
          <a:p>
            <a:pPr algn="l"/>
            <a:r>
              <a:rPr kumimoji="0" lang="en-US" sz="1100" b="0" i="0" u="none" strike="noStrike" cap="none" normalizeH="0" baseline="0" dirty="0" smtClean="0">
                <a:ln>
                  <a:noFill/>
                </a:ln>
                <a:solidFill>
                  <a:schemeClr val="tx1"/>
                </a:solidFill>
                <a:effectLst/>
                <a:latin typeface="Trebuchet MS" pitchFamily="34" charset="0"/>
              </a:rPr>
              <a:t>Test executive master, to execute selected test cases on available</a:t>
            </a:r>
            <a:r>
              <a:rPr kumimoji="0" lang="en-US" sz="1100" b="0" i="0" u="none" strike="noStrike" cap="none" normalizeH="0" dirty="0" smtClean="0">
                <a:ln>
                  <a:noFill/>
                </a:ln>
                <a:solidFill>
                  <a:schemeClr val="tx1"/>
                </a:solidFill>
                <a:effectLst/>
                <a:latin typeface="Trebuchet MS" pitchFamily="34" charset="0"/>
              </a:rPr>
              <a:t> </a:t>
            </a:r>
            <a:r>
              <a:rPr lang="en-US" sz="1100" b="0" dirty="0"/>
              <a:t>slave </a:t>
            </a:r>
            <a:r>
              <a:rPr lang="en-US" sz="1100" b="0" dirty="0" smtClean="0"/>
              <a:t>agents based on </a:t>
            </a:r>
            <a:r>
              <a:rPr kumimoji="0" lang="en-US" sz="1100" b="0" i="0" u="none" strike="noStrike" cap="none" normalizeH="0" dirty="0" smtClean="0">
                <a:ln>
                  <a:noFill/>
                </a:ln>
                <a:solidFill>
                  <a:schemeClr val="tx1"/>
                </a:solidFill>
                <a:effectLst/>
                <a:latin typeface="Trebuchet MS" pitchFamily="34" charset="0"/>
              </a:rPr>
              <a:t>test hardware requirements, available port pairs, etc.</a:t>
            </a:r>
            <a:endParaRPr kumimoji="0" lang="en-US" sz="1100" b="0" i="0" u="none" strike="noStrike" cap="none" normalizeH="0" baseline="0" dirty="0" smtClean="0">
              <a:ln>
                <a:noFill/>
              </a:ln>
              <a:solidFill>
                <a:schemeClr val="tx1"/>
              </a:solidFill>
              <a:effectLst/>
              <a:latin typeface="Trebuchet MS" pitchFamily="34" charset="0"/>
            </a:endParaRPr>
          </a:p>
        </p:txBody>
      </p:sp>
      <p:sp>
        <p:nvSpPr>
          <p:cNvPr id="84" name="Oval Callout 83"/>
          <p:cNvSpPr/>
          <p:nvPr/>
        </p:nvSpPr>
        <p:spPr bwMode="auto">
          <a:xfrm>
            <a:off x="2148710" y="2649866"/>
            <a:ext cx="5060163" cy="539365"/>
          </a:xfrm>
          <a:prstGeom prst="wedgeEllipseCallout">
            <a:avLst>
              <a:gd name="adj1" fmla="val -50549"/>
              <a:gd name="adj2" fmla="val 158299"/>
            </a:avLst>
          </a:prstGeom>
          <a:solidFill>
            <a:srgbClr val="FFF5F2"/>
          </a:solidFill>
          <a:ln w="12700" cap="flat" cmpd="sng" algn="ctr">
            <a:solidFill>
              <a:schemeClr val="tx1"/>
            </a:solidFill>
            <a:prstDash val="solid"/>
            <a:round/>
            <a:headEnd type="none" w="med" len="med"/>
            <a:tailEnd type="none" w="sm" len="sm"/>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rebuchet MS" pitchFamily="34" charset="0"/>
              </a:rPr>
              <a:t>DB </a:t>
            </a:r>
            <a:r>
              <a:rPr kumimoji="0" lang="en-US" sz="1100" b="0" i="0" u="none" strike="noStrike" cap="none" normalizeH="0" baseline="0" dirty="0" smtClean="0">
                <a:ln>
                  <a:noFill/>
                </a:ln>
                <a:solidFill>
                  <a:schemeClr val="tx1"/>
                </a:solidFill>
                <a:effectLst/>
                <a:latin typeface="Trebuchet MS" pitchFamily="34" charset="0"/>
              </a:rPr>
              <a:t>to store pass / fail test results along with other information required for analysis, such as testbed </a:t>
            </a:r>
            <a:r>
              <a:rPr kumimoji="0" lang="en-US" sz="1100" b="0" i="0" u="none" strike="noStrike" cap="none" normalizeH="0" baseline="0" dirty="0" err="1" smtClean="0">
                <a:ln>
                  <a:noFill/>
                </a:ln>
                <a:solidFill>
                  <a:schemeClr val="tx1"/>
                </a:solidFill>
                <a:effectLst/>
                <a:latin typeface="Trebuchet MS" pitchFamily="34" charset="0"/>
              </a:rPr>
              <a:t>config</a:t>
            </a:r>
            <a:endParaRPr kumimoji="0" lang="en-US" sz="1100" b="0" i="0" u="none" strike="noStrike" cap="none" normalizeH="0" baseline="0" dirty="0" smtClean="0">
              <a:ln>
                <a:noFill/>
              </a:ln>
              <a:solidFill>
                <a:schemeClr val="tx1"/>
              </a:solidFill>
              <a:effectLst/>
              <a:latin typeface="Trebuchet MS" pitchFamily="34" charset="0"/>
            </a:endParaRPr>
          </a:p>
        </p:txBody>
      </p:sp>
      <p:cxnSp>
        <p:nvCxnSpPr>
          <p:cNvPr id="21" name="Curved Connector 20"/>
          <p:cNvCxnSpPr/>
          <p:nvPr/>
        </p:nvCxnSpPr>
        <p:spPr bwMode="auto">
          <a:xfrm rot="16200000" flipH="1">
            <a:off x="2201265" y="2507903"/>
            <a:ext cx="1282997" cy="1066445"/>
          </a:xfrm>
          <a:prstGeom prst="curvedConnector3">
            <a:avLst>
              <a:gd name="adj1" fmla="val 50000"/>
            </a:avLst>
          </a:prstGeom>
          <a:solidFill>
            <a:schemeClr val="accent1"/>
          </a:solidFill>
          <a:ln w="12700" cap="flat" cmpd="sng" algn="ctr">
            <a:solidFill>
              <a:schemeClr val="tx1"/>
            </a:solidFill>
            <a:prstDash val="dash"/>
            <a:round/>
            <a:headEnd type="none" w="med" len="med"/>
            <a:tailEnd type="triangle"/>
          </a:ln>
          <a:effectLst/>
        </p:spPr>
      </p:cxnSp>
    </p:spTree>
    <p:extLst>
      <p:ext uri="{BB962C8B-B14F-4D97-AF65-F5344CB8AC3E}">
        <p14:creationId xmlns:p14="http://schemas.microsoft.com/office/powerpoint/2010/main" val="158159064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233589"/>
            <a:ext cx="8092440" cy="307777"/>
          </a:xfrm>
        </p:spPr>
        <p:txBody>
          <a:bodyPr/>
          <a:lstStyle/>
          <a:p>
            <a:pPr algn="ctr"/>
            <a:r>
              <a:rPr lang="en-US" dirty="0">
                <a:solidFill>
                  <a:srgbClr val="0096D6"/>
                </a:solidFill>
              </a:rPr>
              <a:t>Component </a:t>
            </a:r>
            <a:r>
              <a:rPr lang="en-US" dirty="0" smtClean="0">
                <a:solidFill>
                  <a:srgbClr val="0096D6"/>
                </a:solidFill>
              </a:rPr>
              <a:t>Description - </a:t>
            </a:r>
            <a:r>
              <a:rPr lang="en-US" altLang="en-US" dirty="0" err="1">
                <a:solidFill>
                  <a:srgbClr val="B21901"/>
                </a:solidFill>
              </a:rPr>
              <a:t>TestCenter</a:t>
            </a:r>
            <a:r>
              <a:rPr lang="en-US" altLang="en-US" dirty="0">
                <a:solidFill>
                  <a:srgbClr val="B21901"/>
                </a:solidFill>
              </a:rPr>
              <a:t> </a:t>
            </a:r>
            <a:r>
              <a:rPr lang="en-US" altLang="en-US" dirty="0" smtClean="0">
                <a:solidFill>
                  <a:srgbClr val="B21901"/>
                </a:solidFill>
              </a:rPr>
              <a:t>AI</a:t>
            </a:r>
            <a:endParaRPr lang="en-US" altLang="en-US" dirty="0">
              <a:solidFill>
                <a:srgbClr val="B21901"/>
              </a:solidFill>
            </a:endParaRPr>
          </a:p>
        </p:txBody>
      </p:sp>
      <p:sp>
        <p:nvSpPr>
          <p:cNvPr id="5123" name="Rectangle 3"/>
          <p:cNvSpPr>
            <a:spLocks noGrp="1" noChangeArrowheads="1"/>
          </p:cNvSpPr>
          <p:nvPr>
            <p:ph type="body" idx="1"/>
          </p:nvPr>
        </p:nvSpPr>
        <p:spPr>
          <a:xfrm>
            <a:off x="516420" y="723013"/>
            <a:ext cx="7576019" cy="4178596"/>
          </a:xfrm>
        </p:spPr>
        <p:txBody>
          <a:bodyPr/>
          <a:lstStyle/>
          <a:p>
            <a:pPr marL="0" indent="0">
              <a:lnSpc>
                <a:spcPct val="100000"/>
              </a:lnSpc>
              <a:spcBef>
                <a:spcPts val="0"/>
              </a:spcBef>
              <a:spcAft>
                <a:spcPts val="1200"/>
              </a:spcAft>
              <a:buNone/>
            </a:pPr>
            <a:r>
              <a:rPr lang="en-US" altLang="en-US" sz="1400" dirty="0" smtClean="0"/>
              <a:t>Responsible </a:t>
            </a:r>
            <a:r>
              <a:rPr lang="en-US" altLang="en-US" sz="1400" dirty="0"/>
              <a:t>for intelligent </a:t>
            </a:r>
            <a:r>
              <a:rPr lang="en-US" altLang="en-US" sz="1400" dirty="0" smtClean="0"/>
              <a:t>test and analysis functions. It will be implemented as a service, with data stores for test case library and test result diagnosis rules.</a:t>
            </a:r>
          </a:p>
          <a:p>
            <a:pPr marL="0" indent="0">
              <a:lnSpc>
                <a:spcPct val="100000"/>
              </a:lnSpc>
              <a:spcBef>
                <a:spcPts val="0"/>
              </a:spcBef>
              <a:spcAft>
                <a:spcPts val="600"/>
              </a:spcAft>
              <a:buNone/>
            </a:pPr>
            <a:r>
              <a:rPr lang="en-US" altLang="en-US" sz="1400" b="1" dirty="0"/>
              <a:t>I. REST API for Test Case Library CRUD</a:t>
            </a:r>
          </a:p>
          <a:p>
            <a:pPr>
              <a:lnSpc>
                <a:spcPct val="100000"/>
              </a:lnSpc>
              <a:spcBef>
                <a:spcPts val="0"/>
              </a:spcBef>
              <a:spcAft>
                <a:spcPts val="600"/>
              </a:spcAft>
              <a:buFont typeface=".AppleSystemUIFont" charset="-120"/>
              <a:buChar char="-"/>
            </a:pPr>
            <a:r>
              <a:rPr lang="en-US" altLang="en-US" sz="1400" dirty="0"/>
              <a:t>The TC Library contains metadata about test </a:t>
            </a:r>
            <a:r>
              <a:rPr lang="en-US" altLang="en-US" sz="1400" dirty="0" smtClean="0"/>
              <a:t>cases (the test </a:t>
            </a:r>
            <a:r>
              <a:rPr lang="en-US" altLang="en-US" sz="1400" dirty="0"/>
              <a:t>scripts themselves are </a:t>
            </a:r>
            <a:r>
              <a:rPr lang="en-US" altLang="en-US" sz="1400" dirty="0" smtClean="0"/>
              <a:t>expected to reside in </a:t>
            </a:r>
            <a:r>
              <a:rPr lang="en-US" altLang="en-US" sz="1400" dirty="0"/>
              <a:t>a repository external to </a:t>
            </a:r>
            <a:r>
              <a:rPr lang="en-US" altLang="en-US" sz="1400" dirty="0" err="1"/>
              <a:t>TestCenter</a:t>
            </a:r>
            <a:r>
              <a:rPr lang="en-US" altLang="en-US" sz="1400" dirty="0"/>
              <a:t> </a:t>
            </a:r>
            <a:r>
              <a:rPr lang="en-US" altLang="en-US" sz="1400" dirty="0" smtClean="0"/>
              <a:t>AI). This REST API is for managing test cases</a:t>
            </a:r>
            <a:r>
              <a:rPr lang="en-US" altLang="en-US" sz="1400" dirty="0"/>
              <a:t>. </a:t>
            </a:r>
            <a:r>
              <a:rPr lang="en-US" altLang="en-US" sz="1400" dirty="0" smtClean="0"/>
              <a:t>Tags, test categories, etc. can also be managed via this API</a:t>
            </a:r>
            <a:endParaRPr lang="en-US" altLang="en-US" sz="1400" dirty="0"/>
          </a:p>
          <a:p>
            <a:pPr>
              <a:lnSpc>
                <a:spcPct val="100000"/>
              </a:lnSpc>
              <a:spcBef>
                <a:spcPts val="0"/>
              </a:spcBef>
              <a:buFont typeface=".AppleSystemUIFont" charset="-120"/>
              <a:buChar char="-"/>
            </a:pPr>
            <a:r>
              <a:rPr lang="en-US" altLang="en-US" sz="1400" b="1" dirty="0" smtClean="0"/>
              <a:t>What metadata</a:t>
            </a:r>
            <a:r>
              <a:rPr lang="en-US" altLang="en-US" sz="1400" dirty="0"/>
              <a:t>? </a:t>
            </a:r>
          </a:p>
        </p:txBody>
      </p:sp>
      <p:graphicFrame>
        <p:nvGraphicFramePr>
          <p:cNvPr id="3" name="Table 2"/>
          <p:cNvGraphicFramePr>
            <a:graphicFrameLocks noGrp="1"/>
          </p:cNvGraphicFramePr>
          <p:nvPr>
            <p:extLst>
              <p:ext uri="{D42A27DB-BD31-4B8C-83A1-F6EECF244321}">
                <p14:modId xmlns:p14="http://schemas.microsoft.com/office/powerpoint/2010/main" val="2086100529"/>
              </p:ext>
            </p:extLst>
          </p:nvPr>
        </p:nvGraphicFramePr>
        <p:xfrm>
          <a:off x="1137688" y="2679394"/>
          <a:ext cx="6411430" cy="1432560"/>
        </p:xfrm>
        <a:graphic>
          <a:graphicData uri="http://schemas.openxmlformats.org/drawingml/2006/table">
            <a:tbl>
              <a:tblPr firstRow="1" bandRow="1">
                <a:tableStyleId>{3B4B98B0-60AC-42C2-AFA5-B58CD77FA1E5}</a:tableStyleId>
              </a:tblPr>
              <a:tblGrid>
                <a:gridCol w="2310612"/>
                <a:gridCol w="1963675"/>
                <a:gridCol w="2137143"/>
              </a:tblGrid>
              <a:tr h="1360970">
                <a:tc>
                  <a:txBody>
                    <a:bodyPr/>
                    <a:lstStyle/>
                    <a:p>
                      <a:pPr>
                        <a:lnSpc>
                          <a:spcPct val="150000"/>
                        </a:lnSpc>
                        <a:spcAft>
                          <a:spcPts val="600"/>
                        </a:spcAft>
                      </a:pPr>
                      <a:r>
                        <a:rPr lang="en-US" sz="1400" b="0" i="0" baseline="0" dirty="0" smtClean="0">
                          <a:latin typeface="Arial" charset="0"/>
                        </a:rPr>
                        <a:t>Test case priority</a:t>
                      </a:r>
                      <a:endParaRPr lang="en-US" sz="1400" b="0" i="0" baseline="0" dirty="0">
                        <a:latin typeface="Arial" charset="0"/>
                      </a:endParaRPr>
                    </a:p>
                    <a:p>
                      <a:pPr>
                        <a:lnSpc>
                          <a:spcPct val="100000"/>
                        </a:lnSpc>
                        <a:spcAft>
                          <a:spcPts val="600"/>
                        </a:spcAft>
                      </a:pPr>
                      <a:r>
                        <a:rPr lang="en-US" sz="1400" b="0" baseline="0" dirty="0" smtClean="0">
                          <a:latin typeface="Arial" charset="0"/>
                        </a:rPr>
                        <a:t>Test Category - Acceptance or Unit or Performance</a:t>
                      </a:r>
                      <a:endParaRPr lang="en-US" sz="1400" b="0" baseline="0" dirty="0">
                        <a:latin typeface="Arial" charset="0"/>
                      </a:endParaRPr>
                    </a:p>
                    <a:p>
                      <a:pPr>
                        <a:lnSpc>
                          <a:spcPct val="150000"/>
                        </a:lnSpc>
                        <a:spcAft>
                          <a:spcPts val="600"/>
                        </a:spcAft>
                      </a:pPr>
                      <a:r>
                        <a:rPr lang="en-US" sz="1400" b="0" dirty="0" err="1" smtClean="0"/>
                        <a:t>MarketSegment</a:t>
                      </a:r>
                      <a:r>
                        <a:rPr lang="en-US" sz="1400" b="0" dirty="0" smtClean="0"/>
                        <a:t> = CDC</a:t>
                      </a:r>
                      <a:endParaRPr lang="en-US" sz="1400" b="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spcAft>
                          <a:spcPts val="600"/>
                        </a:spcAft>
                      </a:pPr>
                      <a:r>
                        <a:rPr lang="en-US" sz="1400" b="0" dirty="0" smtClean="0"/>
                        <a:t>Verified Defects</a:t>
                      </a:r>
                      <a:endParaRPr lang="en-US" sz="1400" b="0" dirty="0"/>
                    </a:p>
                    <a:p>
                      <a:pPr>
                        <a:lnSpc>
                          <a:spcPct val="150000"/>
                        </a:lnSpc>
                        <a:spcAft>
                          <a:spcPts val="600"/>
                        </a:spcAft>
                      </a:pPr>
                      <a:r>
                        <a:rPr lang="en-US" sz="1400" b="0" dirty="0" smtClean="0"/>
                        <a:t>Test case owner</a:t>
                      </a:r>
                      <a:endParaRPr lang="en-US" sz="1400" b="0" dirty="0"/>
                    </a:p>
                    <a:p>
                      <a:pPr>
                        <a:lnSpc>
                          <a:spcPct val="150000"/>
                        </a:lnSpc>
                        <a:spcAft>
                          <a:spcPts val="600"/>
                        </a:spcAft>
                      </a:pPr>
                      <a:r>
                        <a:rPr lang="en-US" sz="1400" b="0" dirty="0" smtClean="0"/>
                        <a:t>Protocol</a:t>
                      </a:r>
                      <a:r>
                        <a:rPr lang="en-US" sz="1400" b="0" baseline="0" dirty="0" smtClean="0"/>
                        <a:t> = </a:t>
                      </a:r>
                      <a:r>
                        <a:rPr lang="en-US" sz="1400" b="0" dirty="0" smtClean="0"/>
                        <a:t>BGP_BLL</a:t>
                      </a:r>
                      <a:endParaRPr lang="en-US" sz="1400" b="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spcAft>
                          <a:spcPts val="600"/>
                        </a:spcAft>
                      </a:pPr>
                      <a:r>
                        <a:rPr lang="en-US" sz="1400" b="0" dirty="0" smtClean="0"/>
                        <a:t>System Under Test</a:t>
                      </a:r>
                      <a:endParaRPr lang="en-US" sz="1400" b="0" dirty="0"/>
                    </a:p>
                    <a:p>
                      <a:pPr>
                        <a:lnSpc>
                          <a:spcPct val="150000"/>
                        </a:lnSpc>
                        <a:spcAft>
                          <a:spcPts val="600"/>
                        </a:spcAft>
                      </a:pPr>
                      <a:r>
                        <a:rPr lang="en-US" sz="1400" b="0" dirty="0" smtClean="0"/>
                        <a:t>Test Duration</a:t>
                      </a:r>
                      <a:endParaRPr lang="en-US" sz="1400" b="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9384232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25302" y="191062"/>
            <a:ext cx="8092440" cy="307777"/>
          </a:xfrm>
        </p:spPr>
        <p:txBody>
          <a:bodyPr/>
          <a:lstStyle/>
          <a:p>
            <a:pPr algn="ctr"/>
            <a:r>
              <a:rPr lang="en-US" dirty="0">
                <a:solidFill>
                  <a:srgbClr val="0096D6"/>
                </a:solidFill>
              </a:rPr>
              <a:t>Component </a:t>
            </a:r>
            <a:r>
              <a:rPr lang="en-US" dirty="0" smtClean="0">
                <a:solidFill>
                  <a:srgbClr val="0096D6"/>
                </a:solidFill>
              </a:rPr>
              <a:t>Description - </a:t>
            </a:r>
            <a:r>
              <a:rPr lang="en-US" altLang="en-US" dirty="0" err="1" smtClean="0">
                <a:solidFill>
                  <a:srgbClr val="B21901"/>
                </a:solidFill>
              </a:rPr>
              <a:t>TestCenter</a:t>
            </a:r>
            <a:r>
              <a:rPr lang="en-US" altLang="en-US" dirty="0" smtClean="0">
                <a:solidFill>
                  <a:srgbClr val="B21901"/>
                </a:solidFill>
              </a:rPr>
              <a:t> AI</a:t>
            </a:r>
            <a:endParaRPr lang="en-US" altLang="en-US" dirty="0">
              <a:solidFill>
                <a:srgbClr val="B21901"/>
              </a:solidFill>
            </a:endParaRPr>
          </a:p>
        </p:txBody>
      </p:sp>
      <p:sp>
        <p:nvSpPr>
          <p:cNvPr id="5123" name="Rectangle 3"/>
          <p:cNvSpPr>
            <a:spLocks noGrp="1" noChangeArrowheads="1"/>
          </p:cNvSpPr>
          <p:nvPr>
            <p:ph type="body" idx="1"/>
          </p:nvPr>
        </p:nvSpPr>
        <p:spPr>
          <a:xfrm>
            <a:off x="446567" y="678427"/>
            <a:ext cx="7612911" cy="3850712"/>
          </a:xfrm>
        </p:spPr>
        <p:txBody>
          <a:bodyPr/>
          <a:lstStyle/>
          <a:p>
            <a:pPr>
              <a:lnSpc>
                <a:spcPct val="100000"/>
              </a:lnSpc>
              <a:spcBef>
                <a:spcPts val="0"/>
              </a:spcBef>
              <a:spcAft>
                <a:spcPts val="600"/>
              </a:spcAft>
              <a:buFont typeface=".AppleSystemUIFont" charset="-120"/>
              <a:buChar char="-"/>
            </a:pPr>
            <a:r>
              <a:rPr lang="en-US" altLang="en-US" sz="1400" dirty="0"/>
              <a:t>Customers who have their own automation scripts can integrate with </a:t>
            </a:r>
            <a:r>
              <a:rPr lang="en-US" altLang="en-US" sz="1400" dirty="0" err="1"/>
              <a:t>TestCenter</a:t>
            </a:r>
            <a:r>
              <a:rPr lang="en-US" altLang="en-US" sz="1400" dirty="0"/>
              <a:t> AI for intelligent analysis capabilities by creating Test Case Library records providing metadata about their </a:t>
            </a:r>
            <a:r>
              <a:rPr lang="en-US" altLang="en-US" sz="1400" dirty="0" smtClean="0"/>
              <a:t>automation scripts</a:t>
            </a:r>
          </a:p>
          <a:p>
            <a:pPr>
              <a:lnSpc>
                <a:spcPct val="100000"/>
              </a:lnSpc>
              <a:spcBef>
                <a:spcPts val="0"/>
              </a:spcBef>
              <a:spcAft>
                <a:spcPts val="600"/>
              </a:spcAft>
              <a:buFont typeface=".AppleSystemUIFont" charset="-120"/>
              <a:buChar char="-"/>
            </a:pPr>
            <a:r>
              <a:rPr lang="en-US" altLang="en-US" sz="1400" dirty="0" smtClean="0"/>
              <a:t>Customers can customize </a:t>
            </a:r>
            <a:r>
              <a:rPr lang="en-US" altLang="en-US" sz="1400" dirty="0"/>
              <a:t>existing </a:t>
            </a:r>
            <a:r>
              <a:rPr lang="en-US" altLang="en-US" sz="1400" dirty="0" smtClean="0"/>
              <a:t>tests and </a:t>
            </a:r>
            <a:r>
              <a:rPr lang="en-US" altLang="en-US" sz="1400" dirty="0"/>
              <a:t>modify testbed </a:t>
            </a:r>
            <a:r>
              <a:rPr lang="en-US" altLang="en-US" sz="1400" dirty="0" err="1" smtClean="0"/>
              <a:t>config</a:t>
            </a:r>
            <a:endParaRPr lang="en-US" altLang="en-US" sz="1400" dirty="0" smtClean="0"/>
          </a:p>
        </p:txBody>
      </p:sp>
      <p:sp>
        <p:nvSpPr>
          <p:cNvPr id="4" name="Rectangle 3"/>
          <p:cNvSpPr txBox="1">
            <a:spLocks noChangeArrowheads="1"/>
          </p:cNvSpPr>
          <p:nvPr/>
        </p:nvSpPr>
        <p:spPr>
          <a:xfrm>
            <a:off x="467833" y="1901168"/>
            <a:ext cx="7468903" cy="629378"/>
          </a:xfrm>
          <a:prstGeom prst="rect">
            <a:avLst/>
          </a:prstGeom>
        </p:spPr>
        <p:txBody>
          <a:bodyPr/>
          <a:lstStyle>
            <a:lvl1pPr marL="228600" indent="-228600" algn="l" rtl="0" eaLnBrk="1" fontAlgn="base" hangingPunct="1">
              <a:lnSpc>
                <a:spcPts val="2000"/>
              </a:lnSpc>
              <a:spcBef>
                <a:spcPts val="2000"/>
              </a:spcBef>
              <a:spcAft>
                <a:spcPct val="0"/>
              </a:spcAft>
              <a:buClr>
                <a:schemeClr val="accent1"/>
              </a:buClr>
              <a:buSzPct val="100000"/>
              <a:buFont typeface="Wingdings 2" panose="05020102010507070707" pitchFamily="18" charset="2"/>
              <a:buChar char="¡"/>
              <a:defRPr sz="2000">
                <a:solidFill>
                  <a:schemeClr val="tx1"/>
                </a:solidFill>
                <a:latin typeface="Arial" panose="020B0604020202020204" pitchFamily="34" charset="0"/>
                <a:ea typeface="+mn-ea"/>
                <a:cs typeface="Arial" panose="020B0604020202020204" pitchFamily="34" charset="0"/>
              </a:defRPr>
            </a:lvl1pPr>
            <a:lvl2pPr marL="457200" indent="-223838" algn="l" rtl="0" eaLnBrk="1" fontAlgn="base" hangingPunct="1">
              <a:lnSpc>
                <a:spcPts val="1600"/>
              </a:lnSpc>
              <a:spcBef>
                <a:spcPts val="1600"/>
              </a:spcBef>
              <a:spcAft>
                <a:spcPct val="0"/>
              </a:spcAft>
              <a:buClr>
                <a:schemeClr val="accent1"/>
              </a:buClr>
              <a:buSzPct val="85000"/>
              <a:buFont typeface="Wingdings 2" panose="05020102010507070707" pitchFamily="18" charset="2"/>
              <a:buChar char="¡"/>
              <a:defRPr sz="1600">
                <a:solidFill>
                  <a:schemeClr val="tx1"/>
                </a:solidFill>
                <a:latin typeface="Arial" panose="020B0604020202020204" pitchFamily="34" charset="0"/>
                <a:cs typeface="Arial" panose="020B0604020202020204" pitchFamily="34" charset="0"/>
              </a:defRPr>
            </a:lvl2pPr>
            <a:lvl3pPr marL="685800" indent="-228600" algn="l" rtl="0" eaLnBrk="1" fontAlgn="base" hangingPunct="1">
              <a:lnSpc>
                <a:spcPts val="1600"/>
              </a:lnSpc>
              <a:spcBef>
                <a:spcPts val="1600"/>
              </a:spcBef>
              <a:spcAft>
                <a:spcPct val="0"/>
              </a:spcAft>
              <a:buClr>
                <a:schemeClr val="accent1"/>
              </a:buClr>
              <a:buSzPct val="90000"/>
              <a:buFont typeface="Arial" panose="020B0604020202020204" pitchFamily="34" charset="0"/>
              <a:buChar char="•"/>
              <a:defRPr sz="1600">
                <a:solidFill>
                  <a:schemeClr val="tx1"/>
                </a:solidFill>
                <a:latin typeface="Arial" pitchFamily="34" charset="0"/>
                <a:cs typeface="Arial" panose="020B0604020202020204" pitchFamily="34" charset="0"/>
              </a:defRPr>
            </a:lvl3pPr>
            <a:lvl4pPr marL="914400" indent="-228600" algn="l" rtl="0" eaLnBrk="1" fontAlgn="base" hangingPunct="1">
              <a:lnSpc>
                <a:spcPts val="1400"/>
              </a:lnSpc>
              <a:spcBef>
                <a:spcPts val="1400"/>
              </a:spcBef>
              <a:spcAft>
                <a:spcPct val="0"/>
              </a:spcAft>
              <a:buClr>
                <a:schemeClr val="accent1"/>
              </a:buClr>
              <a:buSzPct val="90000"/>
              <a:buFont typeface="Arial" pitchFamily="34" charset="0"/>
              <a:buChar char="-"/>
              <a:defRPr sz="1400">
                <a:solidFill>
                  <a:schemeClr val="tx1"/>
                </a:solidFill>
                <a:latin typeface="Arial" pitchFamily="34" charset="0"/>
              </a:defRPr>
            </a:lvl4pPr>
            <a:lvl5pPr marL="20653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5pPr>
            <a:lvl6pPr marL="25225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6pPr>
            <a:lvl7pPr marL="29797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7pPr>
            <a:lvl8pPr marL="34369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8pPr>
            <a:lvl9pPr marL="3894138" indent="-228600" algn="l" rtl="0" eaLnBrk="1" fontAlgn="base" hangingPunct="1">
              <a:lnSpc>
                <a:spcPct val="90000"/>
              </a:lnSpc>
              <a:spcBef>
                <a:spcPct val="50000"/>
              </a:spcBef>
              <a:spcAft>
                <a:spcPct val="0"/>
              </a:spcAft>
              <a:buSzPct val="120000"/>
              <a:buChar char="•"/>
              <a:defRPr>
                <a:solidFill>
                  <a:srgbClr val="000066"/>
                </a:solidFill>
                <a:latin typeface="Arial" pitchFamily="34" charset="0"/>
              </a:defRPr>
            </a:lvl9pPr>
          </a:lstStyle>
          <a:p>
            <a:pPr marL="0" indent="0">
              <a:lnSpc>
                <a:spcPct val="100000"/>
              </a:lnSpc>
              <a:spcBef>
                <a:spcPts val="0"/>
              </a:spcBef>
              <a:spcAft>
                <a:spcPts val="600"/>
              </a:spcAft>
              <a:buFont typeface="Wingdings 2" panose="05020102010507070707" pitchFamily="18" charset="2"/>
              <a:buNone/>
            </a:pPr>
            <a:r>
              <a:rPr lang="en-US" altLang="en-US" sz="1400" b="1" kern="0" dirty="0" smtClean="0"/>
              <a:t>II. REST API to Query Test Cases</a:t>
            </a:r>
          </a:p>
          <a:p>
            <a:pPr marL="0" indent="0">
              <a:lnSpc>
                <a:spcPct val="100000"/>
              </a:lnSpc>
              <a:spcBef>
                <a:spcPts val="0"/>
              </a:spcBef>
              <a:spcAft>
                <a:spcPts val="600"/>
              </a:spcAft>
              <a:buFont typeface="Wingdings 2" panose="05020102010507070707" pitchFamily="18" charset="2"/>
              <a:buNone/>
            </a:pPr>
            <a:r>
              <a:rPr lang="en-US" altLang="en-US" sz="1400" b="0" kern="0" dirty="0" smtClean="0"/>
              <a:t>Generates test case(s) to be run based on various query criteria, such as the following:</a:t>
            </a:r>
          </a:p>
        </p:txBody>
      </p:sp>
      <p:graphicFrame>
        <p:nvGraphicFramePr>
          <p:cNvPr id="5" name="Table 4"/>
          <p:cNvGraphicFramePr>
            <a:graphicFrameLocks noGrp="1"/>
          </p:cNvGraphicFramePr>
          <p:nvPr>
            <p:extLst>
              <p:ext uri="{D42A27DB-BD31-4B8C-83A1-F6EECF244321}">
                <p14:modId xmlns:p14="http://schemas.microsoft.com/office/powerpoint/2010/main" val="1542452192"/>
              </p:ext>
            </p:extLst>
          </p:nvPr>
        </p:nvGraphicFramePr>
        <p:xfrm>
          <a:off x="563518" y="2709890"/>
          <a:ext cx="7655448" cy="1772700"/>
        </p:xfrm>
        <a:graphic>
          <a:graphicData uri="http://schemas.openxmlformats.org/drawingml/2006/table">
            <a:tbl>
              <a:tblPr firstRow="1" bandRow="1">
                <a:tableStyleId>{3B4B98B0-60AC-42C2-AFA5-B58CD77FA1E5}</a:tableStyleId>
              </a:tblPr>
              <a:tblGrid>
                <a:gridCol w="3827724"/>
                <a:gridCol w="3827724"/>
              </a:tblGrid>
              <a:tr h="1772700">
                <a:tc>
                  <a:txBody>
                    <a:bodyPr/>
                    <a:lstStyle/>
                    <a:p>
                      <a:pPr marL="400050" indent="-400050">
                        <a:spcAft>
                          <a:spcPts val="300"/>
                        </a:spcAft>
                        <a:buFont typeface="+mj-lt"/>
                        <a:buAutoNum type="romanLcPeriod"/>
                      </a:pPr>
                      <a:r>
                        <a:rPr lang="en-US" sz="1400" b="0" baseline="0" dirty="0" smtClean="0"/>
                        <a:t>Test pack or test suite id</a:t>
                      </a:r>
                    </a:p>
                    <a:p>
                      <a:pPr marL="400050" indent="-400050">
                        <a:spcAft>
                          <a:spcPts val="300"/>
                        </a:spcAft>
                        <a:buFont typeface="+mj-lt"/>
                        <a:buAutoNum type="romanLcPeriod"/>
                      </a:pPr>
                      <a:r>
                        <a:rPr lang="en-US" sz="1400" b="0" baseline="0" dirty="0" smtClean="0"/>
                        <a:t>Script tags derived from CI build jobs.</a:t>
                      </a:r>
                    </a:p>
                    <a:p>
                      <a:pPr marL="400050" indent="-400050">
                        <a:spcAft>
                          <a:spcPts val="300"/>
                        </a:spcAft>
                        <a:buFont typeface="+mj-lt"/>
                        <a:buAutoNum type="romanLcPeriod"/>
                      </a:pPr>
                      <a:r>
                        <a:rPr lang="en-US" sz="1400" b="0" baseline="0" dirty="0" smtClean="0"/>
                        <a:t>Test cases to verify specific defects</a:t>
                      </a:r>
                    </a:p>
                    <a:p>
                      <a:pPr marL="400050" indent="-400050">
                        <a:spcAft>
                          <a:spcPts val="300"/>
                        </a:spcAft>
                        <a:buFont typeface="+mj-lt"/>
                        <a:buAutoNum type="romanLcPeriod"/>
                      </a:pPr>
                      <a:r>
                        <a:rPr lang="en-US" sz="1400" b="0" baseline="0" dirty="0" smtClean="0"/>
                        <a:t>Test cases owned by specific Team</a:t>
                      </a:r>
                    </a:p>
                    <a:p>
                      <a:pPr marL="400050" indent="-400050">
                        <a:spcAft>
                          <a:spcPts val="300"/>
                        </a:spcAft>
                        <a:buFont typeface="+mj-lt"/>
                        <a:buAutoNum type="romanLcPeriod"/>
                      </a:pPr>
                      <a:r>
                        <a:rPr lang="en-US" sz="1400" b="0" baseline="0" dirty="0" smtClean="0"/>
                        <a:t>All Priority 1 tests</a:t>
                      </a:r>
                    </a:p>
                    <a:p>
                      <a:pPr marL="400050" indent="-400050">
                        <a:spcAft>
                          <a:spcPts val="300"/>
                        </a:spcAft>
                        <a:buFont typeface="+mj-lt"/>
                        <a:buAutoNum type="romanLcPeriod"/>
                      </a:pPr>
                      <a:r>
                        <a:rPr lang="en-US" sz="1400" b="0" baseline="0" dirty="0" smtClean="0"/>
                        <a:t>Acceptance tests tagged with “BGP”</a:t>
                      </a:r>
                    </a:p>
                  </a:txBody>
                  <a:tcPr marB="0"/>
                </a:tc>
                <a:tc>
                  <a:txBody>
                    <a:bodyPr/>
                    <a:lstStyle/>
                    <a:p>
                      <a:pPr marL="400050" indent="-400050">
                        <a:spcAft>
                          <a:spcPts val="300"/>
                        </a:spcAft>
                        <a:buFont typeface="+mj-lt"/>
                        <a:buAutoNum type="romanLcPeriod"/>
                      </a:pPr>
                      <a:r>
                        <a:rPr lang="en-US" sz="1400" b="0" baseline="0" dirty="0" smtClean="0"/>
                        <a:t>Performance tests applicable to specific hardware module</a:t>
                      </a:r>
                    </a:p>
                    <a:p>
                      <a:pPr marL="400050" indent="-400050">
                        <a:spcAft>
                          <a:spcPts val="300"/>
                        </a:spcAft>
                        <a:buFont typeface="+mj-lt"/>
                        <a:buAutoNum type="romanLcPeriod"/>
                      </a:pPr>
                      <a:r>
                        <a:rPr lang="en-US" sz="1400" b="0" baseline="0" dirty="0" smtClean="0"/>
                        <a:t>Test cases targeting a Market Segment</a:t>
                      </a:r>
                    </a:p>
                    <a:p>
                      <a:pPr marL="400050" indent="-400050">
                        <a:spcAft>
                          <a:spcPts val="300"/>
                        </a:spcAft>
                        <a:buFont typeface="+mj-lt"/>
                        <a:buAutoNum type="romanLcPeriod"/>
                      </a:pPr>
                      <a:r>
                        <a:rPr lang="en-US" sz="1400" b="0" baseline="0" dirty="0" smtClean="0"/>
                        <a:t>“Snapshot” style testing - select test cases that are quick to execute.</a:t>
                      </a:r>
                    </a:p>
                    <a:p>
                      <a:pPr marL="400050" indent="-400050">
                        <a:spcAft>
                          <a:spcPts val="300"/>
                        </a:spcAft>
                        <a:buFont typeface="+mj-lt"/>
                        <a:buAutoNum type="romanLcPeriod"/>
                      </a:pPr>
                      <a:r>
                        <a:rPr lang="en-US" sz="1400" b="0" baseline="0" dirty="0" smtClean="0"/>
                        <a:t>Tests with recent history of failure.</a:t>
                      </a:r>
                    </a:p>
                    <a:p>
                      <a:pPr marL="400050" indent="-400050">
                        <a:spcAft>
                          <a:spcPts val="300"/>
                        </a:spcAft>
                        <a:buFont typeface="+mj-lt"/>
                        <a:buAutoNum type="romanLcPeriod"/>
                      </a:pPr>
                      <a:endParaRPr lang="en-US" dirty="0"/>
                    </a:p>
                  </a:txBody>
                  <a:tcPr marB="0"/>
                </a:tc>
              </a:tr>
            </a:tbl>
          </a:graphicData>
        </a:graphic>
      </p:graphicFrame>
    </p:spTree>
    <p:extLst>
      <p:ext uri="{BB962C8B-B14F-4D97-AF65-F5344CB8AC3E}">
        <p14:creationId xmlns:p14="http://schemas.microsoft.com/office/powerpoint/2010/main" val="134559678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a:r>
              <a:rPr lang="en-US" dirty="0">
                <a:solidFill>
                  <a:srgbClr val="0096D6"/>
                </a:solidFill>
              </a:rPr>
              <a:t>Component Description - </a:t>
            </a:r>
            <a:r>
              <a:rPr lang="en-US" altLang="en-US" dirty="0" err="1">
                <a:solidFill>
                  <a:srgbClr val="B21901"/>
                </a:solidFill>
              </a:rPr>
              <a:t>TestCenter</a:t>
            </a:r>
            <a:r>
              <a:rPr lang="en-US" altLang="en-US" dirty="0">
                <a:solidFill>
                  <a:srgbClr val="B21901"/>
                </a:solidFill>
              </a:rPr>
              <a:t> AI</a:t>
            </a:r>
            <a:endParaRPr lang="en-US" altLang="en-US" dirty="0"/>
          </a:p>
        </p:txBody>
      </p:sp>
      <p:sp>
        <p:nvSpPr>
          <p:cNvPr id="5123" name="Rectangle 3"/>
          <p:cNvSpPr>
            <a:spLocks noGrp="1" noChangeArrowheads="1"/>
          </p:cNvSpPr>
          <p:nvPr>
            <p:ph type="body" idx="1"/>
          </p:nvPr>
        </p:nvSpPr>
        <p:spPr>
          <a:xfrm>
            <a:off x="531629" y="678427"/>
            <a:ext cx="7644808" cy="4074326"/>
          </a:xfrm>
        </p:spPr>
        <p:txBody>
          <a:bodyPr/>
          <a:lstStyle/>
          <a:p>
            <a:pPr marL="0" indent="0">
              <a:lnSpc>
                <a:spcPct val="100000"/>
              </a:lnSpc>
              <a:spcBef>
                <a:spcPts val="0"/>
              </a:spcBef>
              <a:spcAft>
                <a:spcPts val="600"/>
              </a:spcAft>
              <a:buNone/>
            </a:pPr>
            <a:r>
              <a:rPr lang="en-US" altLang="en-US" sz="1400" b="1" dirty="0" smtClean="0"/>
              <a:t>III. Diagnostic engine for analyzing test results</a:t>
            </a:r>
            <a:r>
              <a:rPr lang="en-US" altLang="en-US" sz="1400" dirty="0" smtClean="0"/>
              <a:t>. </a:t>
            </a:r>
          </a:p>
          <a:p>
            <a:pPr marL="0" indent="0">
              <a:lnSpc>
                <a:spcPct val="100000"/>
              </a:lnSpc>
              <a:spcBef>
                <a:spcPts val="0"/>
              </a:spcBef>
              <a:spcAft>
                <a:spcPts val="600"/>
              </a:spcAft>
              <a:buNone/>
            </a:pPr>
            <a:r>
              <a:rPr lang="en-US" altLang="en-US" sz="1400" dirty="0" smtClean="0"/>
              <a:t>Intelligent analysis that incorporates all relevant data - STC and DUT events, Magellan Results, other external data sources.</a:t>
            </a:r>
          </a:p>
          <a:p>
            <a:pPr marL="628650" lvl="1" indent="-400050">
              <a:lnSpc>
                <a:spcPct val="120000"/>
              </a:lnSpc>
              <a:spcBef>
                <a:spcPts val="0"/>
              </a:spcBef>
              <a:buFont typeface=".AppleSystemUIFont" charset="-120"/>
              <a:buChar char="-"/>
            </a:pPr>
            <a:r>
              <a:rPr lang="en-US" altLang="en-US" sz="1400" dirty="0" smtClean="0"/>
              <a:t>Start with a simple dependency matrix </a:t>
            </a:r>
            <a:r>
              <a:rPr lang="en-US" altLang="en-US" sz="1400" dirty="0"/>
              <a:t>with contextual information about the </a:t>
            </a:r>
            <a:r>
              <a:rPr lang="en-US" altLang="en-US" sz="1400" dirty="0" smtClean="0"/>
              <a:t>test – if TC A fails, run TC B, etc.</a:t>
            </a:r>
          </a:p>
          <a:p>
            <a:pPr marL="628650" lvl="1" indent="-400050">
              <a:lnSpc>
                <a:spcPct val="120000"/>
              </a:lnSpc>
              <a:spcBef>
                <a:spcPts val="0"/>
              </a:spcBef>
              <a:buFont typeface=".AppleSystemUIFont" charset="-120"/>
              <a:buChar char="-"/>
            </a:pPr>
            <a:r>
              <a:rPr lang="en-US" altLang="en-US" sz="1400" dirty="0" smtClean="0"/>
              <a:t>Enhance analysis capabilities to take into account STC and DUT events, DUT </a:t>
            </a:r>
            <a:r>
              <a:rPr lang="en-US" altLang="en-US" sz="1400" dirty="0" err="1" smtClean="0"/>
              <a:t>config</a:t>
            </a:r>
            <a:r>
              <a:rPr lang="en-US" altLang="en-US" sz="1400" dirty="0" smtClean="0"/>
              <a:t>, Magellan results, and other data sources.</a:t>
            </a:r>
          </a:p>
          <a:p>
            <a:pPr marL="628650" lvl="1" indent="-400050">
              <a:lnSpc>
                <a:spcPct val="120000"/>
              </a:lnSpc>
              <a:spcBef>
                <a:spcPts val="0"/>
              </a:spcBef>
              <a:spcAft>
                <a:spcPts val="600"/>
              </a:spcAft>
              <a:buFont typeface=".AppleSystemUIFont" charset="-120"/>
              <a:buChar char="-"/>
            </a:pPr>
            <a:r>
              <a:rPr lang="en-US" altLang="en-US" sz="1400" dirty="0" smtClean="0"/>
              <a:t>Apply </a:t>
            </a:r>
            <a:r>
              <a:rPr lang="en-US" altLang="en-US" sz="1400" dirty="0"/>
              <a:t>machine learning </a:t>
            </a:r>
            <a:r>
              <a:rPr lang="en-US" altLang="en-US" sz="1400" dirty="0" smtClean="0"/>
              <a:t>techniques and data analytics. This is a list that will grow over time. Some example applications -</a:t>
            </a:r>
          </a:p>
          <a:p>
            <a:pPr lvl="3">
              <a:lnSpc>
                <a:spcPct val="120000"/>
              </a:lnSpc>
              <a:spcBef>
                <a:spcPts val="0"/>
              </a:spcBef>
              <a:buFont typeface="Arial" charset="0"/>
              <a:buChar char="•"/>
            </a:pPr>
            <a:r>
              <a:rPr lang="en-US" altLang="en-US" dirty="0" smtClean="0"/>
              <a:t>Early detection of cascading failures based on test case relations</a:t>
            </a:r>
          </a:p>
          <a:p>
            <a:pPr lvl="3">
              <a:lnSpc>
                <a:spcPct val="120000"/>
              </a:lnSpc>
              <a:spcBef>
                <a:spcPts val="0"/>
              </a:spcBef>
              <a:buFont typeface="Arial" charset="0"/>
              <a:buChar char="•"/>
            </a:pPr>
            <a:r>
              <a:rPr lang="en-US" altLang="en-US" dirty="0" smtClean="0"/>
              <a:t>Detect trends based on time series across multiple tests</a:t>
            </a:r>
          </a:p>
          <a:p>
            <a:pPr lvl="3">
              <a:lnSpc>
                <a:spcPct val="120000"/>
              </a:lnSpc>
              <a:spcBef>
                <a:spcPts val="0"/>
              </a:spcBef>
              <a:spcAft>
                <a:spcPts val="600"/>
              </a:spcAft>
              <a:buFont typeface="Arial" charset="0"/>
              <a:buChar char="•"/>
            </a:pPr>
            <a:r>
              <a:rPr lang="en-US" altLang="en-US" dirty="0" smtClean="0"/>
              <a:t>Learn relationships amongst test cases based on metadata</a:t>
            </a:r>
          </a:p>
          <a:p>
            <a:pPr marL="0" indent="0">
              <a:lnSpc>
                <a:spcPct val="120000"/>
              </a:lnSpc>
              <a:spcBef>
                <a:spcPts val="0"/>
              </a:spcBef>
              <a:buNone/>
            </a:pPr>
            <a:r>
              <a:rPr lang="en-US" altLang="en-US" sz="1400" dirty="0" smtClean="0"/>
              <a:t>Build initial </a:t>
            </a:r>
            <a:r>
              <a:rPr lang="en-US" altLang="en-US" sz="1400" dirty="0"/>
              <a:t>set of rules manually as we develop tests and gather experience analyzing failures. This will enable us to define an API for generating and working with analysis rules, and then customer training involved</a:t>
            </a:r>
          </a:p>
        </p:txBody>
      </p:sp>
    </p:spTree>
    <p:extLst>
      <p:ext uri="{BB962C8B-B14F-4D97-AF65-F5344CB8AC3E}">
        <p14:creationId xmlns:p14="http://schemas.microsoft.com/office/powerpoint/2010/main" val="183842639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Spirent_2015">
  <a:themeElements>
    <a:clrScheme name="Spirent-2015">
      <a:dk1>
        <a:srgbClr val="45525A"/>
      </a:dk1>
      <a:lt1>
        <a:srgbClr val="FFFFFF"/>
      </a:lt1>
      <a:dk2>
        <a:srgbClr val="948671"/>
      </a:dk2>
      <a:lt2>
        <a:srgbClr val="000000"/>
      </a:lt2>
      <a:accent1>
        <a:srgbClr val="255AA7"/>
      </a:accent1>
      <a:accent2>
        <a:srgbClr val="009EDB"/>
      </a:accent2>
      <a:accent3>
        <a:srgbClr val="6CB33F"/>
      </a:accent3>
      <a:accent4>
        <a:srgbClr val="827390"/>
      </a:accent4>
      <a:accent5>
        <a:srgbClr val="FD4F57"/>
      </a:accent5>
      <a:accent6>
        <a:srgbClr val="FF9F36"/>
      </a:accent6>
      <a:hlink>
        <a:srgbClr val="62B1E6"/>
      </a:hlink>
      <a:folHlink>
        <a:srgbClr val="BBDC00"/>
      </a:folHlink>
    </a:clrScheme>
    <a:fontScheme name="Spirent_20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Trebuchet MS" pitchFamily="34" charset="0"/>
          </a:defRPr>
        </a:defPPr>
      </a:lstStyle>
    </a:lnDef>
    <a:txDef>
      <a:spPr>
        <a:noFill/>
      </a:spPr>
      <a:bodyPr wrap="none" rtlCol="0">
        <a:spAutoFit/>
      </a:bodyPr>
      <a:lstStyle>
        <a:defPPr>
          <a:defRPr b="0" dirty="0" err="1" smtClean="0">
            <a:latin typeface="+mj-lt"/>
          </a:defRPr>
        </a:defPPr>
      </a:lstStyle>
    </a:txDef>
  </a:objectDefaults>
  <a:extraClrSchemeLst>
    <a:extraClrScheme>
      <a:clrScheme name="Spirent_Horizon 1">
        <a:dk1>
          <a:srgbClr val="21368B"/>
        </a:dk1>
        <a:lt1>
          <a:srgbClr val="FFFFFF"/>
        </a:lt1>
        <a:dk2>
          <a:srgbClr val="0096D6"/>
        </a:dk2>
        <a:lt2>
          <a:srgbClr val="919195"/>
        </a:lt2>
        <a:accent1>
          <a:srgbClr val="3C71B7"/>
        </a:accent1>
        <a:accent2>
          <a:srgbClr val="820053"/>
        </a:accent2>
        <a:accent3>
          <a:srgbClr val="FFFFFF"/>
        </a:accent3>
        <a:accent4>
          <a:srgbClr val="1B2D76"/>
        </a:accent4>
        <a:accent5>
          <a:srgbClr val="AFBBD8"/>
        </a:accent5>
        <a:accent6>
          <a:srgbClr val="75004A"/>
        </a:accent6>
        <a:hlink>
          <a:srgbClr val="00B259"/>
        </a:hlink>
        <a:folHlink>
          <a:srgbClr val="8D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pirent 2015 Spirent PowerPoint Template_16x9.potx" id="{2E5D2F74-2C1C-4815-BD9A-1893864A6AD8}" vid="{E14A3B23-EABE-4976-8CAC-EA6DCE0DA60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2FD7A7B6251140A4AEB262CFE7A841" ma:contentTypeVersion="4" ma:contentTypeDescription="Create a new document." ma:contentTypeScope="" ma:versionID="9410e8f22d5c62372d963c3110fa29e5">
  <xsd:schema xmlns:xsd="http://www.w3.org/2001/XMLSchema" xmlns:xs="http://www.w3.org/2001/XMLSchema" xmlns:p="http://schemas.microsoft.com/office/2006/metadata/properties" xmlns:ns2="9010517f-61f1-48c5-8ddb-8dcb1db1e7da" targetNamespace="http://schemas.microsoft.com/office/2006/metadata/properties" ma:root="true" ma:fieldsID="364e59476a7a92f51dec5651f9f533c0" ns2:_="">
    <xsd:import namespace="9010517f-61f1-48c5-8ddb-8dcb1db1e7da"/>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10517f-61f1-48c5-8ddb-8dcb1db1e7d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9010517f-61f1-48c5-8ddb-8dcb1db1e7da">
      <UserInfo>
        <DisplayName>Yang, Liangliang (Chris)</DisplayName>
        <AccountId>66</AccountId>
        <AccountType/>
      </UserInfo>
      <UserInfo>
        <DisplayName>Raj, Kopal</DisplayName>
        <AccountId>24</AccountId>
        <AccountType/>
      </UserInfo>
    </SharedWithUsers>
  </documentManagement>
</p:properties>
</file>

<file path=customXml/itemProps1.xml><?xml version="1.0" encoding="utf-8"?>
<ds:datastoreItem xmlns:ds="http://schemas.openxmlformats.org/officeDocument/2006/customXml" ds:itemID="{8326E8BA-FF45-46DD-832F-EECB5D8C2F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10517f-61f1-48c5-8ddb-8dcb1db1e7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5FE548-D476-450C-8CC7-D0B2EF2AD986}">
  <ds:schemaRefs>
    <ds:schemaRef ds:uri="http://schemas.microsoft.com/sharepoint/v3/contenttype/forms"/>
  </ds:schemaRefs>
</ds:datastoreItem>
</file>

<file path=customXml/itemProps3.xml><?xml version="1.0" encoding="utf-8"?>
<ds:datastoreItem xmlns:ds="http://schemas.openxmlformats.org/officeDocument/2006/customXml" ds:itemID="{73EF4709-E2D2-428A-91B7-55B8F4B5AAB9}">
  <ds:schemaRefs>
    <ds:schemaRef ds:uri="9010517f-61f1-48c5-8ddb-8dcb1db1e7da"/>
    <ds:schemaRef ds:uri="http://schemas.microsoft.com/office/infopath/2007/PartnerControls"/>
    <ds:schemaRef ds:uri="http://purl.org/dc/terms/"/>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29197</TotalTime>
  <Words>3077</Words>
  <Application>Microsoft Macintosh PowerPoint</Application>
  <PresentationFormat>On-screen Show (16:9)</PresentationFormat>
  <Paragraphs>392</Paragraphs>
  <Slides>28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.AppleSystemUIFont</vt:lpstr>
      <vt:lpstr>Courier New</vt:lpstr>
      <vt:lpstr>Segoe UI</vt:lpstr>
      <vt:lpstr>Symbol</vt:lpstr>
      <vt:lpstr>Times New Roman</vt:lpstr>
      <vt:lpstr>Trebuchet MS</vt:lpstr>
      <vt:lpstr>Wingdings</vt:lpstr>
      <vt:lpstr>Wingdings 2</vt:lpstr>
      <vt:lpstr>Arial</vt:lpstr>
      <vt:lpstr>Spirent_2015</vt:lpstr>
      <vt:lpstr>TestCenter AI  </vt:lpstr>
      <vt:lpstr>TestCenter AI - Project Goals</vt:lpstr>
      <vt:lpstr>TestCenter AI - Architecture</vt:lpstr>
      <vt:lpstr>Example Test Automation Platform</vt:lpstr>
      <vt:lpstr>Component Functions</vt:lpstr>
      <vt:lpstr>Component Functions</vt:lpstr>
      <vt:lpstr>Component Description - TestCenter AI</vt:lpstr>
      <vt:lpstr>Component Description - TestCenter AI</vt:lpstr>
      <vt:lpstr>Component Description - TestCenter AI</vt:lpstr>
      <vt:lpstr>Component Description - TestCenter AI</vt:lpstr>
      <vt:lpstr>Component Description - Test Scripts Library</vt:lpstr>
      <vt:lpstr>Component Description – Test Scripts Template</vt:lpstr>
      <vt:lpstr>Component Description – Test Scripts Template</vt:lpstr>
      <vt:lpstr>Component Description – Test Scripts Specification  pyATS – testbed example for 2 port traffic test</vt:lpstr>
      <vt:lpstr>Component Description – Test Scripts Template Proof of Concept – dynamically load DUT package</vt:lpstr>
      <vt:lpstr>Component Description – Test Scripts Template</vt:lpstr>
      <vt:lpstr>Component Description – Test Scripts Specification</vt:lpstr>
      <vt:lpstr>Component Description – Test Scripts Specification</vt:lpstr>
      <vt:lpstr>Component Description - Test Scripts Library   Sample Test Case Metadata</vt:lpstr>
      <vt:lpstr>Component Description - Test Scripts Library  Sample DUT Metadata</vt:lpstr>
      <vt:lpstr>Component Description - Test Scripts Library</vt:lpstr>
      <vt:lpstr>Component Summary – Test Scripts</vt:lpstr>
      <vt:lpstr> </vt:lpstr>
      <vt:lpstr>Component Description – Test Case Library ER Model</vt:lpstr>
      <vt:lpstr>Component Description – Test Case Library ER Model</vt:lpstr>
      <vt:lpstr>Component Description – Test Case Library ER Model</vt:lpstr>
      <vt:lpstr>Appendix – Design Notes</vt:lpstr>
      <vt:lpstr>References</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Solutions Team Review Protocols Team</dc:title>
  <dc:creator>Rajamani, Rajesh</dc:creator>
  <cp:lastModifiedBy>Sankaran, Vasu</cp:lastModifiedBy>
  <cp:revision>506</cp:revision>
  <dcterms:modified xsi:type="dcterms:W3CDTF">2018-11-29T19:03:03Z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0x010100542FD7A7B6251140A4AEB262CFE7A841</vt:lpwstr>
  </property>
</Properties>
</file>