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81" r:id="rId17"/>
    <p:sldId id="270" r:id="rId18"/>
    <p:sldId id="271" r:id="rId19"/>
    <p:sldId id="272" r:id="rId20"/>
    <p:sldId id="273" r:id="rId21"/>
    <p:sldId id="274" r:id="rId22"/>
    <p:sldId id="275" r:id="rId23"/>
    <p:sldId id="276" r:id="rId24"/>
    <p:sldId id="277" r:id="rId25"/>
    <p:sldId id="278" r:id="rId26"/>
    <p:sldId id="279"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97A0E8-F8D9-4A4B-ADB0-E3269369726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904CC-9755-4CA5-8731-ECE2F8EDD2D7}" type="slidenum">
              <a:rPr lang="en-US" smtClean="0"/>
              <a:t>‹#›</a:t>
            </a:fld>
            <a:endParaRPr lang="en-US"/>
          </a:p>
        </p:txBody>
      </p:sp>
    </p:spTree>
    <p:extLst>
      <p:ext uri="{BB962C8B-B14F-4D97-AF65-F5344CB8AC3E}">
        <p14:creationId xmlns:p14="http://schemas.microsoft.com/office/powerpoint/2010/main" val="122946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97A0E8-F8D9-4A4B-ADB0-E3269369726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904CC-9755-4CA5-8731-ECE2F8EDD2D7}" type="slidenum">
              <a:rPr lang="en-US" smtClean="0"/>
              <a:t>‹#›</a:t>
            </a:fld>
            <a:endParaRPr lang="en-US"/>
          </a:p>
        </p:txBody>
      </p:sp>
    </p:spTree>
    <p:extLst>
      <p:ext uri="{BB962C8B-B14F-4D97-AF65-F5344CB8AC3E}">
        <p14:creationId xmlns:p14="http://schemas.microsoft.com/office/powerpoint/2010/main" val="428391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97A0E8-F8D9-4A4B-ADB0-E3269369726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904CC-9755-4CA5-8731-ECE2F8EDD2D7}" type="slidenum">
              <a:rPr lang="en-US" smtClean="0"/>
              <a:t>‹#›</a:t>
            </a:fld>
            <a:endParaRPr lang="en-US"/>
          </a:p>
        </p:txBody>
      </p:sp>
    </p:spTree>
    <p:extLst>
      <p:ext uri="{BB962C8B-B14F-4D97-AF65-F5344CB8AC3E}">
        <p14:creationId xmlns:p14="http://schemas.microsoft.com/office/powerpoint/2010/main" val="118065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97A0E8-F8D9-4A4B-ADB0-E3269369726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904CC-9755-4CA5-8731-ECE2F8EDD2D7}" type="slidenum">
              <a:rPr lang="en-US" smtClean="0"/>
              <a:t>‹#›</a:t>
            </a:fld>
            <a:endParaRPr lang="en-US"/>
          </a:p>
        </p:txBody>
      </p:sp>
    </p:spTree>
    <p:extLst>
      <p:ext uri="{BB962C8B-B14F-4D97-AF65-F5344CB8AC3E}">
        <p14:creationId xmlns:p14="http://schemas.microsoft.com/office/powerpoint/2010/main" val="320683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97A0E8-F8D9-4A4B-ADB0-E3269369726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904CC-9755-4CA5-8731-ECE2F8EDD2D7}" type="slidenum">
              <a:rPr lang="en-US" smtClean="0"/>
              <a:t>‹#›</a:t>
            </a:fld>
            <a:endParaRPr lang="en-US"/>
          </a:p>
        </p:txBody>
      </p:sp>
    </p:spTree>
    <p:extLst>
      <p:ext uri="{BB962C8B-B14F-4D97-AF65-F5344CB8AC3E}">
        <p14:creationId xmlns:p14="http://schemas.microsoft.com/office/powerpoint/2010/main" val="63277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97A0E8-F8D9-4A4B-ADB0-E3269369726A}"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904CC-9755-4CA5-8731-ECE2F8EDD2D7}" type="slidenum">
              <a:rPr lang="en-US" smtClean="0"/>
              <a:t>‹#›</a:t>
            </a:fld>
            <a:endParaRPr lang="en-US"/>
          </a:p>
        </p:txBody>
      </p:sp>
    </p:spTree>
    <p:extLst>
      <p:ext uri="{BB962C8B-B14F-4D97-AF65-F5344CB8AC3E}">
        <p14:creationId xmlns:p14="http://schemas.microsoft.com/office/powerpoint/2010/main" val="3353152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97A0E8-F8D9-4A4B-ADB0-E3269369726A}"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8904CC-9755-4CA5-8731-ECE2F8EDD2D7}" type="slidenum">
              <a:rPr lang="en-US" smtClean="0"/>
              <a:t>‹#›</a:t>
            </a:fld>
            <a:endParaRPr lang="en-US"/>
          </a:p>
        </p:txBody>
      </p:sp>
    </p:spTree>
    <p:extLst>
      <p:ext uri="{BB962C8B-B14F-4D97-AF65-F5344CB8AC3E}">
        <p14:creationId xmlns:p14="http://schemas.microsoft.com/office/powerpoint/2010/main" val="1380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97A0E8-F8D9-4A4B-ADB0-E3269369726A}"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8904CC-9755-4CA5-8731-ECE2F8EDD2D7}" type="slidenum">
              <a:rPr lang="en-US" smtClean="0"/>
              <a:t>‹#›</a:t>
            </a:fld>
            <a:endParaRPr lang="en-US"/>
          </a:p>
        </p:txBody>
      </p:sp>
    </p:spTree>
    <p:extLst>
      <p:ext uri="{BB962C8B-B14F-4D97-AF65-F5344CB8AC3E}">
        <p14:creationId xmlns:p14="http://schemas.microsoft.com/office/powerpoint/2010/main" val="386513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7A0E8-F8D9-4A4B-ADB0-E3269369726A}"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8904CC-9755-4CA5-8731-ECE2F8EDD2D7}" type="slidenum">
              <a:rPr lang="en-US" smtClean="0"/>
              <a:t>‹#›</a:t>
            </a:fld>
            <a:endParaRPr lang="en-US"/>
          </a:p>
        </p:txBody>
      </p:sp>
    </p:spTree>
    <p:extLst>
      <p:ext uri="{BB962C8B-B14F-4D97-AF65-F5344CB8AC3E}">
        <p14:creationId xmlns:p14="http://schemas.microsoft.com/office/powerpoint/2010/main" val="326507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97A0E8-F8D9-4A4B-ADB0-E3269369726A}"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904CC-9755-4CA5-8731-ECE2F8EDD2D7}" type="slidenum">
              <a:rPr lang="en-US" smtClean="0"/>
              <a:t>‹#›</a:t>
            </a:fld>
            <a:endParaRPr lang="en-US"/>
          </a:p>
        </p:txBody>
      </p:sp>
    </p:spTree>
    <p:extLst>
      <p:ext uri="{BB962C8B-B14F-4D97-AF65-F5344CB8AC3E}">
        <p14:creationId xmlns:p14="http://schemas.microsoft.com/office/powerpoint/2010/main" val="3976811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97A0E8-F8D9-4A4B-ADB0-E3269369726A}"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904CC-9755-4CA5-8731-ECE2F8EDD2D7}" type="slidenum">
              <a:rPr lang="en-US" smtClean="0"/>
              <a:t>‹#›</a:t>
            </a:fld>
            <a:endParaRPr lang="en-US"/>
          </a:p>
        </p:txBody>
      </p:sp>
    </p:spTree>
    <p:extLst>
      <p:ext uri="{BB962C8B-B14F-4D97-AF65-F5344CB8AC3E}">
        <p14:creationId xmlns:p14="http://schemas.microsoft.com/office/powerpoint/2010/main" val="237294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7A0E8-F8D9-4A4B-ADB0-E3269369726A}" type="datetimeFigureOut">
              <a:rPr lang="en-US" smtClean="0"/>
              <a:t>11/15/2022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8904CC-9755-4CA5-8731-ECE2F8EDD2D7}" type="slidenum">
              <a:rPr lang="en-US" smtClean="0"/>
              <a:t>‹#›</a:t>
            </a:fld>
            <a:endParaRPr lang="en-US"/>
          </a:p>
        </p:txBody>
      </p:sp>
    </p:spTree>
    <p:extLst>
      <p:ext uri="{BB962C8B-B14F-4D97-AF65-F5344CB8AC3E}">
        <p14:creationId xmlns:p14="http://schemas.microsoft.com/office/powerpoint/2010/main" val="846794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2514599"/>
          </a:xfrm>
        </p:spPr>
        <p:txBody>
          <a:bodyPr/>
          <a:lstStyle/>
          <a:p>
            <a:r>
              <a:rPr lang="en-US" dirty="0" smtClean="0"/>
              <a:t>SALES COMPANY</a:t>
            </a:r>
            <a:endParaRPr lang="en-US" dirty="0"/>
          </a:p>
        </p:txBody>
      </p:sp>
      <p:sp>
        <p:nvSpPr>
          <p:cNvPr id="3" name="Subtitle 2"/>
          <p:cNvSpPr>
            <a:spLocks noGrp="1"/>
          </p:cNvSpPr>
          <p:nvPr>
            <p:ph type="subTitle" idx="1"/>
          </p:nvPr>
        </p:nvSpPr>
        <p:spPr>
          <a:xfrm>
            <a:off x="1371600" y="3200400"/>
            <a:ext cx="6400800" cy="1828800"/>
          </a:xfrm>
        </p:spPr>
        <p:txBody>
          <a:bodyPr/>
          <a:lstStyle/>
          <a:p>
            <a:r>
              <a:rPr lang="en-US" dirty="0" smtClean="0">
                <a:solidFill>
                  <a:schemeClr val="tx1"/>
                </a:solidFill>
              </a:rPr>
              <a:t>DATA ANALYSIS AND BUSINESS ANALYSIS PROJECT DONE BY </a:t>
            </a:r>
          </a:p>
          <a:p>
            <a:r>
              <a:rPr lang="en-US" dirty="0" smtClean="0">
                <a:solidFill>
                  <a:schemeClr val="tx1"/>
                </a:solidFill>
              </a:rPr>
              <a:t>ONANIKE SAMUEL CHISOM</a:t>
            </a:r>
            <a:endParaRPr lang="en-US" dirty="0">
              <a:solidFill>
                <a:schemeClr val="tx1"/>
              </a:solidFill>
            </a:endParaRPr>
          </a:p>
        </p:txBody>
      </p:sp>
    </p:spTree>
    <p:extLst>
      <p:ext uri="{BB962C8B-B14F-4D97-AF65-F5344CB8AC3E}">
        <p14:creationId xmlns:p14="http://schemas.microsoft.com/office/powerpoint/2010/main" val="106862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RESULTS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41" y="2192055"/>
            <a:ext cx="8556126" cy="4437345"/>
          </a:xfrm>
          <a:prstGeom prst="rect">
            <a:avLst/>
          </a:prstGeom>
        </p:spPr>
      </p:pic>
    </p:spTree>
    <p:extLst>
      <p:ext uri="{BB962C8B-B14F-4D97-AF65-F5344CB8AC3E}">
        <p14:creationId xmlns:p14="http://schemas.microsoft.com/office/powerpoint/2010/main" val="416215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Customers overall to each salesperson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9800"/>
            <a:ext cx="8686800" cy="4495800"/>
          </a:xfrm>
          <a:prstGeom prst="rect">
            <a:avLst/>
          </a:prstGeom>
        </p:spPr>
      </p:pic>
    </p:spTree>
    <p:extLst>
      <p:ext uri="{BB962C8B-B14F-4D97-AF65-F5344CB8AC3E}">
        <p14:creationId xmlns:p14="http://schemas.microsoft.com/office/powerpoint/2010/main" val="5034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RESULTS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133600"/>
            <a:ext cx="8610600" cy="4495799"/>
          </a:xfrm>
          <a:prstGeom prst="rect">
            <a:avLst/>
          </a:prstGeom>
        </p:spPr>
      </p:pic>
    </p:spTree>
    <p:extLst>
      <p:ext uri="{BB962C8B-B14F-4D97-AF65-F5344CB8AC3E}">
        <p14:creationId xmlns:p14="http://schemas.microsoft.com/office/powerpoint/2010/main" val="645114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Total number of products each salesperson sold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09800"/>
            <a:ext cx="8534400" cy="4495800"/>
          </a:xfrm>
          <a:prstGeom prst="rect">
            <a:avLst/>
          </a:prstGeom>
        </p:spPr>
      </p:pic>
    </p:spTree>
    <p:extLst>
      <p:ext uri="{BB962C8B-B14F-4D97-AF65-F5344CB8AC3E}">
        <p14:creationId xmlns:p14="http://schemas.microsoft.com/office/powerpoint/2010/main" val="2512967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RESULTS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133600"/>
            <a:ext cx="8610600" cy="4495800"/>
          </a:xfrm>
          <a:prstGeom prst="rect">
            <a:avLst/>
          </a:prstGeom>
        </p:spPr>
      </p:pic>
    </p:spTree>
    <p:extLst>
      <p:ext uri="{BB962C8B-B14F-4D97-AF65-F5344CB8AC3E}">
        <p14:creationId xmlns:p14="http://schemas.microsoft.com/office/powerpoint/2010/main" val="226113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Total salespersons and total sales in each region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438400"/>
            <a:ext cx="8610600" cy="4267200"/>
          </a:xfrm>
          <a:prstGeom prst="rect">
            <a:avLst/>
          </a:prstGeom>
        </p:spPr>
      </p:pic>
    </p:spTree>
    <p:extLst>
      <p:ext uri="{BB962C8B-B14F-4D97-AF65-F5344CB8AC3E}">
        <p14:creationId xmlns:p14="http://schemas.microsoft.com/office/powerpoint/2010/main" val="1630773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RESULTS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112818"/>
            <a:ext cx="8804564" cy="4516582"/>
          </a:xfrm>
          <a:prstGeom prst="rect">
            <a:avLst/>
          </a:prstGeom>
        </p:spPr>
      </p:pic>
    </p:spTree>
    <p:extLst>
      <p:ext uri="{BB962C8B-B14F-4D97-AF65-F5344CB8AC3E}">
        <p14:creationId xmlns:p14="http://schemas.microsoft.com/office/powerpoint/2010/main" val="1341952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Top 5 Quantity bought by each customer</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0"/>
            <a:ext cx="8686799" cy="4572000"/>
          </a:xfrm>
          <a:prstGeom prst="rect">
            <a:avLst/>
          </a:prstGeom>
        </p:spPr>
      </p:pic>
    </p:spTree>
    <p:extLst>
      <p:ext uri="{BB962C8B-B14F-4D97-AF65-F5344CB8AC3E}">
        <p14:creationId xmlns:p14="http://schemas.microsoft.com/office/powerpoint/2010/main" val="542401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RESULTS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9800"/>
            <a:ext cx="8613420" cy="4267199"/>
          </a:xfrm>
          <a:prstGeom prst="rect">
            <a:avLst/>
          </a:prstGeom>
        </p:spPr>
      </p:pic>
    </p:spTree>
    <p:extLst>
      <p:ext uri="{BB962C8B-B14F-4D97-AF65-F5344CB8AC3E}">
        <p14:creationId xmlns:p14="http://schemas.microsoft.com/office/powerpoint/2010/main" val="2819374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Top 5 customers and all payment systems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86000"/>
            <a:ext cx="8839200" cy="4343400"/>
          </a:xfrm>
          <a:prstGeom prst="rect">
            <a:avLst/>
          </a:prstGeom>
        </p:spPr>
      </p:pic>
    </p:spTree>
    <p:extLst>
      <p:ext uri="{BB962C8B-B14F-4D97-AF65-F5344CB8AC3E}">
        <p14:creationId xmlns:p14="http://schemas.microsoft.com/office/powerpoint/2010/main" val="141895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COMPANY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sales company is based in Pakistan and </a:t>
            </a:r>
            <a:r>
              <a:rPr lang="en-US" dirty="0" err="1" smtClean="0"/>
              <a:t>india</a:t>
            </a:r>
            <a:r>
              <a:rPr lang="en-US" dirty="0" smtClean="0"/>
              <a:t> and focuses mostly on the sales of agricultural products. The business employs a team of salespeople that make sales to various customers in various cities. The business entered into a deal with a shipping company so that they could deliver the products that customers ordered in accordance with their locations. Because different customers prefer different payment methods, the sales organization accepts a variety of payment methods.</a:t>
            </a:r>
            <a:endParaRPr lang="en-US" dirty="0"/>
          </a:p>
        </p:txBody>
      </p:sp>
    </p:spTree>
    <p:extLst>
      <p:ext uri="{BB962C8B-B14F-4D97-AF65-F5344CB8AC3E}">
        <p14:creationId xmlns:p14="http://schemas.microsoft.com/office/powerpoint/2010/main" val="432939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RESULTS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4" y="2209800"/>
            <a:ext cx="8744157" cy="4267200"/>
          </a:xfrm>
          <a:prstGeom prst="rect">
            <a:avLst/>
          </a:prstGeom>
        </p:spPr>
      </p:pic>
    </p:spTree>
    <p:extLst>
      <p:ext uri="{BB962C8B-B14F-4D97-AF65-F5344CB8AC3E}">
        <p14:creationId xmlns:p14="http://schemas.microsoft.com/office/powerpoint/2010/main" val="1086832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Total quantity for each products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09800"/>
            <a:ext cx="8763000" cy="4495800"/>
          </a:xfrm>
          <a:prstGeom prst="rect">
            <a:avLst/>
          </a:prstGeom>
        </p:spPr>
      </p:pic>
    </p:spTree>
    <p:extLst>
      <p:ext uri="{BB962C8B-B14F-4D97-AF65-F5344CB8AC3E}">
        <p14:creationId xmlns:p14="http://schemas.microsoft.com/office/powerpoint/2010/main" val="1162758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RESULTS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133600"/>
            <a:ext cx="8686800" cy="4419600"/>
          </a:xfrm>
          <a:prstGeom prst="rect">
            <a:avLst/>
          </a:prstGeom>
        </p:spPr>
      </p:pic>
    </p:spTree>
    <p:extLst>
      <p:ext uri="{BB962C8B-B14F-4D97-AF65-F5344CB8AC3E}">
        <p14:creationId xmlns:p14="http://schemas.microsoft.com/office/powerpoint/2010/main" val="281922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5" name="Content Placeholder 4"/>
          <p:cNvSpPr>
            <a:spLocks noGrp="1"/>
          </p:cNvSpPr>
          <p:nvPr>
            <p:ph idx="1"/>
          </p:nvPr>
        </p:nvSpPr>
        <p:spPr/>
        <p:txBody>
          <a:bodyPr/>
          <a:lstStyle/>
          <a:p>
            <a:pPr marL="0" indent="0">
              <a:buNone/>
            </a:pPr>
            <a:r>
              <a:rPr lang="en-US" dirty="0" smtClean="0"/>
              <a:t>                Total revenue for each products</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09800"/>
            <a:ext cx="8839200" cy="4572000"/>
          </a:xfrm>
          <a:prstGeom prst="rect">
            <a:avLst/>
          </a:prstGeom>
        </p:spPr>
      </p:pic>
    </p:spTree>
    <p:extLst>
      <p:ext uri="{BB962C8B-B14F-4D97-AF65-F5344CB8AC3E}">
        <p14:creationId xmlns:p14="http://schemas.microsoft.com/office/powerpoint/2010/main" val="1495771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RESULTS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133600"/>
            <a:ext cx="8534400" cy="4419600"/>
          </a:xfrm>
          <a:prstGeom prst="rect">
            <a:avLst/>
          </a:prstGeom>
        </p:spPr>
      </p:pic>
    </p:spTree>
    <p:extLst>
      <p:ext uri="{BB962C8B-B14F-4D97-AF65-F5344CB8AC3E}">
        <p14:creationId xmlns:p14="http://schemas.microsoft.com/office/powerpoint/2010/main" val="406856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Top shipping fees for each shipping companies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86000"/>
            <a:ext cx="8458200" cy="4343400"/>
          </a:xfrm>
          <a:prstGeom prst="rect">
            <a:avLst/>
          </a:prstGeom>
        </p:spPr>
      </p:pic>
    </p:spTree>
    <p:extLst>
      <p:ext uri="{BB962C8B-B14F-4D97-AF65-F5344CB8AC3E}">
        <p14:creationId xmlns:p14="http://schemas.microsoft.com/office/powerpoint/2010/main" val="3520058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RESULTS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09800"/>
            <a:ext cx="8610599" cy="4343400"/>
          </a:xfrm>
          <a:prstGeom prst="rect">
            <a:avLst/>
          </a:prstGeom>
        </p:spPr>
      </p:pic>
    </p:spTree>
    <p:extLst>
      <p:ext uri="{BB962C8B-B14F-4D97-AF65-F5344CB8AC3E}">
        <p14:creationId xmlns:p14="http://schemas.microsoft.com/office/powerpoint/2010/main" val="1792954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Total sales in each cities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133600"/>
            <a:ext cx="8686800" cy="4495800"/>
          </a:xfrm>
          <a:prstGeom prst="rect">
            <a:avLst/>
          </a:prstGeom>
        </p:spPr>
      </p:pic>
    </p:spTree>
    <p:extLst>
      <p:ext uri="{BB962C8B-B14F-4D97-AF65-F5344CB8AC3E}">
        <p14:creationId xmlns:p14="http://schemas.microsoft.com/office/powerpoint/2010/main" val="2165126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RESULTS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057400"/>
            <a:ext cx="8763000" cy="4648200"/>
          </a:xfrm>
          <a:prstGeom prst="rect">
            <a:avLst/>
          </a:prstGeom>
        </p:spPr>
      </p:pic>
    </p:spTree>
    <p:extLst>
      <p:ext uri="{BB962C8B-B14F-4D97-AF65-F5344CB8AC3E}">
        <p14:creationId xmlns:p14="http://schemas.microsoft.com/office/powerpoint/2010/main" val="3705802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INSIGHTS</a:t>
            </a:r>
            <a:endParaRPr lang="en-US" dirty="0"/>
          </a:p>
        </p:txBody>
      </p:sp>
      <p:sp>
        <p:nvSpPr>
          <p:cNvPr id="3" name="Content Placeholder 2"/>
          <p:cNvSpPr>
            <a:spLocks noGrp="1"/>
          </p:cNvSpPr>
          <p:nvPr>
            <p:ph idx="1"/>
          </p:nvPr>
        </p:nvSpPr>
        <p:spPr/>
        <p:txBody>
          <a:bodyPr/>
          <a:lstStyle/>
          <a:p>
            <a:r>
              <a:rPr lang="en-US" dirty="0" smtClean="0"/>
              <a:t>The sales company needs the business analyst team to make the best choice from the problem statements in order to know how to address the Market Coverage , Customer Focus , Product Focus , and Sales Force Capacity.</a:t>
            </a:r>
            <a:endParaRPr lang="en-US" dirty="0"/>
          </a:p>
        </p:txBody>
      </p:sp>
    </p:spTree>
    <p:extLst>
      <p:ext uri="{BB962C8B-B14F-4D97-AF65-F5344CB8AC3E}">
        <p14:creationId xmlns:p14="http://schemas.microsoft.com/office/powerpoint/2010/main" val="351662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OJECTIVES and PROBLEM STATEMENT</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Market Coverage</a:t>
            </a:r>
          </a:p>
          <a:p>
            <a:pPr>
              <a:buFont typeface="Wingdings" pitchFamily="2" charset="2"/>
              <a:buChar char="v"/>
            </a:pPr>
            <a:r>
              <a:rPr lang="en-US" dirty="0" smtClean="0"/>
              <a:t>Customer Focus</a:t>
            </a:r>
          </a:p>
          <a:p>
            <a:pPr>
              <a:buFont typeface="Wingdings" pitchFamily="2" charset="2"/>
              <a:buChar char="v"/>
            </a:pPr>
            <a:r>
              <a:rPr lang="en-US" dirty="0" smtClean="0"/>
              <a:t>Product Focus</a:t>
            </a:r>
          </a:p>
          <a:p>
            <a:pPr>
              <a:buFont typeface="Wingdings" pitchFamily="2" charset="2"/>
              <a:buChar char="v"/>
            </a:pPr>
            <a:r>
              <a:rPr lang="en-US" dirty="0" smtClean="0"/>
              <a:t>Sales Force Capability</a:t>
            </a:r>
            <a:endParaRPr lang="en-US" dirty="0"/>
          </a:p>
        </p:txBody>
      </p:sp>
    </p:spTree>
    <p:extLst>
      <p:ext uri="{BB962C8B-B14F-4D97-AF65-F5344CB8AC3E}">
        <p14:creationId xmlns:p14="http://schemas.microsoft.com/office/powerpoint/2010/main" val="3423187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INSIGHTS</a:t>
            </a:r>
            <a:endParaRPr lang="en-US" dirty="0"/>
          </a:p>
        </p:txBody>
      </p:sp>
      <p:sp>
        <p:nvSpPr>
          <p:cNvPr id="3" name="Content Placeholder 2"/>
          <p:cNvSpPr>
            <a:spLocks noGrp="1"/>
          </p:cNvSpPr>
          <p:nvPr>
            <p:ph idx="1"/>
          </p:nvPr>
        </p:nvSpPr>
        <p:spPr/>
        <p:txBody>
          <a:bodyPr/>
          <a:lstStyle/>
          <a:p>
            <a:pPr marL="0" indent="0">
              <a:buNone/>
            </a:pPr>
            <a:r>
              <a:rPr lang="en-US" dirty="0" smtClean="0"/>
              <a:t>                    MARKET COVERAGE STRATEGY</a:t>
            </a:r>
          </a:p>
          <a:p>
            <a:pPr marL="0" indent="0">
              <a:buNone/>
            </a:pPr>
            <a:r>
              <a:rPr lang="en-US" dirty="0" smtClean="0"/>
              <a:t>Market Coverage Strategy: is the act of analyzing the market to determine how much of the overall market your advertising campaign should cover for a particular good or service.</a:t>
            </a:r>
            <a:endParaRPr lang="en-US" dirty="0"/>
          </a:p>
        </p:txBody>
      </p:sp>
    </p:spTree>
    <p:extLst>
      <p:ext uri="{BB962C8B-B14F-4D97-AF65-F5344CB8AC3E}">
        <p14:creationId xmlns:p14="http://schemas.microsoft.com/office/powerpoint/2010/main" val="3305720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INSIGHTS</a:t>
            </a:r>
            <a:endParaRPr lang="en-US" dirty="0"/>
          </a:p>
        </p:txBody>
      </p:sp>
      <p:sp>
        <p:nvSpPr>
          <p:cNvPr id="3" name="Content Placeholder 2"/>
          <p:cNvSpPr>
            <a:spLocks noGrp="1"/>
          </p:cNvSpPr>
          <p:nvPr>
            <p:ph idx="1"/>
          </p:nvPr>
        </p:nvSpPr>
        <p:spPr/>
        <p:txBody>
          <a:bodyPr/>
          <a:lstStyle/>
          <a:p>
            <a:pPr marL="0" indent="0">
              <a:buNone/>
            </a:pPr>
            <a:r>
              <a:rPr lang="en-US" dirty="0" smtClean="0"/>
              <a:t>The business analyst team evaluated every form of marketing coverage strategy available before settling on the Undifferentiated Marketing.</a:t>
            </a:r>
          </a:p>
          <a:p>
            <a:pPr marL="0" indent="0">
              <a:buNone/>
            </a:pPr>
            <a:endParaRPr lang="en-US" dirty="0" smtClean="0"/>
          </a:p>
          <a:p>
            <a:pPr marL="0" indent="0">
              <a:buNone/>
            </a:pPr>
            <a:r>
              <a:rPr lang="en-US" dirty="0" smtClean="0"/>
              <a:t>       What is </a:t>
            </a:r>
            <a:r>
              <a:rPr lang="en-US" dirty="0" smtClean="0"/>
              <a:t>Undifferentiated Marketing?</a:t>
            </a:r>
          </a:p>
          <a:p>
            <a:pPr marL="0" indent="0">
              <a:buNone/>
            </a:pPr>
            <a:r>
              <a:rPr lang="en-US" dirty="0" smtClean="0"/>
              <a:t>Undifferentiated Marketing or Mass-Marketing is a technique, which treats the entire market as a single entity.</a:t>
            </a:r>
            <a:endParaRPr lang="en-US" dirty="0" smtClean="0"/>
          </a:p>
        </p:txBody>
      </p:sp>
    </p:spTree>
    <p:extLst>
      <p:ext uri="{BB962C8B-B14F-4D97-AF65-F5344CB8AC3E}">
        <p14:creationId xmlns:p14="http://schemas.microsoft.com/office/powerpoint/2010/main" val="282184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INSIGHTS</a:t>
            </a:r>
            <a:endParaRPr lang="en-US" dirty="0"/>
          </a:p>
        </p:txBody>
      </p:sp>
      <p:sp>
        <p:nvSpPr>
          <p:cNvPr id="3" name="Content Placeholder 2"/>
          <p:cNvSpPr>
            <a:spLocks noGrp="1"/>
          </p:cNvSpPr>
          <p:nvPr>
            <p:ph idx="1"/>
          </p:nvPr>
        </p:nvSpPr>
        <p:spPr/>
        <p:txBody>
          <a:bodyPr/>
          <a:lstStyle/>
          <a:p>
            <a:r>
              <a:rPr lang="en-US" dirty="0" smtClean="0"/>
              <a:t>The sales company must make improvements on</a:t>
            </a:r>
          </a:p>
          <a:p>
            <a:pPr marL="514350" indent="-514350">
              <a:buFont typeface="+mj-lt"/>
              <a:buAutoNum type="arabicPeriod"/>
            </a:pPr>
            <a:r>
              <a:rPr lang="en-US" dirty="0" smtClean="0"/>
              <a:t>Their productions, distribution, inventory, and transportation, </a:t>
            </a:r>
            <a:r>
              <a:rPr lang="en-US" dirty="0" err="1" smtClean="0"/>
              <a:t>advertisment</a:t>
            </a:r>
            <a:r>
              <a:rPr lang="en-US" dirty="0" smtClean="0"/>
              <a:t> , and marketing.</a:t>
            </a:r>
          </a:p>
          <a:p>
            <a:pPr marL="0" indent="0">
              <a:buNone/>
            </a:pPr>
            <a:endParaRPr lang="en-US" dirty="0"/>
          </a:p>
        </p:txBody>
      </p:sp>
    </p:spTree>
    <p:extLst>
      <p:ext uri="{BB962C8B-B14F-4D97-AF65-F5344CB8AC3E}">
        <p14:creationId xmlns:p14="http://schemas.microsoft.com/office/powerpoint/2010/main" val="4069828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INSIGHTS</a:t>
            </a:r>
            <a:endParaRPr lang="en-US" dirty="0"/>
          </a:p>
        </p:txBody>
      </p:sp>
      <p:sp>
        <p:nvSpPr>
          <p:cNvPr id="3" name="Content Placeholder 2"/>
          <p:cNvSpPr>
            <a:spLocks noGrp="1"/>
          </p:cNvSpPr>
          <p:nvPr>
            <p:ph idx="1"/>
          </p:nvPr>
        </p:nvSpPr>
        <p:spPr/>
        <p:txBody>
          <a:bodyPr/>
          <a:lstStyle/>
          <a:p>
            <a:pPr marL="0" indent="0">
              <a:buNone/>
            </a:pPr>
            <a:r>
              <a:rPr lang="en-US" dirty="0" smtClean="0"/>
              <a:t>The business analyst team has chosen to concentrate on Customer Focus Strategies so that we may fully understand the suggestions and opinions of the customers regarding the products.</a:t>
            </a:r>
          </a:p>
          <a:p>
            <a:pPr marL="0" indent="0">
              <a:buNone/>
            </a:pPr>
            <a:r>
              <a:rPr lang="en-US" dirty="0" smtClean="0"/>
              <a:t>Customer Focus Strategies: Places the needs of customers at the forefront of all corporate decisions.</a:t>
            </a:r>
            <a:endParaRPr lang="en-US" dirty="0"/>
          </a:p>
        </p:txBody>
      </p:sp>
    </p:spTree>
    <p:extLst>
      <p:ext uri="{BB962C8B-B14F-4D97-AF65-F5344CB8AC3E}">
        <p14:creationId xmlns:p14="http://schemas.microsoft.com/office/powerpoint/2010/main" val="1555430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INSIGHTS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The business analyst team has chosen to provide the sales company with a list of some approaches to increase their customer focus.</a:t>
            </a:r>
          </a:p>
          <a:p>
            <a:pPr marL="514350" indent="-514350">
              <a:buFont typeface="+mj-lt"/>
              <a:buAutoNum type="arabicPeriod"/>
            </a:pPr>
            <a:r>
              <a:rPr lang="en-US" dirty="0" smtClean="0"/>
              <a:t>Create a means of getting feedbacks, actions, and behaviors  from customers.</a:t>
            </a:r>
          </a:p>
          <a:p>
            <a:pPr marL="514350" indent="-514350">
              <a:buFont typeface="+mj-lt"/>
              <a:buAutoNum type="arabicPeriod"/>
            </a:pPr>
            <a:r>
              <a:rPr lang="en-US" dirty="0" smtClean="0"/>
              <a:t>Create a team that can understand the awareness of global issues surrounding sales of agricultural products.</a:t>
            </a:r>
          </a:p>
          <a:p>
            <a:pPr marL="514350" indent="-514350">
              <a:buFont typeface="+mj-lt"/>
              <a:buAutoNum type="arabicPeriod"/>
            </a:pPr>
            <a:r>
              <a:rPr lang="en-US" dirty="0" smtClean="0"/>
              <a:t>Create a whole company support as a way to get every employee talking to customers after some training.</a:t>
            </a:r>
          </a:p>
          <a:p>
            <a:pPr marL="514350" indent="-514350">
              <a:buFont typeface="+mj-lt"/>
              <a:buAutoNum type="arabicPeriod"/>
            </a:pPr>
            <a:r>
              <a:rPr lang="en-US" dirty="0" smtClean="0"/>
              <a:t>Create a customer newsletter that shares customers stories and reviews.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5257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INSIGHTS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In order to identify any methods for enhancing and improving products in the sales company, the business analyst team has chosen to investigate the products and choose a product focus.</a:t>
            </a:r>
          </a:p>
          <a:p>
            <a:pPr marL="0" indent="0">
              <a:buNone/>
            </a:pPr>
            <a:r>
              <a:rPr lang="en-US" dirty="0" smtClean="0"/>
              <a:t>Product Focus Strategies: is frequently utilized to manufacture , enhance , and improve the present products rather than  concentrating on the new ones.  </a:t>
            </a:r>
            <a:endParaRPr lang="en-US" dirty="0"/>
          </a:p>
        </p:txBody>
      </p:sp>
    </p:spTree>
    <p:extLst>
      <p:ext uri="{BB962C8B-B14F-4D97-AF65-F5344CB8AC3E}">
        <p14:creationId xmlns:p14="http://schemas.microsoft.com/office/powerpoint/2010/main" val="4228522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INSIGHTS</a:t>
            </a:r>
            <a:endParaRPr lang="en-US" dirty="0"/>
          </a:p>
        </p:txBody>
      </p:sp>
      <p:sp>
        <p:nvSpPr>
          <p:cNvPr id="3" name="Content Placeholder 2"/>
          <p:cNvSpPr>
            <a:spLocks noGrp="1"/>
          </p:cNvSpPr>
          <p:nvPr>
            <p:ph idx="1"/>
          </p:nvPr>
        </p:nvSpPr>
        <p:spPr/>
        <p:txBody>
          <a:bodyPr/>
          <a:lstStyle/>
          <a:p>
            <a:pPr marL="0" indent="0">
              <a:buNone/>
            </a:pPr>
            <a:r>
              <a:rPr lang="en-US" dirty="0" smtClean="0"/>
              <a:t> The business analyst team has chosen to provide the sales company with a list of some approaches to increase their Product Focus</a:t>
            </a:r>
          </a:p>
          <a:p>
            <a:pPr marL="514350" indent="-514350">
              <a:buFont typeface="+mj-lt"/>
              <a:buAutoNum type="arabicPeriod"/>
            </a:pPr>
            <a:r>
              <a:rPr lang="en-US" dirty="0" smtClean="0"/>
              <a:t>Focus on the low revenue products and improve the quality.</a:t>
            </a:r>
          </a:p>
          <a:p>
            <a:pPr marL="514350" indent="-514350">
              <a:buFont typeface="+mj-lt"/>
              <a:buAutoNum type="arabicPeriod"/>
            </a:pPr>
            <a:r>
              <a:rPr lang="en-US" dirty="0" smtClean="0"/>
              <a:t>Improve on the high revenue products and make the price to be very affordable for customers to win over competitors.</a:t>
            </a:r>
          </a:p>
        </p:txBody>
      </p:sp>
    </p:spTree>
    <p:extLst>
      <p:ext uri="{BB962C8B-B14F-4D97-AF65-F5344CB8AC3E}">
        <p14:creationId xmlns:p14="http://schemas.microsoft.com/office/powerpoint/2010/main" val="279568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INSIGHTS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 business analyst team looked into the sales force at the sales company and discovered that the majority of salespeople are not truly closing deals. In order to ensure that the sales company can increase its sales , the team chose to concentrate on the competency of the sales force.</a:t>
            </a:r>
          </a:p>
          <a:p>
            <a:pPr marL="0" indent="0">
              <a:buNone/>
            </a:pPr>
            <a:r>
              <a:rPr lang="en-US" dirty="0" smtClean="0"/>
              <a:t>Sales Force Capability determines the effectiveness of a sales team to close deals.</a:t>
            </a:r>
            <a:endParaRPr lang="en-US" dirty="0"/>
          </a:p>
        </p:txBody>
      </p:sp>
    </p:spTree>
    <p:extLst>
      <p:ext uri="{BB962C8B-B14F-4D97-AF65-F5344CB8AC3E}">
        <p14:creationId xmlns:p14="http://schemas.microsoft.com/office/powerpoint/2010/main" val="1059802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INSIGHTS</a:t>
            </a:r>
            <a:endParaRPr lang="en-US" dirty="0"/>
          </a:p>
        </p:txBody>
      </p:sp>
      <p:sp>
        <p:nvSpPr>
          <p:cNvPr id="3" name="Content Placeholder 2"/>
          <p:cNvSpPr>
            <a:spLocks noGrp="1"/>
          </p:cNvSpPr>
          <p:nvPr>
            <p:ph idx="1"/>
          </p:nvPr>
        </p:nvSpPr>
        <p:spPr/>
        <p:txBody>
          <a:bodyPr/>
          <a:lstStyle/>
          <a:p>
            <a:pPr marL="0" indent="0">
              <a:buNone/>
            </a:pPr>
            <a:r>
              <a:rPr lang="en-US" dirty="0" smtClean="0"/>
              <a:t>The business analyst team provided a remedy for the inadequate product sales in the sales company</a:t>
            </a:r>
          </a:p>
          <a:p>
            <a:pPr marL="514350" indent="-514350">
              <a:buFont typeface="+mj-lt"/>
              <a:buAutoNum type="arabicPeriod"/>
            </a:pPr>
            <a:r>
              <a:rPr lang="en-US" dirty="0" smtClean="0"/>
              <a:t>Create a training system that trains the salesperson, to acquire more skills and strategies</a:t>
            </a:r>
          </a:p>
          <a:p>
            <a:pPr marL="514350" indent="-514350">
              <a:buFont typeface="+mj-lt"/>
              <a:buAutoNum type="arabicPeriod"/>
            </a:pPr>
            <a:r>
              <a:rPr lang="en-US" dirty="0" smtClean="0"/>
              <a:t>Allocate mentorships and coaches to each salesperson</a:t>
            </a:r>
            <a:endParaRPr lang="en-US" dirty="0"/>
          </a:p>
        </p:txBody>
      </p:sp>
    </p:spTree>
    <p:extLst>
      <p:ext uri="{BB962C8B-B14F-4D97-AF65-F5344CB8AC3E}">
        <p14:creationId xmlns:p14="http://schemas.microsoft.com/office/powerpoint/2010/main" val="3503123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The sales company has placed a strong emphasis on increasing their sales, and our team has concentrated on the key areas that the company has identified. We have worked tirelessly with the data to gain the necessary insight and understanding, and we have identified solutions for each problem. In order to make the company hit a high trend in the market , the solutions described above are the best course of action.</a:t>
            </a:r>
            <a:endParaRPr lang="en-US" dirty="0"/>
          </a:p>
        </p:txBody>
      </p:sp>
    </p:spTree>
    <p:extLst>
      <p:ext uri="{BB962C8B-B14F-4D97-AF65-F5344CB8AC3E}">
        <p14:creationId xmlns:p14="http://schemas.microsoft.com/office/powerpoint/2010/main" val="215682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THE PRODUCT SOLD </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smtClean="0"/>
              <a:t>Beverages</a:t>
            </a:r>
          </a:p>
          <a:p>
            <a:pPr marL="514350" indent="-514350">
              <a:buFont typeface="+mj-lt"/>
              <a:buAutoNum type="arabicPeriod"/>
            </a:pPr>
            <a:r>
              <a:rPr lang="en-US" dirty="0" smtClean="0"/>
              <a:t>Baked Goods and Mixes</a:t>
            </a:r>
          </a:p>
          <a:p>
            <a:pPr marL="514350" indent="-514350">
              <a:buFont typeface="+mj-lt"/>
              <a:buAutoNum type="arabicPeriod"/>
            </a:pPr>
            <a:r>
              <a:rPr lang="en-US" dirty="0" smtClean="0"/>
              <a:t>Soups</a:t>
            </a:r>
          </a:p>
          <a:p>
            <a:pPr marL="514350" indent="-514350">
              <a:buFont typeface="+mj-lt"/>
              <a:buAutoNum type="arabicPeriod"/>
            </a:pPr>
            <a:r>
              <a:rPr lang="en-US" dirty="0" smtClean="0"/>
              <a:t>Candy</a:t>
            </a:r>
          </a:p>
          <a:p>
            <a:pPr marL="514350" indent="-514350">
              <a:buFont typeface="+mj-lt"/>
              <a:buAutoNum type="arabicPeriod"/>
            </a:pPr>
            <a:r>
              <a:rPr lang="en-US" dirty="0" smtClean="0"/>
              <a:t>Dried Fruit and Nut</a:t>
            </a:r>
          </a:p>
          <a:p>
            <a:pPr marL="514350" indent="-514350">
              <a:buFont typeface="+mj-lt"/>
              <a:buAutoNum type="arabicPeriod"/>
            </a:pPr>
            <a:r>
              <a:rPr lang="en-US" dirty="0" smtClean="0"/>
              <a:t>Condiment</a:t>
            </a:r>
          </a:p>
          <a:p>
            <a:pPr marL="514350" indent="-514350">
              <a:buFont typeface="+mj-lt"/>
              <a:buAutoNum type="arabicPeriod"/>
            </a:pPr>
            <a:r>
              <a:rPr lang="en-US" dirty="0" smtClean="0"/>
              <a:t>Canned Meat</a:t>
            </a:r>
          </a:p>
          <a:p>
            <a:pPr marL="514350" indent="-514350">
              <a:buFont typeface="+mj-lt"/>
              <a:buAutoNum type="arabicPeriod"/>
            </a:pPr>
            <a:r>
              <a:rPr lang="en-US" dirty="0" smtClean="0"/>
              <a:t>Dairy product</a:t>
            </a:r>
          </a:p>
          <a:p>
            <a:pPr marL="514350" indent="-514350">
              <a:buFont typeface="+mj-lt"/>
              <a:buAutoNum type="arabicPeriod"/>
            </a:pPr>
            <a:r>
              <a:rPr lang="en-US" dirty="0" smtClean="0"/>
              <a:t>Grains</a:t>
            </a:r>
          </a:p>
          <a:p>
            <a:pPr marL="514350" indent="-514350">
              <a:buFont typeface="+mj-lt"/>
              <a:buAutoNum type="arabicPeriod"/>
            </a:pPr>
            <a:r>
              <a:rPr lang="en-US" dirty="0" smtClean="0"/>
              <a:t>Jam Preserves</a:t>
            </a:r>
          </a:p>
          <a:p>
            <a:pPr marL="514350" indent="-514350">
              <a:buFont typeface="+mj-lt"/>
              <a:buAutoNum type="arabicPeriod"/>
            </a:pPr>
            <a:r>
              <a:rPr lang="en-US" dirty="0" smtClean="0"/>
              <a:t>Sauce</a:t>
            </a:r>
          </a:p>
          <a:p>
            <a:pPr marL="514350" indent="-514350">
              <a:buFont typeface="+mj-lt"/>
              <a:buAutoNum type="arabicPeriod"/>
            </a:pPr>
            <a:r>
              <a:rPr lang="en-US" dirty="0" smtClean="0"/>
              <a:t>Pasta</a:t>
            </a:r>
          </a:p>
          <a:p>
            <a:pPr marL="514350" indent="-514350">
              <a:buFont typeface="+mj-lt"/>
              <a:buAutoNum type="arabicPeriod"/>
            </a:pPr>
            <a:r>
              <a:rPr lang="en-US" dirty="0" smtClean="0"/>
              <a:t>Oil</a:t>
            </a:r>
          </a:p>
          <a:p>
            <a:pPr marL="514350" indent="-514350">
              <a:buFont typeface="+mj-lt"/>
              <a:buAutoNum type="arabicPeriod"/>
            </a:pPr>
            <a:r>
              <a:rPr lang="en-US" dirty="0" smtClean="0"/>
              <a:t>Fruit &amp; veg</a:t>
            </a:r>
            <a:endParaRPr lang="en-US" dirty="0"/>
          </a:p>
        </p:txBody>
      </p:sp>
    </p:spTree>
    <p:extLst>
      <p:ext uri="{BB962C8B-B14F-4D97-AF65-F5344CB8AC3E}">
        <p14:creationId xmlns:p14="http://schemas.microsoft.com/office/powerpoint/2010/main" val="132001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SALESPERSONS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Kamran Ahmed</a:t>
            </a:r>
          </a:p>
          <a:p>
            <a:pPr marL="514350" indent="-514350">
              <a:buFont typeface="+mj-lt"/>
              <a:buAutoNum type="arabicPeriod"/>
            </a:pPr>
            <a:r>
              <a:rPr lang="en-US" dirty="0" smtClean="0"/>
              <a:t>Ahmed Ali</a:t>
            </a:r>
          </a:p>
          <a:p>
            <a:pPr marL="514350" indent="-514350">
              <a:buFont typeface="+mj-lt"/>
              <a:buAutoNum type="arabicPeriod"/>
            </a:pPr>
            <a:r>
              <a:rPr lang="en-US" dirty="0" err="1" smtClean="0"/>
              <a:t>Tausif</a:t>
            </a:r>
            <a:r>
              <a:rPr lang="en-US" dirty="0" smtClean="0"/>
              <a:t> Ali</a:t>
            </a:r>
          </a:p>
          <a:p>
            <a:pPr marL="514350" indent="-514350">
              <a:buFont typeface="+mj-lt"/>
              <a:buAutoNum type="arabicPeriod"/>
            </a:pPr>
            <a:r>
              <a:rPr lang="en-US" dirty="0" err="1" smtClean="0"/>
              <a:t>Shahid</a:t>
            </a:r>
            <a:r>
              <a:rPr lang="en-US" dirty="0" smtClean="0"/>
              <a:t> </a:t>
            </a:r>
            <a:r>
              <a:rPr lang="en-US" dirty="0" err="1" smtClean="0"/>
              <a:t>Raza</a:t>
            </a:r>
            <a:endParaRPr lang="en-US" dirty="0" smtClean="0"/>
          </a:p>
          <a:p>
            <a:pPr marL="514350" indent="-514350">
              <a:buFont typeface="+mj-lt"/>
              <a:buAutoNum type="arabicPeriod"/>
            </a:pPr>
            <a:r>
              <a:rPr lang="en-US" dirty="0" err="1" smtClean="0"/>
              <a:t>Salim</a:t>
            </a:r>
            <a:r>
              <a:rPr lang="en-US" dirty="0" smtClean="0"/>
              <a:t> </a:t>
            </a:r>
            <a:r>
              <a:rPr lang="en-US" dirty="0" err="1" smtClean="0"/>
              <a:t>Kanchwala</a:t>
            </a:r>
            <a:endParaRPr lang="en-US" dirty="0" smtClean="0"/>
          </a:p>
          <a:p>
            <a:pPr marL="514350" indent="-514350">
              <a:buFont typeface="+mj-lt"/>
              <a:buAutoNum type="arabicPeriod"/>
            </a:pPr>
            <a:r>
              <a:rPr lang="en-US" dirty="0" err="1" smtClean="0"/>
              <a:t>Munir</a:t>
            </a:r>
            <a:r>
              <a:rPr lang="en-US" dirty="0" smtClean="0"/>
              <a:t> </a:t>
            </a:r>
            <a:r>
              <a:rPr lang="en-US" dirty="0" err="1" smtClean="0"/>
              <a:t>Nizar</a:t>
            </a:r>
            <a:endParaRPr lang="en-US" dirty="0" smtClean="0"/>
          </a:p>
          <a:p>
            <a:pPr marL="514350" indent="-514350">
              <a:buFont typeface="+mj-lt"/>
              <a:buAutoNum type="arabicPeriod"/>
            </a:pPr>
            <a:r>
              <a:rPr lang="en-US" dirty="0" smtClean="0"/>
              <a:t>Muhammad </a:t>
            </a:r>
            <a:r>
              <a:rPr lang="en-US" dirty="0" err="1" smtClean="0"/>
              <a:t>Raza</a:t>
            </a:r>
            <a:endParaRPr lang="en-US" dirty="0" smtClean="0"/>
          </a:p>
          <a:p>
            <a:pPr marL="514350" indent="-514350">
              <a:buFont typeface="+mj-lt"/>
              <a:buAutoNum type="arabicPeriod"/>
            </a:pPr>
            <a:r>
              <a:rPr lang="en-US" dirty="0" smtClean="0"/>
              <a:t>Salman Shah</a:t>
            </a:r>
            <a:endParaRPr lang="en-US" dirty="0"/>
          </a:p>
        </p:txBody>
      </p:sp>
    </p:spTree>
    <p:extLst>
      <p:ext uri="{BB962C8B-B14F-4D97-AF65-F5344CB8AC3E}">
        <p14:creationId xmlns:p14="http://schemas.microsoft.com/office/powerpoint/2010/main" val="102060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a:t>
            </a:r>
          </a:p>
          <a:p>
            <a:endParaRPr lang="en-US" dirty="0"/>
          </a:p>
          <a:p>
            <a:endParaRPr lang="en-US" dirty="0" smtClean="0"/>
          </a:p>
          <a:p>
            <a:pPr marL="0" indent="0">
              <a:buNone/>
            </a:pPr>
            <a:r>
              <a:rPr lang="en-US" dirty="0"/>
              <a:t> </a:t>
            </a:r>
            <a:r>
              <a:rPr lang="en-US" dirty="0" smtClean="0"/>
              <a:t>              </a:t>
            </a:r>
            <a:r>
              <a:rPr lang="en-US" sz="4800" dirty="0" smtClean="0"/>
              <a:t>SQL SERVER IS MYSQL</a:t>
            </a:r>
          </a:p>
          <a:p>
            <a:pPr marL="0" indent="0">
              <a:buNone/>
            </a:pPr>
            <a:endParaRPr lang="en-US" sz="4800" dirty="0"/>
          </a:p>
        </p:txBody>
      </p:sp>
    </p:spTree>
    <p:extLst>
      <p:ext uri="{BB962C8B-B14F-4D97-AF65-F5344CB8AC3E}">
        <p14:creationId xmlns:p14="http://schemas.microsoft.com/office/powerpoint/2010/main" val="67691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r>
              <a:rPr lang="en-US" dirty="0" smtClean="0"/>
              <a:t>The total number of salespersons </a:t>
            </a:r>
          </a:p>
          <a:p>
            <a:pPr marL="0" indent="0">
              <a:buNone/>
            </a:pPr>
            <a:endParaRPr lang="en-US" dirty="0"/>
          </a:p>
          <a:p>
            <a:pPr marL="0" indent="0">
              <a:buNone/>
            </a:pPr>
            <a:r>
              <a:rPr lang="en-US" dirty="0" smtClean="0"/>
              <a:t>                                    SQL CODE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581400"/>
            <a:ext cx="8153400" cy="2743200"/>
          </a:xfrm>
          <a:prstGeom prst="rect">
            <a:avLst/>
          </a:prstGeom>
        </p:spPr>
      </p:pic>
    </p:spTree>
    <p:extLst>
      <p:ext uri="{BB962C8B-B14F-4D97-AF65-F5344CB8AC3E}">
        <p14:creationId xmlns:p14="http://schemas.microsoft.com/office/powerpoint/2010/main" val="301501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r>
              <a:rPr lang="en-US" dirty="0" smtClean="0"/>
              <a:t>                               RESULTS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590801"/>
            <a:ext cx="8382000" cy="3420128"/>
          </a:xfrm>
          <a:prstGeom prst="rect">
            <a:avLst/>
          </a:prstGeom>
        </p:spPr>
      </p:pic>
    </p:spTree>
    <p:extLst>
      <p:ext uri="{BB962C8B-B14F-4D97-AF65-F5344CB8AC3E}">
        <p14:creationId xmlns:p14="http://schemas.microsoft.com/office/powerpoint/2010/main" val="252420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INSIGHTS</a:t>
            </a:r>
            <a:endParaRPr lang="en-US" dirty="0"/>
          </a:p>
        </p:txBody>
      </p:sp>
      <p:sp>
        <p:nvSpPr>
          <p:cNvPr id="3" name="Content Placeholder 2"/>
          <p:cNvSpPr>
            <a:spLocks noGrp="1"/>
          </p:cNvSpPr>
          <p:nvPr>
            <p:ph idx="1"/>
          </p:nvPr>
        </p:nvSpPr>
        <p:spPr/>
        <p:txBody>
          <a:bodyPr/>
          <a:lstStyle/>
          <a:p>
            <a:pPr marL="0" indent="0">
              <a:buNone/>
            </a:pPr>
            <a:r>
              <a:rPr lang="en-US" dirty="0" smtClean="0"/>
              <a:t>                  Total salespersons revenue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201958"/>
            <a:ext cx="7543800" cy="4584213"/>
          </a:xfrm>
          <a:prstGeom prst="rect">
            <a:avLst/>
          </a:prstGeom>
        </p:spPr>
      </p:pic>
    </p:spTree>
    <p:extLst>
      <p:ext uri="{BB962C8B-B14F-4D97-AF65-F5344CB8AC3E}">
        <p14:creationId xmlns:p14="http://schemas.microsoft.com/office/powerpoint/2010/main" val="2540378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2959</TotalTime>
  <Words>893</Words>
  <Application>Microsoft Office PowerPoint</Application>
  <PresentationFormat>On-screen Show (4:3)</PresentationFormat>
  <Paragraphs>123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SALES COMPANY</vt:lpstr>
      <vt:lpstr>ABOUT THE COMPANY</vt:lpstr>
      <vt:lpstr>BUSINESS OJECTIVES and PROBLEM STATEMENT</vt:lpstr>
      <vt:lpstr>LIST OF THE PRODUCT SOLD </vt:lpstr>
      <vt:lpstr>LIST OF SALESPERSONS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SQL INSIGHTS</vt:lpstr>
      <vt:lpstr>BUSINESS INSIGHTS</vt:lpstr>
      <vt:lpstr>BUSINESS INSIGHTS</vt:lpstr>
      <vt:lpstr>BUSINESS INSIGHTS</vt:lpstr>
      <vt:lpstr>BUSINESS INSIGHTS</vt:lpstr>
      <vt:lpstr>BUSINESS INSIGHTS</vt:lpstr>
      <vt:lpstr>BUSINESS INSIGHTS</vt:lpstr>
      <vt:lpstr>BUSINESS INSIGHTS</vt:lpstr>
      <vt:lpstr>BUSINESS INSIGHTS</vt:lpstr>
      <vt:lpstr>BUSINESS INSIGHTS</vt:lpstr>
      <vt:lpstr>BUSINESS INSIGHTS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WILSON</dc:creator>
  <cp:lastModifiedBy>WILSON</cp:lastModifiedBy>
  <cp:revision>34</cp:revision>
  <dcterms:created xsi:type="dcterms:W3CDTF">2022-11-15T14:53:46Z</dcterms:created>
  <dcterms:modified xsi:type="dcterms:W3CDTF">2022-11-17T16:13:18Z</dcterms:modified>
</cp:coreProperties>
</file>