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59" r:id="rId3"/>
    <p:sldId id="258" r:id="rId4"/>
    <p:sldId id="282" r:id="rId5"/>
    <p:sldId id="279" r:id="rId6"/>
    <p:sldId id="280" r:id="rId7"/>
    <p:sldId id="281" r:id="rId8"/>
    <p:sldId id="283" r:id="rId9"/>
    <p:sldId id="298" r:id="rId10"/>
    <p:sldId id="291" r:id="rId11"/>
    <p:sldId id="292" r:id="rId12"/>
    <p:sldId id="327" r:id="rId13"/>
    <p:sldId id="285" r:id="rId14"/>
    <p:sldId id="286" r:id="rId15"/>
    <p:sldId id="287" r:id="rId16"/>
    <p:sldId id="293" r:id="rId17"/>
    <p:sldId id="328" r:id="rId18"/>
    <p:sldId id="299" r:id="rId19"/>
    <p:sldId id="301" r:id="rId20"/>
    <p:sldId id="297" r:id="rId21"/>
    <p:sldId id="296" r:id="rId22"/>
    <p:sldId id="290" r:id="rId23"/>
    <p:sldId id="302" r:id="rId24"/>
    <p:sldId id="303" r:id="rId25"/>
    <p:sldId id="310" r:id="rId26"/>
    <p:sldId id="304" r:id="rId27"/>
    <p:sldId id="305" r:id="rId28"/>
    <p:sldId id="306" r:id="rId29"/>
    <p:sldId id="314" r:id="rId30"/>
    <p:sldId id="307" r:id="rId31"/>
    <p:sldId id="308" r:id="rId32"/>
    <p:sldId id="313" r:id="rId33"/>
    <p:sldId id="312" r:id="rId34"/>
    <p:sldId id="320" r:id="rId35"/>
    <p:sldId id="309" r:id="rId36"/>
    <p:sldId id="315" r:id="rId37"/>
    <p:sldId id="311" r:id="rId38"/>
    <p:sldId id="317" r:id="rId39"/>
    <p:sldId id="321" r:id="rId40"/>
    <p:sldId id="322" r:id="rId41"/>
    <p:sldId id="323" r:id="rId42"/>
    <p:sldId id="324" r:id="rId43"/>
    <p:sldId id="32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40B66-2295-4F9A-BDCE-A5FE792C9110}" type="datetimeFigureOut">
              <a:rPr lang="zh-CN" altLang="en-US" smtClean="0"/>
              <a:t>2017/3/18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FE434-8A52-4665-BCCC-738582BB3330}" type="slidenum">
              <a:rPr lang="zh-CN" altLang="en-US" smtClean="0"/>
              <a:t>‹#›</a:t>
            </a:fld>
            <a:endParaRPr lang="zh-CN" altLang="en-US"/>
          </a:p>
        </p:txBody>
      </p:sp>
    </p:spTree>
    <p:extLst>
      <p:ext uri="{BB962C8B-B14F-4D97-AF65-F5344CB8AC3E}">
        <p14:creationId xmlns:p14="http://schemas.microsoft.com/office/powerpoint/2010/main" val="4230206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7FE434-8A52-4665-BCCC-738582BB3330}" type="slidenum">
              <a:rPr lang="zh-CN" altLang="en-US" smtClean="0"/>
              <a:t>16</a:t>
            </a:fld>
            <a:endParaRPr lang="zh-CN" altLang="en-US"/>
          </a:p>
        </p:txBody>
      </p:sp>
    </p:spTree>
    <p:extLst>
      <p:ext uri="{BB962C8B-B14F-4D97-AF65-F5344CB8AC3E}">
        <p14:creationId xmlns:p14="http://schemas.microsoft.com/office/powerpoint/2010/main" val="417047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ila-udem/bloc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wiki.baifendian.com/pages/viewpage.action?pageId=1351202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arxiv.org/abs/1702.0351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610678"/>
            <a:ext cx="7766936" cy="1440158"/>
          </a:xfrm>
        </p:spPr>
        <p:txBody>
          <a:bodyPr/>
          <a:lstStyle/>
          <a:p>
            <a:r>
              <a:rPr lang="zh-CN" altLang="en-US" dirty="0"/>
              <a:t>情感分析技术实践</a:t>
            </a:r>
          </a:p>
        </p:txBody>
      </p:sp>
      <p:sp>
        <p:nvSpPr>
          <p:cNvPr id="3" name="副标题 2"/>
          <p:cNvSpPr>
            <a:spLocks noGrp="1"/>
          </p:cNvSpPr>
          <p:nvPr>
            <p:ph type="subTitle" idx="1"/>
          </p:nvPr>
        </p:nvSpPr>
        <p:spPr>
          <a:xfrm>
            <a:off x="1507067" y="4050833"/>
            <a:ext cx="7766936" cy="2389724"/>
          </a:xfrm>
        </p:spPr>
        <p:txBody>
          <a:bodyPr>
            <a:normAutofit/>
          </a:bodyPr>
          <a:lstStyle/>
          <a:p>
            <a:r>
              <a:rPr lang="zh-CN" altLang="en-US" sz="2400" dirty="0"/>
              <a:t>机器学习、深度学习的应用</a:t>
            </a:r>
            <a:endParaRPr lang="en-US" altLang="zh-CN" sz="2400" dirty="0"/>
          </a:p>
          <a:p>
            <a:r>
              <a:rPr lang="zh-CN" altLang="en-US" sz="2400" dirty="0"/>
              <a:t>洪侠</a:t>
            </a:r>
            <a:endParaRPr lang="en-US" altLang="zh-CN" sz="2400" dirty="0"/>
          </a:p>
          <a:p>
            <a:r>
              <a:rPr lang="en-US" altLang="zh-CN" sz="2400" dirty="0"/>
              <a:t>BFD EBG</a:t>
            </a:r>
          </a:p>
          <a:p>
            <a:r>
              <a:rPr lang="en-US" altLang="zh-CN" sz="2400" dirty="0"/>
              <a:t>xia.hong@baifendian.com</a:t>
            </a:r>
            <a:endParaRPr lang="zh-CN" altLang="en-US" sz="2400" dirty="0"/>
          </a:p>
        </p:txBody>
      </p:sp>
    </p:spTree>
    <p:extLst>
      <p:ext uri="{BB962C8B-B14F-4D97-AF65-F5344CB8AC3E}">
        <p14:creationId xmlns:p14="http://schemas.microsoft.com/office/powerpoint/2010/main" val="105711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4280452"/>
          </a:xfrm>
        </p:spPr>
        <p:txBody>
          <a:bodyPr/>
          <a:lstStyle/>
          <a:p>
            <a:pPr algn="ctr"/>
            <a:br>
              <a:rPr lang="en-US" altLang="zh-CN" dirty="0"/>
            </a:br>
            <a:br>
              <a:rPr lang="en-US" altLang="zh-CN" dirty="0"/>
            </a:br>
            <a:br>
              <a:rPr lang="en-US" altLang="zh-CN" dirty="0"/>
            </a:br>
            <a:br>
              <a:rPr lang="en-US" altLang="zh-CN" dirty="0"/>
            </a:br>
            <a:r>
              <a:rPr lang="zh-CN" altLang="en-US" dirty="0"/>
              <a:t>二、机器学习与深度学习基础</a:t>
            </a:r>
          </a:p>
        </p:txBody>
      </p:sp>
    </p:spTree>
    <p:extLst>
      <p:ext uri="{BB962C8B-B14F-4D97-AF65-F5344CB8AC3E}">
        <p14:creationId xmlns:p14="http://schemas.microsoft.com/office/powerpoint/2010/main" val="120931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、机器学习要素</a:t>
            </a:r>
            <a:br>
              <a:rPr lang="en-US" altLang="zh-CN" dirty="0"/>
            </a:br>
            <a:endParaRPr lang="zh-CN" altLang="en-US" dirty="0"/>
          </a:p>
        </p:txBody>
      </p:sp>
      <p:sp>
        <p:nvSpPr>
          <p:cNvPr id="3" name="内容占位符 2"/>
          <p:cNvSpPr>
            <a:spLocks noGrp="1"/>
          </p:cNvSpPr>
          <p:nvPr>
            <p:ph sz="half" idx="1"/>
          </p:nvPr>
        </p:nvSpPr>
        <p:spPr>
          <a:xfrm>
            <a:off x="677334" y="2160589"/>
            <a:ext cx="2012857" cy="3880772"/>
          </a:xfrm>
        </p:spPr>
        <p:txBody>
          <a:bodyPr>
            <a:normAutofit lnSpcReduction="10000"/>
          </a:bodyPr>
          <a:lstStyle/>
          <a:p>
            <a:pPr lvl="1"/>
            <a:r>
              <a:rPr lang="zh-CN" altLang="en-US" sz="2400" dirty="0"/>
              <a:t>问题</a:t>
            </a:r>
            <a:endParaRPr lang="en-US" altLang="zh-CN" sz="2400" dirty="0"/>
          </a:p>
          <a:p>
            <a:pPr lvl="1"/>
            <a:r>
              <a:rPr lang="zh-CN" altLang="en-US" sz="2400" dirty="0"/>
              <a:t>数据</a:t>
            </a:r>
            <a:endParaRPr lang="en-US" altLang="zh-CN" sz="2400" dirty="0"/>
          </a:p>
          <a:p>
            <a:pPr lvl="1"/>
            <a:r>
              <a:rPr lang="zh-CN" altLang="en-US" sz="2400" dirty="0"/>
              <a:t>模型</a:t>
            </a:r>
            <a:endParaRPr lang="en-US" altLang="zh-CN" sz="2400" dirty="0"/>
          </a:p>
          <a:p>
            <a:pPr lvl="1"/>
            <a:r>
              <a:rPr lang="zh-CN" altLang="en-US" sz="2400" dirty="0"/>
              <a:t>训练</a:t>
            </a:r>
            <a:endParaRPr lang="en-US" altLang="zh-CN" sz="2400" dirty="0"/>
          </a:p>
          <a:p>
            <a:pPr lvl="1"/>
            <a:r>
              <a:rPr lang="zh-CN" altLang="en-US" sz="2400" dirty="0"/>
              <a:t>测试</a:t>
            </a:r>
            <a:endParaRPr lang="en-US" altLang="zh-CN" sz="2400" dirty="0"/>
          </a:p>
          <a:p>
            <a:pPr lvl="1"/>
            <a:r>
              <a:rPr lang="zh-CN" altLang="en-US" sz="2400" dirty="0"/>
              <a:t>增量</a:t>
            </a:r>
            <a:endParaRPr lang="en-US" altLang="zh-CN" sz="2400" dirty="0"/>
          </a:p>
          <a:p>
            <a:endParaRPr lang="zh-CN" altLang="en-US" dirty="0"/>
          </a:p>
        </p:txBody>
      </p:sp>
      <p:sp>
        <p:nvSpPr>
          <p:cNvPr id="4" name="内容占位符 3"/>
          <p:cNvSpPr>
            <a:spLocks noGrp="1"/>
          </p:cNvSpPr>
          <p:nvPr>
            <p:ph sz="half" idx="2"/>
          </p:nvPr>
        </p:nvSpPr>
        <p:spPr>
          <a:xfrm>
            <a:off x="2915478" y="2160589"/>
            <a:ext cx="6358526" cy="3880773"/>
          </a:xfrm>
        </p:spPr>
        <p:txBody>
          <a:bodyPr>
            <a:normAutofit lnSpcReduction="10000"/>
          </a:bodyPr>
          <a:lstStyle/>
          <a:p>
            <a:r>
              <a:rPr lang="zh-CN" altLang="en-US" dirty="0"/>
              <a:t>问题：我们面对什么样的数据，他们自身的特点，期望</a:t>
            </a:r>
            <a:r>
              <a:rPr lang="en-US" altLang="zh-CN" dirty="0"/>
              <a:t>label</a:t>
            </a:r>
            <a:r>
              <a:rPr lang="zh-CN" altLang="en-US" dirty="0"/>
              <a:t>是什么</a:t>
            </a:r>
            <a:endParaRPr lang="en-US" altLang="zh-CN" dirty="0"/>
          </a:p>
          <a:p>
            <a:r>
              <a:rPr lang="zh-CN" altLang="en-US" dirty="0"/>
              <a:t>数据：机器学习 数据最重要。常见的数据手段：别人整理的数据；抓取；系统自身数据流、正</a:t>
            </a:r>
            <a:r>
              <a:rPr lang="en-US" altLang="zh-CN" dirty="0"/>
              <a:t>/</a:t>
            </a:r>
            <a:r>
              <a:rPr lang="zh-CN" altLang="en-US" dirty="0"/>
              <a:t>负反馈；人工标志、众包；其他无监督数据、词典、百科等；数据扩增；无监督泛化（</a:t>
            </a:r>
            <a:r>
              <a:rPr lang="en-US" altLang="zh-CN" dirty="0"/>
              <a:t>generative</a:t>
            </a:r>
            <a:r>
              <a:rPr lang="zh-CN" altLang="en-US" dirty="0"/>
              <a:t>，</a:t>
            </a:r>
            <a:r>
              <a:rPr lang="en-US" altLang="zh-CN" dirty="0"/>
              <a:t>dual</a:t>
            </a:r>
            <a:r>
              <a:rPr lang="zh-CN" altLang="en-US" dirty="0"/>
              <a:t>、</a:t>
            </a:r>
            <a:r>
              <a:rPr lang="en-US" altLang="zh-CN" dirty="0" err="1"/>
              <a:t>adversial</a:t>
            </a:r>
            <a:r>
              <a:rPr lang="zh-CN" altLang="en-US" dirty="0"/>
              <a:t>）。</a:t>
            </a:r>
            <a:endParaRPr lang="en-US" altLang="zh-CN" dirty="0"/>
          </a:p>
          <a:p>
            <a:pPr lvl="1"/>
            <a:r>
              <a:rPr lang="zh-CN" altLang="en-US" dirty="0"/>
              <a:t>实际会遇到训练数据与线上数据不同分布的问题</a:t>
            </a:r>
            <a:endParaRPr lang="en-US" altLang="zh-CN" dirty="0"/>
          </a:p>
          <a:p>
            <a:r>
              <a:rPr lang="zh-CN" altLang="en-US" dirty="0"/>
              <a:t>模型：规则、基于词</a:t>
            </a:r>
            <a:r>
              <a:rPr lang="en-US" altLang="zh-CN" dirty="0"/>
              <a:t>n-gram</a:t>
            </a:r>
            <a:r>
              <a:rPr lang="zh-CN" altLang="en-US" dirty="0"/>
              <a:t>的监督学习、基于词向量</a:t>
            </a:r>
            <a:r>
              <a:rPr lang="en-US" altLang="zh-CN" dirty="0"/>
              <a:t>+NN</a:t>
            </a:r>
            <a:r>
              <a:rPr lang="zh-CN" altLang="en-US" dirty="0"/>
              <a:t>的。好的模型</a:t>
            </a:r>
            <a:r>
              <a:rPr lang="en-US" altLang="zh-CN" dirty="0"/>
              <a:t>&amp;</a:t>
            </a:r>
            <a:r>
              <a:rPr lang="zh-CN" altLang="en-US" dirty="0"/>
              <a:t>算法应该</a:t>
            </a:r>
            <a:r>
              <a:rPr lang="zh-CN" altLang="en-US" b="1" dirty="0"/>
              <a:t>良好地表示数据</a:t>
            </a:r>
            <a:r>
              <a:rPr lang="zh-CN" altLang="en-US" dirty="0"/>
              <a:t>并</a:t>
            </a:r>
            <a:r>
              <a:rPr lang="zh-CN" altLang="en-US" b="1" dirty="0"/>
              <a:t>约束它应该学习的地方</a:t>
            </a:r>
            <a:r>
              <a:rPr lang="zh-CN" altLang="en-US" dirty="0"/>
              <a:t>，</a:t>
            </a:r>
            <a:r>
              <a:rPr lang="zh-CN" altLang="en-US" b="1" dirty="0"/>
              <a:t>恰好地拟合</a:t>
            </a:r>
            <a:r>
              <a:rPr lang="zh-CN" altLang="en-US" dirty="0"/>
              <a:t>。</a:t>
            </a:r>
            <a:endParaRPr lang="en-US" altLang="zh-CN" dirty="0"/>
          </a:p>
          <a:p>
            <a:pPr lvl="1"/>
            <a:r>
              <a:rPr lang="zh-CN" altLang="en-US" dirty="0"/>
              <a:t>比如未登录词会导致欠拟合，可以用字模型、大词典、实时</a:t>
            </a:r>
            <a:r>
              <a:rPr lang="en-US" altLang="zh-CN" dirty="0"/>
              <a:t>w2v</a:t>
            </a:r>
            <a:r>
              <a:rPr lang="zh-CN" altLang="en-US" dirty="0"/>
              <a:t>，等</a:t>
            </a:r>
            <a:endParaRPr lang="en-US" altLang="zh-CN" dirty="0"/>
          </a:p>
          <a:p>
            <a:pPr lvl="1"/>
            <a:r>
              <a:rPr lang="zh-CN" altLang="en-US" dirty="0"/>
              <a:t>所有词做特征过拟合是必然的</a:t>
            </a:r>
            <a:r>
              <a:rPr lang="en-US" altLang="zh-CN" dirty="0"/>
              <a:t>…</a:t>
            </a:r>
            <a:r>
              <a:rPr lang="zh-CN" altLang="en-US" dirty="0"/>
              <a:t>，正则，约束只学习情感词</a:t>
            </a:r>
            <a:endParaRPr lang="en-US" altLang="zh-CN" dirty="0"/>
          </a:p>
        </p:txBody>
      </p:sp>
    </p:spTree>
    <p:extLst>
      <p:ext uri="{BB962C8B-B14F-4D97-AF65-F5344CB8AC3E}">
        <p14:creationId xmlns:p14="http://schemas.microsoft.com/office/powerpoint/2010/main" val="202371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a:t>
            </a:r>
            <a:r>
              <a:rPr lang="en-US" altLang="zh-CN" dirty="0"/>
              <a:t>W2V</a:t>
            </a:r>
            <a:r>
              <a:rPr lang="zh-CN" altLang="en-US" dirty="0"/>
              <a:t>，高维</a:t>
            </a:r>
            <a:r>
              <a:rPr lang="en-US" altLang="zh-CN" dirty="0"/>
              <a:t>vector</a:t>
            </a:r>
            <a:r>
              <a:rPr lang="zh-CN" altLang="en-US" dirty="0"/>
              <a:t>快速计算相似</a:t>
            </a:r>
            <a:r>
              <a:rPr lang="en-US" altLang="zh-CN" dirty="0"/>
              <a:t>vector</a:t>
            </a:r>
            <a:endParaRPr lang="zh-CN" altLang="en-US" dirty="0"/>
          </a:p>
        </p:txBody>
      </p:sp>
      <p:sp>
        <p:nvSpPr>
          <p:cNvPr id="3" name="内容占位符 2"/>
          <p:cNvSpPr>
            <a:spLocks noGrp="1"/>
          </p:cNvSpPr>
          <p:nvPr>
            <p:ph idx="1"/>
          </p:nvPr>
        </p:nvSpPr>
        <p:spPr/>
        <p:txBody>
          <a:bodyPr/>
          <a:lstStyle/>
          <a:p>
            <a:r>
              <a:rPr lang="en-US" altLang="zh-CN" dirty="0"/>
              <a:t>KNN</a:t>
            </a:r>
            <a:r>
              <a:rPr lang="zh-CN" altLang="en-US" dirty="0"/>
              <a:t>分类里先要找出</a:t>
            </a:r>
            <a:r>
              <a:rPr lang="en-US" altLang="zh-CN" dirty="0"/>
              <a:t>TOPN </a:t>
            </a:r>
            <a:r>
              <a:rPr lang="zh-CN" altLang="en-US" dirty="0"/>
              <a:t>与 </a:t>
            </a:r>
            <a:r>
              <a:rPr lang="en-US" altLang="zh-CN" dirty="0"/>
              <a:t>x</a:t>
            </a:r>
            <a:r>
              <a:rPr lang="zh-CN" altLang="en-US" dirty="0"/>
              <a:t>最相似的</a:t>
            </a:r>
            <a:r>
              <a:rPr lang="en-US" altLang="zh-CN" dirty="0"/>
              <a:t>N</a:t>
            </a:r>
            <a:r>
              <a:rPr lang="zh-CN" altLang="en-US" dirty="0"/>
              <a:t>个点，经典的</a:t>
            </a:r>
            <a:r>
              <a:rPr lang="en-US" altLang="zh-CN" dirty="0" err="1"/>
              <a:t>kD</a:t>
            </a:r>
            <a:r>
              <a:rPr lang="en-US" altLang="zh-CN" dirty="0"/>
              <a:t>-tree</a:t>
            </a:r>
          </a:p>
          <a:p>
            <a:r>
              <a:rPr lang="zh-CN" altLang="en-US" dirty="0"/>
              <a:t>现在的问题</a:t>
            </a:r>
            <a:r>
              <a:rPr lang="en-US" altLang="zh-CN" dirty="0"/>
              <a:t>N</a:t>
            </a:r>
            <a:r>
              <a:rPr lang="zh-CN" altLang="en-US" dirty="0"/>
              <a:t>（</a:t>
            </a:r>
            <a:r>
              <a:rPr lang="en-US" altLang="zh-CN" dirty="0"/>
              <a:t>N&gt;=300W</a:t>
            </a:r>
            <a:r>
              <a:rPr lang="zh-CN" altLang="en-US" dirty="0"/>
              <a:t>）个</a:t>
            </a:r>
            <a:r>
              <a:rPr lang="en-US" altLang="zh-CN" dirty="0"/>
              <a:t>m(m&gt;=128)</a:t>
            </a:r>
            <a:r>
              <a:rPr lang="zh-CN" altLang="en-US" dirty="0"/>
              <a:t>长的</a:t>
            </a:r>
            <a:r>
              <a:rPr lang="en-US" altLang="zh-CN" dirty="0"/>
              <a:t>vector, </a:t>
            </a:r>
            <a:r>
              <a:rPr lang="zh-CN" altLang="en-US" dirty="0"/>
              <a:t>输入一个新的</a:t>
            </a:r>
            <a:r>
              <a:rPr lang="en-US" altLang="zh-CN" dirty="0"/>
              <a:t>Vector</a:t>
            </a:r>
            <a:r>
              <a:rPr lang="zh-CN" altLang="en-US" dirty="0"/>
              <a:t>，怎么找出与他最相近的</a:t>
            </a:r>
            <a:r>
              <a:rPr lang="en-US" altLang="zh-CN" dirty="0"/>
              <a:t>top-K</a:t>
            </a:r>
            <a:r>
              <a:rPr lang="zh-CN" altLang="en-US" dirty="0"/>
              <a:t>个</a:t>
            </a:r>
            <a:r>
              <a:rPr lang="en-US" altLang="zh-CN" dirty="0"/>
              <a:t>vector</a:t>
            </a:r>
            <a:r>
              <a:rPr lang="zh-CN" altLang="en-US" dirty="0"/>
              <a:t>。</a:t>
            </a:r>
            <a:endParaRPr lang="en-US" altLang="zh-CN" dirty="0"/>
          </a:p>
          <a:p>
            <a:r>
              <a:rPr lang="zh-CN" altLang="en-US" dirty="0"/>
              <a:t>学名叫  </a:t>
            </a:r>
            <a:r>
              <a:rPr lang="en-US" altLang="zh-CN" dirty="0"/>
              <a:t>k Nearest Neighbor Search</a:t>
            </a:r>
          </a:p>
          <a:p>
            <a:r>
              <a:rPr lang="zh-CN" altLang="en-US" dirty="0"/>
              <a:t>类似人的联想记忆，不是遍历</a:t>
            </a:r>
            <a:endParaRPr lang="en-US" altLang="zh-CN" dirty="0"/>
          </a:p>
          <a:p>
            <a:r>
              <a:rPr lang="en-US" altLang="zh-CN" dirty="0" err="1"/>
              <a:t>Gensim</a:t>
            </a:r>
            <a:r>
              <a:rPr lang="zh-CN" altLang="en-US" dirty="0"/>
              <a:t>的源码是相似度排序，复杂度</a:t>
            </a:r>
            <a:r>
              <a:rPr lang="en-US" altLang="zh-CN" dirty="0"/>
              <a:t>O(N*(</a:t>
            </a:r>
            <a:r>
              <a:rPr lang="en-US" altLang="zh-CN" dirty="0" err="1"/>
              <a:t>logk+m</a:t>
            </a:r>
            <a:r>
              <a:rPr lang="en-US" altLang="zh-CN" dirty="0"/>
              <a:t>))</a:t>
            </a:r>
          </a:p>
          <a:p>
            <a:r>
              <a:rPr lang="zh-CN" altLang="en-US" dirty="0"/>
              <a:t>更快的近似</a:t>
            </a:r>
            <a:r>
              <a:rPr lang="en-US" altLang="zh-CN" dirty="0"/>
              <a:t>TOPN</a:t>
            </a:r>
            <a:r>
              <a:rPr lang="zh-CN" altLang="en-US" dirty="0"/>
              <a:t>算法是类似</a:t>
            </a:r>
            <a:r>
              <a:rPr lang="en-US" altLang="zh-CN" dirty="0"/>
              <a:t>KD-tree</a:t>
            </a:r>
            <a:r>
              <a:rPr lang="zh-CN" altLang="en-US" dirty="0"/>
              <a:t>，提前做子空间离散化索引，减少搜索量</a:t>
            </a:r>
            <a:endParaRPr lang="en-US" altLang="zh-CN" dirty="0"/>
          </a:p>
          <a:p>
            <a:pPr lvl="1"/>
            <a:r>
              <a:rPr lang="zh-CN" altLang="en-US" dirty="0"/>
              <a:t>可以利用</a:t>
            </a:r>
            <a:r>
              <a:rPr lang="en-US" altLang="zh-CN" dirty="0"/>
              <a:t>GPU</a:t>
            </a:r>
            <a:r>
              <a:rPr lang="zh-CN" altLang="en-US" dirty="0"/>
              <a:t>加速</a:t>
            </a:r>
            <a:endParaRPr lang="en-US" altLang="zh-CN" dirty="0"/>
          </a:p>
          <a:p>
            <a:r>
              <a:rPr lang="en-US" altLang="zh-CN" dirty="0"/>
              <a:t>Product quantization for nearest neighbor search</a:t>
            </a:r>
            <a:endParaRPr lang="en-US" altLang="zh-CN" dirty="0"/>
          </a:p>
          <a:p>
            <a:r>
              <a:rPr lang="en-US" altLang="zh-CN" dirty="0"/>
              <a:t>https://github.com/facebookresearch/faiss</a:t>
            </a:r>
            <a:endParaRPr lang="en-US" altLang="zh-CN" dirty="0"/>
          </a:p>
          <a:p>
            <a:endParaRPr lang="zh-CN" altLang="en-US" dirty="0"/>
          </a:p>
        </p:txBody>
      </p:sp>
    </p:spTree>
    <p:extLst>
      <p:ext uri="{BB962C8B-B14F-4D97-AF65-F5344CB8AC3E}">
        <p14:creationId xmlns:p14="http://schemas.microsoft.com/office/powerpoint/2010/main" val="150794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机器学习要素</a:t>
            </a:r>
          </a:p>
        </p:txBody>
      </p:sp>
      <p:sp>
        <p:nvSpPr>
          <p:cNvPr id="3" name="内容占位符 2"/>
          <p:cNvSpPr>
            <a:spLocks noGrp="1"/>
          </p:cNvSpPr>
          <p:nvPr>
            <p:ph idx="1"/>
          </p:nvPr>
        </p:nvSpPr>
        <p:spPr>
          <a:xfrm>
            <a:off x="677334" y="1420837"/>
            <a:ext cx="8596668" cy="4620525"/>
          </a:xfrm>
        </p:spPr>
        <p:txBody>
          <a:bodyPr>
            <a:normAutofit fontScale="92500"/>
          </a:bodyPr>
          <a:lstStyle/>
          <a:p>
            <a:pPr lvl="1"/>
            <a:r>
              <a:rPr lang="zh-CN" altLang="en-US" sz="2000" dirty="0"/>
              <a:t>训练：统计学习，反向传播</a:t>
            </a:r>
            <a:endParaRPr lang="en-US" altLang="zh-CN" sz="2000" dirty="0"/>
          </a:p>
          <a:p>
            <a:pPr lvl="1"/>
            <a:r>
              <a:rPr lang="zh-CN" altLang="en-US" sz="2000" dirty="0"/>
              <a:t>测试：</a:t>
            </a:r>
            <a:endParaRPr lang="en-US" altLang="zh-CN" sz="2000" dirty="0"/>
          </a:p>
          <a:p>
            <a:pPr lvl="2"/>
            <a:r>
              <a:rPr lang="zh-CN" altLang="en-US" sz="2000" dirty="0"/>
              <a:t>我们不仅要面对 </a:t>
            </a:r>
            <a:r>
              <a:rPr lang="en-US" altLang="zh-CN" sz="2000" dirty="0" err="1"/>
              <a:t>train_data</a:t>
            </a:r>
            <a:r>
              <a:rPr lang="en-US" altLang="zh-CN" sz="2000" dirty="0"/>
              <a:t>/</a:t>
            </a:r>
            <a:r>
              <a:rPr lang="en-US" altLang="zh-CN" sz="2000" dirty="0" err="1"/>
              <a:t>valition_data</a:t>
            </a:r>
            <a:r>
              <a:rPr lang="en-US" altLang="zh-CN" sz="2000" dirty="0"/>
              <a:t> </a:t>
            </a:r>
            <a:r>
              <a:rPr lang="zh-CN" altLang="en-US" sz="2000" dirty="0"/>
              <a:t>与 </a:t>
            </a:r>
            <a:r>
              <a:rPr lang="en-US" altLang="zh-CN" sz="2000" dirty="0" err="1"/>
              <a:t>test_data</a:t>
            </a:r>
            <a:r>
              <a:rPr lang="zh-CN" altLang="en-US" sz="2000" dirty="0"/>
              <a:t>不同分布的问题，也要面对</a:t>
            </a:r>
            <a:r>
              <a:rPr lang="en-US" altLang="zh-CN" sz="2000" dirty="0" err="1"/>
              <a:t>all_data</a:t>
            </a:r>
            <a:r>
              <a:rPr lang="zh-CN" altLang="en-US" sz="2000" dirty="0"/>
              <a:t>与实际环境不同分布的问题。过拟合有</a:t>
            </a:r>
            <a:r>
              <a:rPr lang="en-US" altLang="zh-CN" sz="2000" dirty="0"/>
              <a:t>2</a:t>
            </a:r>
            <a:r>
              <a:rPr lang="zh-CN" altLang="en-US" sz="2000" dirty="0"/>
              <a:t>个层次。</a:t>
            </a:r>
            <a:endParaRPr lang="en-US" altLang="zh-CN" sz="2000" dirty="0"/>
          </a:p>
          <a:p>
            <a:pPr lvl="2"/>
            <a:r>
              <a:rPr lang="zh-CN" altLang="en-US" sz="2000" dirty="0"/>
              <a:t>我们</a:t>
            </a:r>
            <a:r>
              <a:rPr lang="zh-CN" altLang="en-US" sz="2000" dirty="0">
                <a:solidFill>
                  <a:srgbClr val="FF0000"/>
                </a:solidFill>
              </a:rPr>
              <a:t>一定要 </a:t>
            </a:r>
            <a:r>
              <a:rPr lang="zh-CN" altLang="en-US" sz="2000" b="1" dirty="0">
                <a:solidFill>
                  <a:srgbClr val="FF0000"/>
                </a:solidFill>
              </a:rPr>
              <a:t>不断积累（尤其是实际环境的）测试集</a:t>
            </a:r>
            <a:r>
              <a:rPr lang="zh-CN" altLang="en-US" sz="2000" b="1" dirty="0">
                <a:solidFill>
                  <a:schemeClr val="tx1"/>
                </a:solidFill>
              </a:rPr>
              <a:t>。</a:t>
            </a:r>
            <a:endParaRPr lang="en-US" altLang="zh-CN" sz="2000" b="1" dirty="0">
              <a:solidFill>
                <a:schemeClr val="tx1"/>
              </a:solidFill>
            </a:endParaRPr>
          </a:p>
          <a:p>
            <a:pPr lvl="2"/>
            <a:r>
              <a:rPr lang="zh-CN" altLang="en-US" sz="2000" b="1" dirty="0">
                <a:solidFill>
                  <a:schemeClr val="tx1"/>
                </a:solidFill>
              </a:rPr>
              <a:t>用训练集</a:t>
            </a:r>
            <a:r>
              <a:rPr lang="en-US" altLang="zh-CN" sz="2000" b="1" dirty="0">
                <a:solidFill>
                  <a:schemeClr val="tx1"/>
                </a:solidFill>
              </a:rPr>
              <a:t>/</a:t>
            </a:r>
            <a:r>
              <a:rPr lang="zh-CN" altLang="en-US" sz="2000" b="1" dirty="0">
                <a:solidFill>
                  <a:schemeClr val="tx1"/>
                </a:solidFill>
              </a:rPr>
              <a:t>测试集</a:t>
            </a:r>
            <a:r>
              <a:rPr lang="en-US" altLang="zh-CN" sz="2000" b="1" dirty="0">
                <a:solidFill>
                  <a:schemeClr val="tx1"/>
                </a:solidFill>
              </a:rPr>
              <a:t>(from </a:t>
            </a:r>
            <a:r>
              <a:rPr lang="en-US" altLang="zh-CN" sz="2000" b="1" dirty="0" err="1">
                <a:solidFill>
                  <a:schemeClr val="tx1"/>
                </a:solidFill>
              </a:rPr>
              <a:t>all_data</a:t>
            </a:r>
            <a:r>
              <a:rPr lang="en-US" altLang="zh-CN" sz="2000" b="1" dirty="0">
                <a:solidFill>
                  <a:schemeClr val="tx1"/>
                </a:solidFill>
              </a:rPr>
              <a:t>)/</a:t>
            </a:r>
            <a:r>
              <a:rPr lang="zh-CN" altLang="en-US" sz="2000" b="1" dirty="0">
                <a:solidFill>
                  <a:schemeClr val="tx1"/>
                </a:solidFill>
              </a:rPr>
              <a:t>实际测试集的指标来对比效果</a:t>
            </a:r>
            <a:endParaRPr lang="en-US" altLang="zh-CN" sz="2000" b="1" dirty="0">
              <a:solidFill>
                <a:schemeClr val="tx1"/>
              </a:solidFill>
            </a:endParaRPr>
          </a:p>
          <a:p>
            <a:pPr lvl="1"/>
            <a:r>
              <a:rPr lang="zh-CN" altLang="en-US" sz="2000" dirty="0">
                <a:solidFill>
                  <a:schemeClr val="tx1"/>
                </a:solidFill>
              </a:rPr>
              <a:t>增量：如果模型在实际环境表现不好，怎么根据负反馈不改变模型提升？</a:t>
            </a:r>
            <a:endParaRPr lang="en-US" altLang="zh-CN" sz="2000" dirty="0">
              <a:solidFill>
                <a:schemeClr val="tx1"/>
              </a:solidFill>
            </a:endParaRPr>
          </a:p>
          <a:p>
            <a:pPr lvl="2"/>
            <a:r>
              <a:rPr lang="zh-CN" altLang="en-US" sz="1800" dirty="0">
                <a:solidFill>
                  <a:schemeClr val="tx1"/>
                </a:solidFill>
              </a:rPr>
              <a:t>怎么增量采样、增量学习</a:t>
            </a:r>
            <a:r>
              <a:rPr lang="en-US" altLang="zh-CN" sz="1800" dirty="0">
                <a:solidFill>
                  <a:schemeClr val="tx1"/>
                </a:solidFill>
              </a:rPr>
              <a:t>(</a:t>
            </a:r>
            <a:r>
              <a:rPr lang="zh-CN" altLang="en-US" sz="1800" dirty="0">
                <a:solidFill>
                  <a:schemeClr val="tx1"/>
                </a:solidFill>
              </a:rPr>
              <a:t>控制稳定的特征不学习</a:t>
            </a:r>
            <a:r>
              <a:rPr lang="en-US" altLang="zh-CN" sz="1800" dirty="0">
                <a:solidFill>
                  <a:schemeClr val="tx1"/>
                </a:solidFill>
              </a:rPr>
              <a:t>)</a:t>
            </a:r>
          </a:p>
          <a:p>
            <a:pPr lvl="2"/>
            <a:r>
              <a:rPr lang="zh-CN" altLang="en-US" sz="1800" dirty="0">
                <a:solidFill>
                  <a:schemeClr val="tx1"/>
                </a:solidFill>
              </a:rPr>
              <a:t>怎么增量测试</a:t>
            </a:r>
            <a:endParaRPr lang="en-US" altLang="zh-CN" sz="1800" dirty="0">
              <a:solidFill>
                <a:schemeClr val="tx1"/>
              </a:solidFill>
            </a:endParaRPr>
          </a:p>
          <a:p>
            <a:pPr lvl="2"/>
            <a:r>
              <a:rPr lang="zh-CN" altLang="en-US" sz="1800" dirty="0">
                <a:solidFill>
                  <a:schemeClr val="tx1"/>
                </a:solidFill>
              </a:rPr>
              <a:t>在线增量</a:t>
            </a:r>
            <a:r>
              <a:rPr lang="en-US" altLang="zh-CN" sz="1800" dirty="0">
                <a:solidFill>
                  <a:schemeClr val="tx1"/>
                </a:solidFill>
              </a:rPr>
              <a:t>OR</a:t>
            </a:r>
            <a:r>
              <a:rPr lang="zh-CN" altLang="en-US" sz="1800" dirty="0">
                <a:solidFill>
                  <a:schemeClr val="tx1"/>
                </a:solidFill>
              </a:rPr>
              <a:t>离线增量</a:t>
            </a:r>
            <a:endParaRPr lang="en-US" altLang="zh-CN" sz="1800" dirty="0">
              <a:solidFill>
                <a:schemeClr val="tx1"/>
              </a:solidFill>
            </a:endParaRPr>
          </a:p>
          <a:p>
            <a:pPr lvl="3"/>
            <a:r>
              <a:rPr lang="zh-CN" altLang="en-US" sz="1600" dirty="0">
                <a:solidFill>
                  <a:schemeClr val="tx1"/>
                </a:solidFill>
              </a:rPr>
              <a:t>在线增量的东西有许多要考虑</a:t>
            </a:r>
            <a:r>
              <a:rPr lang="en-US" altLang="zh-CN" sz="1600" dirty="0">
                <a:solidFill>
                  <a:schemeClr val="tx1"/>
                </a:solidFill>
              </a:rPr>
              <a:t>( </a:t>
            </a:r>
            <a:r>
              <a:rPr lang="zh-CN" altLang="en-US" sz="1600" dirty="0">
                <a:solidFill>
                  <a:schemeClr val="tx1"/>
                </a:solidFill>
              </a:rPr>
              <a:t>服务；回滚</a:t>
            </a:r>
            <a:r>
              <a:rPr lang="en-US" altLang="zh-CN" sz="1600" dirty="0">
                <a:solidFill>
                  <a:schemeClr val="tx1"/>
                </a:solidFill>
              </a:rPr>
              <a:t>;   </a:t>
            </a:r>
            <a:r>
              <a:rPr lang="zh-CN" altLang="en-US" sz="1600" dirty="0">
                <a:solidFill>
                  <a:schemeClr val="tx1"/>
                </a:solidFill>
              </a:rPr>
              <a:t>算法</a:t>
            </a:r>
            <a:r>
              <a:rPr lang="en-US" altLang="zh-CN" sz="1600" dirty="0">
                <a:solidFill>
                  <a:schemeClr val="tx1"/>
                </a:solidFill>
              </a:rPr>
              <a:t>…)</a:t>
            </a:r>
          </a:p>
          <a:p>
            <a:pPr marL="457200" lvl="1" indent="0">
              <a:buNone/>
            </a:pPr>
            <a:endParaRPr lang="en-US" altLang="zh-CN" sz="2600" dirty="0">
              <a:solidFill>
                <a:schemeClr val="tx1"/>
              </a:solidFill>
            </a:endParaRPr>
          </a:p>
          <a:p>
            <a:pPr marL="457200" lvl="1" indent="0">
              <a:buNone/>
            </a:pPr>
            <a:endParaRPr lang="en-US" altLang="zh-CN" dirty="0"/>
          </a:p>
        </p:txBody>
      </p:sp>
    </p:spTree>
    <p:extLst>
      <p:ext uri="{BB962C8B-B14F-4D97-AF65-F5344CB8AC3E}">
        <p14:creationId xmlns:p14="http://schemas.microsoft.com/office/powerpoint/2010/main" val="152751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深度学习</a:t>
            </a:r>
            <a:r>
              <a:rPr lang="en-US" altLang="zh-CN" dirty="0"/>
              <a:t>&amp;blocks</a:t>
            </a:r>
            <a:endParaRPr lang="zh-CN" altLang="en-US" dirty="0"/>
          </a:p>
        </p:txBody>
      </p:sp>
      <p:sp>
        <p:nvSpPr>
          <p:cNvPr id="3" name="内容占位符 2"/>
          <p:cNvSpPr>
            <a:spLocks noGrp="1"/>
          </p:cNvSpPr>
          <p:nvPr>
            <p:ph idx="1"/>
          </p:nvPr>
        </p:nvSpPr>
        <p:spPr/>
        <p:txBody>
          <a:bodyPr/>
          <a:lstStyle/>
          <a:p>
            <a:r>
              <a:rPr lang="en-US" altLang="zh-CN" dirty="0"/>
              <a:t>Blocks</a:t>
            </a:r>
            <a:r>
              <a:rPr lang="zh-CN" altLang="en-US" dirty="0"/>
              <a:t>是</a:t>
            </a:r>
            <a:r>
              <a:rPr lang="en-US" altLang="zh-CN" dirty="0"/>
              <a:t>MILA</a:t>
            </a:r>
            <a:r>
              <a:rPr lang="zh-CN" altLang="en-US" dirty="0"/>
              <a:t>实验室的基于</a:t>
            </a:r>
            <a:r>
              <a:rPr lang="en-US" altLang="zh-CN" dirty="0" err="1"/>
              <a:t>theano</a:t>
            </a:r>
            <a:r>
              <a:rPr lang="zh-CN" altLang="en-US" dirty="0"/>
              <a:t>的一个高层框架</a:t>
            </a:r>
            <a:r>
              <a:rPr lang="en-US" altLang="zh-CN" dirty="0">
                <a:hlinkClick r:id="rId2"/>
              </a:rPr>
              <a:t>https://github.com/mila-udem/blocks</a:t>
            </a:r>
            <a:r>
              <a:rPr lang="en-US" altLang="zh-CN" dirty="0"/>
              <a:t>, fuel </a:t>
            </a:r>
            <a:r>
              <a:rPr lang="zh-CN" altLang="en-US" dirty="0"/>
              <a:t>是支持</a:t>
            </a:r>
            <a:r>
              <a:rPr lang="en-US" altLang="zh-CN" dirty="0"/>
              <a:t>blocks</a:t>
            </a:r>
            <a:r>
              <a:rPr lang="zh-CN" altLang="en-US" dirty="0"/>
              <a:t>的一个数据接口库</a:t>
            </a:r>
            <a:endParaRPr lang="en-US" altLang="zh-CN" dirty="0"/>
          </a:p>
          <a:p>
            <a:r>
              <a:rPr lang="zh-CN" altLang="en-US" dirty="0"/>
              <a:t>现在有许多</a:t>
            </a:r>
            <a:r>
              <a:rPr lang="en-US" altLang="zh-CN" dirty="0"/>
              <a:t>DL</a:t>
            </a:r>
            <a:r>
              <a:rPr lang="zh-CN" altLang="en-US" dirty="0"/>
              <a:t>库，</a:t>
            </a:r>
            <a:r>
              <a:rPr lang="en-US" altLang="zh-CN" dirty="0"/>
              <a:t>CUDA, TENSORFLOW, THEANO, </a:t>
            </a:r>
            <a:r>
              <a:rPr lang="zh-CN" altLang="en-US" dirty="0"/>
              <a:t>甚至</a:t>
            </a:r>
            <a:r>
              <a:rPr lang="en-US" altLang="zh-CN" dirty="0"/>
              <a:t>FPGA</a:t>
            </a:r>
            <a:r>
              <a:rPr lang="zh-CN" altLang="en-US" dirty="0"/>
              <a:t>等新硬件上的</a:t>
            </a:r>
            <a:r>
              <a:rPr lang="en-US" altLang="zh-CN" dirty="0"/>
              <a:t>DL</a:t>
            </a:r>
            <a:r>
              <a:rPr lang="zh-CN" altLang="en-US" dirty="0"/>
              <a:t>库</a:t>
            </a:r>
            <a:endParaRPr lang="en-US" altLang="zh-CN" dirty="0"/>
          </a:p>
          <a:p>
            <a:r>
              <a:rPr lang="zh-CN" altLang="en-US" dirty="0"/>
              <a:t>现在公司对深度学习库的理解</a:t>
            </a:r>
            <a:r>
              <a:rPr lang="en-US" altLang="zh-CN" dirty="0"/>
              <a:t>/</a:t>
            </a:r>
            <a:r>
              <a:rPr lang="zh-CN" altLang="en-US" dirty="0"/>
              <a:t>使用、深度学习平台、二次开发，很落后</a:t>
            </a:r>
            <a:endParaRPr lang="en-US" altLang="zh-CN" dirty="0"/>
          </a:p>
          <a:p>
            <a:r>
              <a:rPr lang="en-US" altLang="zh-CN" dirty="0"/>
              <a:t>Blocks</a:t>
            </a:r>
            <a:r>
              <a:rPr lang="zh-CN" altLang="en-US" dirty="0"/>
              <a:t>的优点是关于</a:t>
            </a:r>
            <a:r>
              <a:rPr lang="en-US" altLang="zh-CN" dirty="0" err="1"/>
              <a:t>theano</a:t>
            </a:r>
            <a:r>
              <a:rPr lang="zh-CN" altLang="en-US" dirty="0"/>
              <a:t>透明，你可以同时使用</a:t>
            </a:r>
            <a:r>
              <a:rPr lang="en-US" altLang="zh-CN" dirty="0"/>
              <a:t>blocks</a:t>
            </a:r>
            <a:r>
              <a:rPr lang="zh-CN" altLang="en-US" dirty="0"/>
              <a:t>与</a:t>
            </a:r>
            <a:r>
              <a:rPr lang="en-US" altLang="zh-CN" dirty="0" err="1"/>
              <a:t>theano</a:t>
            </a:r>
            <a:r>
              <a:rPr lang="zh-CN" altLang="en-US" dirty="0"/>
              <a:t>实现你想实现的网络、</a:t>
            </a:r>
            <a:r>
              <a:rPr lang="en-US" altLang="zh-CN" dirty="0"/>
              <a:t>Loss</a:t>
            </a:r>
            <a:r>
              <a:rPr lang="zh-CN" altLang="en-US" dirty="0"/>
              <a:t>、</a:t>
            </a:r>
            <a:r>
              <a:rPr lang="en-US" altLang="zh-CN" dirty="0"/>
              <a:t>logging</a:t>
            </a:r>
            <a:r>
              <a:rPr lang="zh-CN" altLang="en-US" dirty="0"/>
              <a:t>、各种插件等</a:t>
            </a:r>
            <a:endParaRPr lang="en-US" altLang="zh-CN" dirty="0"/>
          </a:p>
          <a:p>
            <a:r>
              <a:rPr lang="zh-CN" altLang="en-US" dirty="0"/>
              <a:t>缺点是不那么容易入手，需要读源码，边缘化了</a:t>
            </a:r>
            <a:endParaRPr lang="en-US" altLang="zh-CN" dirty="0"/>
          </a:p>
          <a:p>
            <a:r>
              <a:rPr lang="zh-CN" altLang="en-US" dirty="0"/>
              <a:t>分享一下</a:t>
            </a:r>
            <a:r>
              <a:rPr lang="en-US" altLang="zh-CN" dirty="0"/>
              <a:t>blocks</a:t>
            </a:r>
            <a:r>
              <a:rPr lang="zh-CN" altLang="en-US" dirty="0"/>
              <a:t>的一些基本概念，和所有</a:t>
            </a:r>
            <a:r>
              <a:rPr lang="en-US" altLang="zh-CN" dirty="0"/>
              <a:t>DL</a:t>
            </a:r>
            <a:r>
              <a:rPr lang="zh-CN" altLang="en-US" dirty="0"/>
              <a:t>库都是相通的</a:t>
            </a:r>
            <a:endParaRPr lang="en-US" altLang="zh-CN" dirty="0"/>
          </a:p>
        </p:txBody>
      </p:sp>
    </p:spTree>
    <p:extLst>
      <p:ext uri="{BB962C8B-B14F-4D97-AF65-F5344CB8AC3E}">
        <p14:creationId xmlns:p14="http://schemas.microsoft.com/office/powerpoint/2010/main" val="136032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Blocks/fuel </a:t>
            </a:r>
            <a:r>
              <a:rPr lang="zh-CN" altLang="en-US" dirty="0"/>
              <a:t>介绍</a:t>
            </a:r>
          </a:p>
        </p:txBody>
      </p:sp>
      <p:pic>
        <p:nvPicPr>
          <p:cNvPr id="4" name="内容占位符 3"/>
          <p:cNvPicPr>
            <a:picLocks noGrp="1" noChangeAspect="1"/>
          </p:cNvPicPr>
          <p:nvPr>
            <p:ph idx="1"/>
          </p:nvPr>
        </p:nvPicPr>
        <p:blipFill>
          <a:blip r:embed="rId2"/>
          <a:stretch>
            <a:fillRect/>
          </a:stretch>
        </p:blipFill>
        <p:spPr>
          <a:xfrm>
            <a:off x="4691373" y="609600"/>
            <a:ext cx="5671827" cy="4625009"/>
          </a:xfrm>
          <a:prstGeom prst="rect">
            <a:avLst/>
          </a:prstGeom>
        </p:spPr>
      </p:pic>
      <p:pic>
        <p:nvPicPr>
          <p:cNvPr id="5" name="图片 4"/>
          <p:cNvPicPr>
            <a:picLocks noChangeAspect="1"/>
          </p:cNvPicPr>
          <p:nvPr/>
        </p:nvPicPr>
        <p:blipFill>
          <a:blip r:embed="rId3"/>
          <a:stretch>
            <a:fillRect/>
          </a:stretch>
        </p:blipFill>
        <p:spPr>
          <a:xfrm>
            <a:off x="1008638" y="1930400"/>
            <a:ext cx="3009900" cy="1457325"/>
          </a:xfrm>
          <a:prstGeom prst="rect">
            <a:avLst/>
          </a:prstGeom>
        </p:spPr>
      </p:pic>
      <p:cxnSp>
        <p:nvCxnSpPr>
          <p:cNvPr id="13" name="直接箭头连接符 12"/>
          <p:cNvCxnSpPr/>
          <p:nvPr/>
        </p:nvCxnSpPr>
        <p:spPr>
          <a:xfrm flipH="1">
            <a:off x="1008638" y="2721113"/>
            <a:ext cx="1270736" cy="1506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08638" y="4492487"/>
            <a:ext cx="646331" cy="369332"/>
          </a:xfrm>
          <a:prstGeom prst="rect">
            <a:avLst/>
          </a:prstGeom>
          <a:noFill/>
        </p:spPr>
        <p:txBody>
          <a:bodyPr wrap="none" rtlCol="0">
            <a:spAutoFit/>
          </a:bodyPr>
          <a:lstStyle/>
          <a:p>
            <a:r>
              <a:rPr lang="zh-CN" altLang="en-US" dirty="0"/>
              <a:t>数据</a:t>
            </a:r>
          </a:p>
        </p:txBody>
      </p:sp>
      <p:pic>
        <p:nvPicPr>
          <p:cNvPr id="22" name="图片 21"/>
          <p:cNvPicPr>
            <a:picLocks noChangeAspect="1"/>
          </p:cNvPicPr>
          <p:nvPr/>
        </p:nvPicPr>
        <p:blipFill>
          <a:blip r:embed="rId4"/>
          <a:stretch>
            <a:fillRect/>
          </a:stretch>
        </p:blipFill>
        <p:spPr>
          <a:xfrm>
            <a:off x="1331802" y="5499653"/>
            <a:ext cx="8289275" cy="985286"/>
          </a:xfrm>
          <a:prstGeom prst="rect">
            <a:avLst/>
          </a:prstGeom>
        </p:spPr>
      </p:pic>
    </p:spTree>
    <p:extLst>
      <p:ext uri="{BB962C8B-B14F-4D97-AF65-F5344CB8AC3E}">
        <p14:creationId xmlns:p14="http://schemas.microsoft.com/office/powerpoint/2010/main" val="371413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fuel</a:t>
            </a:r>
            <a:endParaRPr lang="zh-CN" altLang="en-US" dirty="0"/>
          </a:p>
        </p:txBody>
      </p:sp>
      <p:sp>
        <p:nvSpPr>
          <p:cNvPr id="3" name="内容占位符 2"/>
          <p:cNvSpPr>
            <a:spLocks noGrp="1"/>
          </p:cNvSpPr>
          <p:nvPr>
            <p:ph idx="1"/>
          </p:nvPr>
        </p:nvSpPr>
        <p:spPr/>
        <p:txBody>
          <a:bodyPr/>
          <a:lstStyle/>
          <a:p>
            <a:r>
              <a:rPr lang="zh-CN" altLang="en-US" dirty="0"/>
              <a:t>存储为</a:t>
            </a:r>
            <a:r>
              <a:rPr lang="en-US" altLang="zh-CN" dirty="0"/>
              <a:t>hdf5</a:t>
            </a:r>
            <a:r>
              <a:rPr lang="zh-CN" altLang="en-US" dirty="0"/>
              <a:t>，里面存储</a:t>
            </a:r>
            <a:r>
              <a:rPr lang="en-US" altLang="zh-CN" dirty="0" err="1"/>
              <a:t>numpy</a:t>
            </a:r>
            <a:r>
              <a:rPr lang="zh-CN" altLang="en-US" dirty="0"/>
              <a:t>变量，可以分隔各个数据集合，比如</a:t>
            </a:r>
            <a:r>
              <a:rPr lang="en-US" altLang="zh-CN" dirty="0" err="1"/>
              <a:t>X,y</a:t>
            </a:r>
            <a:r>
              <a:rPr lang="en-US" altLang="zh-CN" dirty="0"/>
              <a:t>; </a:t>
            </a:r>
            <a:r>
              <a:rPr lang="zh-CN" altLang="en-US" dirty="0"/>
              <a:t>还有各个小部分</a:t>
            </a:r>
            <a:r>
              <a:rPr lang="en-US" altLang="zh-CN" dirty="0"/>
              <a:t>’train’</a:t>
            </a:r>
            <a:r>
              <a:rPr lang="zh-CN" altLang="en-US" dirty="0"/>
              <a:t>，</a:t>
            </a:r>
            <a:r>
              <a:rPr lang="en-US" altLang="zh-CN" dirty="0"/>
              <a:t>’</a:t>
            </a:r>
            <a:r>
              <a:rPr lang="en-US" altLang="zh-CN" dirty="0" err="1"/>
              <a:t>val</a:t>
            </a:r>
            <a:r>
              <a:rPr lang="en-US" altLang="zh-CN" dirty="0"/>
              <a:t>’</a:t>
            </a:r>
            <a:r>
              <a:rPr lang="zh-CN" altLang="en-US" dirty="0"/>
              <a:t>，</a:t>
            </a:r>
            <a:r>
              <a:rPr lang="en-US" altLang="zh-CN" dirty="0"/>
              <a:t>’test’</a:t>
            </a:r>
          </a:p>
          <a:p>
            <a:r>
              <a:rPr lang="zh-CN" altLang="en-US" dirty="0"/>
              <a:t>可以每次读入一个</a:t>
            </a:r>
            <a:r>
              <a:rPr lang="en-US" altLang="zh-CN" dirty="0" err="1"/>
              <a:t>epouch</a:t>
            </a:r>
            <a:r>
              <a:rPr lang="zh-CN" altLang="en-US" dirty="0"/>
              <a:t>来训练；避免输入数据量</a:t>
            </a:r>
            <a:r>
              <a:rPr lang="en-US" altLang="zh-CN" dirty="0"/>
              <a:t>(</a:t>
            </a:r>
            <a:r>
              <a:rPr lang="en-US" altLang="zh-CN" dirty="0" err="1"/>
              <a:t>x,y</a:t>
            </a:r>
            <a:r>
              <a:rPr lang="en-US" altLang="zh-CN" dirty="0"/>
              <a:t>)&gt;</a:t>
            </a:r>
            <a:r>
              <a:rPr lang="zh-CN" altLang="en-US" dirty="0"/>
              <a:t>内存</a:t>
            </a:r>
            <a:endParaRPr lang="en-US" altLang="zh-CN" dirty="0"/>
          </a:p>
          <a:p>
            <a:pPr lvl="1"/>
            <a:r>
              <a:rPr lang="zh-CN" altLang="en-US" dirty="0"/>
              <a:t>实际上应该是一次读一批</a:t>
            </a:r>
            <a:endParaRPr lang="en-US" altLang="zh-CN" dirty="0"/>
          </a:p>
          <a:p>
            <a:r>
              <a:rPr lang="zh-CN" altLang="en-US" dirty="0"/>
              <a:t>一般深度学习输入是 </a:t>
            </a:r>
            <a:r>
              <a:rPr lang="en-US" altLang="zh-CN" dirty="0"/>
              <a:t>X=list of [i0,i1,i2..] </a:t>
            </a:r>
            <a:r>
              <a:rPr lang="zh-CN" altLang="en-US" dirty="0"/>
              <a:t>词索引序列。要生成这个输入，比如</a:t>
            </a:r>
            <a:r>
              <a:rPr lang="en-US" altLang="zh-CN" dirty="0"/>
              <a:t>300G</a:t>
            </a:r>
            <a:r>
              <a:rPr lang="zh-CN" altLang="en-US" dirty="0"/>
              <a:t>文本，一次性读入内存也不行。也可以每次读入一部分，然后把这部分对应的</a:t>
            </a:r>
            <a:r>
              <a:rPr lang="en-US" altLang="zh-CN" dirty="0" err="1"/>
              <a:t>X,y</a:t>
            </a:r>
            <a:r>
              <a:rPr lang="zh-CN" altLang="en-US" dirty="0"/>
              <a:t>写入该文件</a:t>
            </a:r>
            <a:r>
              <a:rPr lang="en-US" altLang="zh-CN" dirty="0"/>
              <a:t>data.hdf5</a:t>
            </a:r>
            <a:r>
              <a:rPr lang="zh-CN" altLang="en-US" dirty="0"/>
              <a:t>的合适位置，即</a:t>
            </a:r>
            <a:r>
              <a:rPr lang="en-US" altLang="zh-CN" dirty="0"/>
              <a:t>hdf5</a:t>
            </a:r>
            <a:r>
              <a:rPr lang="zh-CN" altLang="en-US" dirty="0"/>
              <a:t>支持增量地址非连续地扩展</a:t>
            </a:r>
            <a:r>
              <a:rPr lang="en-US" altLang="zh-CN" dirty="0" err="1"/>
              <a:t>numpy</a:t>
            </a:r>
            <a:endParaRPr lang="en-US" altLang="zh-CN" dirty="0"/>
          </a:p>
          <a:p>
            <a:r>
              <a:rPr lang="zh-CN" altLang="en-US" dirty="0"/>
              <a:t>支持一些</a:t>
            </a:r>
            <a:r>
              <a:rPr lang="en-US" altLang="zh-CN" dirty="0"/>
              <a:t>transformer</a:t>
            </a:r>
          </a:p>
          <a:p>
            <a:r>
              <a:rPr lang="zh-CN" altLang="en-US" dirty="0"/>
              <a:t>以上其实都是最基本的数据接口需求</a:t>
            </a:r>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06508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模型、算法</a:t>
            </a:r>
          </a:p>
        </p:txBody>
      </p:sp>
      <p:sp>
        <p:nvSpPr>
          <p:cNvPr id="3" name="内容占位符 2"/>
          <p:cNvSpPr>
            <a:spLocks noGrp="1"/>
          </p:cNvSpPr>
          <p:nvPr>
            <p:ph sz="half" idx="1"/>
          </p:nvPr>
        </p:nvSpPr>
        <p:spPr/>
        <p:txBody>
          <a:bodyPr/>
          <a:lstStyle/>
          <a:p>
            <a:r>
              <a:rPr lang="en-US" altLang="zh-CN" dirty="0" err="1"/>
              <a:t>Theano</a:t>
            </a:r>
            <a:r>
              <a:rPr lang="en-US" altLang="zh-CN" dirty="0"/>
              <a:t> </a:t>
            </a:r>
            <a:r>
              <a:rPr lang="zh-CN" altLang="en-US" dirty="0"/>
              <a:t>是一个通用计算库</a:t>
            </a:r>
            <a:endParaRPr lang="en-US" altLang="zh-CN" dirty="0"/>
          </a:p>
          <a:p>
            <a:r>
              <a:rPr lang="zh-CN" altLang="en-US" dirty="0"/>
              <a:t>支持自定义</a:t>
            </a:r>
            <a:r>
              <a:rPr lang="en-US" altLang="zh-CN" dirty="0"/>
              <a:t>LAYER</a:t>
            </a:r>
          </a:p>
          <a:p>
            <a:r>
              <a:rPr lang="en-US" altLang="zh-CN" dirty="0"/>
              <a:t>CNN, RNN, attention, sequence generator</a:t>
            </a:r>
            <a:endParaRPr lang="zh-CN" altLang="en-US" dirty="0"/>
          </a:p>
          <a:p>
            <a:endParaRPr lang="zh-CN" altLang="en-US" dirty="0"/>
          </a:p>
        </p:txBody>
      </p:sp>
      <p:sp>
        <p:nvSpPr>
          <p:cNvPr id="4" name="内容占位符 3"/>
          <p:cNvSpPr>
            <a:spLocks noGrp="1"/>
          </p:cNvSpPr>
          <p:nvPr>
            <p:ph sz="half" idx="2"/>
          </p:nvPr>
        </p:nvSpPr>
        <p:spPr/>
        <p:txBody>
          <a:bodyPr/>
          <a:lstStyle/>
          <a:p>
            <a:r>
              <a:rPr lang="en-US" altLang="zh-CN" dirty="0"/>
              <a:t>SGD, </a:t>
            </a:r>
            <a:r>
              <a:rPr lang="en-US" altLang="zh-CN" b="1" dirty="0" err="1"/>
              <a:t>Momentum,AdaDelta</a:t>
            </a:r>
            <a:r>
              <a:rPr lang="en-US" altLang="zh-CN" b="1" dirty="0"/>
              <a:t>, </a:t>
            </a:r>
            <a:r>
              <a:rPr lang="en-US" altLang="zh-CN" b="1" dirty="0" err="1"/>
              <a:t>AdaGrad</a:t>
            </a:r>
            <a:r>
              <a:rPr lang="en-US" altLang="zh-CN" b="1" dirty="0"/>
              <a:t>, Adam, </a:t>
            </a:r>
            <a:r>
              <a:rPr lang="en-US" altLang="zh-CN" b="1" dirty="0" err="1"/>
              <a:t>RMSProp</a:t>
            </a:r>
            <a:endParaRPr lang="en-US" altLang="zh-CN" b="1" dirty="0"/>
          </a:p>
          <a:p>
            <a:r>
              <a:rPr lang="en-US" altLang="zh-CN" b="1" dirty="0" err="1"/>
              <a:t>StepClipping</a:t>
            </a:r>
            <a:endParaRPr lang="en-US" altLang="zh-CN" b="1" dirty="0"/>
          </a:p>
          <a:p>
            <a:r>
              <a:rPr lang="en-US" altLang="zh-CN" dirty="0"/>
              <a:t>Dropout, </a:t>
            </a:r>
            <a:r>
              <a:rPr lang="en-US" altLang="zh-CN" dirty="0" err="1"/>
              <a:t>BatchNormalization</a:t>
            </a:r>
            <a:endParaRPr lang="zh-CN" altLang="en-US" dirty="0"/>
          </a:p>
        </p:txBody>
      </p:sp>
    </p:spTree>
    <p:extLst>
      <p:ext uri="{BB962C8B-B14F-4D97-AF65-F5344CB8AC3E}">
        <p14:creationId xmlns:p14="http://schemas.microsoft.com/office/powerpoint/2010/main" val="63503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插件</a:t>
            </a:r>
          </a:p>
        </p:txBody>
      </p:sp>
      <p:sp>
        <p:nvSpPr>
          <p:cNvPr id="3" name="内容占位符 2"/>
          <p:cNvSpPr>
            <a:spLocks noGrp="1"/>
          </p:cNvSpPr>
          <p:nvPr>
            <p:ph idx="1"/>
          </p:nvPr>
        </p:nvSpPr>
        <p:spPr/>
        <p:txBody>
          <a:bodyPr/>
          <a:lstStyle/>
          <a:p>
            <a:r>
              <a:rPr lang="en-US" altLang="zh-CN" dirty="0"/>
              <a:t>Logging</a:t>
            </a:r>
          </a:p>
          <a:p>
            <a:pPr lvl="1"/>
            <a:r>
              <a:rPr lang="zh-CN" altLang="en-US" dirty="0"/>
              <a:t>每个</a:t>
            </a:r>
            <a:r>
              <a:rPr lang="en-US" altLang="zh-CN" dirty="0" err="1"/>
              <a:t>epouch</a:t>
            </a:r>
            <a:r>
              <a:rPr lang="zh-CN" altLang="en-US" dirty="0"/>
              <a:t>的时间</a:t>
            </a:r>
            <a:endParaRPr lang="en-US" altLang="zh-CN" dirty="0"/>
          </a:p>
          <a:p>
            <a:pPr lvl="1"/>
            <a:r>
              <a:rPr lang="zh-CN" altLang="en-US" dirty="0"/>
              <a:t>每个</a:t>
            </a:r>
            <a:r>
              <a:rPr lang="en-US" altLang="zh-CN" dirty="0" err="1"/>
              <a:t>epouch</a:t>
            </a:r>
            <a:r>
              <a:rPr lang="zh-CN" altLang="en-US" dirty="0"/>
              <a:t>的，关于计算图中某个值在某些数据集上的值</a:t>
            </a:r>
            <a:r>
              <a:rPr lang="en-US" altLang="zh-CN" dirty="0"/>
              <a:t>(</a:t>
            </a:r>
            <a:r>
              <a:rPr lang="zh-CN" altLang="en-US" dirty="0"/>
              <a:t>比如</a:t>
            </a:r>
            <a:r>
              <a:rPr lang="en-US" altLang="zh-CN" dirty="0"/>
              <a:t>train, </a:t>
            </a:r>
            <a:r>
              <a:rPr lang="en-US" altLang="zh-CN" dirty="0" err="1"/>
              <a:t>val</a:t>
            </a:r>
            <a:r>
              <a:rPr lang="en-US" altLang="zh-CN" dirty="0"/>
              <a:t>, test</a:t>
            </a:r>
            <a:r>
              <a:rPr lang="zh-CN" altLang="en-US" dirty="0"/>
              <a:t>的</a:t>
            </a:r>
            <a:r>
              <a:rPr lang="en-US" altLang="zh-CN" dirty="0" err="1"/>
              <a:t>error_rate</a:t>
            </a:r>
            <a:r>
              <a:rPr lang="en-US" altLang="zh-CN" dirty="0"/>
              <a:t>)</a:t>
            </a:r>
            <a:r>
              <a:rPr lang="zh-CN" altLang="en-US" dirty="0"/>
              <a:t>； 如果和训练数据一样，会合并计算图进去</a:t>
            </a:r>
            <a:endParaRPr lang="en-US" altLang="zh-CN" dirty="0"/>
          </a:p>
          <a:p>
            <a:r>
              <a:rPr lang="zh-CN" altLang="en-US" dirty="0"/>
              <a:t>保存最好模型</a:t>
            </a:r>
            <a:endParaRPr lang="en-US" altLang="zh-CN" dirty="0"/>
          </a:p>
          <a:p>
            <a:r>
              <a:rPr lang="zh-CN" altLang="en-US" dirty="0"/>
              <a:t>修改计算图参数，比如学习率</a:t>
            </a:r>
            <a:endParaRPr lang="en-US" altLang="zh-CN" dirty="0"/>
          </a:p>
          <a:p>
            <a:r>
              <a:rPr lang="en-US" altLang="zh-CN" dirty="0"/>
              <a:t>Live-</a:t>
            </a:r>
            <a:r>
              <a:rPr lang="en-US" altLang="zh-CN" dirty="0" err="1"/>
              <a:t>ploting</a:t>
            </a:r>
            <a:endParaRPr lang="en-US" altLang="zh-CN" dirty="0"/>
          </a:p>
          <a:p>
            <a:r>
              <a:rPr lang="en-US" altLang="zh-CN" dirty="0"/>
              <a:t>Load </a:t>
            </a:r>
            <a:r>
              <a:rPr lang="zh-CN" altLang="en-US" dirty="0"/>
              <a:t>模型：比如你之前训练到一半的模型</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4237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模型存储与</a:t>
            </a:r>
            <a:r>
              <a:rPr lang="en-US" altLang="zh-CN" dirty="0"/>
              <a:t>load</a:t>
            </a:r>
            <a:endParaRPr lang="zh-CN" altLang="en-US" dirty="0"/>
          </a:p>
        </p:txBody>
      </p:sp>
      <p:pic>
        <p:nvPicPr>
          <p:cNvPr id="5" name="内容占位符 4"/>
          <p:cNvPicPr>
            <a:picLocks noGrp="1" noChangeAspect="1"/>
          </p:cNvPicPr>
          <p:nvPr>
            <p:ph sz="half" idx="1"/>
          </p:nvPr>
        </p:nvPicPr>
        <p:blipFill>
          <a:blip r:embed="rId2"/>
          <a:stretch>
            <a:fillRect/>
          </a:stretch>
        </p:blipFill>
        <p:spPr>
          <a:xfrm>
            <a:off x="677863" y="2264898"/>
            <a:ext cx="2234149" cy="3776463"/>
          </a:xfrm>
          <a:prstGeom prst="rect">
            <a:avLst/>
          </a:prstGeom>
        </p:spPr>
      </p:pic>
      <p:sp>
        <p:nvSpPr>
          <p:cNvPr id="4" name="内容占位符 3"/>
          <p:cNvSpPr>
            <a:spLocks noGrp="1"/>
          </p:cNvSpPr>
          <p:nvPr>
            <p:ph sz="half" idx="2"/>
          </p:nvPr>
        </p:nvSpPr>
        <p:spPr>
          <a:xfrm>
            <a:off x="3263705" y="2160589"/>
            <a:ext cx="6010299" cy="3880773"/>
          </a:xfrm>
        </p:spPr>
        <p:txBody>
          <a:bodyPr>
            <a:normAutofit/>
          </a:bodyPr>
          <a:lstStyle/>
          <a:p>
            <a:r>
              <a:rPr lang="zh-CN" altLang="en-US" dirty="0"/>
              <a:t>最通用的模型存储是把模型的参数按名字存储起来，然后重载的时候用原来代码先初始化一个计算图，然后把参数灌入即可</a:t>
            </a:r>
            <a:endParaRPr lang="en-US" altLang="zh-CN" dirty="0"/>
          </a:p>
          <a:p>
            <a:pPr lvl="1"/>
            <a:r>
              <a:rPr lang="zh-CN" altLang="en-US" dirty="0"/>
              <a:t>不用像</a:t>
            </a:r>
            <a:r>
              <a:rPr lang="en-US" altLang="zh-CN" dirty="0"/>
              <a:t>pickle</a:t>
            </a:r>
            <a:r>
              <a:rPr lang="zh-CN" altLang="en-US" dirty="0"/>
              <a:t>需要模型的类定义（比如</a:t>
            </a:r>
            <a:r>
              <a:rPr lang="en-US" altLang="zh-CN" dirty="0"/>
              <a:t>2</a:t>
            </a:r>
            <a:r>
              <a:rPr lang="zh-CN" altLang="en-US" dirty="0"/>
              <a:t>个环境不同</a:t>
            </a:r>
            <a:r>
              <a:rPr lang="en-US" altLang="zh-CN" dirty="0"/>
              <a:t>,</a:t>
            </a:r>
            <a:r>
              <a:rPr lang="zh-CN" altLang="en-US" dirty="0"/>
              <a:t>底层模块不同就有问题）</a:t>
            </a:r>
            <a:endParaRPr lang="en-US" altLang="zh-CN" dirty="0"/>
          </a:p>
          <a:p>
            <a:r>
              <a:rPr lang="zh-CN" altLang="en-US" dirty="0"/>
              <a:t>最好把超参也保存起来，然后用超参来初始化</a:t>
            </a:r>
            <a:r>
              <a:rPr lang="en-US" altLang="zh-CN" dirty="0"/>
              <a:t>NN</a:t>
            </a:r>
          </a:p>
          <a:p>
            <a:pPr lvl="1"/>
            <a:r>
              <a:rPr lang="zh-CN" altLang="en-US" dirty="0"/>
              <a:t>一般的超参指某些需要调的地方，比如神经元个数、是否使用</a:t>
            </a:r>
            <a:r>
              <a:rPr lang="en-US" altLang="zh-CN" dirty="0"/>
              <a:t>BN</a:t>
            </a:r>
          </a:p>
          <a:p>
            <a:pPr lvl="1"/>
            <a:r>
              <a:rPr lang="zh-CN" altLang="en-US" dirty="0"/>
              <a:t>在现在</a:t>
            </a:r>
            <a:r>
              <a:rPr lang="en-US" altLang="zh-CN" dirty="0"/>
              <a:t>NN</a:t>
            </a:r>
            <a:r>
              <a:rPr lang="zh-CN" altLang="en-US" dirty="0"/>
              <a:t>领域，有些工作是把约束定义在模型自组织的可能性，而模型的具体的结构作为自动学习的结果即参数。  </a:t>
            </a:r>
            <a:r>
              <a:rPr lang="en-US" altLang="zh-CN" dirty="0"/>
              <a:t>Pylearn2 </a:t>
            </a:r>
            <a:r>
              <a:rPr lang="zh-CN" altLang="en-US" dirty="0"/>
              <a:t>是用基于类的文件来定义神经网络的。</a:t>
            </a:r>
            <a:endParaRPr lang="en-US" altLang="zh-CN" dirty="0"/>
          </a:p>
          <a:p>
            <a:pPr lvl="1"/>
            <a:r>
              <a:rPr lang="zh-CN" altLang="en-US" dirty="0"/>
              <a:t>所以怎么建立语言无关</a:t>
            </a:r>
            <a:r>
              <a:rPr lang="en-US" altLang="zh-CN" dirty="0"/>
              <a:t>NN</a:t>
            </a:r>
            <a:r>
              <a:rPr lang="zh-CN" altLang="en-US" dirty="0"/>
              <a:t>结构完备描述？目前还没发现。</a:t>
            </a:r>
            <a:endParaRPr lang="en-US" altLang="zh-CN" dirty="0"/>
          </a:p>
          <a:p>
            <a:endParaRPr lang="zh-CN" altLang="en-US" dirty="0"/>
          </a:p>
        </p:txBody>
      </p:sp>
    </p:spTree>
    <p:extLst>
      <p:ext uri="{BB962C8B-B14F-4D97-AF65-F5344CB8AC3E}">
        <p14:creationId xmlns:p14="http://schemas.microsoft.com/office/powerpoint/2010/main" val="213983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水平有限，不到之处欢饮指正</a:t>
            </a:r>
            <a:r>
              <a:rPr lang="en-US" altLang="zh-CN" dirty="0"/>
              <a:t>~</a:t>
            </a:r>
            <a:endParaRPr lang="zh-CN" altLang="en-US" dirty="0"/>
          </a:p>
        </p:txBody>
      </p:sp>
      <p:sp>
        <p:nvSpPr>
          <p:cNvPr id="3" name="内容占位符 2"/>
          <p:cNvSpPr>
            <a:spLocks noGrp="1"/>
          </p:cNvSpPr>
          <p:nvPr>
            <p:ph idx="1"/>
          </p:nvPr>
        </p:nvSpPr>
        <p:spPr/>
        <p:txBody>
          <a:bodyPr/>
          <a:lstStyle/>
          <a:p>
            <a:r>
              <a:rPr lang="zh-CN" altLang="en-US" sz="3600" b="1" dirty="0"/>
              <a:t>内容已经跟不上学术</a:t>
            </a:r>
            <a:r>
              <a:rPr lang="en-US" altLang="zh-CN" sz="3600" b="1" dirty="0"/>
              <a:t>idea</a:t>
            </a:r>
            <a:r>
              <a:rPr lang="zh-CN" altLang="en-US" sz="3600" b="1" dirty="0"/>
              <a:t>变化了，挺久没跟踪学术了</a:t>
            </a:r>
            <a:r>
              <a:rPr lang="en-US" altLang="zh-CN" sz="3600" b="1" dirty="0"/>
              <a:t>&amp;</a:t>
            </a:r>
            <a:r>
              <a:rPr lang="zh-CN" altLang="en-US" sz="3600" b="1" dirty="0"/>
              <a:t>个人能力有限</a:t>
            </a:r>
            <a:endParaRPr lang="en-US" altLang="zh-CN" sz="3600" b="1" dirty="0"/>
          </a:p>
          <a:p>
            <a:r>
              <a:rPr lang="zh-CN" altLang="en-US" sz="3600" dirty="0"/>
              <a:t>实际工程会面临一些新的问题，这里有一些涉及</a:t>
            </a:r>
            <a:endParaRPr lang="en-US" altLang="zh-CN" sz="3600" dirty="0"/>
          </a:p>
          <a:p>
            <a:r>
              <a:rPr lang="zh-CN" altLang="en-US" sz="3600" dirty="0"/>
              <a:t>还有许多优化空间</a:t>
            </a:r>
            <a:endParaRPr lang="en-US" altLang="zh-CN" sz="3600" dirty="0"/>
          </a:p>
          <a:p>
            <a:endParaRPr lang="en-US" altLang="zh-CN" dirty="0"/>
          </a:p>
          <a:p>
            <a:endParaRPr lang="zh-CN" altLang="en-US" dirty="0"/>
          </a:p>
        </p:txBody>
      </p:sp>
    </p:spTree>
    <p:extLst>
      <p:ext uri="{BB962C8B-B14F-4D97-AF65-F5344CB8AC3E}">
        <p14:creationId xmlns:p14="http://schemas.microsoft.com/office/powerpoint/2010/main" val="2592271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三、基于规则的情感分析</a:t>
            </a:r>
            <a:br>
              <a:rPr lang="en-US" altLang="zh-CN" dirty="0"/>
            </a:br>
            <a:endParaRPr lang="zh-CN" altLang="en-US" dirty="0"/>
          </a:p>
        </p:txBody>
      </p:sp>
      <p:sp>
        <p:nvSpPr>
          <p:cNvPr id="3" name="文本占位符 2"/>
          <p:cNvSpPr>
            <a:spLocks noGrp="1"/>
          </p:cNvSpPr>
          <p:nvPr>
            <p:ph type="body" idx="1"/>
          </p:nvPr>
        </p:nvSpPr>
        <p:spPr/>
        <p:txBody>
          <a:bodyPr/>
          <a:lstStyle/>
          <a:p>
            <a:pPr algn="r"/>
            <a:r>
              <a:rPr lang="zh-CN" altLang="en-US" dirty="0"/>
              <a:t>数据标注员养成</a:t>
            </a:r>
            <a:r>
              <a:rPr lang="en-US" altLang="zh-CN" dirty="0"/>
              <a:t>……</a:t>
            </a:r>
            <a:endParaRPr lang="zh-CN" altLang="en-US" dirty="0"/>
          </a:p>
        </p:txBody>
      </p:sp>
    </p:spTree>
    <p:extLst>
      <p:ext uri="{BB962C8B-B14F-4D97-AF65-F5344CB8AC3E}">
        <p14:creationId xmlns:p14="http://schemas.microsoft.com/office/powerpoint/2010/main" val="336676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情感新词发现</a:t>
            </a:r>
          </a:p>
        </p:txBody>
      </p:sp>
      <p:sp>
        <p:nvSpPr>
          <p:cNvPr id="3" name="内容占位符 2"/>
          <p:cNvSpPr>
            <a:spLocks noGrp="1"/>
          </p:cNvSpPr>
          <p:nvPr>
            <p:ph idx="1"/>
          </p:nvPr>
        </p:nvSpPr>
        <p:spPr/>
        <p:txBody>
          <a:bodyPr>
            <a:normAutofit fontScale="92500" lnSpcReduction="10000"/>
          </a:bodyPr>
          <a:lstStyle/>
          <a:p>
            <a:r>
              <a:rPr lang="zh-CN" altLang="en-US" dirty="0"/>
              <a:t>种子词</a:t>
            </a:r>
            <a:r>
              <a:rPr lang="en-US" altLang="zh-CN" dirty="0"/>
              <a:t>1.5W</a:t>
            </a:r>
            <a:r>
              <a:rPr lang="zh-CN" altLang="en-US" dirty="0"/>
              <a:t> 人工过滤</a:t>
            </a:r>
            <a:endParaRPr lang="en-US" altLang="zh-CN" dirty="0"/>
          </a:p>
          <a:p>
            <a:pPr lvl="1"/>
            <a:r>
              <a:rPr lang="zh-CN" altLang="en-US" dirty="0"/>
              <a:t>讲真至少花了我</a:t>
            </a:r>
            <a:r>
              <a:rPr lang="en-US" altLang="zh-CN" dirty="0"/>
              <a:t>4</a:t>
            </a:r>
            <a:r>
              <a:rPr lang="zh-CN" altLang="en-US" dirty="0"/>
              <a:t>、</a:t>
            </a:r>
            <a:r>
              <a:rPr lang="en-US" altLang="zh-CN" dirty="0"/>
              <a:t>5</a:t>
            </a:r>
            <a:r>
              <a:rPr lang="zh-CN" altLang="en-US" dirty="0"/>
              <a:t>天； 有时候质量差还得重筛</a:t>
            </a:r>
            <a:endParaRPr lang="en-US" altLang="zh-CN" dirty="0"/>
          </a:p>
          <a:p>
            <a:r>
              <a:rPr lang="zh-CN" altLang="en-US" dirty="0"/>
              <a:t>通过监督学习获取特征，人工过滤</a:t>
            </a:r>
            <a:endParaRPr lang="en-US" altLang="zh-CN" dirty="0"/>
          </a:p>
          <a:p>
            <a:r>
              <a:rPr lang="zh-CN" altLang="en-US" dirty="0"/>
              <a:t>利用其它的情感分析（文智）做验证，修正了</a:t>
            </a:r>
            <a:r>
              <a:rPr lang="en-US" altLang="zh-CN" dirty="0"/>
              <a:t>100-</a:t>
            </a:r>
            <a:r>
              <a:rPr lang="zh-CN" altLang="en-US" dirty="0"/>
              <a:t>几百个个这个数量级</a:t>
            </a:r>
            <a:endParaRPr lang="en-US" altLang="zh-CN" dirty="0"/>
          </a:p>
          <a:p>
            <a:pPr lvl="1"/>
            <a:r>
              <a:rPr lang="zh-CN" altLang="en-US" dirty="0"/>
              <a:t>文智的词典不好，我把我们当时我们的词典与他的接口情感判断相反的拿出来，大约有几百个，我们的正确率与他的正确率是</a:t>
            </a:r>
            <a:r>
              <a:rPr lang="en-US" altLang="zh-CN" dirty="0"/>
              <a:t>8:1</a:t>
            </a:r>
            <a:r>
              <a:rPr lang="zh-CN" altLang="en-US" dirty="0"/>
              <a:t>这样子左右</a:t>
            </a:r>
            <a:endParaRPr lang="en-US" altLang="zh-CN" dirty="0"/>
          </a:p>
          <a:p>
            <a:r>
              <a:rPr lang="zh-CN" altLang="en-US" dirty="0"/>
              <a:t>利用种子词</a:t>
            </a:r>
            <a:r>
              <a:rPr lang="en-US" altLang="zh-CN" dirty="0"/>
              <a:t>(1,-1,0)</a:t>
            </a:r>
            <a:r>
              <a:rPr lang="zh-CN" altLang="en-US" dirty="0"/>
              <a:t>、</a:t>
            </a:r>
            <a:r>
              <a:rPr lang="en-US" altLang="zh-CN" dirty="0"/>
              <a:t>word2vec </a:t>
            </a:r>
            <a:r>
              <a:rPr lang="zh-CN" altLang="en-US" dirty="0"/>
              <a:t>做情感新词传播</a:t>
            </a:r>
            <a:r>
              <a:rPr lang="en-US" altLang="zh-CN" dirty="0"/>
              <a:t>&amp;</a:t>
            </a:r>
            <a:r>
              <a:rPr lang="zh-CN" altLang="en-US" dirty="0"/>
              <a:t>选举</a:t>
            </a:r>
            <a:endParaRPr lang="en-US" altLang="zh-CN" dirty="0"/>
          </a:p>
          <a:p>
            <a:pPr lvl="1"/>
            <a:r>
              <a:rPr lang="en-US" altLang="zh-CN" dirty="0">
                <a:hlinkClick r:id="rId2"/>
              </a:rPr>
              <a:t>http://wiki.baifendian.com/pages/viewpage.action?pageId=13512021</a:t>
            </a:r>
            <a:endParaRPr lang="en-US" altLang="zh-CN" dirty="0"/>
          </a:p>
          <a:p>
            <a:pPr lvl="1"/>
            <a:r>
              <a:rPr lang="zh-CN" altLang="en-US" dirty="0"/>
              <a:t>单单传播一层，阈值较高，</a:t>
            </a:r>
            <a:r>
              <a:rPr lang="en-US" altLang="zh-CN" dirty="0"/>
              <a:t>1/-1</a:t>
            </a:r>
            <a:r>
              <a:rPr lang="zh-CN" altLang="en-US" dirty="0"/>
              <a:t>的数量在</a:t>
            </a:r>
            <a:r>
              <a:rPr lang="en-US" altLang="zh-CN" dirty="0"/>
              <a:t>5W</a:t>
            </a:r>
            <a:r>
              <a:rPr lang="zh-CN" altLang="en-US" dirty="0"/>
              <a:t>左右（更多的可以到几十万），支撑</a:t>
            </a:r>
            <a:r>
              <a:rPr lang="en-US" altLang="zh-CN" dirty="0"/>
              <a:t>&gt;=3</a:t>
            </a:r>
            <a:r>
              <a:rPr lang="zh-CN" altLang="en-US" dirty="0"/>
              <a:t>的在</a:t>
            </a:r>
            <a:r>
              <a:rPr lang="en-US" altLang="zh-CN" dirty="0"/>
              <a:t>4000</a:t>
            </a:r>
            <a:r>
              <a:rPr lang="zh-CN" altLang="en-US" dirty="0"/>
              <a:t>左右，进行了人工过滤；但即便在支撑</a:t>
            </a:r>
            <a:r>
              <a:rPr lang="en-US" altLang="zh-CN" dirty="0"/>
              <a:t>=1</a:t>
            </a:r>
            <a:r>
              <a:rPr lang="zh-CN" altLang="en-US" dirty="0"/>
              <a:t>的地方依旧有许多情感词</a:t>
            </a:r>
            <a:endParaRPr lang="en-US" altLang="zh-CN" dirty="0"/>
          </a:p>
          <a:p>
            <a:pPr lvl="1"/>
            <a:r>
              <a:rPr lang="zh-CN" altLang="en-US" dirty="0"/>
              <a:t>把那些词</a:t>
            </a:r>
            <a:r>
              <a:rPr lang="en-US" altLang="zh-CN" dirty="0"/>
              <a:t>w</a:t>
            </a:r>
            <a:r>
              <a:rPr lang="zh-CN" altLang="en-US" dirty="0"/>
              <a:t>，选举情感</a:t>
            </a:r>
            <a:r>
              <a:rPr lang="en-US" altLang="zh-CN" dirty="0"/>
              <a:t>f, w</a:t>
            </a:r>
            <a:r>
              <a:rPr lang="zh-CN" altLang="en-US" dirty="0"/>
              <a:t>并且包含种子情感词，并且所有种子情感词词性与</a:t>
            </a:r>
            <a:r>
              <a:rPr lang="en-US" altLang="zh-CN" dirty="0"/>
              <a:t>f</a:t>
            </a:r>
            <a:r>
              <a:rPr lang="zh-CN" altLang="en-US" dirty="0"/>
              <a:t>相同的自动加入词典</a:t>
            </a:r>
            <a:endParaRPr lang="en-US" altLang="zh-CN" dirty="0"/>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70514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情感新词</a:t>
            </a:r>
          </a:p>
        </p:txBody>
      </p:sp>
      <p:pic>
        <p:nvPicPr>
          <p:cNvPr id="5" name="图片 4"/>
          <p:cNvPicPr>
            <a:picLocks noChangeAspect="1"/>
          </p:cNvPicPr>
          <p:nvPr/>
        </p:nvPicPr>
        <p:blipFill>
          <a:blip r:embed="rId2"/>
          <a:stretch>
            <a:fillRect/>
          </a:stretch>
        </p:blipFill>
        <p:spPr>
          <a:xfrm>
            <a:off x="4347018" y="4179569"/>
            <a:ext cx="2705100" cy="4076700"/>
          </a:xfrm>
          <a:prstGeom prst="rect">
            <a:avLst/>
          </a:prstGeom>
        </p:spPr>
      </p:pic>
      <p:pic>
        <p:nvPicPr>
          <p:cNvPr id="6" name="图片 5"/>
          <p:cNvPicPr>
            <a:picLocks noChangeAspect="1"/>
          </p:cNvPicPr>
          <p:nvPr/>
        </p:nvPicPr>
        <p:blipFill>
          <a:blip r:embed="rId3"/>
          <a:stretch>
            <a:fillRect/>
          </a:stretch>
        </p:blipFill>
        <p:spPr>
          <a:xfrm>
            <a:off x="7222858" y="4179569"/>
            <a:ext cx="2371725" cy="3514725"/>
          </a:xfrm>
          <a:prstGeom prst="rect">
            <a:avLst/>
          </a:prstGeom>
        </p:spPr>
      </p:pic>
      <p:sp>
        <p:nvSpPr>
          <p:cNvPr id="7" name="内容占位符 6"/>
          <p:cNvSpPr>
            <a:spLocks noGrp="1"/>
          </p:cNvSpPr>
          <p:nvPr>
            <p:ph idx="1"/>
          </p:nvPr>
        </p:nvSpPr>
        <p:spPr>
          <a:xfrm flipV="1">
            <a:off x="677334" y="6041362"/>
            <a:ext cx="8596668" cy="176558"/>
          </a:xfrm>
        </p:spPr>
        <p:txBody>
          <a:bodyPr>
            <a:normAutofit fontScale="32500" lnSpcReduction="20000"/>
          </a:bodyPr>
          <a:lstStyle/>
          <a:p>
            <a:endParaRPr lang="zh-CN" altLang="en-US" dirty="0"/>
          </a:p>
        </p:txBody>
      </p:sp>
      <p:pic>
        <p:nvPicPr>
          <p:cNvPr id="8" name="图片 7"/>
          <p:cNvPicPr>
            <a:picLocks noChangeAspect="1"/>
          </p:cNvPicPr>
          <p:nvPr/>
        </p:nvPicPr>
        <p:blipFill>
          <a:blip r:embed="rId4"/>
          <a:stretch>
            <a:fillRect/>
          </a:stretch>
        </p:blipFill>
        <p:spPr>
          <a:xfrm>
            <a:off x="103535" y="1516893"/>
            <a:ext cx="3819525" cy="4904297"/>
          </a:xfrm>
          <a:prstGeom prst="rect">
            <a:avLst/>
          </a:prstGeom>
        </p:spPr>
      </p:pic>
      <p:pic>
        <p:nvPicPr>
          <p:cNvPr id="9" name="图片 8"/>
          <p:cNvPicPr>
            <a:picLocks noChangeAspect="1"/>
          </p:cNvPicPr>
          <p:nvPr/>
        </p:nvPicPr>
        <p:blipFill>
          <a:blip r:embed="rId5"/>
          <a:stretch>
            <a:fillRect/>
          </a:stretch>
        </p:blipFill>
        <p:spPr>
          <a:xfrm>
            <a:off x="4496859" y="581020"/>
            <a:ext cx="4788730" cy="3388021"/>
          </a:xfrm>
          <a:prstGeom prst="rect">
            <a:avLst/>
          </a:prstGeom>
        </p:spPr>
      </p:pic>
    </p:spTree>
    <p:extLst>
      <p:ext uri="{BB962C8B-B14F-4D97-AF65-F5344CB8AC3E}">
        <p14:creationId xmlns:p14="http://schemas.microsoft.com/office/powerpoint/2010/main" val="1032186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情感新词发现</a:t>
            </a:r>
          </a:p>
        </p:txBody>
      </p:sp>
      <p:sp>
        <p:nvSpPr>
          <p:cNvPr id="3" name="内容占位符 2"/>
          <p:cNvSpPr>
            <a:spLocks noGrp="1"/>
          </p:cNvSpPr>
          <p:nvPr>
            <p:ph idx="1"/>
          </p:nvPr>
        </p:nvSpPr>
        <p:spPr>
          <a:xfrm>
            <a:off x="677334" y="1589649"/>
            <a:ext cx="8596668" cy="4451713"/>
          </a:xfrm>
        </p:spPr>
        <p:txBody>
          <a:bodyPr/>
          <a:lstStyle/>
          <a:p>
            <a:r>
              <a:rPr lang="zh-CN" altLang="en-US" dirty="0"/>
              <a:t>其他情感词判断方法</a:t>
            </a:r>
            <a:endParaRPr lang="en-US" altLang="zh-CN" dirty="0"/>
          </a:p>
          <a:p>
            <a:pPr lvl="1"/>
            <a:r>
              <a:rPr lang="zh-CN" altLang="en-US" dirty="0"/>
              <a:t>互信息：根据种子词在大规模语料投票他们附近的词</a:t>
            </a:r>
            <a:endParaRPr lang="en-US" altLang="zh-CN" dirty="0"/>
          </a:p>
          <a:p>
            <a:pPr lvl="1"/>
            <a:r>
              <a:rPr lang="zh-CN" altLang="en-US" dirty="0"/>
              <a:t>同义词典：这个还没尝试过；估计能出一批新情感词</a:t>
            </a:r>
            <a:endParaRPr lang="en-US" altLang="zh-CN" dirty="0"/>
          </a:p>
          <a:p>
            <a:pPr lvl="1"/>
            <a:r>
              <a:rPr lang="zh-CN" altLang="en-US" dirty="0"/>
              <a:t>利用词形信息</a:t>
            </a:r>
            <a:endParaRPr lang="en-US" altLang="zh-CN" dirty="0"/>
          </a:p>
          <a:p>
            <a:pPr lvl="1"/>
            <a:r>
              <a:rPr lang="zh-CN" altLang="en-US" dirty="0"/>
              <a:t>根据</a:t>
            </a:r>
            <a:r>
              <a:rPr lang="en-US" altLang="zh-CN" dirty="0"/>
              <a:t>Wikipedia </a:t>
            </a:r>
            <a:r>
              <a:rPr lang="zh-CN" altLang="en-US" dirty="0"/>
              <a:t>专有名词的定义</a:t>
            </a:r>
            <a:r>
              <a:rPr lang="en-US" altLang="zh-CN" dirty="0"/>
              <a:t>,</a:t>
            </a:r>
            <a:r>
              <a:rPr lang="zh-CN" altLang="en-US" dirty="0"/>
              <a:t>词典的定义做情感相似判断</a:t>
            </a:r>
            <a:endParaRPr lang="en-US" altLang="zh-CN" dirty="0"/>
          </a:p>
          <a:p>
            <a:pPr lvl="1"/>
            <a:r>
              <a:rPr lang="zh-CN" altLang="en-US" dirty="0"/>
              <a:t>制定规则</a:t>
            </a:r>
            <a:r>
              <a:rPr lang="en-US" altLang="zh-CN" dirty="0"/>
              <a:t>/</a:t>
            </a:r>
            <a:r>
              <a:rPr lang="zh-CN" altLang="en-US" dirty="0"/>
              <a:t>模型：那问题就到了</a:t>
            </a:r>
            <a:r>
              <a:rPr lang="zh-CN" altLang="en-US" b="1" dirty="0">
                <a:solidFill>
                  <a:srgbClr val="FF0000"/>
                </a:solidFill>
              </a:rPr>
              <a:t>词的情感分析建模</a:t>
            </a:r>
            <a:endParaRPr lang="en-US" altLang="zh-CN" b="1" dirty="0">
              <a:solidFill>
                <a:srgbClr val="FF0000"/>
              </a:solidFill>
            </a:endParaRPr>
          </a:p>
          <a:p>
            <a:pPr lvl="2"/>
            <a:r>
              <a:rPr lang="zh-CN" altLang="en-US" dirty="0"/>
              <a:t>我们看到人工标注的局限性，标不完（语言在增长，分词不定），标不准</a:t>
            </a:r>
            <a:endParaRPr lang="en-US" altLang="zh-CN" dirty="0"/>
          </a:p>
          <a:p>
            <a:pPr lvl="2"/>
            <a:r>
              <a:rPr lang="zh-CN" altLang="en-US" dirty="0"/>
              <a:t>而深度学习又会对一些词过拟合，而对语料</a:t>
            </a:r>
            <a:r>
              <a:rPr lang="en-US" altLang="zh-CN" dirty="0"/>
              <a:t>/</a:t>
            </a:r>
            <a:r>
              <a:rPr lang="zh-CN" altLang="en-US" dirty="0"/>
              <a:t>词库没有词的欠拟合</a:t>
            </a:r>
            <a:endParaRPr lang="en-US" altLang="zh-CN" dirty="0"/>
          </a:p>
          <a:p>
            <a:pPr lvl="2"/>
            <a:r>
              <a:rPr lang="zh-CN" altLang="en-US" dirty="0"/>
              <a:t>字</a:t>
            </a:r>
            <a:r>
              <a:rPr lang="en-US" altLang="zh-CN" dirty="0"/>
              <a:t>&amp;</a:t>
            </a:r>
            <a:r>
              <a:rPr lang="zh-CN" altLang="en-US" dirty="0"/>
              <a:t>构词法建模</a:t>
            </a:r>
            <a:r>
              <a:rPr lang="en-US" altLang="zh-CN" dirty="0"/>
              <a:t>&amp;word2vec </a:t>
            </a:r>
            <a:r>
              <a:rPr lang="zh-CN" altLang="en-US" dirty="0"/>
              <a:t>共同作用是一个常用手法</a:t>
            </a:r>
            <a:endParaRPr lang="en-US" altLang="zh-CN" dirty="0"/>
          </a:p>
          <a:p>
            <a:pPr lvl="1"/>
            <a:r>
              <a:rPr lang="zh-CN" altLang="en-US" dirty="0"/>
              <a:t>最后积累了共</a:t>
            </a:r>
            <a:r>
              <a:rPr lang="en-US" altLang="zh-CN" dirty="0"/>
              <a:t>3W</a:t>
            </a:r>
            <a:r>
              <a:rPr lang="zh-CN" altLang="en-US" dirty="0"/>
              <a:t>情感词</a:t>
            </a:r>
            <a:endParaRPr lang="en-US" altLang="zh-CN" dirty="0"/>
          </a:p>
          <a:p>
            <a:pPr lvl="2"/>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885948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情感新词发现的问题</a:t>
            </a:r>
          </a:p>
        </p:txBody>
      </p:sp>
      <p:sp>
        <p:nvSpPr>
          <p:cNvPr id="3" name="内容占位符 2"/>
          <p:cNvSpPr>
            <a:spLocks noGrp="1"/>
          </p:cNvSpPr>
          <p:nvPr>
            <p:ph idx="1"/>
          </p:nvPr>
        </p:nvSpPr>
        <p:spPr/>
        <p:txBody>
          <a:bodyPr>
            <a:normAutofit lnSpcReduction="10000"/>
          </a:bodyPr>
          <a:lstStyle/>
          <a:p>
            <a:r>
              <a:rPr lang="zh-CN" altLang="en-US" dirty="0"/>
              <a:t>太多</a:t>
            </a:r>
            <a:endParaRPr lang="en-US" altLang="zh-CN" dirty="0"/>
          </a:p>
          <a:p>
            <a:pPr lvl="1"/>
            <a:r>
              <a:rPr lang="zh-CN" altLang="en-US" sz="1800" dirty="0"/>
              <a:t>所以需要建模，保证原本精确结果，模型判断辅助</a:t>
            </a:r>
            <a:endParaRPr lang="en-US" altLang="zh-CN" sz="1800" dirty="0"/>
          </a:p>
          <a:p>
            <a:r>
              <a:rPr lang="zh-CN" altLang="en-US" dirty="0"/>
              <a:t>判不准</a:t>
            </a:r>
            <a:endParaRPr lang="en-US" altLang="zh-CN" dirty="0"/>
          </a:p>
          <a:p>
            <a:pPr lvl="1"/>
            <a:r>
              <a:rPr lang="zh-CN" altLang="en-US" sz="1800" dirty="0">
                <a:solidFill>
                  <a:srgbClr val="FF0000"/>
                </a:solidFill>
              </a:rPr>
              <a:t>例子：水平有限，不到之处欢饮指正</a:t>
            </a:r>
            <a:endParaRPr lang="en-US" altLang="zh-CN" sz="1800" dirty="0">
              <a:solidFill>
                <a:srgbClr val="FF0000"/>
              </a:solidFill>
            </a:endParaRPr>
          </a:p>
          <a:p>
            <a:pPr lvl="2"/>
            <a:r>
              <a:rPr lang="zh-CN" altLang="en-US" sz="1800" dirty="0">
                <a:solidFill>
                  <a:srgbClr val="FF0000"/>
                </a:solidFill>
              </a:rPr>
              <a:t>如果用规则 </a:t>
            </a:r>
            <a:r>
              <a:rPr lang="en-US" altLang="zh-CN" sz="1800" dirty="0">
                <a:solidFill>
                  <a:srgbClr val="FF0000"/>
                </a:solidFill>
              </a:rPr>
              <a:t>‘</a:t>
            </a:r>
            <a:r>
              <a:rPr lang="zh-CN" altLang="en-US" sz="1800" dirty="0">
                <a:solidFill>
                  <a:srgbClr val="FF0000"/>
                </a:solidFill>
              </a:rPr>
              <a:t>水平有限</a:t>
            </a:r>
            <a:r>
              <a:rPr lang="en-US" altLang="zh-CN" sz="1800" dirty="0">
                <a:solidFill>
                  <a:srgbClr val="FF0000"/>
                </a:solidFill>
              </a:rPr>
              <a:t>’,’ </a:t>
            </a:r>
            <a:r>
              <a:rPr lang="zh-CN" altLang="en-US" sz="1800" dirty="0">
                <a:solidFill>
                  <a:srgbClr val="FF0000"/>
                </a:solidFill>
              </a:rPr>
              <a:t>不到之处</a:t>
            </a:r>
            <a:r>
              <a:rPr lang="en-US" altLang="zh-CN" sz="1800" dirty="0">
                <a:solidFill>
                  <a:srgbClr val="FF0000"/>
                </a:solidFill>
              </a:rPr>
              <a:t>’ </a:t>
            </a:r>
            <a:r>
              <a:rPr lang="zh-CN" altLang="en-US" sz="1800" dirty="0">
                <a:solidFill>
                  <a:srgbClr val="FF0000"/>
                </a:solidFill>
              </a:rPr>
              <a:t>‘欢迎’‘指正’即便这些词都能理解， 很难对句子的情感算子建模。</a:t>
            </a:r>
            <a:endParaRPr lang="en-US" altLang="zh-CN" sz="1800" dirty="0">
              <a:solidFill>
                <a:srgbClr val="FF0000"/>
              </a:solidFill>
            </a:endParaRPr>
          </a:p>
          <a:p>
            <a:pPr lvl="1"/>
            <a:r>
              <a:rPr lang="zh-CN" altLang="en-US" sz="1800" dirty="0"/>
              <a:t>没有权重</a:t>
            </a:r>
            <a:endParaRPr lang="en-US" altLang="zh-CN" sz="1800" dirty="0"/>
          </a:p>
          <a:p>
            <a:pPr lvl="1"/>
            <a:r>
              <a:rPr lang="zh-CN" altLang="en-US" sz="1800" dirty="0"/>
              <a:t>歧义：</a:t>
            </a:r>
            <a:endParaRPr lang="en-US" altLang="zh-CN" sz="1800" dirty="0"/>
          </a:p>
          <a:p>
            <a:pPr lvl="2"/>
            <a:r>
              <a:rPr lang="zh-CN" altLang="en-US" sz="1800" dirty="0"/>
              <a:t>你好水啊</a:t>
            </a:r>
            <a:r>
              <a:rPr lang="en-US" altLang="zh-CN" sz="1800" dirty="0"/>
              <a:t>…   </a:t>
            </a:r>
            <a:r>
              <a:rPr lang="zh-CN" altLang="en-US" sz="1800" dirty="0"/>
              <a:t>水的歧义。  这类问题非常严重，用权重</a:t>
            </a:r>
            <a:r>
              <a:rPr lang="en-US" altLang="zh-CN" sz="1800" dirty="0"/>
              <a:t>/</a:t>
            </a:r>
            <a:r>
              <a:rPr lang="en-US" altLang="zh-CN" sz="1800" dirty="0" err="1"/>
              <a:t>ngram</a:t>
            </a:r>
            <a:r>
              <a:rPr lang="zh-CN" altLang="en-US" sz="1800" dirty="0"/>
              <a:t>能解决一部分，但也有很大问题</a:t>
            </a:r>
            <a:endParaRPr lang="en-US" altLang="zh-CN" sz="1800" dirty="0"/>
          </a:p>
          <a:p>
            <a:pPr lvl="2"/>
            <a:r>
              <a:rPr lang="zh-CN" altLang="en-US" sz="1800" dirty="0"/>
              <a:t>歧义用词典是没法解决的</a:t>
            </a:r>
            <a:endParaRPr lang="en-US" altLang="zh-CN" sz="1800" dirty="0"/>
          </a:p>
          <a:p>
            <a:endParaRPr lang="zh-CN" altLang="en-US" dirty="0"/>
          </a:p>
        </p:txBody>
      </p:sp>
    </p:spTree>
    <p:extLst>
      <p:ext uri="{BB962C8B-B14F-4D97-AF65-F5344CB8AC3E}">
        <p14:creationId xmlns:p14="http://schemas.microsoft.com/office/powerpoint/2010/main" val="3071939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规则：尝试定义短语</a:t>
            </a:r>
            <a:r>
              <a:rPr lang="en-US" altLang="zh-CN" dirty="0"/>
              <a:t>/</a:t>
            </a:r>
            <a:r>
              <a:rPr lang="zh-CN" altLang="en-US" dirty="0"/>
              <a:t>句子的非线性算子</a:t>
            </a:r>
          </a:p>
        </p:txBody>
      </p:sp>
      <p:sp>
        <p:nvSpPr>
          <p:cNvPr id="3" name="内容占位符 2"/>
          <p:cNvSpPr>
            <a:spLocks noGrp="1"/>
          </p:cNvSpPr>
          <p:nvPr>
            <p:ph sz="half" idx="1"/>
          </p:nvPr>
        </p:nvSpPr>
        <p:spPr>
          <a:xfrm>
            <a:off x="677334" y="1491175"/>
            <a:ext cx="4184035" cy="4550186"/>
          </a:xfrm>
        </p:spPr>
        <p:txBody>
          <a:bodyPr>
            <a:normAutofit fontScale="85000" lnSpcReduction="20000"/>
          </a:bodyPr>
          <a:lstStyle/>
          <a:p>
            <a:r>
              <a:rPr lang="zh-CN" altLang="en-US" dirty="0"/>
              <a:t>常见的规则包括：</a:t>
            </a:r>
            <a:endParaRPr lang="en-US" altLang="zh-CN" dirty="0"/>
          </a:p>
          <a:p>
            <a:pPr lvl="1"/>
            <a:r>
              <a:rPr lang="zh-CN" altLang="en-US" dirty="0"/>
              <a:t>长词</a:t>
            </a:r>
            <a:r>
              <a:rPr lang="en-US" altLang="zh-CN" dirty="0"/>
              <a:t>&gt;</a:t>
            </a:r>
            <a:r>
              <a:rPr lang="zh-CN" altLang="en-US" dirty="0"/>
              <a:t>短词：比如黑科技与黑</a:t>
            </a:r>
            <a:endParaRPr lang="en-US" altLang="zh-CN" dirty="0"/>
          </a:p>
          <a:p>
            <a:pPr lvl="1"/>
            <a:r>
              <a:rPr lang="en-US" altLang="zh-CN" dirty="0" err="1"/>
              <a:t>Next_word</a:t>
            </a:r>
            <a:r>
              <a:rPr lang="en-US" altLang="zh-CN" dirty="0"/>
              <a:t> which satisfy </a:t>
            </a:r>
            <a:r>
              <a:rPr lang="en-US" altLang="zh-CN" dirty="0" err="1"/>
              <a:t>pos_tag</a:t>
            </a:r>
            <a:r>
              <a:rPr lang="en-US" altLang="zh-CN" dirty="0"/>
              <a:t> in […], </a:t>
            </a:r>
            <a:r>
              <a:rPr lang="en-US" altLang="zh-CN" dirty="0" err="1"/>
              <a:t>mul</a:t>
            </a:r>
            <a:r>
              <a:rPr lang="en-US" altLang="zh-CN" dirty="0"/>
              <a:t> ratio</a:t>
            </a:r>
          </a:p>
          <a:p>
            <a:pPr lvl="2"/>
            <a:r>
              <a:rPr lang="zh-CN" altLang="en-US" dirty="0"/>
              <a:t>非常美</a:t>
            </a:r>
            <a:endParaRPr lang="en-US" altLang="zh-CN" dirty="0"/>
          </a:p>
          <a:p>
            <a:pPr lvl="2"/>
            <a:r>
              <a:rPr lang="zh-CN" altLang="en-US" dirty="0"/>
              <a:t>减少</a:t>
            </a:r>
            <a:r>
              <a:rPr lang="en-US" altLang="zh-CN" dirty="0"/>
              <a:t>…</a:t>
            </a:r>
            <a:r>
              <a:rPr lang="zh-CN" altLang="en-US" dirty="0"/>
              <a:t>疼痛</a:t>
            </a:r>
            <a:endParaRPr lang="en-US" altLang="zh-CN" dirty="0"/>
          </a:p>
          <a:p>
            <a:pPr lvl="1"/>
            <a:r>
              <a:rPr lang="en-US" altLang="zh-CN" dirty="0" err="1"/>
              <a:t>Next_sent</a:t>
            </a:r>
            <a:endParaRPr lang="en-US" altLang="zh-CN" dirty="0"/>
          </a:p>
          <a:p>
            <a:pPr lvl="2"/>
            <a:r>
              <a:rPr lang="zh-CN" altLang="en-US" dirty="0"/>
              <a:t>虽然</a:t>
            </a:r>
            <a:r>
              <a:rPr lang="en-US" altLang="zh-CN" dirty="0"/>
              <a:t>…, </a:t>
            </a:r>
            <a:r>
              <a:rPr lang="zh-CN" altLang="en-US" dirty="0"/>
              <a:t>但是</a:t>
            </a:r>
            <a:endParaRPr lang="en-US" altLang="zh-CN" dirty="0"/>
          </a:p>
          <a:p>
            <a:pPr lvl="2"/>
            <a:r>
              <a:rPr lang="zh-CN" altLang="en-US" dirty="0"/>
              <a:t>不用</a:t>
            </a:r>
            <a:r>
              <a:rPr lang="en-US" altLang="zh-CN" dirty="0"/>
              <a:t>…</a:t>
            </a:r>
          </a:p>
          <a:p>
            <a:pPr lvl="1"/>
            <a:r>
              <a:rPr lang="en-US" altLang="zh-CN" dirty="0"/>
              <a:t>Between</a:t>
            </a:r>
          </a:p>
          <a:p>
            <a:pPr lvl="2"/>
            <a:r>
              <a:rPr lang="zh-CN" altLang="en-US" dirty="0"/>
              <a:t>一点</a:t>
            </a:r>
            <a:r>
              <a:rPr lang="en-US" altLang="zh-CN" dirty="0"/>
              <a:t>…</a:t>
            </a:r>
            <a:r>
              <a:rPr lang="zh-CN" altLang="en-US" dirty="0"/>
              <a:t>都没啊</a:t>
            </a:r>
            <a:endParaRPr lang="en-US" altLang="zh-CN" dirty="0"/>
          </a:p>
          <a:p>
            <a:pPr lvl="2"/>
            <a:r>
              <a:rPr lang="zh-CN" altLang="en-US" dirty="0"/>
              <a:t>“</a:t>
            </a:r>
            <a:r>
              <a:rPr lang="en-US" altLang="zh-CN" dirty="0"/>
              <a:t>…</a:t>
            </a:r>
            <a:r>
              <a:rPr lang="zh-CN" altLang="en-US" dirty="0"/>
              <a:t>”</a:t>
            </a:r>
            <a:endParaRPr lang="en-US" altLang="zh-CN" dirty="0"/>
          </a:p>
          <a:p>
            <a:pPr lvl="1"/>
            <a:r>
              <a:rPr lang="en-US" altLang="zh-CN" dirty="0" err="1"/>
              <a:t>Before_sent</a:t>
            </a:r>
            <a:endParaRPr lang="en-US" altLang="zh-CN" dirty="0"/>
          </a:p>
          <a:p>
            <a:pPr lvl="2"/>
            <a:r>
              <a:rPr lang="zh-CN" altLang="en-US" dirty="0"/>
              <a:t>输了才怪</a:t>
            </a:r>
            <a:endParaRPr lang="en-US" altLang="zh-CN" dirty="0"/>
          </a:p>
          <a:p>
            <a:pPr lvl="1"/>
            <a:r>
              <a:rPr lang="zh-CN" altLang="en-US" dirty="0"/>
              <a:t>短语非线性，利用</a:t>
            </a:r>
            <a:r>
              <a:rPr lang="en-US" altLang="zh-CN" dirty="0" err="1"/>
              <a:t>denpency</a:t>
            </a:r>
            <a:r>
              <a:rPr lang="en-US" altLang="zh-CN" dirty="0"/>
              <a:t> parsing</a:t>
            </a:r>
          </a:p>
          <a:p>
            <a:pPr lvl="2"/>
            <a:r>
              <a:rPr lang="zh-CN" altLang="en-US" dirty="0"/>
              <a:t>突破</a:t>
            </a:r>
            <a:r>
              <a:rPr lang="en-US" altLang="zh-CN" dirty="0"/>
              <a:t>-</a:t>
            </a:r>
            <a:r>
              <a:rPr lang="en-US" altLang="zh-CN" dirty="0">
                <a:sym typeface="Wingdings" panose="05000000000000000000" pitchFamily="2" charset="2"/>
              </a:rPr>
              <a:t></a:t>
            </a:r>
            <a:r>
              <a:rPr lang="zh-CN" altLang="en-US" dirty="0"/>
              <a:t>困难</a:t>
            </a:r>
            <a:r>
              <a:rPr lang="en-US" altLang="zh-CN" dirty="0"/>
              <a:t>: </a:t>
            </a:r>
            <a:endParaRPr lang="zh-CN" altLang="en-US" dirty="0"/>
          </a:p>
          <a:p>
            <a:endParaRPr lang="zh-CN" altLang="en-US" dirty="0"/>
          </a:p>
        </p:txBody>
      </p:sp>
      <p:sp>
        <p:nvSpPr>
          <p:cNvPr id="4" name="内容占位符 3"/>
          <p:cNvSpPr>
            <a:spLocks noGrp="1"/>
          </p:cNvSpPr>
          <p:nvPr>
            <p:ph sz="half" idx="2"/>
          </p:nvPr>
        </p:nvSpPr>
        <p:spPr/>
        <p:txBody>
          <a:bodyPr>
            <a:normAutofit fontScale="85000" lnSpcReduction="20000"/>
          </a:bodyPr>
          <a:lstStyle/>
          <a:p>
            <a:pPr lvl="1"/>
            <a:endParaRPr lang="zh-CN" altLang="en-US" dirty="0"/>
          </a:p>
          <a:p>
            <a:pPr lvl="1"/>
            <a:endParaRPr lang="en-US" altLang="zh-CN" dirty="0"/>
          </a:p>
        </p:txBody>
      </p:sp>
      <p:pic>
        <p:nvPicPr>
          <p:cNvPr id="5" name="图片 4"/>
          <p:cNvPicPr>
            <a:picLocks noChangeAspect="1"/>
          </p:cNvPicPr>
          <p:nvPr/>
        </p:nvPicPr>
        <p:blipFill>
          <a:blip r:embed="rId2"/>
          <a:stretch>
            <a:fillRect/>
          </a:stretch>
        </p:blipFill>
        <p:spPr>
          <a:xfrm>
            <a:off x="5089970" y="1696402"/>
            <a:ext cx="4048125" cy="4562475"/>
          </a:xfrm>
          <a:prstGeom prst="rect">
            <a:avLst/>
          </a:prstGeom>
        </p:spPr>
      </p:pic>
    </p:spTree>
    <p:extLst>
      <p:ext uri="{BB962C8B-B14F-4D97-AF65-F5344CB8AC3E}">
        <p14:creationId xmlns:p14="http://schemas.microsoft.com/office/powerpoint/2010/main" val="705585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规则的问题</a:t>
            </a:r>
          </a:p>
        </p:txBody>
      </p:sp>
      <p:sp>
        <p:nvSpPr>
          <p:cNvPr id="3" name="内容占位符 2"/>
          <p:cNvSpPr>
            <a:spLocks noGrp="1"/>
          </p:cNvSpPr>
          <p:nvPr>
            <p:ph idx="1"/>
          </p:nvPr>
        </p:nvSpPr>
        <p:spPr/>
        <p:txBody>
          <a:bodyPr>
            <a:normAutofit/>
          </a:bodyPr>
          <a:lstStyle/>
          <a:p>
            <a:endParaRPr lang="en-US" altLang="zh-CN" dirty="0"/>
          </a:p>
          <a:p>
            <a:r>
              <a:rPr lang="zh-CN" altLang="en-US" dirty="0"/>
              <a:t>与情感新词发现相同，尝试人工定义这些算子面临着类似的问题</a:t>
            </a:r>
            <a:r>
              <a:rPr lang="en-US" altLang="zh-CN" dirty="0"/>
              <a:t>	</a:t>
            </a:r>
          </a:p>
          <a:p>
            <a:pPr lvl="1"/>
            <a:r>
              <a:rPr lang="zh-CN" altLang="en-US" dirty="0"/>
              <a:t>许多非线性词找不到，规则难以描述，比如作用域以及加权</a:t>
            </a:r>
            <a:endParaRPr lang="en-US" altLang="zh-CN" dirty="0"/>
          </a:p>
          <a:p>
            <a:pPr lvl="1"/>
            <a:r>
              <a:rPr lang="zh-CN" altLang="en-US" dirty="0"/>
              <a:t>隐性的非线性更找不到</a:t>
            </a:r>
            <a:endParaRPr lang="en-US" altLang="zh-CN" dirty="0"/>
          </a:p>
          <a:p>
            <a:r>
              <a:rPr lang="zh-CN" altLang="en-US" dirty="0"/>
              <a:t>例子：</a:t>
            </a:r>
            <a:endParaRPr lang="en-US" altLang="zh-CN" dirty="0"/>
          </a:p>
          <a:p>
            <a:pPr lvl="1"/>
            <a:r>
              <a:rPr lang="zh-CN" altLang="en-US" dirty="0">
                <a:solidFill>
                  <a:srgbClr val="FF0000"/>
                </a:solidFill>
              </a:rPr>
              <a:t>不麻利不牛逼</a:t>
            </a:r>
            <a:r>
              <a:rPr lang="zh-CN" altLang="en-US" dirty="0"/>
              <a:t>：加权词</a:t>
            </a:r>
          </a:p>
          <a:p>
            <a:pPr lvl="1"/>
            <a:r>
              <a:rPr lang="zh-CN" altLang="en-US" dirty="0">
                <a:solidFill>
                  <a:srgbClr val="FF0000"/>
                </a:solidFill>
              </a:rPr>
              <a:t>不觉得他很蠢</a:t>
            </a:r>
            <a:r>
              <a:rPr lang="zh-CN" altLang="en-US" dirty="0"/>
              <a:t>：加权句子</a:t>
            </a:r>
            <a:endParaRPr lang="en-US" altLang="zh-CN" dirty="0"/>
          </a:p>
          <a:p>
            <a:pPr lvl="1"/>
            <a:r>
              <a:rPr lang="zh-CN" altLang="en-US" dirty="0">
                <a:solidFill>
                  <a:srgbClr val="FF0000"/>
                </a:solidFill>
              </a:rPr>
              <a:t>突破困难</a:t>
            </a:r>
            <a:r>
              <a:rPr lang="zh-CN" altLang="en-US" dirty="0"/>
              <a:t>：这么词怎么找全或者规则怎么定义</a:t>
            </a:r>
          </a:p>
          <a:p>
            <a:r>
              <a:rPr lang="zh-CN" altLang="en-US" dirty="0"/>
              <a:t>怎么无监督学习规则，包括规则的形式，规则的各个词，规则的作用域判断？</a:t>
            </a:r>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3481911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0898"/>
          </a:xfrm>
        </p:spPr>
        <p:txBody>
          <a:bodyPr/>
          <a:lstStyle/>
          <a:p>
            <a:r>
              <a:rPr lang="zh-CN" altLang="en-US" dirty="0"/>
              <a:t>规则的启示</a:t>
            </a:r>
          </a:p>
        </p:txBody>
      </p:sp>
      <p:sp>
        <p:nvSpPr>
          <p:cNvPr id="3" name="内容占位符 2"/>
          <p:cNvSpPr>
            <a:spLocks noGrp="1"/>
          </p:cNvSpPr>
          <p:nvPr>
            <p:ph idx="1"/>
          </p:nvPr>
        </p:nvSpPr>
        <p:spPr>
          <a:xfrm>
            <a:off x="677334" y="1350499"/>
            <a:ext cx="8596668" cy="4690864"/>
          </a:xfrm>
        </p:spPr>
        <p:txBody>
          <a:bodyPr>
            <a:normAutofit fontScale="92500" lnSpcReduction="10000"/>
          </a:bodyPr>
          <a:lstStyle/>
          <a:p>
            <a:pPr>
              <a:buFont typeface="+mj-lt"/>
              <a:buAutoNum type="arabicPeriod"/>
            </a:pPr>
            <a:r>
              <a:rPr lang="zh-CN" altLang="en-US" dirty="0"/>
              <a:t>尝试用程序解决问题，认识  期望模型  的 数据流过程（情感词模型</a:t>
            </a:r>
            <a:r>
              <a:rPr lang="en-US" altLang="zh-CN" dirty="0"/>
              <a:t>&amp;</a:t>
            </a:r>
            <a:r>
              <a:rPr lang="zh-CN" altLang="en-US" dirty="0"/>
              <a:t>非线性规则模型），以及程序的局限性以及解决方法，会自然地走到词向量</a:t>
            </a:r>
            <a:r>
              <a:rPr lang="en-US" altLang="zh-CN" dirty="0"/>
              <a:t>/</a:t>
            </a:r>
            <a:r>
              <a:rPr lang="zh-CN" altLang="en-US" dirty="0"/>
              <a:t>语义解析</a:t>
            </a:r>
            <a:r>
              <a:rPr lang="en-US" altLang="zh-CN" dirty="0"/>
              <a:t>/</a:t>
            </a:r>
            <a:r>
              <a:rPr lang="zh-CN" altLang="en-US" dirty="0"/>
              <a:t>监督学习</a:t>
            </a:r>
            <a:r>
              <a:rPr lang="en-US" altLang="zh-CN" dirty="0"/>
              <a:t>/</a:t>
            </a:r>
            <a:r>
              <a:rPr lang="zh-CN" altLang="en-US" dirty="0"/>
              <a:t>无监督学习</a:t>
            </a:r>
            <a:endParaRPr lang="en-US" altLang="zh-CN" dirty="0"/>
          </a:p>
          <a:p>
            <a:pPr>
              <a:buFont typeface="+mj-lt"/>
              <a:buAutoNum type="arabicPeriod"/>
            </a:pPr>
            <a:r>
              <a:rPr lang="zh-CN" altLang="en-US" dirty="0"/>
              <a:t>规则模型本身还是有一定效果的，而且跑的快。</a:t>
            </a:r>
            <a:endParaRPr lang="en-US" altLang="zh-CN" dirty="0"/>
          </a:p>
          <a:p>
            <a:pPr marL="0" indent="0">
              <a:buNone/>
            </a:pPr>
            <a:r>
              <a:rPr lang="zh-CN" altLang="en-US" dirty="0">
                <a:solidFill>
                  <a:srgbClr val="FF0000"/>
                </a:solidFill>
              </a:rPr>
              <a:t>一些例子</a:t>
            </a:r>
            <a:r>
              <a:rPr lang="zh-CN" altLang="en-US" dirty="0"/>
              <a:t>：</a:t>
            </a:r>
            <a:endParaRPr lang="en-US" altLang="zh-CN" dirty="0"/>
          </a:p>
          <a:p>
            <a:r>
              <a:rPr lang="zh-CN" altLang="en-US" dirty="0"/>
              <a:t>会玩的人生才是 </a:t>
            </a:r>
            <a:r>
              <a:rPr lang="zh-CN" altLang="en-US" dirty="0">
                <a:solidFill>
                  <a:srgbClr val="FF0000"/>
                </a:solidFill>
              </a:rPr>
              <a:t>靠</a:t>
            </a:r>
            <a:r>
              <a:rPr lang="zh-CN" altLang="en-US" dirty="0"/>
              <a:t> 谱 </a:t>
            </a:r>
            <a:r>
              <a:rPr lang="zh-CN" altLang="en-US" dirty="0">
                <a:solidFill>
                  <a:srgbClr val="FF0000"/>
                </a:solidFill>
              </a:rPr>
              <a:t>需要长词</a:t>
            </a:r>
            <a:r>
              <a:rPr lang="en-US" altLang="zh-CN" dirty="0">
                <a:solidFill>
                  <a:srgbClr val="FF0000"/>
                </a:solidFill>
              </a:rPr>
              <a:t>&gt;</a:t>
            </a:r>
            <a:r>
              <a:rPr lang="zh-CN" altLang="en-US" dirty="0">
                <a:solidFill>
                  <a:srgbClr val="FF0000"/>
                </a:solidFill>
              </a:rPr>
              <a:t>短词</a:t>
            </a:r>
            <a:endParaRPr lang="en-US" altLang="zh-CN" dirty="0">
              <a:solidFill>
                <a:srgbClr val="FF0000"/>
              </a:solidFill>
            </a:endParaRPr>
          </a:p>
          <a:p>
            <a:r>
              <a:rPr lang="zh-CN" altLang="en-US" dirty="0">
                <a:solidFill>
                  <a:schemeClr val="tx1"/>
                </a:solidFill>
              </a:rPr>
              <a:t>我靠什么吃饭？  靠，什么东西啊</a:t>
            </a:r>
            <a:endParaRPr lang="en-US" altLang="zh-CN" dirty="0">
              <a:solidFill>
                <a:schemeClr val="tx1"/>
              </a:solidFill>
            </a:endParaRPr>
          </a:p>
          <a:p>
            <a:r>
              <a:rPr lang="zh-CN" altLang="en-US" dirty="0"/>
              <a:t>黑金会员，全场</a:t>
            </a:r>
            <a:r>
              <a:rPr lang="en-US" altLang="zh-CN" dirty="0"/>
              <a:t>9.2</a:t>
            </a:r>
            <a:r>
              <a:rPr lang="zh-CN" altLang="en-US" dirty="0"/>
              <a:t>折！就在</a:t>
            </a:r>
            <a:r>
              <a:rPr lang="en-US" altLang="zh-CN" dirty="0"/>
              <a:t>9</a:t>
            </a:r>
            <a:r>
              <a:rPr lang="zh-CN" altLang="en-US" dirty="0"/>
              <a:t>月</a:t>
            </a:r>
            <a:r>
              <a:rPr lang="en-US" altLang="zh-CN" dirty="0"/>
              <a:t>28</a:t>
            </a:r>
            <a:r>
              <a:rPr lang="zh-CN" altLang="en-US" dirty="0">
                <a:solidFill>
                  <a:srgbClr val="FF0000"/>
                </a:solidFill>
              </a:rPr>
              <a:t>日</a:t>
            </a:r>
            <a:r>
              <a:rPr lang="zh-CN" altLang="en-US" dirty="0"/>
              <a:t>！ </a:t>
            </a:r>
            <a:r>
              <a:rPr lang="zh-CN" altLang="en-US" dirty="0">
                <a:solidFill>
                  <a:srgbClr val="FF0000"/>
                </a:solidFill>
              </a:rPr>
              <a:t>需要预处理去除时间</a:t>
            </a:r>
            <a:endParaRPr lang="en-US" altLang="zh-CN" dirty="0">
              <a:solidFill>
                <a:srgbClr val="FF0000"/>
              </a:solidFill>
            </a:endParaRPr>
          </a:p>
          <a:p>
            <a:r>
              <a:rPr lang="en-US" altLang="zh-CN" dirty="0"/>
              <a:t>【</a:t>
            </a:r>
            <a:r>
              <a:rPr lang="zh-CN" altLang="en-US" dirty="0"/>
              <a:t>孩子王泰州万达店</a:t>
            </a:r>
            <a:r>
              <a:rPr lang="en-US" altLang="zh-CN" dirty="0"/>
              <a:t>】</a:t>
            </a:r>
            <a:r>
              <a:rPr lang="zh-CN" altLang="en-US" dirty="0"/>
              <a:t>这个活动只有</a:t>
            </a:r>
            <a:r>
              <a:rPr lang="en-US" altLang="zh-CN" dirty="0"/>
              <a:t>28</a:t>
            </a:r>
            <a:r>
              <a:rPr lang="zh-CN" altLang="en-US" dirty="0"/>
              <a:t>号才有，</a:t>
            </a:r>
            <a:r>
              <a:rPr lang="zh-CN" altLang="en-US" dirty="0">
                <a:solidFill>
                  <a:srgbClr val="FF0000"/>
                </a:solidFill>
              </a:rPr>
              <a:t>错过就没了  需要就没了规则</a:t>
            </a:r>
            <a:endParaRPr lang="en-US" altLang="zh-CN" dirty="0">
              <a:solidFill>
                <a:srgbClr val="FF0000"/>
              </a:solidFill>
            </a:endParaRPr>
          </a:p>
          <a:p>
            <a:r>
              <a:rPr lang="zh-CN" altLang="en-US" dirty="0"/>
              <a:t>国庆</a:t>
            </a:r>
            <a:r>
              <a:rPr lang="zh-CN" altLang="en-US" dirty="0">
                <a:solidFill>
                  <a:srgbClr val="FF0000"/>
                </a:solidFill>
              </a:rPr>
              <a:t>缺钱</a:t>
            </a:r>
            <a:r>
              <a:rPr lang="zh-CN" altLang="en-US" dirty="0"/>
              <a:t>花</a:t>
            </a:r>
            <a:r>
              <a:rPr lang="zh-CN" altLang="en-US" dirty="0">
                <a:solidFill>
                  <a:srgbClr val="FF0000"/>
                </a:solidFill>
              </a:rPr>
              <a:t>？</a:t>
            </a:r>
            <a:r>
              <a:rPr lang="zh-CN" altLang="en-US" dirty="0"/>
              <a:t>手机贷当天审核现金到账！（对比  缺钱怎么办？）</a:t>
            </a:r>
            <a:endParaRPr lang="en-US" altLang="zh-CN" dirty="0"/>
          </a:p>
          <a:p>
            <a:r>
              <a:rPr lang="zh-CN" altLang="en-US" dirty="0">
                <a:solidFill>
                  <a:srgbClr val="FF0000"/>
                </a:solidFill>
              </a:rPr>
              <a:t>打破</a:t>
            </a:r>
            <a:r>
              <a:rPr lang="zh-CN" altLang="en-US" dirty="0"/>
              <a:t>春节月光</a:t>
            </a:r>
            <a:r>
              <a:rPr lang="zh-CN" altLang="en-US" dirty="0">
                <a:solidFill>
                  <a:srgbClr val="FF0000"/>
                </a:solidFill>
              </a:rPr>
              <a:t>魔咒</a:t>
            </a:r>
            <a:r>
              <a:rPr lang="zh-CN" altLang="en-US" dirty="0"/>
              <a:t> 手机贷</a:t>
            </a:r>
            <a:r>
              <a:rPr lang="zh-CN" altLang="en-US" dirty="0">
                <a:solidFill>
                  <a:srgbClr val="FF0000"/>
                </a:solidFill>
              </a:rPr>
              <a:t>缓解</a:t>
            </a:r>
            <a:r>
              <a:rPr lang="zh-CN" altLang="en-US" dirty="0"/>
              <a:t>用钱</a:t>
            </a:r>
            <a:r>
              <a:rPr lang="zh-CN" altLang="en-US" dirty="0">
                <a:solidFill>
                  <a:srgbClr val="FF0000"/>
                </a:solidFill>
              </a:rPr>
              <a:t>压力</a:t>
            </a:r>
            <a:endParaRPr lang="en-US" altLang="zh-CN" dirty="0">
              <a:solidFill>
                <a:srgbClr val="FF0000"/>
              </a:solidFill>
            </a:endParaRPr>
          </a:p>
          <a:p>
            <a:r>
              <a:rPr lang="zh-CN" altLang="en-US" dirty="0"/>
              <a:t>你多久</a:t>
            </a:r>
            <a:r>
              <a:rPr lang="zh-CN" altLang="en-US" dirty="0">
                <a:solidFill>
                  <a:srgbClr val="FF0000"/>
                </a:solidFill>
              </a:rPr>
              <a:t>没有</a:t>
            </a:r>
            <a:r>
              <a:rPr lang="zh-CN" altLang="en-US" dirty="0"/>
              <a:t>被</a:t>
            </a:r>
            <a:r>
              <a:rPr lang="zh-CN" altLang="en-US" dirty="0">
                <a:solidFill>
                  <a:srgbClr val="FF0000"/>
                </a:solidFill>
              </a:rPr>
              <a:t>满足</a:t>
            </a:r>
            <a:r>
              <a:rPr lang="zh-CN" altLang="en-US" dirty="0"/>
              <a:t>了</a:t>
            </a:r>
            <a:r>
              <a:rPr lang="zh-CN" altLang="en-US" dirty="0">
                <a:solidFill>
                  <a:srgbClr val="FF0000"/>
                </a:solidFill>
              </a:rPr>
              <a:t>？</a:t>
            </a:r>
            <a:r>
              <a:rPr lang="en-US" altLang="zh-CN" dirty="0"/>
              <a:t>@SNH48 </a:t>
            </a:r>
            <a:r>
              <a:rPr lang="zh-CN" altLang="en-US" dirty="0"/>
              <a:t>都玩的</a:t>
            </a:r>
            <a:r>
              <a:rPr lang="en-US" altLang="zh-CN" dirty="0"/>
              <a:t>#</a:t>
            </a:r>
            <a:r>
              <a:rPr lang="zh-CN" altLang="en-US" dirty="0"/>
              <a:t>大王满足脸</a:t>
            </a:r>
            <a:r>
              <a:rPr lang="en-US" altLang="zh-CN" dirty="0"/>
              <a:t># </a:t>
            </a:r>
            <a:r>
              <a:rPr lang="zh-CN" altLang="en-US" dirty="0"/>
              <a:t>简直</a:t>
            </a:r>
            <a:r>
              <a:rPr lang="zh-CN" altLang="en-US" dirty="0">
                <a:solidFill>
                  <a:srgbClr val="FF0000"/>
                </a:solidFill>
              </a:rPr>
              <a:t>刷屏</a:t>
            </a:r>
            <a:r>
              <a:rPr lang="zh-CN" altLang="en-US" dirty="0"/>
              <a:t>了整个朋友圈</a:t>
            </a:r>
            <a:r>
              <a:rPr lang="en-US" altLang="zh-CN" dirty="0"/>
              <a:t>!</a:t>
            </a:r>
            <a:r>
              <a:rPr lang="zh-CN" altLang="en-US" dirty="0"/>
              <a:t>还有最近风靡的</a:t>
            </a:r>
            <a:r>
              <a:rPr lang="en-US" altLang="zh-CN" dirty="0"/>
              <a:t>@</a:t>
            </a:r>
            <a:r>
              <a:rPr lang="zh-CN" altLang="en-US" dirty="0"/>
              <a:t>永和大王官微 </a:t>
            </a:r>
            <a:r>
              <a:rPr lang="en-US" altLang="zh-CN" dirty="0"/>
              <a:t>12 </a:t>
            </a:r>
            <a:r>
              <a:rPr lang="zh-CN" altLang="en-US" dirty="0"/>
              <a:t>元人气饭食，吃好玩好还有 </a:t>
            </a:r>
            <a:r>
              <a:rPr lang="en-US" altLang="zh-CN" dirty="0"/>
              <a:t>iPhone7 </a:t>
            </a:r>
            <a:r>
              <a:rPr lang="zh-CN" altLang="en-US" dirty="0"/>
              <a:t>这种事，一般人我不告诉他！</a:t>
            </a:r>
            <a:r>
              <a:rPr lang="en-US" altLang="zh-CN" dirty="0"/>
              <a:t>http</a:t>
            </a:r>
            <a:endParaRPr lang="en-US" altLang="zh-CN" dirty="0">
              <a:solidFill>
                <a:srgbClr val="FF0000"/>
              </a:solidFill>
            </a:endParaRPr>
          </a:p>
          <a:p>
            <a:pPr>
              <a:buFont typeface="+mj-lt"/>
              <a:buAutoNum type="arabicPeriod"/>
            </a:pPr>
            <a:endParaRPr lang="en-US" altLang="zh-CN" dirty="0"/>
          </a:p>
          <a:p>
            <a:pPr>
              <a:buFont typeface="+mj-lt"/>
              <a:buAutoNum type="arabicPeriod"/>
            </a:pPr>
            <a:endParaRPr lang="zh-CN" altLang="en-US" dirty="0"/>
          </a:p>
        </p:txBody>
      </p:sp>
    </p:spTree>
    <p:extLst>
      <p:ext uri="{BB962C8B-B14F-4D97-AF65-F5344CB8AC3E}">
        <p14:creationId xmlns:p14="http://schemas.microsoft.com/office/powerpoint/2010/main" val="223554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四、监督学习</a:t>
            </a:r>
          </a:p>
        </p:txBody>
      </p:sp>
      <p:sp>
        <p:nvSpPr>
          <p:cNvPr id="3" name="内容占位符 2"/>
          <p:cNvSpPr>
            <a:spLocks noGrp="1"/>
          </p:cNvSpPr>
          <p:nvPr>
            <p:ph idx="1"/>
          </p:nvPr>
        </p:nvSpPr>
        <p:spPr/>
        <p:txBody>
          <a:bodyPr/>
          <a:lstStyle/>
          <a:p>
            <a:r>
              <a:rPr lang="zh-CN" altLang="en-US" dirty="0"/>
              <a:t>规则里的问题通过 模型泛化、权重来解决</a:t>
            </a:r>
            <a:endParaRPr lang="en-US" altLang="zh-CN" dirty="0"/>
          </a:p>
          <a:p>
            <a:pPr lvl="1"/>
            <a:r>
              <a:rPr lang="zh-CN" altLang="en-US" dirty="0">
                <a:solidFill>
                  <a:schemeClr val="tx1"/>
                </a:solidFill>
              </a:rPr>
              <a:t>你好水啊  </a:t>
            </a:r>
            <a:r>
              <a:rPr lang="en-US" altLang="zh-CN" dirty="0">
                <a:solidFill>
                  <a:schemeClr val="tx1"/>
                </a:solidFill>
              </a:rPr>
              <a:t>	-1</a:t>
            </a:r>
          </a:p>
          <a:p>
            <a:pPr lvl="1"/>
            <a:r>
              <a:rPr lang="zh-CN" altLang="en-US" dirty="0">
                <a:solidFill>
                  <a:schemeClr val="tx1"/>
                </a:solidFill>
              </a:rPr>
              <a:t>你好 </a:t>
            </a:r>
            <a:r>
              <a:rPr lang="en-US" altLang="zh-CN" dirty="0">
                <a:solidFill>
                  <a:schemeClr val="tx1"/>
                </a:solidFill>
              </a:rPr>
              <a:t>		1</a:t>
            </a:r>
          </a:p>
          <a:p>
            <a:pPr lvl="1"/>
            <a:r>
              <a:rPr lang="zh-CN" altLang="en-US" dirty="0">
                <a:solidFill>
                  <a:schemeClr val="tx1"/>
                </a:solidFill>
              </a:rPr>
              <a:t>好 </a:t>
            </a:r>
            <a:r>
              <a:rPr lang="en-US" altLang="zh-CN" dirty="0">
                <a:solidFill>
                  <a:schemeClr val="tx1"/>
                </a:solidFill>
              </a:rPr>
              <a:t>		1</a:t>
            </a:r>
          </a:p>
          <a:p>
            <a:pPr lvl="1"/>
            <a:r>
              <a:rPr lang="zh-CN" altLang="en-US" dirty="0"/>
              <a:t>那么监督模型（即便没有多语义），会训练 你好</a:t>
            </a:r>
            <a:r>
              <a:rPr lang="en-US" altLang="zh-CN" dirty="0"/>
              <a:t>=10</a:t>
            </a:r>
            <a:r>
              <a:rPr lang="zh-CN" altLang="en-US" dirty="0"/>
              <a:t>，好</a:t>
            </a:r>
            <a:r>
              <a:rPr lang="en-US" altLang="zh-CN" dirty="0"/>
              <a:t>=20  </a:t>
            </a:r>
            <a:r>
              <a:rPr lang="zh-CN" altLang="en-US" dirty="0"/>
              <a:t>好水</a:t>
            </a:r>
            <a:r>
              <a:rPr lang="en-US" altLang="zh-CN" dirty="0"/>
              <a:t>=-100  </a:t>
            </a:r>
            <a:r>
              <a:rPr lang="zh-CN" altLang="en-US" dirty="0"/>
              <a:t>从而让所有结果的</a:t>
            </a:r>
            <a:r>
              <a:rPr lang="en-US" altLang="zh-CN" dirty="0"/>
              <a:t>label</a:t>
            </a:r>
            <a:r>
              <a:rPr lang="zh-CN" altLang="en-US" dirty="0"/>
              <a:t>都正确</a:t>
            </a:r>
            <a:r>
              <a:rPr lang="en-US" altLang="zh-CN" dirty="0"/>
              <a:t> </a:t>
            </a:r>
          </a:p>
          <a:p>
            <a:r>
              <a:rPr lang="zh-CN" altLang="en-US" dirty="0"/>
              <a:t>模型包括传统</a:t>
            </a:r>
            <a:r>
              <a:rPr lang="en-US" altLang="zh-CN" dirty="0"/>
              <a:t>Boosting, CNN</a:t>
            </a:r>
            <a:r>
              <a:rPr lang="zh-CN" altLang="en-US" dirty="0"/>
              <a:t>，</a:t>
            </a:r>
            <a:r>
              <a:rPr lang="en-US" altLang="zh-CN" dirty="0"/>
              <a:t>RNN</a:t>
            </a:r>
            <a:r>
              <a:rPr lang="zh-CN" altLang="en-US" dirty="0"/>
              <a:t>，</a:t>
            </a:r>
            <a:r>
              <a:rPr lang="en-US" altLang="zh-CN" dirty="0"/>
              <a:t>Recursive, </a:t>
            </a:r>
            <a:r>
              <a:rPr lang="zh-CN" altLang="en-US" dirty="0"/>
              <a:t>等</a:t>
            </a:r>
            <a:endParaRPr lang="en-US" altLang="zh-CN" dirty="0"/>
          </a:p>
          <a:p>
            <a:pPr lvl="1"/>
            <a:r>
              <a:rPr lang="zh-CN" altLang="en-US" dirty="0"/>
              <a:t>个人看来，差不太多</a:t>
            </a:r>
            <a:r>
              <a:rPr lang="en-US" altLang="zh-CN" dirty="0"/>
              <a:t>…</a:t>
            </a:r>
          </a:p>
          <a:p>
            <a:endParaRPr lang="zh-CN" altLang="en-US" dirty="0"/>
          </a:p>
        </p:txBody>
      </p:sp>
    </p:spTree>
    <p:extLst>
      <p:ext uri="{BB962C8B-B14F-4D97-AF65-F5344CB8AC3E}">
        <p14:creationId xmlns:p14="http://schemas.microsoft.com/office/powerpoint/2010/main" val="2253354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问题、数据、结果</a:t>
            </a:r>
          </a:p>
        </p:txBody>
      </p:sp>
      <p:sp>
        <p:nvSpPr>
          <p:cNvPr id="3" name="内容占位符 2"/>
          <p:cNvSpPr>
            <a:spLocks noGrp="1"/>
          </p:cNvSpPr>
          <p:nvPr>
            <p:ph idx="1"/>
          </p:nvPr>
        </p:nvSpPr>
        <p:spPr/>
        <p:txBody>
          <a:bodyPr/>
          <a:lstStyle/>
          <a:p>
            <a:r>
              <a:rPr lang="zh-CN" altLang="en-US" dirty="0"/>
              <a:t>通过爬取 美团、京东、汽车之家  均衡后的数据，大约</a:t>
            </a:r>
            <a:r>
              <a:rPr lang="en-US" altLang="zh-CN" dirty="0"/>
              <a:t>400W</a:t>
            </a:r>
          </a:p>
          <a:p>
            <a:r>
              <a:rPr lang="zh-CN" altLang="en-US" dirty="0"/>
              <a:t>二分类</a:t>
            </a:r>
            <a:endParaRPr lang="en-US" altLang="zh-CN" dirty="0"/>
          </a:p>
          <a:p>
            <a:r>
              <a:rPr lang="zh-CN" altLang="en-US" dirty="0"/>
              <a:t>测试集使用</a:t>
            </a:r>
            <a:r>
              <a:rPr lang="en-US" altLang="zh-CN" dirty="0" err="1"/>
              <a:t>nlpcc</a:t>
            </a:r>
            <a:r>
              <a:rPr lang="en-US" altLang="zh-CN" dirty="0"/>
              <a:t>/</a:t>
            </a:r>
            <a:r>
              <a:rPr lang="en-US" altLang="zh-CN" dirty="0" err="1"/>
              <a:t>coae</a:t>
            </a:r>
            <a:r>
              <a:rPr lang="en-US" altLang="zh-CN" dirty="0"/>
              <a:t> </a:t>
            </a:r>
            <a:r>
              <a:rPr lang="zh-CN" altLang="en-US" dirty="0"/>
              <a:t>竞赛测试集</a:t>
            </a:r>
            <a:endParaRPr lang="en-US" altLang="zh-CN" dirty="0"/>
          </a:p>
          <a:p>
            <a:r>
              <a:rPr lang="zh-CN" altLang="en-US" dirty="0"/>
              <a:t>实际上 规则模型通过一些调整也能到达类似的</a:t>
            </a:r>
            <a:r>
              <a:rPr lang="en-US" altLang="zh-CN" dirty="0"/>
              <a:t>F1</a:t>
            </a:r>
            <a:r>
              <a:rPr lang="zh-CN" altLang="en-US" dirty="0"/>
              <a:t>，精度更高</a:t>
            </a:r>
            <a:endParaRPr lang="en-US" altLang="zh-CN" dirty="0"/>
          </a:p>
        </p:txBody>
      </p:sp>
      <p:pic>
        <p:nvPicPr>
          <p:cNvPr id="4" name="图片 3"/>
          <p:cNvPicPr>
            <a:picLocks noChangeAspect="1"/>
          </p:cNvPicPr>
          <p:nvPr/>
        </p:nvPicPr>
        <p:blipFill>
          <a:blip r:embed="rId2"/>
          <a:stretch>
            <a:fillRect/>
          </a:stretch>
        </p:blipFill>
        <p:spPr>
          <a:xfrm>
            <a:off x="817172" y="4396397"/>
            <a:ext cx="7729046" cy="2250905"/>
          </a:xfrm>
          <a:prstGeom prst="rect">
            <a:avLst/>
          </a:prstGeom>
        </p:spPr>
      </p:pic>
    </p:spTree>
    <p:extLst>
      <p:ext uri="{BB962C8B-B14F-4D97-AF65-F5344CB8AC3E}">
        <p14:creationId xmlns:p14="http://schemas.microsoft.com/office/powerpoint/2010/main" val="420732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概要</a:t>
            </a:r>
          </a:p>
        </p:txBody>
      </p:sp>
      <p:sp>
        <p:nvSpPr>
          <p:cNvPr id="3" name="内容占位符 2"/>
          <p:cNvSpPr>
            <a:spLocks noGrp="1"/>
          </p:cNvSpPr>
          <p:nvPr>
            <p:ph idx="1"/>
          </p:nvPr>
        </p:nvSpPr>
        <p:spPr>
          <a:xfrm>
            <a:off x="677334" y="1404731"/>
            <a:ext cx="8596668" cy="4636632"/>
          </a:xfrm>
        </p:spPr>
        <p:txBody>
          <a:bodyPr>
            <a:normAutofit/>
          </a:bodyPr>
          <a:lstStyle/>
          <a:p>
            <a:pPr>
              <a:buFont typeface="+mj-lt"/>
              <a:buAutoNum type="arabicPeriod"/>
            </a:pPr>
            <a:r>
              <a:rPr lang="zh-CN" altLang="en-US" sz="3200" dirty="0"/>
              <a:t>什么叫情感分析，情感分析问题细分</a:t>
            </a:r>
            <a:endParaRPr lang="en-US" altLang="zh-CN" sz="3200" dirty="0"/>
          </a:p>
          <a:p>
            <a:pPr>
              <a:buFont typeface="+mj-lt"/>
              <a:buAutoNum type="arabicPeriod"/>
            </a:pPr>
            <a:r>
              <a:rPr lang="zh-CN" altLang="en-US" sz="3200" dirty="0"/>
              <a:t>机器学习</a:t>
            </a:r>
            <a:r>
              <a:rPr lang="en-US" altLang="zh-CN" sz="3200" dirty="0"/>
              <a:t>/</a:t>
            </a:r>
            <a:r>
              <a:rPr lang="zh-CN" altLang="en-US" sz="3200" dirty="0"/>
              <a:t>深度学习介绍、深度学习框架</a:t>
            </a:r>
            <a:r>
              <a:rPr lang="en-US" altLang="zh-CN" sz="3200" dirty="0"/>
              <a:t>blocks</a:t>
            </a:r>
          </a:p>
          <a:p>
            <a:pPr>
              <a:buFont typeface="+mj-lt"/>
              <a:buAutoNum type="arabicPeriod"/>
            </a:pPr>
            <a:r>
              <a:rPr lang="zh-CN" altLang="en-US" sz="3200" dirty="0"/>
              <a:t>基于规则的情感分析</a:t>
            </a:r>
            <a:endParaRPr lang="en-US" altLang="zh-CN" sz="3200" dirty="0"/>
          </a:p>
          <a:p>
            <a:pPr>
              <a:buFont typeface="+mj-lt"/>
              <a:buAutoNum type="arabicPeriod"/>
            </a:pPr>
            <a:r>
              <a:rPr lang="zh-CN" altLang="en-US" sz="3200" dirty="0"/>
              <a:t>监督情感分析</a:t>
            </a:r>
            <a:endParaRPr lang="en-US" altLang="zh-CN" sz="3200" dirty="0"/>
          </a:p>
          <a:p>
            <a:pPr>
              <a:buFont typeface="+mj-lt"/>
              <a:buAutoNum type="arabicPeriod"/>
            </a:pPr>
            <a:r>
              <a:rPr lang="zh-CN" altLang="en-US" sz="3200" dirty="0"/>
              <a:t>半监督</a:t>
            </a:r>
            <a:r>
              <a:rPr lang="en-US" altLang="zh-CN" sz="3200" dirty="0"/>
              <a:t>/</a:t>
            </a:r>
            <a:r>
              <a:rPr lang="zh-CN" altLang="en-US" sz="3200" dirty="0"/>
              <a:t>无监督情感分析</a:t>
            </a:r>
            <a:endParaRPr lang="en-US" altLang="zh-CN" sz="3200" dirty="0"/>
          </a:p>
          <a:p>
            <a:pPr>
              <a:buFont typeface="+mj-lt"/>
              <a:buAutoNum type="arabicPeriod"/>
            </a:pPr>
            <a:r>
              <a:rPr lang="zh-CN" altLang="en-US" sz="3200" dirty="0"/>
              <a:t>面向主体的情感分析</a:t>
            </a:r>
            <a:endParaRPr lang="en-US" altLang="zh-CN" sz="3200" dirty="0"/>
          </a:p>
          <a:p>
            <a:pPr>
              <a:buFont typeface="+mj-lt"/>
              <a:buAutoNum type="arabicPeriod"/>
            </a:pPr>
            <a:endParaRPr lang="en-US" altLang="zh-CN" dirty="0"/>
          </a:p>
          <a:p>
            <a:pPr>
              <a:buFont typeface="+mj-lt"/>
              <a:buAutoNum type="arabicPeriod"/>
            </a:pPr>
            <a:endParaRPr lang="en-US" altLang="zh-CN" dirty="0"/>
          </a:p>
          <a:p>
            <a:pPr>
              <a:buFont typeface="+mj-lt"/>
              <a:buAutoNum type="arabicPeriod"/>
            </a:pPr>
            <a:endParaRPr lang="zh-CN" altLang="en-US" dirty="0"/>
          </a:p>
        </p:txBody>
      </p:sp>
    </p:spTree>
    <p:extLst>
      <p:ext uri="{BB962C8B-B14F-4D97-AF65-F5344CB8AC3E}">
        <p14:creationId xmlns:p14="http://schemas.microsoft.com/office/powerpoint/2010/main" val="2208685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300531" y="4245791"/>
            <a:ext cx="1395663" cy="504845"/>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W2V</a:t>
            </a:r>
            <a:r>
              <a:rPr lang="zh-CN" altLang="en-US" dirty="0">
                <a:solidFill>
                  <a:schemeClr val="tx1"/>
                </a:solidFill>
              </a:rPr>
              <a:t>向量</a:t>
            </a:r>
            <a:endParaRPr lang="en-US" altLang="zh-CN" dirty="0">
              <a:solidFill>
                <a:schemeClr val="tx1"/>
              </a:solidFill>
            </a:endParaRPr>
          </a:p>
        </p:txBody>
      </p:sp>
      <p:sp>
        <p:nvSpPr>
          <p:cNvPr id="5" name="矩形 4"/>
          <p:cNvSpPr/>
          <p:nvPr/>
        </p:nvSpPr>
        <p:spPr>
          <a:xfrm>
            <a:off x="3074243" y="4287772"/>
            <a:ext cx="1395663" cy="504845"/>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Conv</a:t>
            </a:r>
            <a:endParaRPr lang="zh-CN" altLang="en-US" dirty="0">
              <a:solidFill>
                <a:schemeClr val="tx1"/>
              </a:solidFill>
            </a:endParaRPr>
          </a:p>
        </p:txBody>
      </p:sp>
      <p:sp>
        <p:nvSpPr>
          <p:cNvPr id="6" name="矩形 5"/>
          <p:cNvSpPr/>
          <p:nvPr/>
        </p:nvSpPr>
        <p:spPr>
          <a:xfrm>
            <a:off x="5293933" y="4284185"/>
            <a:ext cx="1395663" cy="504845"/>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solidFill>
                  <a:schemeClr val="tx1"/>
                </a:solidFill>
              </a:rPr>
              <a:t>MaxPooling</a:t>
            </a:r>
            <a:endParaRPr lang="en-US" altLang="zh-CN" dirty="0">
              <a:solidFill>
                <a:schemeClr val="tx1"/>
              </a:solidFill>
            </a:endParaRPr>
          </a:p>
          <a:p>
            <a:pPr algn="ctr"/>
            <a:r>
              <a:rPr lang="en-US" altLang="zh-CN" dirty="0">
                <a:solidFill>
                  <a:schemeClr val="tx1"/>
                </a:solidFill>
              </a:rPr>
              <a:t>Over Time</a:t>
            </a:r>
            <a:endParaRPr lang="zh-CN" altLang="en-US" dirty="0">
              <a:solidFill>
                <a:schemeClr val="tx1"/>
              </a:solidFill>
            </a:endParaRPr>
          </a:p>
        </p:txBody>
      </p:sp>
      <p:sp>
        <p:nvSpPr>
          <p:cNvPr id="7" name="圆角矩形 5"/>
          <p:cNvSpPr/>
          <p:nvPr/>
        </p:nvSpPr>
        <p:spPr>
          <a:xfrm>
            <a:off x="2196614" y="5902271"/>
            <a:ext cx="1346886" cy="60548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rPr>
              <a:t>W2V</a:t>
            </a:r>
            <a:r>
              <a:rPr lang="zh-CN" altLang="en-US" dirty="0">
                <a:solidFill>
                  <a:schemeClr val="tx1"/>
                </a:solidFill>
              </a:rPr>
              <a:t>向量</a:t>
            </a:r>
          </a:p>
        </p:txBody>
      </p:sp>
      <p:sp>
        <p:nvSpPr>
          <p:cNvPr id="8" name="圆角矩形 6"/>
          <p:cNvSpPr/>
          <p:nvPr/>
        </p:nvSpPr>
        <p:spPr>
          <a:xfrm>
            <a:off x="3963034" y="5902272"/>
            <a:ext cx="2758050" cy="60548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预处理</a:t>
            </a:r>
            <a:endParaRPr lang="en-US" altLang="zh-CN" dirty="0">
              <a:solidFill>
                <a:schemeClr val="tx1"/>
              </a:solidFill>
            </a:endParaRPr>
          </a:p>
          <a:p>
            <a:pPr algn="ctr"/>
            <a:r>
              <a:rPr lang="zh-CN" altLang="en-US" dirty="0">
                <a:solidFill>
                  <a:schemeClr val="tx1"/>
                </a:solidFill>
              </a:rPr>
              <a:t>（程度副词、转折副词）</a:t>
            </a:r>
          </a:p>
        </p:txBody>
      </p:sp>
      <p:sp>
        <p:nvSpPr>
          <p:cNvPr id="9" name="圆角矩形 7"/>
          <p:cNvSpPr/>
          <p:nvPr/>
        </p:nvSpPr>
        <p:spPr>
          <a:xfrm>
            <a:off x="7140618" y="5902272"/>
            <a:ext cx="2133384" cy="60548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卷积网络</a:t>
            </a:r>
            <a:r>
              <a:rPr lang="en-US" altLang="zh-CN" dirty="0">
                <a:solidFill>
                  <a:schemeClr val="tx1"/>
                </a:solidFill>
              </a:rPr>
              <a:t>CNN</a:t>
            </a:r>
            <a:r>
              <a:rPr lang="zh-CN" altLang="en-US" dirty="0">
                <a:solidFill>
                  <a:schemeClr val="tx1"/>
                </a:solidFill>
              </a:rPr>
              <a:t>训练</a:t>
            </a:r>
          </a:p>
        </p:txBody>
      </p:sp>
      <p:sp>
        <p:nvSpPr>
          <p:cNvPr id="10" name="右箭头 8"/>
          <p:cNvSpPr/>
          <p:nvPr/>
        </p:nvSpPr>
        <p:spPr>
          <a:xfrm>
            <a:off x="1807971" y="6025840"/>
            <a:ext cx="284206" cy="38306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1" name="右箭头 9"/>
          <p:cNvSpPr/>
          <p:nvPr/>
        </p:nvSpPr>
        <p:spPr>
          <a:xfrm>
            <a:off x="3610270" y="6013481"/>
            <a:ext cx="284206" cy="38306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 name="右箭头 10"/>
          <p:cNvSpPr/>
          <p:nvPr/>
        </p:nvSpPr>
        <p:spPr>
          <a:xfrm>
            <a:off x="6788748" y="6025840"/>
            <a:ext cx="284206" cy="383060"/>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13" name="组合 12"/>
          <p:cNvGrpSpPr/>
          <p:nvPr/>
        </p:nvGrpSpPr>
        <p:grpSpPr>
          <a:xfrm>
            <a:off x="642644" y="1657337"/>
            <a:ext cx="8536839" cy="2876466"/>
            <a:chOff x="421810" y="1352675"/>
            <a:chExt cx="8536839" cy="2876466"/>
          </a:xfrm>
        </p:grpSpPr>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b="24030"/>
            <a:stretch/>
          </p:blipFill>
          <p:spPr>
            <a:xfrm>
              <a:off x="421810" y="1352675"/>
              <a:ext cx="8300380" cy="2643826"/>
            </a:xfrm>
            <a:prstGeom prst="rect">
              <a:avLst/>
            </a:prstGeom>
          </p:spPr>
        </p:pic>
        <p:sp>
          <p:nvSpPr>
            <p:cNvPr id="15" name="矩形 14"/>
            <p:cNvSpPr/>
            <p:nvPr/>
          </p:nvSpPr>
          <p:spPr>
            <a:xfrm>
              <a:off x="8550876" y="1417638"/>
              <a:ext cx="407773" cy="281150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文本框 15"/>
          <p:cNvSpPr txBox="1"/>
          <p:nvPr/>
        </p:nvSpPr>
        <p:spPr>
          <a:xfrm>
            <a:off x="8036643" y="5442231"/>
            <a:ext cx="1149179" cy="369332"/>
          </a:xfrm>
          <a:prstGeom prst="rect">
            <a:avLst/>
          </a:prstGeom>
          <a:noFill/>
        </p:spPr>
        <p:txBody>
          <a:bodyPr wrap="square" rtlCol="0">
            <a:spAutoFit/>
          </a:bodyPr>
          <a:lstStyle/>
          <a:p>
            <a:pPr algn="r"/>
            <a:r>
              <a:rPr lang="zh-CN" altLang="en-US" b="1" dirty="0"/>
              <a:t>流程</a:t>
            </a:r>
          </a:p>
        </p:txBody>
      </p:sp>
      <p:sp>
        <p:nvSpPr>
          <p:cNvPr id="17" name="椭圆形标注 17"/>
          <p:cNvSpPr/>
          <p:nvPr/>
        </p:nvSpPr>
        <p:spPr>
          <a:xfrm>
            <a:off x="4607483" y="1460286"/>
            <a:ext cx="4492497" cy="920312"/>
          </a:xfrm>
          <a:prstGeom prst="wedgeEllipseCallout">
            <a:avLst>
              <a:gd name="adj1" fmla="val -82592"/>
              <a:gd name="adj2" fmla="val 2608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rPr>
              <a:t>2Channel W2V</a:t>
            </a:r>
            <a:r>
              <a:rPr lang="zh-CN" altLang="en-US" dirty="0">
                <a:solidFill>
                  <a:schemeClr val="tx1"/>
                </a:solidFill>
              </a:rPr>
              <a:t>矩阵微调</a:t>
            </a:r>
            <a:endParaRPr lang="en-US" altLang="zh-CN" dirty="0">
              <a:solidFill>
                <a:schemeClr val="tx1"/>
              </a:solidFill>
            </a:endParaRPr>
          </a:p>
          <a:p>
            <a:pPr algn="ctr"/>
            <a:r>
              <a:rPr lang="zh-CN" altLang="en-US" dirty="0">
                <a:solidFill>
                  <a:schemeClr val="tx1"/>
                </a:solidFill>
              </a:rPr>
              <a:t>解决</a:t>
            </a:r>
            <a:r>
              <a:rPr lang="en-US" altLang="zh-CN" dirty="0">
                <a:solidFill>
                  <a:schemeClr val="tx1"/>
                </a:solidFill>
              </a:rPr>
              <a:t>W2V</a:t>
            </a:r>
            <a:r>
              <a:rPr lang="zh-CN" altLang="en-US" dirty="0">
                <a:solidFill>
                  <a:schemeClr val="tx1"/>
                </a:solidFill>
              </a:rPr>
              <a:t>向量情感不敏感问题</a:t>
            </a:r>
          </a:p>
        </p:txBody>
      </p:sp>
      <p:sp>
        <p:nvSpPr>
          <p:cNvPr id="18" name="矩形 17"/>
          <p:cNvSpPr/>
          <p:nvPr/>
        </p:nvSpPr>
        <p:spPr>
          <a:xfrm>
            <a:off x="6987377" y="4274381"/>
            <a:ext cx="1759451" cy="504845"/>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全连接</a:t>
            </a:r>
            <a:endParaRPr lang="en-US" altLang="zh-CN" dirty="0">
              <a:solidFill>
                <a:schemeClr val="tx1"/>
              </a:solidFill>
            </a:endParaRPr>
          </a:p>
        </p:txBody>
      </p:sp>
      <p:sp>
        <p:nvSpPr>
          <p:cNvPr id="19" name="文本框 18"/>
          <p:cNvSpPr txBox="1"/>
          <p:nvPr/>
        </p:nvSpPr>
        <p:spPr>
          <a:xfrm>
            <a:off x="2696194" y="4889945"/>
            <a:ext cx="2090637" cy="369332"/>
          </a:xfrm>
          <a:prstGeom prst="rect">
            <a:avLst/>
          </a:prstGeom>
          <a:noFill/>
          <a:ln>
            <a:solidFill>
              <a:srgbClr val="00B0F0"/>
            </a:solidFill>
          </a:ln>
        </p:spPr>
        <p:txBody>
          <a:bodyPr wrap="none" rtlCol="0">
            <a:spAutoFit/>
          </a:bodyPr>
          <a:lstStyle>
            <a:defPPr>
              <a:defRPr lang="zh-CN"/>
            </a:defPPr>
            <a:lvl1pPr>
              <a:defRPr>
                <a:solidFill>
                  <a:srgbClr val="00B0F0"/>
                </a:solidFill>
              </a:defRPr>
            </a:lvl1pPr>
          </a:lstStyle>
          <a:p>
            <a:r>
              <a:rPr lang="en-US" altLang="zh-CN" dirty="0"/>
              <a:t>N-gram</a:t>
            </a:r>
            <a:r>
              <a:rPr lang="zh-CN" altLang="en-US" dirty="0"/>
              <a:t>语义不变性</a:t>
            </a:r>
          </a:p>
        </p:txBody>
      </p:sp>
      <p:sp>
        <p:nvSpPr>
          <p:cNvPr id="20" name="文本框 19"/>
          <p:cNvSpPr txBox="1"/>
          <p:nvPr/>
        </p:nvSpPr>
        <p:spPr>
          <a:xfrm>
            <a:off x="5001483" y="4888710"/>
            <a:ext cx="2262158" cy="369332"/>
          </a:xfrm>
          <a:prstGeom prst="rect">
            <a:avLst/>
          </a:prstGeom>
          <a:noFill/>
          <a:ln>
            <a:solidFill>
              <a:srgbClr val="00B0F0"/>
            </a:solidFill>
          </a:ln>
        </p:spPr>
        <p:txBody>
          <a:bodyPr wrap="none" rtlCol="0">
            <a:spAutoFit/>
          </a:bodyPr>
          <a:lstStyle>
            <a:defPPr>
              <a:defRPr lang="zh-CN"/>
            </a:defPPr>
            <a:lvl1pPr>
              <a:defRPr>
                <a:solidFill>
                  <a:srgbClr val="00B0F0"/>
                </a:solidFill>
              </a:defRPr>
            </a:lvl1pPr>
          </a:lstStyle>
          <a:p>
            <a:r>
              <a:rPr lang="zh-CN" altLang="en-US" dirty="0"/>
              <a:t>取最显著的情感特征</a:t>
            </a:r>
          </a:p>
        </p:txBody>
      </p:sp>
      <p:sp>
        <p:nvSpPr>
          <p:cNvPr id="21" name="文本框 20"/>
          <p:cNvSpPr txBox="1"/>
          <p:nvPr/>
        </p:nvSpPr>
        <p:spPr>
          <a:xfrm>
            <a:off x="1165244" y="4889945"/>
            <a:ext cx="1569660" cy="369332"/>
          </a:xfrm>
          <a:prstGeom prst="rect">
            <a:avLst/>
          </a:prstGeom>
          <a:noFill/>
          <a:ln>
            <a:solidFill>
              <a:srgbClr val="00B0F0"/>
            </a:solidFill>
          </a:ln>
        </p:spPr>
        <p:txBody>
          <a:bodyPr wrap="none" rtlCol="0">
            <a:spAutoFit/>
          </a:bodyPr>
          <a:lstStyle/>
          <a:p>
            <a:r>
              <a:rPr lang="zh-CN" altLang="en-US" dirty="0">
                <a:solidFill>
                  <a:srgbClr val="00B0F0"/>
                </a:solidFill>
              </a:rPr>
              <a:t>浅层语义特征</a:t>
            </a:r>
          </a:p>
        </p:txBody>
      </p:sp>
      <p:sp>
        <p:nvSpPr>
          <p:cNvPr id="22" name="圆角矩形 4"/>
          <p:cNvSpPr/>
          <p:nvPr/>
        </p:nvSpPr>
        <p:spPr>
          <a:xfrm>
            <a:off x="363789" y="5877930"/>
            <a:ext cx="1346886" cy="60548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分词</a:t>
            </a:r>
          </a:p>
        </p:txBody>
      </p:sp>
    </p:spTree>
    <p:extLst>
      <p:ext uri="{BB962C8B-B14F-4D97-AF65-F5344CB8AC3E}">
        <p14:creationId xmlns:p14="http://schemas.microsoft.com/office/powerpoint/2010/main" val="227651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改进技巧</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153679917"/>
              </p:ext>
            </p:extLst>
          </p:nvPr>
        </p:nvGraphicFramePr>
        <p:xfrm>
          <a:off x="846694" y="1583813"/>
          <a:ext cx="8427308" cy="5205362"/>
        </p:xfrm>
        <a:graphic>
          <a:graphicData uri="http://schemas.openxmlformats.org/drawingml/2006/table">
            <a:tbl>
              <a:tblPr firstRow="1" bandRow="1">
                <a:tableStyleId>{5C22544A-7EE6-4342-B048-85BDC9FD1C3A}</a:tableStyleId>
              </a:tblPr>
              <a:tblGrid>
                <a:gridCol w="3600351">
                  <a:extLst>
                    <a:ext uri="{9D8B030D-6E8A-4147-A177-3AD203B41FA5}">
                      <a16:colId xmlns:a16="http://schemas.microsoft.com/office/drawing/2014/main" val="1100270842"/>
                    </a:ext>
                  </a:extLst>
                </a:gridCol>
                <a:gridCol w="4826957">
                  <a:extLst>
                    <a:ext uri="{9D8B030D-6E8A-4147-A177-3AD203B41FA5}">
                      <a16:colId xmlns:a16="http://schemas.microsoft.com/office/drawing/2014/main" val="1394357774"/>
                    </a:ext>
                  </a:extLst>
                </a:gridCol>
              </a:tblGrid>
              <a:tr h="478544">
                <a:tc>
                  <a:txBody>
                    <a:bodyPr/>
                    <a:lstStyle/>
                    <a:p>
                      <a:pPr algn="l"/>
                      <a:r>
                        <a:rPr lang="zh-CN" altLang="en-US" dirty="0"/>
                        <a:t>问题</a:t>
                      </a:r>
                    </a:p>
                  </a:txBody>
                  <a:tcPr/>
                </a:tc>
                <a:tc>
                  <a:txBody>
                    <a:bodyPr/>
                    <a:lstStyle/>
                    <a:p>
                      <a:pPr algn="l"/>
                      <a:r>
                        <a:rPr lang="zh-CN" altLang="en-US" dirty="0"/>
                        <a:t>解决方法</a:t>
                      </a:r>
                    </a:p>
                  </a:txBody>
                  <a:tcPr/>
                </a:tc>
                <a:extLst>
                  <a:ext uri="{0D108BD9-81ED-4DB2-BD59-A6C34878D82A}">
                    <a16:rowId xmlns:a16="http://schemas.microsoft.com/office/drawing/2014/main" val="2793099993"/>
                  </a:ext>
                </a:extLst>
              </a:tr>
              <a:tr h="1165588">
                <a:tc>
                  <a:txBody>
                    <a:bodyPr/>
                    <a:lstStyle/>
                    <a:p>
                      <a:r>
                        <a:rPr lang="zh-CN" altLang="en-US" dirty="0"/>
                        <a:t>过拟合严重</a:t>
                      </a:r>
                      <a:endParaRPr lang="en-US" altLang="zh-CN" dirty="0"/>
                    </a:p>
                    <a:p>
                      <a:r>
                        <a:rPr lang="zh-CN" altLang="en-US" sz="1400" dirty="0"/>
                        <a:t>泛化能力强，扩大了因为标注集带来的噪音</a:t>
                      </a:r>
                      <a:endParaRPr lang="zh-CN" altLang="en-US" dirty="0"/>
                    </a:p>
                  </a:txBody>
                  <a:tcPr/>
                </a:tc>
                <a:tc>
                  <a:txBody>
                    <a:bodyPr/>
                    <a:lstStyle/>
                    <a:p>
                      <a:pPr marL="285750" indent="-285750">
                        <a:buFont typeface="Arial" panose="020B0604020202020204" pitchFamily="34" charset="0"/>
                        <a:buChar char="•"/>
                      </a:pPr>
                      <a:r>
                        <a:rPr lang="zh-CN" altLang="en-US" dirty="0"/>
                        <a:t>停用词性</a:t>
                      </a:r>
                      <a:endParaRPr lang="en-US" altLang="zh-CN" dirty="0"/>
                    </a:p>
                    <a:p>
                      <a:pPr marL="285750" indent="-285750">
                        <a:buFont typeface="Arial" panose="020B0604020202020204" pitchFamily="34" charset="0"/>
                        <a:buChar char="•"/>
                      </a:pPr>
                      <a:r>
                        <a:rPr lang="zh-CN" altLang="en-US" dirty="0"/>
                        <a:t>停用名词，加入名词情感白名单</a:t>
                      </a:r>
                      <a:endParaRPr lang="en-US" altLang="zh-CN" dirty="0"/>
                    </a:p>
                    <a:p>
                      <a:pPr marL="285750" indent="-285750">
                        <a:buFont typeface="Arial" panose="020B0604020202020204" pitchFamily="34" charset="0"/>
                        <a:buChar char="•"/>
                      </a:pPr>
                      <a:r>
                        <a:rPr lang="zh-CN" altLang="en-US" dirty="0"/>
                        <a:t>使用</a:t>
                      </a:r>
                      <a:r>
                        <a:rPr lang="en-US" altLang="zh-CN" dirty="0"/>
                        <a:t>Dropout / </a:t>
                      </a:r>
                      <a:r>
                        <a:rPr lang="en-US" altLang="zh-CN" dirty="0" err="1"/>
                        <a:t>batch_normalization</a:t>
                      </a:r>
                      <a:endParaRPr lang="en-US" altLang="zh-CN" dirty="0"/>
                    </a:p>
                    <a:p>
                      <a:pPr marL="285750" indent="-285750">
                        <a:buFont typeface="Arial" panose="020B0604020202020204" pitchFamily="34" charset="0"/>
                        <a:buChar char="•"/>
                      </a:pPr>
                      <a:r>
                        <a:rPr lang="zh-CN" altLang="en-US" dirty="0"/>
                        <a:t>只学习指定的字</a:t>
                      </a:r>
                      <a:r>
                        <a:rPr lang="en-US" altLang="zh-CN" dirty="0"/>
                        <a:t>/</a:t>
                      </a:r>
                      <a:r>
                        <a:rPr lang="zh-CN" altLang="en-US" dirty="0"/>
                        <a:t>词</a:t>
                      </a:r>
                      <a:endParaRPr lang="en-US" altLang="zh-CN" dirty="0"/>
                    </a:p>
                  </a:txBody>
                  <a:tcPr/>
                </a:tc>
                <a:extLst>
                  <a:ext uri="{0D108BD9-81ED-4DB2-BD59-A6C34878D82A}">
                    <a16:rowId xmlns:a16="http://schemas.microsoft.com/office/drawing/2014/main" val="4130880027"/>
                  </a:ext>
                </a:extLst>
              </a:tr>
              <a:tr h="1523397">
                <a:tc>
                  <a:txBody>
                    <a:bodyPr/>
                    <a:lstStyle/>
                    <a:p>
                      <a:r>
                        <a:rPr lang="zh-CN" altLang="en-US" dirty="0"/>
                        <a:t>无法对程度进行模拟</a:t>
                      </a:r>
                    </a:p>
                  </a:txBody>
                  <a:tcPr/>
                </a:tc>
                <a:tc>
                  <a:txBody>
                    <a:bodyPr/>
                    <a:lstStyle/>
                    <a:p>
                      <a:pPr marL="285750" lvl="1" indent="-285750" algn="l" defTabSz="457200" rtl="0" eaLnBrk="1" latinLnBrk="0" hangingPunct="1">
                        <a:buFont typeface="Arial" panose="020B0604020202020204" pitchFamily="34" charset="0"/>
                        <a:buChar char="•"/>
                      </a:pPr>
                      <a:r>
                        <a:rPr lang="zh-CN" altLang="en-US" sz="1800" kern="1200" dirty="0">
                          <a:solidFill>
                            <a:schemeClr val="dk1"/>
                          </a:solidFill>
                          <a:latin typeface="+mn-lt"/>
                          <a:ea typeface="+mn-ea"/>
                          <a:cs typeface="+mn-cs"/>
                        </a:rPr>
                        <a:t>转折连词后边所有词 　*</a:t>
                      </a:r>
                      <a:r>
                        <a:rPr lang="en-US" altLang="zh-CN" sz="1800" kern="1200" dirty="0">
                          <a:solidFill>
                            <a:schemeClr val="dk1"/>
                          </a:solidFill>
                          <a:latin typeface="+mn-lt"/>
                          <a:ea typeface="+mn-ea"/>
                          <a:cs typeface="+mn-cs"/>
                        </a:rPr>
                        <a:t>1.5</a:t>
                      </a:r>
                    </a:p>
                    <a:p>
                      <a:pPr marL="285750" lvl="1" indent="-285750" algn="l" defTabSz="457200" rtl="0" eaLnBrk="1" latinLnBrk="0" hangingPunct="1">
                        <a:buFont typeface="Arial" panose="020B0604020202020204" pitchFamily="34" charset="0"/>
                        <a:buChar char="•"/>
                      </a:pPr>
                      <a:r>
                        <a:rPr lang="zh-CN" altLang="en-US" sz="1800" kern="1200" dirty="0">
                          <a:solidFill>
                            <a:schemeClr val="dk1"/>
                          </a:solidFill>
                          <a:latin typeface="+mn-lt"/>
                          <a:ea typeface="+mn-ea"/>
                          <a:cs typeface="+mn-cs"/>
                        </a:rPr>
                        <a:t>程度副词下一个形容词乘系数</a:t>
                      </a:r>
                      <a:endParaRPr lang="en-US" altLang="zh-CN" sz="1800" kern="1200" dirty="0">
                        <a:solidFill>
                          <a:schemeClr val="dk1"/>
                        </a:solidFill>
                        <a:latin typeface="+mn-lt"/>
                        <a:ea typeface="+mn-ea"/>
                        <a:cs typeface="+mn-cs"/>
                      </a:endParaRPr>
                    </a:p>
                    <a:p>
                      <a:pPr marL="285750" lvl="1" indent="-285750" algn="l" defTabSz="457200" rtl="0" eaLnBrk="1" latinLnBrk="0" hangingPunct="1">
                        <a:buFont typeface="Arial" panose="020B0604020202020204" pitchFamily="34" charset="0"/>
                        <a:buChar char="•"/>
                      </a:pPr>
                      <a:r>
                        <a:rPr lang="zh-CN" altLang="en-US" sz="1800" kern="1200" dirty="0">
                          <a:solidFill>
                            <a:schemeClr val="dk1"/>
                          </a:solidFill>
                          <a:latin typeface="+mn-lt"/>
                          <a:ea typeface="+mn-ea"/>
                          <a:cs typeface="+mn-cs"/>
                        </a:rPr>
                        <a:t>否定词： *（</a:t>
                      </a:r>
                      <a:r>
                        <a:rPr lang="en-US" altLang="zh-CN" sz="1800" kern="1200" dirty="0">
                          <a:solidFill>
                            <a:schemeClr val="dk1"/>
                          </a:solidFill>
                          <a:latin typeface="+mn-lt"/>
                          <a:ea typeface="+mn-ea"/>
                          <a:cs typeface="+mn-cs"/>
                        </a:rPr>
                        <a:t>-1.0</a:t>
                      </a:r>
                      <a:r>
                        <a:rPr lang="zh-CN" altLang="en-US" sz="1800" kern="1200" dirty="0">
                          <a:solidFill>
                            <a:schemeClr val="dk1"/>
                          </a:solidFill>
                          <a:latin typeface="+mn-lt"/>
                          <a:ea typeface="+mn-ea"/>
                          <a:cs typeface="+mn-cs"/>
                        </a:rPr>
                        <a:t>）</a:t>
                      </a:r>
                      <a:endParaRPr lang="en-US" altLang="zh-CN" sz="1800" kern="1200" dirty="0">
                        <a:solidFill>
                          <a:schemeClr val="dk1"/>
                        </a:solidFill>
                        <a:latin typeface="+mn-lt"/>
                        <a:ea typeface="+mn-ea"/>
                        <a:cs typeface="+mn-cs"/>
                      </a:endParaRPr>
                    </a:p>
                    <a:p>
                      <a:pPr marL="285750" lvl="1" indent="-285750" algn="l" defTabSz="457200" rtl="0" eaLnBrk="1" latinLnBrk="0" hangingPunct="1">
                        <a:buFont typeface="Arial" panose="020B0604020202020204" pitchFamily="34" charset="0"/>
                        <a:buChar char="•"/>
                      </a:pPr>
                      <a:r>
                        <a:rPr lang="zh-CN" altLang="en-US" sz="1800" kern="1200" dirty="0">
                          <a:solidFill>
                            <a:schemeClr val="dk1"/>
                          </a:solidFill>
                          <a:latin typeface="+mn-lt"/>
                          <a:ea typeface="+mn-ea"/>
                          <a:cs typeface="+mn-cs"/>
                        </a:rPr>
                        <a:t>即把规则系统加入</a:t>
                      </a:r>
                      <a:endParaRPr lang="en-US" altLang="zh-CN" sz="1800" kern="1200" dirty="0">
                        <a:solidFill>
                          <a:schemeClr val="dk1"/>
                        </a:solidFill>
                        <a:latin typeface="+mn-lt"/>
                        <a:ea typeface="+mn-ea"/>
                        <a:cs typeface="+mn-cs"/>
                      </a:endParaRPr>
                    </a:p>
                  </a:txBody>
                  <a:tcPr/>
                </a:tc>
                <a:extLst>
                  <a:ext uri="{0D108BD9-81ED-4DB2-BD59-A6C34878D82A}">
                    <a16:rowId xmlns:a16="http://schemas.microsoft.com/office/drawing/2014/main" val="3154066665"/>
                  </a:ext>
                </a:extLst>
              </a:tr>
              <a:tr h="825981">
                <a:tc>
                  <a:txBody>
                    <a:bodyPr/>
                    <a:lstStyle/>
                    <a:p>
                      <a:r>
                        <a:rPr lang="zh-CN" altLang="en-US" dirty="0"/>
                        <a:t>卷积这能识别连续几个词的特征</a:t>
                      </a:r>
                      <a:endParaRPr lang="en-US" altLang="zh-CN" dirty="0"/>
                    </a:p>
                    <a:p>
                      <a:r>
                        <a:rPr lang="en-US" altLang="zh-CN" dirty="0" err="1"/>
                        <a:t>MaxPooling</a:t>
                      </a:r>
                      <a:r>
                        <a:rPr lang="zh-CN" altLang="en-US" dirty="0"/>
                        <a:t>抹杀了部分语序信息</a:t>
                      </a:r>
                    </a:p>
                  </a:txBody>
                  <a:tcPr/>
                </a:tc>
                <a:tc>
                  <a:txBody>
                    <a:bodyPr/>
                    <a:lstStyle/>
                    <a:p>
                      <a:pPr marL="285750" indent="-285750">
                        <a:buFont typeface="Arial" panose="020B0604020202020204" pitchFamily="34" charset="0"/>
                        <a:buChar char="•"/>
                      </a:pPr>
                      <a:r>
                        <a:rPr lang="zh-CN" altLang="en-US" dirty="0"/>
                        <a:t>尝试使用</a:t>
                      </a:r>
                      <a:r>
                        <a:rPr lang="en-US" altLang="zh-CN" dirty="0"/>
                        <a:t>LSTM</a:t>
                      </a:r>
                      <a:r>
                        <a:rPr lang="zh-CN" altLang="en-US" dirty="0"/>
                        <a:t>等</a:t>
                      </a:r>
                      <a:r>
                        <a:rPr lang="en-US" altLang="zh-CN" dirty="0"/>
                        <a:t>RNN</a:t>
                      </a:r>
                      <a:r>
                        <a:rPr lang="zh-CN" altLang="en-US" dirty="0"/>
                        <a:t>模型</a:t>
                      </a:r>
                      <a:endParaRPr lang="en-US" altLang="zh-CN" dirty="0"/>
                    </a:p>
                  </a:txBody>
                  <a:tcPr/>
                </a:tc>
                <a:extLst>
                  <a:ext uri="{0D108BD9-81ED-4DB2-BD59-A6C34878D82A}">
                    <a16:rowId xmlns:a16="http://schemas.microsoft.com/office/drawing/2014/main" val="395150014"/>
                  </a:ext>
                </a:extLst>
              </a:tr>
              <a:tr h="825981">
                <a:tc>
                  <a:txBody>
                    <a:bodyPr/>
                    <a:lstStyle/>
                    <a:p>
                      <a:r>
                        <a:rPr lang="zh-CN" altLang="en-US" dirty="0"/>
                        <a:t>欠拟合</a:t>
                      </a:r>
                    </a:p>
                  </a:txBody>
                  <a:tcPr/>
                </a:tc>
                <a:tc>
                  <a:txBody>
                    <a:bodyPr/>
                    <a:lstStyle/>
                    <a:p>
                      <a:pPr marL="285750" indent="-285750">
                        <a:buFont typeface="Arial" panose="020B0604020202020204" pitchFamily="34" charset="0"/>
                        <a:buChar char="•"/>
                      </a:pPr>
                      <a:r>
                        <a:rPr lang="zh-CN" altLang="en-US" dirty="0"/>
                        <a:t>改成字的</a:t>
                      </a:r>
                      <a:r>
                        <a:rPr lang="en-US" altLang="zh-CN" dirty="0"/>
                        <a:t>CNN</a:t>
                      </a:r>
                      <a:r>
                        <a:rPr lang="zh-CN" altLang="en-US" dirty="0"/>
                        <a:t>，拟合能力加强，过拟合也加强</a:t>
                      </a:r>
                      <a:endParaRPr lang="en-US" altLang="zh-CN" dirty="0"/>
                    </a:p>
                    <a:p>
                      <a:pPr marL="285750" indent="-285750">
                        <a:buFont typeface="Arial" panose="020B0604020202020204" pitchFamily="34" charset="0"/>
                        <a:buChar char="•"/>
                      </a:pPr>
                      <a:r>
                        <a:rPr lang="zh-CN" altLang="en-US" dirty="0"/>
                        <a:t>结合字与</a:t>
                      </a:r>
                      <a:r>
                        <a:rPr lang="en-US" altLang="zh-CN" dirty="0"/>
                        <a:t>word</a:t>
                      </a:r>
                    </a:p>
                    <a:p>
                      <a:pPr marL="285750" indent="-285750">
                        <a:buFont typeface="Arial" panose="020B0604020202020204" pitchFamily="34" charset="0"/>
                        <a:buChar char="•"/>
                      </a:pPr>
                      <a:endParaRPr lang="en-US" altLang="zh-CN" dirty="0"/>
                    </a:p>
                  </a:txBody>
                  <a:tcPr/>
                </a:tc>
                <a:extLst>
                  <a:ext uri="{0D108BD9-81ED-4DB2-BD59-A6C34878D82A}">
                    <a16:rowId xmlns:a16="http://schemas.microsoft.com/office/drawing/2014/main" val="4198432222"/>
                  </a:ext>
                </a:extLst>
              </a:tr>
            </a:tbl>
          </a:graphicData>
        </a:graphic>
      </p:graphicFrame>
    </p:spTree>
    <p:extLst>
      <p:ext uri="{BB962C8B-B14F-4D97-AF65-F5344CB8AC3E}">
        <p14:creationId xmlns:p14="http://schemas.microsoft.com/office/powerpoint/2010/main" val="35060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CNN</a:t>
            </a:r>
            <a:r>
              <a:rPr lang="zh-CN" altLang="en-US" dirty="0"/>
              <a:t>改进技巧</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575385755"/>
              </p:ext>
            </p:extLst>
          </p:nvPr>
        </p:nvGraphicFramePr>
        <p:xfrm>
          <a:off x="846694" y="1583813"/>
          <a:ext cx="8427308" cy="4484814"/>
        </p:xfrm>
        <a:graphic>
          <a:graphicData uri="http://schemas.openxmlformats.org/drawingml/2006/table">
            <a:tbl>
              <a:tblPr firstRow="1" bandRow="1">
                <a:tableStyleId>{5C22544A-7EE6-4342-B048-85BDC9FD1C3A}</a:tableStyleId>
              </a:tblPr>
              <a:tblGrid>
                <a:gridCol w="3654968">
                  <a:extLst>
                    <a:ext uri="{9D8B030D-6E8A-4147-A177-3AD203B41FA5}">
                      <a16:colId xmlns:a16="http://schemas.microsoft.com/office/drawing/2014/main" val="1100270842"/>
                    </a:ext>
                  </a:extLst>
                </a:gridCol>
                <a:gridCol w="4772340">
                  <a:extLst>
                    <a:ext uri="{9D8B030D-6E8A-4147-A177-3AD203B41FA5}">
                      <a16:colId xmlns:a16="http://schemas.microsoft.com/office/drawing/2014/main" val="1394357774"/>
                    </a:ext>
                  </a:extLst>
                </a:gridCol>
              </a:tblGrid>
              <a:tr h="478544">
                <a:tc>
                  <a:txBody>
                    <a:bodyPr/>
                    <a:lstStyle/>
                    <a:p>
                      <a:pPr algn="l"/>
                      <a:r>
                        <a:rPr lang="zh-CN" altLang="en-US" dirty="0"/>
                        <a:t>问题</a:t>
                      </a:r>
                    </a:p>
                  </a:txBody>
                  <a:tcPr/>
                </a:tc>
                <a:tc>
                  <a:txBody>
                    <a:bodyPr/>
                    <a:lstStyle/>
                    <a:p>
                      <a:pPr algn="l"/>
                      <a:r>
                        <a:rPr lang="zh-CN" altLang="en-US" dirty="0"/>
                        <a:t>解决方法</a:t>
                      </a:r>
                    </a:p>
                  </a:txBody>
                  <a:tcPr/>
                </a:tc>
                <a:extLst>
                  <a:ext uri="{0D108BD9-81ED-4DB2-BD59-A6C34878D82A}">
                    <a16:rowId xmlns:a16="http://schemas.microsoft.com/office/drawing/2014/main" val="2793099993"/>
                  </a:ext>
                </a:extLst>
              </a:tr>
              <a:tr h="1165588">
                <a:tc>
                  <a:txBody>
                    <a:bodyPr/>
                    <a:lstStyle/>
                    <a:p>
                      <a:r>
                        <a:rPr lang="zh-CN" altLang="en-US" dirty="0"/>
                        <a:t>无法提取跨词的</a:t>
                      </a:r>
                      <a:r>
                        <a:rPr lang="en-US" altLang="zh-CN" dirty="0" err="1"/>
                        <a:t>ngram</a:t>
                      </a:r>
                      <a:r>
                        <a:rPr lang="zh-CN" altLang="en-US" dirty="0"/>
                        <a:t>特征，比如</a:t>
                      </a:r>
                      <a:endParaRPr lang="en-US" altLang="zh-CN" dirty="0"/>
                    </a:p>
                    <a:p>
                      <a:r>
                        <a:rPr lang="zh-CN" altLang="en-US" dirty="0"/>
                        <a:t>阻碍</a:t>
                      </a:r>
                      <a:r>
                        <a:rPr lang="en-US" altLang="zh-CN" dirty="0"/>
                        <a:t>…</a:t>
                      </a:r>
                      <a:r>
                        <a:rPr lang="zh-CN" altLang="en-US" dirty="0"/>
                        <a:t>成长</a:t>
                      </a:r>
                    </a:p>
                  </a:txBody>
                  <a:tcPr/>
                </a:tc>
                <a:tc>
                  <a:txBody>
                    <a:bodyPr/>
                    <a:lstStyle/>
                    <a:p>
                      <a:pPr marL="285750" indent="-285750">
                        <a:buFont typeface="Arial" panose="020B0604020202020204" pitchFamily="34" charset="0"/>
                        <a:buChar char="•"/>
                      </a:pPr>
                      <a:r>
                        <a:rPr lang="zh-CN" altLang="en-US" dirty="0"/>
                        <a:t>使用</a:t>
                      </a:r>
                      <a:r>
                        <a:rPr lang="en-US" altLang="zh-CN" dirty="0"/>
                        <a:t>dynamic k most pooling</a:t>
                      </a:r>
                    </a:p>
                    <a:p>
                      <a:pPr marL="285750" indent="-285750">
                        <a:buFont typeface="Arial" panose="020B0604020202020204" pitchFamily="34" charset="0"/>
                        <a:buChar char="•"/>
                      </a:pPr>
                      <a:r>
                        <a:rPr lang="zh-CN" altLang="en-US" dirty="0"/>
                        <a:t>提前用</a:t>
                      </a:r>
                      <a:r>
                        <a:rPr lang="en-US" altLang="zh-CN" dirty="0"/>
                        <a:t>dependency</a:t>
                      </a:r>
                      <a:r>
                        <a:rPr lang="en-US" altLang="zh-CN" baseline="0" dirty="0"/>
                        <a:t> parsing</a:t>
                      </a:r>
                      <a:r>
                        <a:rPr lang="zh-CN" altLang="en-US" baseline="0" dirty="0"/>
                        <a:t>提取</a:t>
                      </a:r>
                      <a:endParaRPr lang="en-US" altLang="zh-CN" baseline="0" dirty="0"/>
                    </a:p>
                  </a:txBody>
                  <a:tcPr/>
                </a:tc>
                <a:extLst>
                  <a:ext uri="{0D108BD9-81ED-4DB2-BD59-A6C34878D82A}">
                    <a16:rowId xmlns:a16="http://schemas.microsoft.com/office/drawing/2014/main" val="4130880027"/>
                  </a:ext>
                </a:extLst>
              </a:tr>
              <a:tr h="879821">
                <a:tc>
                  <a:txBody>
                    <a:bodyPr/>
                    <a:lstStyle/>
                    <a:p>
                      <a:r>
                        <a:rPr lang="zh-CN" altLang="en-US" dirty="0"/>
                        <a:t>歧义词</a:t>
                      </a:r>
                    </a:p>
                  </a:txBody>
                  <a:tcPr/>
                </a:tc>
                <a:tc>
                  <a:txBody>
                    <a:bodyPr/>
                    <a:lstStyle/>
                    <a:p>
                      <a:pPr marL="285750" lvl="1" indent="-285750" algn="l" defTabSz="457200" rtl="0" eaLnBrk="1" latinLnBrk="0" hangingPunct="1">
                        <a:buFont typeface="Arial" panose="020B0604020202020204" pitchFamily="34" charset="0"/>
                        <a:buChar char="•"/>
                      </a:pPr>
                      <a:r>
                        <a:rPr lang="zh-CN" altLang="en-US" dirty="0"/>
                        <a:t>对不同的</a:t>
                      </a:r>
                      <a:r>
                        <a:rPr lang="en-US" altLang="zh-CN" dirty="0"/>
                        <a:t>word</a:t>
                      </a:r>
                      <a:r>
                        <a:rPr lang="zh-CN" altLang="en-US" dirty="0"/>
                        <a:t>根据他不同的</a:t>
                      </a:r>
                      <a:r>
                        <a:rPr lang="en-US" altLang="zh-CN" dirty="0"/>
                        <a:t>context</a:t>
                      </a:r>
                      <a:r>
                        <a:rPr lang="zh-CN" altLang="en-US" dirty="0"/>
                        <a:t>建立不同的</a:t>
                      </a:r>
                      <a:r>
                        <a:rPr lang="en-US" altLang="zh-CN" dirty="0"/>
                        <a:t>word</a:t>
                      </a:r>
                      <a:r>
                        <a:rPr lang="en-US" altLang="zh-CN" baseline="0" dirty="0"/>
                        <a:t> imbedding</a:t>
                      </a:r>
                    </a:p>
                    <a:p>
                      <a:pPr marL="285750" lvl="1" indent="-285750" algn="l" defTabSz="457200" rtl="0" eaLnBrk="1" latinLnBrk="0" hangingPunct="1">
                        <a:buFont typeface="Arial" panose="020B0604020202020204" pitchFamily="34" charset="0"/>
                        <a:buChar char="•"/>
                      </a:pPr>
                      <a:r>
                        <a:rPr lang="zh-CN" altLang="en-US" baseline="0" dirty="0"/>
                        <a:t>考虑加入词性</a:t>
                      </a:r>
                      <a:r>
                        <a:rPr lang="en-US" altLang="zh-CN" baseline="0" dirty="0"/>
                        <a:t> vector</a:t>
                      </a:r>
                    </a:p>
                    <a:p>
                      <a:pPr marL="2857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建立</a:t>
                      </a:r>
                      <a:r>
                        <a:rPr lang="en-US" altLang="zh-CN" dirty="0" err="1"/>
                        <a:t>topic_vector</a:t>
                      </a:r>
                      <a:endParaRPr lang="zh-CN" altLang="en-US" dirty="0"/>
                    </a:p>
                  </a:txBody>
                  <a:tcPr/>
                </a:tc>
                <a:extLst>
                  <a:ext uri="{0D108BD9-81ED-4DB2-BD59-A6C34878D82A}">
                    <a16:rowId xmlns:a16="http://schemas.microsoft.com/office/drawing/2014/main" val="3154066665"/>
                  </a:ext>
                </a:extLst>
              </a:tr>
              <a:tr h="825981">
                <a:tc>
                  <a:txBody>
                    <a:bodyPr/>
                    <a:lstStyle/>
                    <a:p>
                      <a:endParaRPr lang="zh-CN" altLang="en-US" dirty="0"/>
                    </a:p>
                  </a:txBody>
                  <a:tcPr/>
                </a:tc>
                <a:tc>
                  <a:txBody>
                    <a:bodyPr/>
                    <a:lstStyle/>
                    <a:p>
                      <a:pPr marL="285750" indent="-285750">
                        <a:buFont typeface="Arial" panose="020B0604020202020204" pitchFamily="34" charset="0"/>
                        <a:buChar char="•"/>
                      </a:pPr>
                      <a:endParaRPr lang="zh-CN" altLang="en-US" dirty="0"/>
                    </a:p>
                  </a:txBody>
                  <a:tcPr/>
                </a:tc>
                <a:extLst>
                  <a:ext uri="{0D108BD9-81ED-4DB2-BD59-A6C34878D82A}">
                    <a16:rowId xmlns:a16="http://schemas.microsoft.com/office/drawing/2014/main" val="395150014"/>
                  </a:ext>
                </a:extLst>
              </a:tr>
              <a:tr h="825981">
                <a:tc>
                  <a:txBody>
                    <a:bodyPr/>
                    <a:lstStyle/>
                    <a:p>
                      <a:endParaRPr lang="zh-CN" altLang="en-US" dirty="0"/>
                    </a:p>
                  </a:txBody>
                  <a:tcPr/>
                </a:tc>
                <a:tc>
                  <a:txBody>
                    <a:bodyPr/>
                    <a:lstStyle/>
                    <a:p>
                      <a:pPr marL="0" indent="0">
                        <a:buFont typeface="Arial" panose="020B0604020202020204" pitchFamily="34" charset="0"/>
                        <a:buNone/>
                      </a:pPr>
                      <a:endParaRPr lang="en-US" altLang="zh-CN" dirty="0"/>
                    </a:p>
                  </a:txBody>
                  <a:tcPr/>
                </a:tc>
                <a:extLst>
                  <a:ext uri="{0D108BD9-81ED-4DB2-BD59-A6C34878D82A}">
                    <a16:rowId xmlns:a16="http://schemas.microsoft.com/office/drawing/2014/main" val="4198432222"/>
                  </a:ext>
                </a:extLst>
              </a:tr>
            </a:tbl>
          </a:graphicData>
        </a:graphic>
      </p:graphicFrame>
    </p:spTree>
    <p:extLst>
      <p:ext uri="{BB962C8B-B14F-4D97-AF65-F5344CB8AC3E}">
        <p14:creationId xmlns:p14="http://schemas.microsoft.com/office/powerpoint/2010/main" val="842056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RNN</a:t>
            </a:r>
            <a:endParaRPr lang="zh-CN" altLang="en-US" dirty="0"/>
          </a:p>
        </p:txBody>
      </p:sp>
      <p:sp>
        <p:nvSpPr>
          <p:cNvPr id="4" name="内容占位符 3"/>
          <p:cNvSpPr>
            <a:spLocks noGrp="1"/>
          </p:cNvSpPr>
          <p:nvPr>
            <p:ph sz="half" idx="2"/>
          </p:nvPr>
        </p:nvSpPr>
        <p:spPr>
          <a:xfrm>
            <a:off x="5089970" y="1392703"/>
            <a:ext cx="4184034" cy="4648660"/>
          </a:xfrm>
        </p:spPr>
        <p:txBody>
          <a:bodyPr/>
          <a:lstStyle/>
          <a:p>
            <a:r>
              <a:rPr lang="zh-CN" altLang="en-US" dirty="0"/>
              <a:t>效果提升不明显，可能是打开方式不对，</a:t>
            </a:r>
            <a:r>
              <a:rPr lang="en-US" altLang="zh-CN" dirty="0"/>
              <a:t>Fine-tuning </a:t>
            </a:r>
            <a:r>
              <a:rPr lang="zh-CN" altLang="en-US" dirty="0"/>
              <a:t>不到位。 水平有限。</a:t>
            </a:r>
            <a:endParaRPr lang="en-US" altLang="zh-CN" dirty="0"/>
          </a:p>
          <a:p>
            <a:r>
              <a:rPr lang="zh-CN" altLang="en-US" dirty="0"/>
              <a:t>公司没有专门来做训练的</a:t>
            </a:r>
            <a:r>
              <a:rPr lang="en-US" altLang="zh-CN" dirty="0"/>
              <a:t>GPU/CPU</a:t>
            </a:r>
            <a:r>
              <a:rPr lang="zh-CN" altLang="en-US" dirty="0"/>
              <a:t>集群，跑一个</a:t>
            </a:r>
            <a:r>
              <a:rPr lang="en-US" altLang="zh-CN" dirty="0"/>
              <a:t>4OOW</a:t>
            </a:r>
            <a:r>
              <a:rPr lang="zh-CN" altLang="en-US" dirty="0"/>
              <a:t>数据的简单</a:t>
            </a:r>
            <a:r>
              <a:rPr lang="en-US" altLang="zh-CN" dirty="0"/>
              <a:t>CNN</a:t>
            </a:r>
            <a:r>
              <a:rPr lang="en-US" altLang="zh-CN" dirty="0"/>
              <a:t> 6,7</a:t>
            </a:r>
            <a:r>
              <a:rPr lang="zh-CN" altLang="en-US" dirty="0"/>
              <a:t>个</a:t>
            </a:r>
            <a:r>
              <a:rPr lang="en-US" altLang="zh-CN" dirty="0" err="1"/>
              <a:t>epouch</a:t>
            </a:r>
            <a:r>
              <a:rPr lang="zh-CN" altLang="en-US" dirty="0"/>
              <a:t>得要一晚上，</a:t>
            </a:r>
            <a:r>
              <a:rPr lang="en-US" altLang="zh-CN" dirty="0"/>
              <a:t>3000W</a:t>
            </a:r>
            <a:r>
              <a:rPr lang="zh-CN" altLang="en-US" dirty="0"/>
              <a:t>的数据得要几天。 </a:t>
            </a:r>
            <a:r>
              <a:rPr lang="en-US" altLang="zh-CN" dirty="0" err="1"/>
              <a:t>Epouch</a:t>
            </a:r>
            <a:r>
              <a:rPr lang="zh-CN" altLang="en-US" dirty="0"/>
              <a:t>多或者超参搜索比较难搞。</a:t>
            </a:r>
            <a:r>
              <a:rPr lang="en-US" altLang="zh-CN" dirty="0"/>
              <a:t> </a:t>
            </a:r>
          </a:p>
          <a:p>
            <a:endParaRPr lang="zh-CN" altLang="en-US" dirty="0"/>
          </a:p>
        </p:txBody>
      </p:sp>
      <p:pic>
        <p:nvPicPr>
          <p:cNvPr id="5" name="内容占位符 3"/>
          <p:cNvPicPr>
            <a:picLocks noGrp="1" noChangeAspect="1"/>
          </p:cNvPicPr>
          <p:nvPr>
            <p:ph sz="half" idx="1"/>
          </p:nvPr>
        </p:nvPicPr>
        <p:blipFill>
          <a:blip r:embed="rId2"/>
          <a:stretch>
            <a:fillRect/>
          </a:stretch>
        </p:blipFill>
        <p:spPr>
          <a:xfrm>
            <a:off x="129223" y="2894963"/>
            <a:ext cx="4183062" cy="3543030"/>
          </a:xfrm>
          <a:prstGeom prst="rect">
            <a:avLst/>
          </a:prstGeom>
        </p:spPr>
      </p:pic>
      <p:grpSp>
        <p:nvGrpSpPr>
          <p:cNvPr id="6" name="组合 5"/>
          <p:cNvGrpSpPr/>
          <p:nvPr/>
        </p:nvGrpSpPr>
        <p:grpSpPr>
          <a:xfrm>
            <a:off x="4244299" y="3544240"/>
            <a:ext cx="4942531" cy="2767868"/>
            <a:chOff x="-126570" y="3151557"/>
            <a:chExt cx="4624704" cy="2513683"/>
          </a:xfrm>
        </p:grpSpPr>
        <p:pic>
          <p:nvPicPr>
            <p:cNvPr id="7" name="图片 6"/>
            <p:cNvPicPr>
              <a:picLocks noChangeAspect="1"/>
            </p:cNvPicPr>
            <p:nvPr/>
          </p:nvPicPr>
          <p:blipFill>
            <a:blip r:embed="rId3"/>
            <a:stretch>
              <a:fillRect/>
            </a:stretch>
          </p:blipFill>
          <p:spPr>
            <a:xfrm>
              <a:off x="434416" y="3151557"/>
              <a:ext cx="4063718" cy="2190518"/>
            </a:xfrm>
            <a:prstGeom prst="rect">
              <a:avLst/>
            </a:prstGeom>
          </p:spPr>
        </p:pic>
        <p:sp>
          <p:nvSpPr>
            <p:cNvPr id="8" name="文本框 7"/>
            <p:cNvSpPr txBox="1"/>
            <p:nvPr/>
          </p:nvSpPr>
          <p:spPr>
            <a:xfrm>
              <a:off x="-126570" y="5018909"/>
              <a:ext cx="1121973" cy="646331"/>
            </a:xfrm>
            <a:prstGeom prst="rect">
              <a:avLst/>
            </a:prstGeom>
            <a:noFill/>
          </p:spPr>
          <p:txBody>
            <a:bodyPr wrap="square" rtlCol="0">
              <a:spAutoFit/>
            </a:bodyPr>
            <a:lstStyle/>
            <a:p>
              <a:r>
                <a:rPr lang="en-US" altLang="zh-CN" dirty="0"/>
                <a:t>RNN</a:t>
              </a:r>
            </a:p>
            <a:p>
              <a:r>
                <a:rPr lang="en-US" altLang="zh-CN" dirty="0"/>
                <a:t>Recursive</a:t>
              </a:r>
              <a:endParaRPr lang="zh-CN" altLang="en-US" dirty="0"/>
            </a:p>
          </p:txBody>
        </p:sp>
      </p:grpSp>
      <p:sp>
        <p:nvSpPr>
          <p:cNvPr id="9" name="文本框 8"/>
          <p:cNvSpPr txBox="1"/>
          <p:nvPr/>
        </p:nvSpPr>
        <p:spPr>
          <a:xfrm>
            <a:off x="256938" y="3544240"/>
            <a:ext cx="840791" cy="369332"/>
          </a:xfrm>
          <a:prstGeom prst="rect">
            <a:avLst/>
          </a:prstGeom>
          <a:noFill/>
        </p:spPr>
        <p:txBody>
          <a:bodyPr wrap="square" rtlCol="0">
            <a:spAutoFit/>
          </a:bodyPr>
          <a:lstStyle/>
          <a:p>
            <a:r>
              <a:rPr lang="en-US" altLang="zh-CN" dirty="0"/>
              <a:t>LSTM</a:t>
            </a:r>
            <a:endParaRPr lang="zh-CN" altLang="en-US" dirty="0"/>
          </a:p>
        </p:txBody>
      </p:sp>
      <p:sp>
        <p:nvSpPr>
          <p:cNvPr id="10" name="文本框 9"/>
          <p:cNvSpPr txBox="1"/>
          <p:nvPr/>
        </p:nvSpPr>
        <p:spPr>
          <a:xfrm>
            <a:off x="5376096" y="5770999"/>
            <a:ext cx="2678938" cy="369332"/>
          </a:xfrm>
          <a:prstGeom prst="rect">
            <a:avLst/>
          </a:prstGeom>
          <a:noFill/>
        </p:spPr>
        <p:txBody>
          <a:bodyPr wrap="none" rtlCol="0">
            <a:spAutoFit/>
          </a:bodyPr>
          <a:lstStyle/>
          <a:p>
            <a:r>
              <a:rPr lang="zh-CN" altLang="en-US" dirty="0"/>
              <a:t>可以使用</a:t>
            </a:r>
            <a:r>
              <a:rPr lang="en-US" altLang="zh-CN" dirty="0" err="1"/>
              <a:t>tensorflow</a:t>
            </a:r>
            <a:r>
              <a:rPr lang="en-US" altLang="zh-CN" dirty="0"/>
              <a:t> fold</a:t>
            </a:r>
            <a:endParaRPr lang="zh-CN" altLang="en-US" dirty="0"/>
          </a:p>
        </p:txBody>
      </p:sp>
    </p:spTree>
    <p:extLst>
      <p:ext uri="{BB962C8B-B14F-4D97-AF65-F5344CB8AC3E}">
        <p14:creationId xmlns:p14="http://schemas.microsoft.com/office/powerpoint/2010/main" val="1729029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Recursive</a:t>
            </a:r>
            <a:r>
              <a:rPr lang="zh-CN" altLang="en-US" dirty="0"/>
              <a:t>的实现</a:t>
            </a:r>
          </a:p>
        </p:txBody>
      </p:sp>
      <p:sp>
        <p:nvSpPr>
          <p:cNvPr id="3" name="内容占位符 2"/>
          <p:cNvSpPr>
            <a:spLocks noGrp="1"/>
          </p:cNvSpPr>
          <p:nvPr>
            <p:ph idx="1"/>
          </p:nvPr>
        </p:nvSpPr>
        <p:spPr/>
        <p:txBody>
          <a:bodyPr>
            <a:normAutofit lnSpcReduction="10000"/>
          </a:bodyPr>
          <a:lstStyle/>
          <a:p>
            <a:r>
              <a:rPr lang="en-US" altLang="zh-CN" dirty="0"/>
              <a:t>Recursive </a:t>
            </a:r>
            <a:r>
              <a:rPr lang="zh-CN" altLang="en-US" dirty="0"/>
              <a:t>每个</a:t>
            </a:r>
            <a:r>
              <a:rPr lang="en-US" altLang="zh-CN" dirty="0"/>
              <a:t>sample</a:t>
            </a:r>
            <a:r>
              <a:rPr lang="zh-CN" altLang="en-US" dirty="0"/>
              <a:t>是结构数据，主要的计算量在子节点合并成父节点上。要计算一个</a:t>
            </a:r>
            <a:r>
              <a:rPr lang="en-US" altLang="zh-CN" dirty="0"/>
              <a:t>sample</a:t>
            </a:r>
            <a:r>
              <a:rPr lang="zh-CN" altLang="en-US" dirty="0"/>
              <a:t>，</a:t>
            </a:r>
            <a:r>
              <a:rPr lang="en-US" altLang="zh-CN" dirty="0"/>
              <a:t>[i0,i1,i2…]</a:t>
            </a:r>
            <a:r>
              <a:rPr lang="zh-CN" altLang="en-US" dirty="0"/>
              <a:t>，我们要根据树结构的描述数据来决定什么时候在什么数据上计算什么算子，如果要用统计的计算图</a:t>
            </a:r>
            <a:r>
              <a:rPr lang="en-US" altLang="zh-CN" dirty="0"/>
              <a:t>/</a:t>
            </a:r>
            <a:r>
              <a:rPr lang="zh-CN" altLang="en-US" dirty="0"/>
              <a:t>程序，就要加入</a:t>
            </a:r>
            <a:r>
              <a:rPr lang="en-US" altLang="zh-CN" dirty="0"/>
              <a:t>switch</a:t>
            </a:r>
            <a:r>
              <a:rPr lang="zh-CN" altLang="en-US" dirty="0"/>
              <a:t>选择。</a:t>
            </a:r>
            <a:endParaRPr lang="en-US" altLang="zh-CN" dirty="0"/>
          </a:p>
          <a:p>
            <a:r>
              <a:rPr lang="zh-CN" altLang="en-US" dirty="0"/>
              <a:t>同个计算图对每个</a:t>
            </a:r>
            <a:r>
              <a:rPr lang="en-US" altLang="zh-CN" dirty="0"/>
              <a:t>sample</a:t>
            </a:r>
            <a:r>
              <a:rPr lang="zh-CN" altLang="en-US" dirty="0"/>
              <a:t>都能计算，但是</a:t>
            </a:r>
            <a:r>
              <a:rPr lang="en-US" altLang="zh-CN" dirty="0"/>
              <a:t>switch</a:t>
            </a:r>
            <a:r>
              <a:rPr lang="zh-CN" altLang="en-US" dirty="0"/>
              <a:t>（条件）会让主要的计算对应的数据位置并不能同步，另外</a:t>
            </a:r>
            <a:r>
              <a:rPr lang="en-US" altLang="zh-CN" dirty="0"/>
              <a:t>sample</a:t>
            </a:r>
            <a:r>
              <a:rPr lang="zh-CN" altLang="en-US" dirty="0"/>
              <a:t>计算内部不能并行。所以这里需要做一些任务调度的工作。</a:t>
            </a:r>
            <a:endParaRPr lang="en-US" altLang="zh-CN" dirty="0"/>
          </a:p>
          <a:p>
            <a:r>
              <a:rPr lang="en-US" altLang="zh-CN" dirty="0" err="1"/>
              <a:t>Tensorflow</a:t>
            </a:r>
            <a:r>
              <a:rPr lang="en-US" altLang="zh-CN" dirty="0"/>
              <a:t> fold</a:t>
            </a:r>
            <a:r>
              <a:rPr lang="zh-CN" altLang="en-US" dirty="0"/>
              <a:t>的是按层来计算，先把最底层的一起计算；然后再算上一层的；具体我不太清楚</a:t>
            </a:r>
            <a:endParaRPr lang="en-US" altLang="zh-CN" dirty="0"/>
          </a:p>
          <a:p>
            <a:r>
              <a:rPr lang="zh-CN" altLang="en-US" dirty="0"/>
              <a:t>并行优化的原理是每个时刻我们都许多计算可以同时进行；然后进入下一时刻，复用许多计算可以同时进行</a:t>
            </a:r>
            <a:endParaRPr lang="en-US" altLang="zh-CN" dirty="0"/>
          </a:p>
          <a:p>
            <a:r>
              <a:rPr lang="zh-CN" altLang="en-US" dirty="0"/>
              <a:t>一种简单的思路是 先动态产生把这些数据结构的计算图，然后合并即可，并行交给计算图自己解决。</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9679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5" name="内容占位符 4"/>
          <p:cNvSpPr>
            <a:spLocks noGrp="1"/>
          </p:cNvSpPr>
          <p:nvPr>
            <p:ph idx="1"/>
          </p:nvPr>
        </p:nvSpPr>
        <p:spPr/>
        <p:txBody>
          <a:bodyPr>
            <a:normAutofit fontScale="92500" lnSpcReduction="10000"/>
          </a:bodyPr>
          <a:lstStyle/>
          <a:p>
            <a:r>
              <a:rPr lang="zh-CN" altLang="en-US" sz="2400" dirty="0"/>
              <a:t>现在最大的问题在于：没有</a:t>
            </a:r>
            <a:r>
              <a:rPr lang="zh-CN" altLang="en-US" sz="2400" b="1" dirty="0">
                <a:solidFill>
                  <a:srgbClr val="FF0000"/>
                </a:solidFill>
              </a:rPr>
              <a:t>标准化效果指标。</a:t>
            </a:r>
            <a:endParaRPr lang="en-US" altLang="zh-CN" sz="2400" b="1" dirty="0">
              <a:solidFill>
                <a:srgbClr val="FF0000"/>
              </a:solidFill>
            </a:endParaRPr>
          </a:p>
          <a:p>
            <a:pPr lvl="1"/>
            <a:r>
              <a:rPr lang="zh-CN" altLang="en-US" sz="2200" dirty="0"/>
              <a:t>模型的指标可以用本身的训练集测试集看，实际场景就要用本身的数据</a:t>
            </a:r>
            <a:r>
              <a:rPr lang="en-US" altLang="zh-CN" sz="2200" dirty="0"/>
              <a:t>/</a:t>
            </a:r>
            <a:r>
              <a:rPr lang="zh-CN" altLang="en-US" sz="2200" dirty="0"/>
              <a:t>实际的数据混合看</a:t>
            </a:r>
            <a:endParaRPr lang="en-US" altLang="zh-CN" sz="2200" dirty="0"/>
          </a:p>
          <a:p>
            <a:pPr lvl="1"/>
            <a:r>
              <a:rPr lang="zh-CN" altLang="en-US" sz="2400" dirty="0"/>
              <a:t>训练集</a:t>
            </a:r>
            <a:r>
              <a:rPr lang="en-US" altLang="zh-CN" sz="2400" dirty="0"/>
              <a:t>/</a:t>
            </a:r>
            <a:r>
              <a:rPr lang="en-US" altLang="zh-CN" sz="2400" dirty="0" err="1"/>
              <a:t>Nlpcc</a:t>
            </a:r>
            <a:r>
              <a:rPr lang="zh-CN" altLang="en-US" sz="2400" dirty="0"/>
              <a:t>测试集的指标有意义，但意义有限</a:t>
            </a:r>
            <a:endParaRPr lang="en-US" altLang="zh-CN" sz="2400" dirty="0"/>
          </a:p>
          <a:p>
            <a:r>
              <a:rPr lang="zh-CN" altLang="en-US" sz="2400" dirty="0"/>
              <a:t>每来到一个新的</a:t>
            </a:r>
            <a:r>
              <a:rPr lang="zh-CN" altLang="en-US" sz="2400" dirty="0">
                <a:solidFill>
                  <a:srgbClr val="FF0000"/>
                </a:solidFill>
              </a:rPr>
              <a:t>行业</a:t>
            </a:r>
            <a:r>
              <a:rPr lang="zh-CN" altLang="en-US" sz="2400" dirty="0"/>
              <a:t>，我们要测试，可以用别人的软件投票对比，并且把正确结果记录下来，</a:t>
            </a:r>
            <a:r>
              <a:rPr lang="zh-CN" altLang="en-US" sz="2400" dirty="0">
                <a:solidFill>
                  <a:srgbClr val="FF0000"/>
                </a:solidFill>
              </a:rPr>
              <a:t>积累测试集</a:t>
            </a:r>
            <a:endParaRPr lang="en-US" altLang="zh-CN" sz="2400" dirty="0">
              <a:solidFill>
                <a:srgbClr val="FF0000"/>
              </a:solidFill>
            </a:endParaRPr>
          </a:p>
          <a:p>
            <a:pPr lvl="1"/>
            <a:r>
              <a:rPr lang="zh-CN" altLang="en-US" sz="2400" dirty="0">
                <a:solidFill>
                  <a:schemeClr val="tx1"/>
                </a:solidFill>
              </a:rPr>
              <a:t>行业的变化，功能是否可以迁移？如果不能，就要开发对应功能以及测试集</a:t>
            </a:r>
            <a:endParaRPr lang="en-US" altLang="zh-CN" sz="2400" dirty="0">
              <a:solidFill>
                <a:schemeClr val="tx1"/>
              </a:solidFill>
            </a:endParaRPr>
          </a:p>
          <a:p>
            <a:r>
              <a:rPr lang="zh-CN" altLang="en-US" sz="2400" dirty="0">
                <a:solidFill>
                  <a:srgbClr val="FF0000"/>
                </a:solidFill>
              </a:rPr>
              <a:t>能不能形成数据闭环，形成良性的有目标的增量学习过程</a:t>
            </a:r>
            <a:endParaRPr lang="en-US" altLang="zh-CN" sz="2400" dirty="0">
              <a:solidFill>
                <a:srgbClr val="FF0000"/>
              </a:solidFill>
            </a:endParaRPr>
          </a:p>
          <a:p>
            <a:r>
              <a:rPr lang="zh-CN" altLang="en-US" sz="2400" dirty="0">
                <a:solidFill>
                  <a:schemeClr val="tx1"/>
                </a:solidFill>
              </a:rPr>
              <a:t>怎么对召回测试，提高召回</a:t>
            </a:r>
            <a:endParaRPr lang="en-US" altLang="zh-CN" sz="2400" dirty="0">
              <a:solidFill>
                <a:schemeClr val="tx1"/>
              </a:solidFill>
            </a:endParaRPr>
          </a:p>
          <a:p>
            <a:endParaRPr lang="zh-CN" altLang="en-US" dirty="0"/>
          </a:p>
        </p:txBody>
      </p:sp>
    </p:spTree>
    <p:extLst>
      <p:ext uri="{BB962C8B-B14F-4D97-AF65-F5344CB8AC3E}">
        <p14:creationId xmlns:p14="http://schemas.microsoft.com/office/powerpoint/2010/main" val="2126356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五、半监督、无监督</a:t>
            </a:r>
            <a:br>
              <a:rPr lang="en-US" altLang="zh-CN" dirty="0"/>
            </a:br>
            <a:endParaRPr lang="zh-CN" altLang="en-US" dirty="0"/>
          </a:p>
        </p:txBody>
      </p:sp>
      <p:sp>
        <p:nvSpPr>
          <p:cNvPr id="3" name="文本占位符 2"/>
          <p:cNvSpPr>
            <a:spLocks noGrp="1"/>
          </p:cNvSpPr>
          <p:nvPr>
            <p:ph type="body" idx="1"/>
          </p:nvPr>
        </p:nvSpPr>
        <p:spPr/>
        <p:txBody>
          <a:bodyPr/>
          <a:lstStyle/>
          <a:p>
            <a:pPr algn="r"/>
            <a:r>
              <a:rPr lang="zh-CN" altLang="en-US" dirty="0"/>
              <a:t>分享一些算法</a:t>
            </a:r>
          </a:p>
        </p:txBody>
      </p:sp>
    </p:spTree>
    <p:extLst>
      <p:ext uri="{BB962C8B-B14F-4D97-AF65-F5344CB8AC3E}">
        <p14:creationId xmlns:p14="http://schemas.microsoft.com/office/powerpoint/2010/main" val="4125778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、多语义词向量训练</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sz="2200" dirty="0"/>
              <a:t>原理：即便同一个词，它的</a:t>
            </a:r>
            <a:r>
              <a:rPr lang="en-US" altLang="zh-CN" sz="2200" dirty="0"/>
              <a:t>context </a:t>
            </a:r>
            <a:r>
              <a:rPr lang="zh-CN" altLang="en-US" sz="2200" dirty="0"/>
              <a:t>不同能表现这个词的语义。</a:t>
            </a:r>
            <a:endParaRPr lang="en-US" altLang="zh-CN" sz="2200" dirty="0"/>
          </a:p>
          <a:p>
            <a:pPr marL="0" indent="0">
              <a:buNone/>
            </a:pPr>
            <a:r>
              <a:rPr lang="zh-CN" altLang="en-US" sz="2200" dirty="0"/>
              <a:t>比如山青水秀，水货。 字与词都能训练多语义</a:t>
            </a:r>
            <a:endParaRPr lang="en-US" altLang="zh-CN" sz="2200" dirty="0"/>
          </a:p>
          <a:p>
            <a:pPr>
              <a:buFont typeface="+mj-lt"/>
              <a:buAutoNum type="arabicPeriod"/>
            </a:pPr>
            <a:r>
              <a:rPr lang="zh-CN" altLang="en-US" sz="2200" dirty="0"/>
              <a:t>先训练词向量</a:t>
            </a:r>
            <a:endParaRPr lang="en-US" altLang="zh-CN" sz="2200" dirty="0"/>
          </a:p>
          <a:p>
            <a:pPr>
              <a:buFont typeface="+mj-lt"/>
              <a:buAutoNum type="arabicPeriod"/>
            </a:pPr>
            <a:r>
              <a:rPr lang="zh-CN" altLang="en-US" sz="2200" dirty="0"/>
              <a:t>然后根据词</a:t>
            </a:r>
            <a:r>
              <a:rPr lang="en-US" altLang="zh-CN" sz="2200" dirty="0"/>
              <a:t>w</a:t>
            </a:r>
            <a:r>
              <a:rPr lang="zh-CN" altLang="en-US" sz="2200" dirty="0"/>
              <a:t>的所有</a:t>
            </a:r>
            <a:r>
              <a:rPr lang="en-US" altLang="zh-CN" sz="2200" dirty="0"/>
              <a:t>context </a:t>
            </a:r>
            <a:r>
              <a:rPr lang="zh-CN" altLang="en-US" sz="2200" dirty="0"/>
              <a:t>聚类，算出每个类的核心，然后重新对原语料标记，比如 山</a:t>
            </a:r>
            <a:r>
              <a:rPr lang="en-US" altLang="zh-CN" sz="2200" dirty="0"/>
              <a:t>_0 </a:t>
            </a:r>
            <a:r>
              <a:rPr lang="zh-CN" altLang="en-US" sz="2200" dirty="0"/>
              <a:t>水</a:t>
            </a:r>
            <a:r>
              <a:rPr lang="en-US" altLang="zh-CN" sz="2200" dirty="0"/>
              <a:t>_1 …,   </a:t>
            </a:r>
            <a:r>
              <a:rPr lang="zh-CN" altLang="en-US" sz="2200" dirty="0"/>
              <a:t>水</a:t>
            </a:r>
            <a:r>
              <a:rPr lang="en-US" altLang="zh-CN" sz="2200" dirty="0"/>
              <a:t>_2 </a:t>
            </a:r>
            <a:r>
              <a:rPr lang="zh-CN" altLang="en-US" sz="2200" dirty="0"/>
              <a:t>货</a:t>
            </a:r>
            <a:r>
              <a:rPr lang="en-US" altLang="zh-CN" sz="2200" dirty="0"/>
              <a:t>  </a:t>
            </a:r>
          </a:p>
          <a:p>
            <a:pPr lvl="1"/>
            <a:r>
              <a:rPr lang="zh-CN" altLang="en-US" sz="2200" dirty="0"/>
              <a:t>测试函数：输入一个词</a:t>
            </a:r>
            <a:r>
              <a:rPr lang="en-US" altLang="zh-CN" sz="2200" dirty="0"/>
              <a:t>/</a:t>
            </a:r>
            <a:r>
              <a:rPr lang="zh-CN" altLang="en-US" sz="2200" dirty="0"/>
              <a:t>字，以及大语料，返回该字</a:t>
            </a:r>
            <a:r>
              <a:rPr lang="en-US" altLang="zh-CN" sz="2200" dirty="0"/>
              <a:t>/</a:t>
            </a:r>
            <a:r>
              <a:rPr lang="zh-CN" altLang="en-US" sz="2200" dirty="0"/>
              <a:t>词在语料中不同语义的集合</a:t>
            </a:r>
            <a:endParaRPr lang="en-US" altLang="zh-CN" sz="2200" dirty="0"/>
          </a:p>
          <a:p>
            <a:pPr>
              <a:buFont typeface="+mj-lt"/>
              <a:buAutoNum type="arabicPeriod"/>
            </a:pPr>
            <a:r>
              <a:rPr lang="zh-CN" altLang="en-US" sz="2200" dirty="0"/>
              <a:t>然后对新的语料训练词向量</a:t>
            </a:r>
            <a:endParaRPr lang="en-US" altLang="zh-CN" sz="2200" dirty="0"/>
          </a:p>
          <a:p>
            <a:pPr lvl="1"/>
            <a:r>
              <a:rPr lang="zh-CN" altLang="en-US" sz="2200" dirty="0"/>
              <a:t>测试函数：输入一个字</a:t>
            </a:r>
            <a:r>
              <a:rPr lang="en-US" altLang="zh-CN" sz="2200" dirty="0"/>
              <a:t>/</a:t>
            </a:r>
            <a:r>
              <a:rPr lang="zh-CN" altLang="en-US" sz="2200" dirty="0"/>
              <a:t>词，以及包含该字</a:t>
            </a:r>
            <a:r>
              <a:rPr lang="en-US" altLang="zh-CN" sz="2200" dirty="0"/>
              <a:t>/</a:t>
            </a:r>
            <a:r>
              <a:rPr lang="zh-CN" altLang="en-US" sz="2200" dirty="0"/>
              <a:t>词的短语：返回与该</a:t>
            </a:r>
            <a:r>
              <a:rPr lang="en-US" altLang="zh-CN" sz="2200" dirty="0"/>
              <a:t>/</a:t>
            </a:r>
            <a:r>
              <a:rPr lang="zh-CN" altLang="en-US" sz="2200" dirty="0"/>
              <a:t>词 最相似的字</a:t>
            </a:r>
            <a:r>
              <a:rPr lang="en-US" altLang="zh-CN" sz="2200" dirty="0"/>
              <a:t>/</a:t>
            </a:r>
            <a:r>
              <a:rPr lang="zh-CN" altLang="en-US" sz="2200" dirty="0"/>
              <a:t>词</a:t>
            </a:r>
            <a:endParaRPr lang="en-US" altLang="zh-CN" sz="2200" dirty="0"/>
          </a:p>
          <a:p>
            <a:r>
              <a:rPr lang="en-US" altLang="zh-CN" sz="2200" dirty="0"/>
              <a:t>A Probabilistic Model for Learning Multi-Prototype Word </a:t>
            </a:r>
            <a:r>
              <a:rPr lang="en-US" altLang="zh-CN" sz="2200" dirty="0" err="1"/>
              <a:t>Embeddings</a:t>
            </a:r>
            <a:endParaRPr lang="en-US" altLang="zh-CN" sz="2200" dirty="0"/>
          </a:p>
          <a:p>
            <a:endParaRPr lang="en-US" altLang="zh-CN" sz="2200" dirty="0"/>
          </a:p>
          <a:p>
            <a:pPr lvl="1"/>
            <a:endParaRPr lang="en-US" altLang="zh-CN" dirty="0"/>
          </a:p>
          <a:p>
            <a:pPr lvl="1"/>
            <a:endParaRPr lang="en-US" altLang="zh-CN" dirty="0"/>
          </a:p>
          <a:p>
            <a:pPr>
              <a:buFont typeface="+mj-lt"/>
              <a:buAutoNum type="arabicPeriod"/>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038594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、多语义词向量训练</a:t>
            </a:r>
          </a:p>
        </p:txBody>
      </p:sp>
      <p:sp>
        <p:nvSpPr>
          <p:cNvPr id="4" name="内容占位符 3"/>
          <p:cNvSpPr>
            <a:spLocks noGrp="1"/>
          </p:cNvSpPr>
          <p:nvPr>
            <p:ph sz="half" idx="2"/>
          </p:nvPr>
        </p:nvSpPr>
        <p:spPr/>
        <p:txBody>
          <a:bodyPr>
            <a:normAutofit/>
          </a:bodyPr>
          <a:lstStyle/>
          <a:p>
            <a:r>
              <a:rPr lang="zh-CN" altLang="en-US" dirty="0"/>
              <a:t>框里就是传统的</a:t>
            </a:r>
            <a:r>
              <a:rPr lang="en-US" altLang="zh-CN" dirty="0"/>
              <a:t>skip-gram</a:t>
            </a:r>
            <a:r>
              <a:rPr lang="zh-CN" altLang="en-US" dirty="0"/>
              <a:t>：从</a:t>
            </a:r>
            <a:r>
              <a:rPr lang="en-US" altLang="zh-CN" dirty="0" err="1"/>
              <a:t>center_index</a:t>
            </a:r>
            <a:r>
              <a:rPr lang="en-US" altLang="zh-CN" dirty="0"/>
              <a:t> </a:t>
            </a:r>
            <a:r>
              <a:rPr lang="zh-CN" altLang="en-US" dirty="0"/>
              <a:t>到 </a:t>
            </a:r>
            <a:r>
              <a:rPr lang="en-US" altLang="zh-CN" dirty="0" err="1"/>
              <a:t>context_indexs</a:t>
            </a:r>
            <a:endParaRPr lang="en-US" altLang="zh-CN" dirty="0"/>
          </a:p>
          <a:p>
            <a:r>
              <a:rPr lang="zh-CN" altLang="en-US" dirty="0"/>
              <a:t>现在从</a:t>
            </a:r>
            <a:r>
              <a:rPr lang="en-US" altLang="zh-CN" dirty="0" err="1"/>
              <a:t>center_index</a:t>
            </a:r>
            <a:r>
              <a:rPr lang="en-US" altLang="zh-CN" dirty="0"/>
              <a:t>, </a:t>
            </a:r>
            <a:r>
              <a:rPr lang="en-US" altLang="zh-CN" dirty="0" err="1"/>
              <a:t>context_indexs</a:t>
            </a:r>
            <a:r>
              <a:rPr lang="zh-CN" altLang="en-US" dirty="0"/>
              <a:t>，先预测</a:t>
            </a:r>
            <a:r>
              <a:rPr lang="en-US" altLang="zh-CN" dirty="0" err="1"/>
              <a:t>center_index</a:t>
            </a:r>
            <a:r>
              <a:rPr lang="zh-CN" altLang="en-US" dirty="0"/>
              <a:t>的</a:t>
            </a:r>
            <a:r>
              <a:rPr lang="en-US" altLang="zh-CN" dirty="0"/>
              <a:t>meaning </a:t>
            </a:r>
            <a:r>
              <a:rPr lang="zh-CN" altLang="en-US" dirty="0"/>
              <a:t>分布，选最大的，然后预测周围的</a:t>
            </a:r>
            <a:r>
              <a:rPr lang="en-US" altLang="zh-CN" dirty="0" err="1"/>
              <a:t>context_index</a:t>
            </a:r>
            <a:r>
              <a:rPr lang="zh-CN" altLang="en-US" dirty="0"/>
              <a:t>的概率</a:t>
            </a:r>
            <a:endParaRPr lang="en-US" altLang="zh-CN" dirty="0"/>
          </a:p>
          <a:p>
            <a:r>
              <a:rPr lang="zh-CN" altLang="en-US" dirty="0"/>
              <a:t>其他方法</a:t>
            </a:r>
            <a:endParaRPr lang="en-US" altLang="zh-CN" dirty="0"/>
          </a:p>
          <a:p>
            <a:pPr lvl="1"/>
            <a:r>
              <a:rPr lang="zh-CN" altLang="en-US" dirty="0"/>
              <a:t>半监督：拿词典</a:t>
            </a:r>
            <a:r>
              <a:rPr lang="en-US" altLang="zh-CN" dirty="0"/>
              <a:t>,Wikipedia </a:t>
            </a:r>
            <a:r>
              <a:rPr lang="zh-CN" altLang="en-US" dirty="0"/>
              <a:t>等做监督语料</a:t>
            </a:r>
            <a:endParaRPr lang="en-US" altLang="zh-CN" dirty="0"/>
          </a:p>
          <a:p>
            <a:pPr lvl="1"/>
            <a:r>
              <a:rPr lang="zh-CN" altLang="en-US" dirty="0"/>
              <a:t>拿多语言</a:t>
            </a:r>
            <a:r>
              <a:rPr lang="en-US" altLang="zh-CN" dirty="0"/>
              <a:t>&amp;</a:t>
            </a:r>
            <a:r>
              <a:rPr lang="zh-CN" altLang="en-US" dirty="0"/>
              <a:t>翻译系统，因为一个词的不同含义往往翻译不同</a:t>
            </a:r>
            <a:endParaRPr lang="en-US" altLang="zh-CN" dirty="0"/>
          </a:p>
          <a:p>
            <a:endParaRPr lang="zh-CN" altLang="en-US" dirty="0"/>
          </a:p>
        </p:txBody>
      </p:sp>
      <p:pic>
        <p:nvPicPr>
          <p:cNvPr id="5" name="内容占位符 3"/>
          <p:cNvPicPr>
            <a:picLocks noGrp="1" noChangeAspect="1"/>
          </p:cNvPicPr>
          <p:nvPr>
            <p:ph sz="half" idx="1"/>
          </p:nvPr>
        </p:nvPicPr>
        <p:blipFill>
          <a:blip r:embed="rId2"/>
          <a:stretch>
            <a:fillRect/>
          </a:stretch>
        </p:blipFill>
        <p:spPr>
          <a:xfrm>
            <a:off x="677863" y="2575154"/>
            <a:ext cx="4183062" cy="3052304"/>
          </a:xfrm>
          <a:prstGeom prst="rect">
            <a:avLst/>
          </a:prstGeom>
        </p:spPr>
      </p:pic>
      <p:sp>
        <p:nvSpPr>
          <p:cNvPr id="8" name="任意多边形: 形状 7"/>
          <p:cNvSpPr/>
          <p:nvPr/>
        </p:nvSpPr>
        <p:spPr>
          <a:xfrm>
            <a:off x="1871003" y="2686929"/>
            <a:ext cx="2644726" cy="2963346"/>
          </a:xfrm>
          <a:custGeom>
            <a:avLst/>
            <a:gdLst>
              <a:gd name="connsiteX0" fmla="*/ 1899139 w 2644726"/>
              <a:gd name="connsiteY0" fmla="*/ 14068 h 2963346"/>
              <a:gd name="connsiteX1" fmla="*/ 1899139 w 2644726"/>
              <a:gd name="connsiteY1" fmla="*/ 14068 h 2963346"/>
              <a:gd name="connsiteX2" fmla="*/ 1828800 w 2644726"/>
              <a:gd name="connsiteY2" fmla="*/ 140677 h 2963346"/>
              <a:gd name="connsiteX3" fmla="*/ 1814732 w 2644726"/>
              <a:gd name="connsiteY3" fmla="*/ 182880 h 2963346"/>
              <a:gd name="connsiteX4" fmla="*/ 1758462 w 2644726"/>
              <a:gd name="connsiteY4" fmla="*/ 253219 h 2963346"/>
              <a:gd name="connsiteX5" fmla="*/ 1659988 w 2644726"/>
              <a:gd name="connsiteY5" fmla="*/ 379828 h 2963346"/>
              <a:gd name="connsiteX6" fmla="*/ 1547446 w 2644726"/>
              <a:gd name="connsiteY6" fmla="*/ 478302 h 2963346"/>
              <a:gd name="connsiteX7" fmla="*/ 1463040 w 2644726"/>
              <a:gd name="connsiteY7" fmla="*/ 562708 h 2963346"/>
              <a:gd name="connsiteX8" fmla="*/ 1406769 w 2644726"/>
              <a:gd name="connsiteY8" fmla="*/ 590843 h 2963346"/>
              <a:gd name="connsiteX9" fmla="*/ 1322363 w 2644726"/>
              <a:gd name="connsiteY9" fmla="*/ 647114 h 2963346"/>
              <a:gd name="connsiteX10" fmla="*/ 1280160 w 2644726"/>
              <a:gd name="connsiteY10" fmla="*/ 675249 h 2963346"/>
              <a:gd name="connsiteX11" fmla="*/ 1223889 w 2644726"/>
              <a:gd name="connsiteY11" fmla="*/ 703385 h 2963346"/>
              <a:gd name="connsiteX12" fmla="*/ 1083212 w 2644726"/>
              <a:gd name="connsiteY12" fmla="*/ 703385 h 2963346"/>
              <a:gd name="connsiteX13" fmla="*/ 1083212 w 2644726"/>
              <a:gd name="connsiteY13" fmla="*/ 703385 h 2963346"/>
              <a:gd name="connsiteX14" fmla="*/ 900332 w 2644726"/>
              <a:gd name="connsiteY14" fmla="*/ 787791 h 2963346"/>
              <a:gd name="connsiteX15" fmla="*/ 787791 w 2644726"/>
              <a:gd name="connsiteY15" fmla="*/ 844062 h 2963346"/>
              <a:gd name="connsiteX16" fmla="*/ 661182 w 2644726"/>
              <a:gd name="connsiteY16" fmla="*/ 886265 h 2963346"/>
              <a:gd name="connsiteX17" fmla="*/ 618979 w 2644726"/>
              <a:gd name="connsiteY17" fmla="*/ 914400 h 2963346"/>
              <a:gd name="connsiteX18" fmla="*/ 520505 w 2644726"/>
              <a:gd name="connsiteY18" fmla="*/ 942536 h 2963346"/>
              <a:gd name="connsiteX19" fmla="*/ 436099 w 2644726"/>
              <a:gd name="connsiteY19" fmla="*/ 970671 h 2963346"/>
              <a:gd name="connsiteX20" fmla="*/ 253219 w 2644726"/>
              <a:gd name="connsiteY20" fmla="*/ 998806 h 2963346"/>
              <a:gd name="connsiteX21" fmla="*/ 140677 w 2644726"/>
              <a:gd name="connsiteY21" fmla="*/ 1012874 h 2963346"/>
              <a:gd name="connsiteX22" fmla="*/ 0 w 2644726"/>
              <a:gd name="connsiteY22" fmla="*/ 1026942 h 2963346"/>
              <a:gd name="connsiteX23" fmla="*/ 0 w 2644726"/>
              <a:gd name="connsiteY23" fmla="*/ 1026942 h 2963346"/>
              <a:gd name="connsiteX24" fmla="*/ 14068 w 2644726"/>
              <a:gd name="connsiteY24" fmla="*/ 1434905 h 2963346"/>
              <a:gd name="connsiteX25" fmla="*/ 70339 w 2644726"/>
              <a:gd name="connsiteY25" fmla="*/ 1533379 h 2963346"/>
              <a:gd name="connsiteX26" fmla="*/ 28135 w 2644726"/>
              <a:gd name="connsiteY26" fmla="*/ 1603717 h 2963346"/>
              <a:gd name="connsiteX27" fmla="*/ 267286 w 2644726"/>
              <a:gd name="connsiteY27" fmla="*/ 1645920 h 2963346"/>
              <a:gd name="connsiteX28" fmla="*/ 393895 w 2644726"/>
              <a:gd name="connsiteY28" fmla="*/ 1631853 h 2963346"/>
              <a:gd name="connsiteX29" fmla="*/ 393895 w 2644726"/>
              <a:gd name="connsiteY29" fmla="*/ 1631853 h 2963346"/>
              <a:gd name="connsiteX30" fmla="*/ 562708 w 2644726"/>
              <a:gd name="connsiteY30" fmla="*/ 1533379 h 2963346"/>
              <a:gd name="connsiteX31" fmla="*/ 647114 w 2644726"/>
              <a:gd name="connsiteY31" fmla="*/ 1477108 h 2963346"/>
              <a:gd name="connsiteX32" fmla="*/ 731520 w 2644726"/>
              <a:gd name="connsiteY32" fmla="*/ 1434905 h 2963346"/>
              <a:gd name="connsiteX33" fmla="*/ 801859 w 2644726"/>
              <a:gd name="connsiteY33" fmla="*/ 1392702 h 2963346"/>
              <a:gd name="connsiteX34" fmla="*/ 844062 w 2644726"/>
              <a:gd name="connsiteY34" fmla="*/ 1364566 h 2963346"/>
              <a:gd name="connsiteX35" fmla="*/ 900332 w 2644726"/>
              <a:gd name="connsiteY35" fmla="*/ 1336431 h 2963346"/>
              <a:gd name="connsiteX36" fmla="*/ 956603 w 2644726"/>
              <a:gd name="connsiteY36" fmla="*/ 1280160 h 2963346"/>
              <a:gd name="connsiteX37" fmla="*/ 984739 w 2644726"/>
              <a:gd name="connsiteY37" fmla="*/ 1252025 h 2963346"/>
              <a:gd name="connsiteX38" fmla="*/ 1069145 w 2644726"/>
              <a:gd name="connsiteY38" fmla="*/ 1181686 h 2963346"/>
              <a:gd name="connsiteX39" fmla="*/ 1097280 w 2644726"/>
              <a:gd name="connsiteY39" fmla="*/ 1139483 h 2963346"/>
              <a:gd name="connsiteX40" fmla="*/ 1125415 w 2644726"/>
              <a:gd name="connsiteY40" fmla="*/ 1252025 h 2963346"/>
              <a:gd name="connsiteX41" fmla="*/ 1125415 w 2644726"/>
              <a:gd name="connsiteY41" fmla="*/ 1252025 h 2963346"/>
              <a:gd name="connsiteX42" fmla="*/ 1209822 w 2644726"/>
              <a:gd name="connsiteY42" fmla="*/ 1350499 h 2963346"/>
              <a:gd name="connsiteX43" fmla="*/ 1280160 w 2644726"/>
              <a:gd name="connsiteY43" fmla="*/ 1477108 h 2963346"/>
              <a:gd name="connsiteX44" fmla="*/ 1322363 w 2644726"/>
              <a:gd name="connsiteY44" fmla="*/ 1505243 h 2963346"/>
              <a:gd name="connsiteX45" fmla="*/ 1336431 w 2644726"/>
              <a:gd name="connsiteY45" fmla="*/ 1561514 h 2963346"/>
              <a:gd name="connsiteX46" fmla="*/ 1378634 w 2644726"/>
              <a:gd name="connsiteY46" fmla="*/ 1603717 h 2963346"/>
              <a:gd name="connsiteX47" fmla="*/ 1420837 w 2644726"/>
              <a:gd name="connsiteY47" fmla="*/ 1659988 h 2963346"/>
              <a:gd name="connsiteX48" fmla="*/ 1477108 w 2644726"/>
              <a:gd name="connsiteY48" fmla="*/ 1744394 h 2963346"/>
              <a:gd name="connsiteX49" fmla="*/ 1491175 w 2644726"/>
              <a:gd name="connsiteY49" fmla="*/ 1828800 h 2963346"/>
              <a:gd name="connsiteX50" fmla="*/ 1547446 w 2644726"/>
              <a:gd name="connsiteY50" fmla="*/ 1941342 h 2963346"/>
              <a:gd name="connsiteX51" fmla="*/ 1575582 w 2644726"/>
              <a:gd name="connsiteY51" fmla="*/ 1997613 h 2963346"/>
              <a:gd name="connsiteX52" fmla="*/ 1617785 w 2644726"/>
              <a:gd name="connsiteY52" fmla="*/ 2067951 h 2963346"/>
              <a:gd name="connsiteX53" fmla="*/ 1659988 w 2644726"/>
              <a:gd name="connsiteY53" fmla="*/ 2152357 h 2963346"/>
              <a:gd name="connsiteX54" fmla="*/ 1702191 w 2644726"/>
              <a:gd name="connsiteY54" fmla="*/ 2222696 h 2963346"/>
              <a:gd name="connsiteX55" fmla="*/ 1730326 w 2644726"/>
              <a:gd name="connsiteY55" fmla="*/ 2264899 h 2963346"/>
              <a:gd name="connsiteX56" fmla="*/ 1814732 w 2644726"/>
              <a:gd name="connsiteY56" fmla="*/ 2349305 h 2963346"/>
              <a:gd name="connsiteX57" fmla="*/ 1842868 w 2644726"/>
              <a:gd name="connsiteY57" fmla="*/ 2377440 h 2963346"/>
              <a:gd name="connsiteX58" fmla="*/ 1885071 w 2644726"/>
              <a:gd name="connsiteY58" fmla="*/ 2447779 h 2963346"/>
              <a:gd name="connsiteX59" fmla="*/ 1913206 w 2644726"/>
              <a:gd name="connsiteY59" fmla="*/ 2504049 h 2963346"/>
              <a:gd name="connsiteX60" fmla="*/ 1997612 w 2644726"/>
              <a:gd name="connsiteY60" fmla="*/ 2602523 h 2963346"/>
              <a:gd name="connsiteX61" fmla="*/ 2039815 w 2644726"/>
              <a:gd name="connsiteY61" fmla="*/ 2672862 h 2963346"/>
              <a:gd name="connsiteX62" fmla="*/ 2067951 w 2644726"/>
              <a:gd name="connsiteY62" fmla="*/ 2729133 h 2963346"/>
              <a:gd name="connsiteX63" fmla="*/ 2110154 w 2644726"/>
              <a:gd name="connsiteY63" fmla="*/ 2771336 h 2963346"/>
              <a:gd name="connsiteX64" fmla="*/ 2194560 w 2644726"/>
              <a:gd name="connsiteY64" fmla="*/ 2883877 h 2963346"/>
              <a:gd name="connsiteX65" fmla="*/ 2208628 w 2644726"/>
              <a:gd name="connsiteY65" fmla="*/ 2940148 h 2963346"/>
              <a:gd name="connsiteX66" fmla="*/ 2307102 w 2644726"/>
              <a:gd name="connsiteY66" fmla="*/ 2926080 h 2963346"/>
              <a:gd name="connsiteX67" fmla="*/ 2335237 w 2644726"/>
              <a:gd name="connsiteY67" fmla="*/ 2954216 h 2963346"/>
              <a:gd name="connsiteX68" fmla="*/ 2349305 w 2644726"/>
              <a:gd name="connsiteY68" fmla="*/ 2869809 h 2963346"/>
              <a:gd name="connsiteX69" fmla="*/ 2391508 w 2644726"/>
              <a:gd name="connsiteY69" fmla="*/ 2785403 h 2963346"/>
              <a:gd name="connsiteX70" fmla="*/ 2405575 w 2644726"/>
              <a:gd name="connsiteY70" fmla="*/ 2686929 h 2963346"/>
              <a:gd name="connsiteX71" fmla="*/ 2419643 w 2644726"/>
              <a:gd name="connsiteY71" fmla="*/ 2644726 h 2963346"/>
              <a:gd name="connsiteX72" fmla="*/ 2447779 w 2644726"/>
              <a:gd name="connsiteY72" fmla="*/ 2546253 h 2963346"/>
              <a:gd name="connsiteX73" fmla="*/ 2461846 w 2644726"/>
              <a:gd name="connsiteY73" fmla="*/ 2152357 h 2963346"/>
              <a:gd name="connsiteX74" fmla="*/ 2475914 w 2644726"/>
              <a:gd name="connsiteY74" fmla="*/ 2039816 h 2963346"/>
              <a:gd name="connsiteX75" fmla="*/ 2504049 w 2644726"/>
              <a:gd name="connsiteY75" fmla="*/ 1955409 h 2963346"/>
              <a:gd name="connsiteX76" fmla="*/ 2518117 w 2644726"/>
              <a:gd name="connsiteY76" fmla="*/ 1828800 h 2963346"/>
              <a:gd name="connsiteX77" fmla="*/ 2546252 w 2644726"/>
              <a:gd name="connsiteY77" fmla="*/ 1744394 h 2963346"/>
              <a:gd name="connsiteX78" fmla="*/ 2560320 w 2644726"/>
              <a:gd name="connsiteY78" fmla="*/ 1702191 h 2963346"/>
              <a:gd name="connsiteX79" fmla="*/ 2588455 w 2644726"/>
              <a:gd name="connsiteY79" fmla="*/ 1491176 h 2963346"/>
              <a:gd name="connsiteX80" fmla="*/ 2602523 w 2644726"/>
              <a:gd name="connsiteY80" fmla="*/ 1448973 h 2963346"/>
              <a:gd name="connsiteX81" fmla="*/ 2616591 w 2644726"/>
              <a:gd name="connsiteY81" fmla="*/ 1266093 h 2963346"/>
              <a:gd name="connsiteX82" fmla="*/ 2630659 w 2644726"/>
              <a:gd name="connsiteY82" fmla="*/ 1195754 h 2963346"/>
              <a:gd name="connsiteX83" fmla="*/ 2644726 w 2644726"/>
              <a:gd name="connsiteY83" fmla="*/ 1041009 h 2963346"/>
              <a:gd name="connsiteX84" fmla="*/ 2630659 w 2644726"/>
              <a:gd name="connsiteY84" fmla="*/ 633046 h 2963346"/>
              <a:gd name="connsiteX85" fmla="*/ 2588455 w 2644726"/>
              <a:gd name="connsiteY85" fmla="*/ 450166 h 2963346"/>
              <a:gd name="connsiteX86" fmla="*/ 2574388 w 2644726"/>
              <a:gd name="connsiteY86" fmla="*/ 393896 h 2963346"/>
              <a:gd name="connsiteX87" fmla="*/ 2560320 w 2644726"/>
              <a:gd name="connsiteY87" fmla="*/ 323557 h 2963346"/>
              <a:gd name="connsiteX88" fmla="*/ 2532185 w 2644726"/>
              <a:gd name="connsiteY88" fmla="*/ 281354 h 2963346"/>
              <a:gd name="connsiteX89" fmla="*/ 2489982 w 2644726"/>
              <a:gd name="connsiteY89" fmla="*/ 182880 h 2963346"/>
              <a:gd name="connsiteX90" fmla="*/ 2447779 w 2644726"/>
              <a:gd name="connsiteY90" fmla="*/ 98474 h 2963346"/>
              <a:gd name="connsiteX91" fmla="*/ 2405575 w 2644726"/>
              <a:gd name="connsiteY91" fmla="*/ 70339 h 2963346"/>
              <a:gd name="connsiteX92" fmla="*/ 2377440 w 2644726"/>
              <a:gd name="connsiteY92" fmla="*/ 42203 h 2963346"/>
              <a:gd name="connsiteX93" fmla="*/ 2321169 w 2644726"/>
              <a:gd name="connsiteY93" fmla="*/ 28136 h 2963346"/>
              <a:gd name="connsiteX94" fmla="*/ 2194560 w 2644726"/>
              <a:gd name="connsiteY94" fmla="*/ 0 h 2963346"/>
              <a:gd name="connsiteX95" fmla="*/ 2067951 w 2644726"/>
              <a:gd name="connsiteY95" fmla="*/ 14068 h 2963346"/>
              <a:gd name="connsiteX96" fmla="*/ 1955409 w 2644726"/>
              <a:gd name="connsiteY96" fmla="*/ 70339 h 2963346"/>
              <a:gd name="connsiteX97" fmla="*/ 1927274 w 2644726"/>
              <a:gd name="connsiteY97" fmla="*/ 84406 h 296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644726" h="2963346">
                <a:moveTo>
                  <a:pt x="1899139" y="14068"/>
                </a:moveTo>
                <a:lnTo>
                  <a:pt x="1899139" y="14068"/>
                </a:lnTo>
                <a:cubicBezTo>
                  <a:pt x="1875693" y="56271"/>
                  <a:pt x="1850391" y="97495"/>
                  <a:pt x="1828800" y="140677"/>
                </a:cubicBezTo>
                <a:cubicBezTo>
                  <a:pt x="1822168" y="153940"/>
                  <a:pt x="1821364" y="169617"/>
                  <a:pt x="1814732" y="182880"/>
                </a:cubicBezTo>
                <a:cubicBezTo>
                  <a:pt x="1787456" y="237431"/>
                  <a:pt x="1792107" y="212098"/>
                  <a:pt x="1758462" y="253219"/>
                </a:cubicBezTo>
                <a:cubicBezTo>
                  <a:pt x="1724606" y="294599"/>
                  <a:pt x="1697794" y="342022"/>
                  <a:pt x="1659988" y="379828"/>
                </a:cubicBezTo>
                <a:cubicBezTo>
                  <a:pt x="1455630" y="584186"/>
                  <a:pt x="1741176" y="303946"/>
                  <a:pt x="1547446" y="478302"/>
                </a:cubicBezTo>
                <a:cubicBezTo>
                  <a:pt x="1517871" y="504920"/>
                  <a:pt x="1498629" y="544914"/>
                  <a:pt x="1463040" y="562708"/>
                </a:cubicBezTo>
                <a:cubicBezTo>
                  <a:pt x="1444283" y="572086"/>
                  <a:pt x="1424751" y="580054"/>
                  <a:pt x="1406769" y="590843"/>
                </a:cubicBezTo>
                <a:cubicBezTo>
                  <a:pt x="1377773" y="608240"/>
                  <a:pt x="1350498" y="628357"/>
                  <a:pt x="1322363" y="647114"/>
                </a:cubicBezTo>
                <a:cubicBezTo>
                  <a:pt x="1308295" y="656492"/>
                  <a:pt x="1295282" y="667688"/>
                  <a:pt x="1280160" y="675249"/>
                </a:cubicBezTo>
                <a:cubicBezTo>
                  <a:pt x="1261403" y="684628"/>
                  <a:pt x="1244649" y="700419"/>
                  <a:pt x="1223889" y="703385"/>
                </a:cubicBezTo>
                <a:cubicBezTo>
                  <a:pt x="1177468" y="710017"/>
                  <a:pt x="1130104" y="703385"/>
                  <a:pt x="1083212" y="703385"/>
                </a:cubicBezTo>
                <a:lnTo>
                  <a:pt x="1083212" y="703385"/>
                </a:lnTo>
                <a:cubicBezTo>
                  <a:pt x="788810" y="887386"/>
                  <a:pt x="1101387" y="710462"/>
                  <a:pt x="900332" y="787791"/>
                </a:cubicBezTo>
                <a:cubicBezTo>
                  <a:pt x="861186" y="802847"/>
                  <a:pt x="826733" y="828486"/>
                  <a:pt x="787791" y="844062"/>
                </a:cubicBezTo>
                <a:cubicBezTo>
                  <a:pt x="699501" y="879377"/>
                  <a:pt x="741950" y="866072"/>
                  <a:pt x="661182" y="886265"/>
                </a:cubicBezTo>
                <a:cubicBezTo>
                  <a:pt x="647114" y="895643"/>
                  <a:pt x="634101" y="906839"/>
                  <a:pt x="618979" y="914400"/>
                </a:cubicBezTo>
                <a:cubicBezTo>
                  <a:pt x="595341" y="926219"/>
                  <a:pt x="543040" y="935775"/>
                  <a:pt x="520505" y="942536"/>
                </a:cubicBezTo>
                <a:cubicBezTo>
                  <a:pt x="492099" y="951058"/>
                  <a:pt x="465353" y="965795"/>
                  <a:pt x="436099" y="970671"/>
                </a:cubicBezTo>
                <a:cubicBezTo>
                  <a:pt x="350112" y="985002"/>
                  <a:pt x="343746" y="986736"/>
                  <a:pt x="253219" y="998806"/>
                </a:cubicBezTo>
                <a:lnTo>
                  <a:pt x="140677" y="1012874"/>
                </a:lnTo>
                <a:cubicBezTo>
                  <a:pt x="16700" y="1027460"/>
                  <a:pt x="55725" y="1026942"/>
                  <a:pt x="0" y="1026942"/>
                </a:cubicBezTo>
                <a:lnTo>
                  <a:pt x="0" y="1026942"/>
                </a:lnTo>
                <a:cubicBezTo>
                  <a:pt x="4689" y="1162930"/>
                  <a:pt x="6520" y="1299046"/>
                  <a:pt x="14068" y="1434905"/>
                </a:cubicBezTo>
                <a:cubicBezTo>
                  <a:pt x="20312" y="1547306"/>
                  <a:pt x="-860" y="1533379"/>
                  <a:pt x="70339" y="1533379"/>
                </a:cubicBezTo>
                <a:lnTo>
                  <a:pt x="28135" y="1603717"/>
                </a:lnTo>
                <a:cubicBezTo>
                  <a:pt x="51125" y="1608315"/>
                  <a:pt x="225617" y="1645920"/>
                  <a:pt x="267286" y="1645920"/>
                </a:cubicBezTo>
                <a:cubicBezTo>
                  <a:pt x="309749" y="1645920"/>
                  <a:pt x="393895" y="1631853"/>
                  <a:pt x="393895" y="1631853"/>
                </a:cubicBezTo>
                <a:lnTo>
                  <a:pt x="393895" y="1631853"/>
                </a:lnTo>
                <a:cubicBezTo>
                  <a:pt x="450166" y="1599028"/>
                  <a:pt x="507121" y="1567349"/>
                  <a:pt x="562708" y="1533379"/>
                </a:cubicBezTo>
                <a:cubicBezTo>
                  <a:pt x="591561" y="1515746"/>
                  <a:pt x="617906" y="1494146"/>
                  <a:pt x="647114" y="1477108"/>
                </a:cubicBezTo>
                <a:cubicBezTo>
                  <a:pt x="674285" y="1461258"/>
                  <a:pt x="703905" y="1449968"/>
                  <a:pt x="731520" y="1434905"/>
                </a:cubicBezTo>
                <a:cubicBezTo>
                  <a:pt x="755524" y="1421812"/>
                  <a:pt x="778672" y="1407194"/>
                  <a:pt x="801859" y="1392702"/>
                </a:cubicBezTo>
                <a:cubicBezTo>
                  <a:pt x="816196" y="1383741"/>
                  <a:pt x="829382" y="1372954"/>
                  <a:pt x="844062" y="1364566"/>
                </a:cubicBezTo>
                <a:cubicBezTo>
                  <a:pt x="862270" y="1354162"/>
                  <a:pt x="883556" y="1349013"/>
                  <a:pt x="900332" y="1336431"/>
                </a:cubicBezTo>
                <a:cubicBezTo>
                  <a:pt x="921553" y="1320515"/>
                  <a:pt x="937846" y="1298917"/>
                  <a:pt x="956603" y="1280160"/>
                </a:cubicBezTo>
                <a:cubicBezTo>
                  <a:pt x="965982" y="1270782"/>
                  <a:pt x="973703" y="1259382"/>
                  <a:pt x="984739" y="1252025"/>
                </a:cubicBezTo>
                <a:cubicBezTo>
                  <a:pt x="1026235" y="1224361"/>
                  <a:pt x="1035297" y="1222304"/>
                  <a:pt x="1069145" y="1181686"/>
                </a:cubicBezTo>
                <a:cubicBezTo>
                  <a:pt x="1079969" y="1168698"/>
                  <a:pt x="1087902" y="1153551"/>
                  <a:pt x="1097280" y="1139483"/>
                </a:cubicBezTo>
                <a:cubicBezTo>
                  <a:pt x="1145309" y="1187514"/>
                  <a:pt x="1125415" y="1154356"/>
                  <a:pt x="1125415" y="1252025"/>
                </a:cubicBezTo>
                <a:lnTo>
                  <a:pt x="1125415" y="1252025"/>
                </a:lnTo>
                <a:cubicBezTo>
                  <a:pt x="1153551" y="1284850"/>
                  <a:pt x="1184394" y="1315535"/>
                  <a:pt x="1209822" y="1350499"/>
                </a:cubicBezTo>
                <a:cubicBezTo>
                  <a:pt x="1273734" y="1438377"/>
                  <a:pt x="1196463" y="1379461"/>
                  <a:pt x="1280160" y="1477108"/>
                </a:cubicBezTo>
                <a:cubicBezTo>
                  <a:pt x="1291163" y="1489945"/>
                  <a:pt x="1308295" y="1495865"/>
                  <a:pt x="1322363" y="1505243"/>
                </a:cubicBezTo>
                <a:cubicBezTo>
                  <a:pt x="1327052" y="1524000"/>
                  <a:pt x="1326838" y="1544727"/>
                  <a:pt x="1336431" y="1561514"/>
                </a:cubicBezTo>
                <a:cubicBezTo>
                  <a:pt x="1346302" y="1578787"/>
                  <a:pt x="1365687" y="1588612"/>
                  <a:pt x="1378634" y="1603717"/>
                </a:cubicBezTo>
                <a:cubicBezTo>
                  <a:pt x="1393893" y="1621519"/>
                  <a:pt x="1408411" y="1640106"/>
                  <a:pt x="1420837" y="1659988"/>
                </a:cubicBezTo>
                <a:cubicBezTo>
                  <a:pt x="1477613" y="1750831"/>
                  <a:pt x="1419780" y="1687068"/>
                  <a:pt x="1477108" y="1744394"/>
                </a:cubicBezTo>
                <a:cubicBezTo>
                  <a:pt x="1481797" y="1772529"/>
                  <a:pt x="1481582" y="1801938"/>
                  <a:pt x="1491175" y="1828800"/>
                </a:cubicBezTo>
                <a:cubicBezTo>
                  <a:pt x="1505281" y="1868299"/>
                  <a:pt x="1528689" y="1903828"/>
                  <a:pt x="1547446" y="1941342"/>
                </a:cubicBezTo>
                <a:cubicBezTo>
                  <a:pt x="1556825" y="1960099"/>
                  <a:pt x="1564792" y="1979631"/>
                  <a:pt x="1575582" y="1997613"/>
                </a:cubicBezTo>
                <a:cubicBezTo>
                  <a:pt x="1589650" y="2021059"/>
                  <a:pt x="1605557" y="2043495"/>
                  <a:pt x="1617785" y="2067951"/>
                </a:cubicBezTo>
                <a:cubicBezTo>
                  <a:pt x="1676026" y="2184433"/>
                  <a:pt x="1579356" y="2031412"/>
                  <a:pt x="1659988" y="2152357"/>
                </a:cubicBezTo>
                <a:cubicBezTo>
                  <a:pt x="1684417" y="2225648"/>
                  <a:pt x="1658053" y="2167523"/>
                  <a:pt x="1702191" y="2222696"/>
                </a:cubicBezTo>
                <a:cubicBezTo>
                  <a:pt x="1712753" y="2235898"/>
                  <a:pt x="1719094" y="2252262"/>
                  <a:pt x="1730326" y="2264899"/>
                </a:cubicBezTo>
                <a:cubicBezTo>
                  <a:pt x="1756761" y="2294638"/>
                  <a:pt x="1786597" y="2321170"/>
                  <a:pt x="1814732" y="2349305"/>
                </a:cubicBezTo>
                <a:lnTo>
                  <a:pt x="1842868" y="2377440"/>
                </a:lnTo>
                <a:cubicBezTo>
                  <a:pt x="1875520" y="2475402"/>
                  <a:pt x="1833577" y="2370539"/>
                  <a:pt x="1885071" y="2447779"/>
                </a:cubicBezTo>
                <a:cubicBezTo>
                  <a:pt x="1896703" y="2465228"/>
                  <a:pt x="1900872" y="2487089"/>
                  <a:pt x="1913206" y="2504049"/>
                </a:cubicBezTo>
                <a:cubicBezTo>
                  <a:pt x="1938634" y="2539013"/>
                  <a:pt x="1971673" y="2567937"/>
                  <a:pt x="1997612" y="2602523"/>
                </a:cubicBezTo>
                <a:cubicBezTo>
                  <a:pt x="2014018" y="2624397"/>
                  <a:pt x="2026536" y="2648960"/>
                  <a:pt x="2039815" y="2672862"/>
                </a:cubicBezTo>
                <a:cubicBezTo>
                  <a:pt x="2049999" y="2691194"/>
                  <a:pt x="2055762" y="2712068"/>
                  <a:pt x="2067951" y="2729133"/>
                </a:cubicBezTo>
                <a:cubicBezTo>
                  <a:pt x="2079515" y="2745322"/>
                  <a:pt x="2097556" y="2755938"/>
                  <a:pt x="2110154" y="2771336"/>
                </a:cubicBezTo>
                <a:cubicBezTo>
                  <a:pt x="2139848" y="2807628"/>
                  <a:pt x="2194560" y="2883877"/>
                  <a:pt x="2194560" y="2883877"/>
                </a:cubicBezTo>
                <a:cubicBezTo>
                  <a:pt x="2199249" y="2902634"/>
                  <a:pt x="2193775" y="2927770"/>
                  <a:pt x="2208628" y="2940148"/>
                </a:cubicBezTo>
                <a:cubicBezTo>
                  <a:pt x="2263180" y="2985609"/>
                  <a:pt x="2278030" y="2955152"/>
                  <a:pt x="2307102" y="2926080"/>
                </a:cubicBezTo>
                <a:cubicBezTo>
                  <a:pt x="2316480" y="2935459"/>
                  <a:pt x="2327279" y="2964827"/>
                  <a:pt x="2335237" y="2954216"/>
                </a:cubicBezTo>
                <a:cubicBezTo>
                  <a:pt x="2352351" y="2931397"/>
                  <a:pt x="2343117" y="2897654"/>
                  <a:pt x="2349305" y="2869809"/>
                </a:cubicBezTo>
                <a:cubicBezTo>
                  <a:pt x="2359012" y="2826125"/>
                  <a:pt x="2366213" y="2823345"/>
                  <a:pt x="2391508" y="2785403"/>
                </a:cubicBezTo>
                <a:cubicBezTo>
                  <a:pt x="2396197" y="2752578"/>
                  <a:pt x="2399072" y="2719443"/>
                  <a:pt x="2405575" y="2686929"/>
                </a:cubicBezTo>
                <a:cubicBezTo>
                  <a:pt x="2408483" y="2672388"/>
                  <a:pt x="2415569" y="2658984"/>
                  <a:pt x="2419643" y="2644726"/>
                </a:cubicBezTo>
                <a:cubicBezTo>
                  <a:pt x="2454972" y="2521078"/>
                  <a:pt x="2414049" y="2647442"/>
                  <a:pt x="2447779" y="2546253"/>
                </a:cubicBezTo>
                <a:cubicBezTo>
                  <a:pt x="2452468" y="2414954"/>
                  <a:pt x="2454558" y="2283537"/>
                  <a:pt x="2461846" y="2152357"/>
                </a:cubicBezTo>
                <a:cubicBezTo>
                  <a:pt x="2463943" y="2114610"/>
                  <a:pt x="2467993" y="2076782"/>
                  <a:pt x="2475914" y="2039816"/>
                </a:cubicBezTo>
                <a:cubicBezTo>
                  <a:pt x="2482128" y="2010817"/>
                  <a:pt x="2504049" y="1955409"/>
                  <a:pt x="2504049" y="1955409"/>
                </a:cubicBezTo>
                <a:cubicBezTo>
                  <a:pt x="2508738" y="1913206"/>
                  <a:pt x="2509789" y="1870438"/>
                  <a:pt x="2518117" y="1828800"/>
                </a:cubicBezTo>
                <a:cubicBezTo>
                  <a:pt x="2523933" y="1799719"/>
                  <a:pt x="2536874" y="1772529"/>
                  <a:pt x="2546252" y="1744394"/>
                </a:cubicBezTo>
                <a:lnTo>
                  <a:pt x="2560320" y="1702191"/>
                </a:lnTo>
                <a:cubicBezTo>
                  <a:pt x="2569109" y="1614306"/>
                  <a:pt x="2569032" y="1568869"/>
                  <a:pt x="2588455" y="1491176"/>
                </a:cubicBezTo>
                <a:cubicBezTo>
                  <a:pt x="2592051" y="1476790"/>
                  <a:pt x="2597834" y="1463041"/>
                  <a:pt x="2602523" y="1448973"/>
                </a:cubicBezTo>
                <a:cubicBezTo>
                  <a:pt x="2607212" y="1388013"/>
                  <a:pt x="2609839" y="1326859"/>
                  <a:pt x="2616591" y="1266093"/>
                </a:cubicBezTo>
                <a:cubicBezTo>
                  <a:pt x="2619232" y="1242329"/>
                  <a:pt x="2627693" y="1219480"/>
                  <a:pt x="2630659" y="1195754"/>
                </a:cubicBezTo>
                <a:cubicBezTo>
                  <a:pt x="2637083" y="1144360"/>
                  <a:pt x="2640037" y="1092591"/>
                  <a:pt x="2644726" y="1041009"/>
                </a:cubicBezTo>
                <a:cubicBezTo>
                  <a:pt x="2640037" y="905021"/>
                  <a:pt x="2638649" y="768880"/>
                  <a:pt x="2630659" y="633046"/>
                </a:cubicBezTo>
                <a:cubicBezTo>
                  <a:pt x="2628994" y="604734"/>
                  <a:pt x="2590068" y="456616"/>
                  <a:pt x="2588455" y="450166"/>
                </a:cubicBezTo>
                <a:cubicBezTo>
                  <a:pt x="2583766" y="431409"/>
                  <a:pt x="2578180" y="412854"/>
                  <a:pt x="2574388" y="393896"/>
                </a:cubicBezTo>
                <a:cubicBezTo>
                  <a:pt x="2569699" y="370450"/>
                  <a:pt x="2568716" y="345945"/>
                  <a:pt x="2560320" y="323557"/>
                </a:cubicBezTo>
                <a:cubicBezTo>
                  <a:pt x="2554384" y="307726"/>
                  <a:pt x="2541563" y="295422"/>
                  <a:pt x="2532185" y="281354"/>
                </a:cubicBezTo>
                <a:cubicBezTo>
                  <a:pt x="2502907" y="164243"/>
                  <a:pt x="2538557" y="280029"/>
                  <a:pt x="2489982" y="182880"/>
                </a:cubicBezTo>
                <a:cubicBezTo>
                  <a:pt x="2467100" y="137117"/>
                  <a:pt x="2488092" y="138787"/>
                  <a:pt x="2447779" y="98474"/>
                </a:cubicBezTo>
                <a:cubicBezTo>
                  <a:pt x="2435824" y="86519"/>
                  <a:pt x="2418778" y="80901"/>
                  <a:pt x="2405575" y="70339"/>
                </a:cubicBezTo>
                <a:cubicBezTo>
                  <a:pt x="2395218" y="62054"/>
                  <a:pt x="2389303" y="48134"/>
                  <a:pt x="2377440" y="42203"/>
                </a:cubicBezTo>
                <a:cubicBezTo>
                  <a:pt x="2360147" y="33556"/>
                  <a:pt x="2339759" y="33447"/>
                  <a:pt x="2321169" y="28136"/>
                </a:cubicBezTo>
                <a:cubicBezTo>
                  <a:pt x="2224192" y="429"/>
                  <a:pt x="2346902" y="25391"/>
                  <a:pt x="2194560" y="0"/>
                </a:cubicBezTo>
                <a:cubicBezTo>
                  <a:pt x="2152357" y="4689"/>
                  <a:pt x="2108688" y="2086"/>
                  <a:pt x="2067951" y="14068"/>
                </a:cubicBezTo>
                <a:cubicBezTo>
                  <a:pt x="2027713" y="25903"/>
                  <a:pt x="1992923" y="51583"/>
                  <a:pt x="1955409" y="70339"/>
                </a:cubicBezTo>
                <a:lnTo>
                  <a:pt x="1927274" y="8440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26942" y="5936566"/>
            <a:ext cx="4964821" cy="369332"/>
          </a:xfrm>
          <a:prstGeom prst="rect">
            <a:avLst/>
          </a:prstGeom>
          <a:noFill/>
        </p:spPr>
        <p:txBody>
          <a:bodyPr wrap="none" rtlCol="0">
            <a:spAutoFit/>
          </a:bodyPr>
          <a:lstStyle/>
          <a:p>
            <a:r>
              <a:rPr lang="en-US" altLang="zh-CN" dirty="0"/>
              <a:t>Multi-prototype Chinese Character Embedding</a:t>
            </a:r>
            <a:endParaRPr lang="zh-CN" altLang="en-US" dirty="0"/>
          </a:p>
        </p:txBody>
      </p:sp>
    </p:spTree>
    <p:extLst>
      <p:ext uri="{BB962C8B-B14F-4D97-AF65-F5344CB8AC3E}">
        <p14:creationId xmlns:p14="http://schemas.microsoft.com/office/powerpoint/2010/main" val="3102913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a:t>
            </a:r>
            <a:r>
              <a:rPr lang="zh-CN" altLang="en-US" dirty="0"/>
              <a:t>、半监督学习</a:t>
            </a:r>
          </a:p>
        </p:txBody>
      </p:sp>
      <p:pic>
        <p:nvPicPr>
          <p:cNvPr id="5" name="内容占位符 3"/>
          <p:cNvPicPr>
            <a:picLocks noGrp="1" noChangeAspect="1"/>
          </p:cNvPicPr>
          <p:nvPr>
            <p:ph sz="half" idx="1"/>
          </p:nvPr>
        </p:nvPicPr>
        <p:blipFill>
          <a:blip r:embed="rId2"/>
          <a:stretch>
            <a:fillRect/>
          </a:stretch>
        </p:blipFill>
        <p:spPr>
          <a:xfrm>
            <a:off x="169611" y="2377441"/>
            <a:ext cx="8030039" cy="3840480"/>
          </a:xfrm>
          <a:prstGeom prst="rect">
            <a:avLst/>
          </a:prstGeom>
        </p:spPr>
      </p:pic>
      <p:sp>
        <p:nvSpPr>
          <p:cNvPr id="6" name="文本框 5"/>
          <p:cNvSpPr txBox="1"/>
          <p:nvPr/>
        </p:nvSpPr>
        <p:spPr>
          <a:xfrm>
            <a:off x="1069143" y="2933476"/>
            <a:ext cx="846707" cy="369332"/>
          </a:xfrm>
          <a:prstGeom prst="rect">
            <a:avLst/>
          </a:prstGeom>
          <a:noFill/>
        </p:spPr>
        <p:txBody>
          <a:bodyPr wrap="none" rtlCol="0">
            <a:spAutoFit/>
          </a:bodyPr>
          <a:lstStyle/>
          <a:p>
            <a:r>
              <a:rPr lang="en-US" altLang="zh-CN" dirty="0"/>
              <a:t>ladder</a:t>
            </a:r>
            <a:endParaRPr lang="zh-CN" altLang="en-US" dirty="0"/>
          </a:p>
        </p:txBody>
      </p:sp>
      <p:sp>
        <p:nvSpPr>
          <p:cNvPr id="7" name="文本框 6"/>
          <p:cNvSpPr txBox="1"/>
          <p:nvPr/>
        </p:nvSpPr>
        <p:spPr>
          <a:xfrm>
            <a:off x="942535" y="1510323"/>
            <a:ext cx="8102991" cy="646331"/>
          </a:xfrm>
          <a:prstGeom prst="rect">
            <a:avLst/>
          </a:prstGeom>
          <a:noFill/>
        </p:spPr>
        <p:txBody>
          <a:bodyPr wrap="square" rtlCol="0">
            <a:spAutoFit/>
          </a:bodyPr>
          <a:lstStyle/>
          <a:p>
            <a:r>
              <a:rPr lang="zh-CN" altLang="en-US" dirty="0"/>
              <a:t>半监督学习</a:t>
            </a:r>
            <a:r>
              <a:rPr lang="en-US" altLang="zh-CN" dirty="0"/>
              <a:t>=</a:t>
            </a:r>
            <a:r>
              <a:rPr lang="zh-CN" altLang="en-US" dirty="0"/>
              <a:t>公用部分神经网络的多任务</a:t>
            </a:r>
            <a:r>
              <a:rPr lang="en-US" altLang="zh-CN" dirty="0"/>
              <a:t>(</a:t>
            </a:r>
            <a:r>
              <a:rPr lang="zh-CN" altLang="en-US" dirty="0"/>
              <a:t>无标记</a:t>
            </a:r>
            <a:r>
              <a:rPr lang="en-US" altLang="zh-CN" dirty="0"/>
              <a:t>label</a:t>
            </a:r>
            <a:r>
              <a:rPr lang="zh-CN" altLang="en-US" dirty="0"/>
              <a:t>学习某种相似性</a:t>
            </a:r>
            <a:r>
              <a:rPr lang="en-US" altLang="zh-CN" dirty="0"/>
              <a:t>+</a:t>
            </a:r>
          </a:p>
          <a:p>
            <a:r>
              <a:rPr lang="zh-CN" altLang="en-US" dirty="0"/>
              <a:t>标记</a:t>
            </a:r>
            <a:r>
              <a:rPr lang="en-US" altLang="zh-CN" dirty="0"/>
              <a:t>label</a:t>
            </a:r>
            <a:r>
              <a:rPr lang="zh-CN" altLang="en-US" dirty="0"/>
              <a:t>学习面向</a:t>
            </a:r>
            <a:r>
              <a:rPr lang="en-US" altLang="zh-CN" dirty="0"/>
              <a:t>label</a:t>
            </a:r>
            <a:r>
              <a:rPr lang="zh-CN" altLang="en-US" dirty="0"/>
              <a:t>的相似性以及生成算子</a:t>
            </a:r>
            <a:r>
              <a:rPr lang="en-US" altLang="zh-CN" dirty="0"/>
              <a:t>)</a:t>
            </a:r>
            <a:endParaRPr lang="zh-CN" altLang="en-US" dirty="0"/>
          </a:p>
        </p:txBody>
      </p:sp>
      <p:pic>
        <p:nvPicPr>
          <p:cNvPr id="9" name="图片 8"/>
          <p:cNvPicPr>
            <a:picLocks noChangeAspect="1"/>
          </p:cNvPicPr>
          <p:nvPr/>
        </p:nvPicPr>
        <p:blipFill>
          <a:blip r:embed="rId3"/>
          <a:stretch>
            <a:fillRect/>
          </a:stretch>
        </p:blipFill>
        <p:spPr>
          <a:xfrm>
            <a:off x="7191178" y="3228536"/>
            <a:ext cx="3816008" cy="2138290"/>
          </a:xfrm>
          <a:prstGeom prst="rect">
            <a:avLst/>
          </a:prstGeom>
        </p:spPr>
      </p:pic>
      <p:sp>
        <p:nvSpPr>
          <p:cNvPr id="3" name="文本框 2"/>
          <p:cNvSpPr txBox="1"/>
          <p:nvPr/>
        </p:nvSpPr>
        <p:spPr>
          <a:xfrm>
            <a:off x="3032851" y="6089470"/>
            <a:ext cx="5166799" cy="369332"/>
          </a:xfrm>
          <a:prstGeom prst="rect">
            <a:avLst/>
          </a:prstGeom>
          <a:noFill/>
        </p:spPr>
        <p:txBody>
          <a:bodyPr wrap="none" rtlCol="0">
            <a:spAutoFit/>
          </a:bodyPr>
          <a:lstStyle/>
          <a:p>
            <a:r>
              <a:rPr lang="en-US" altLang="zh-CN" dirty="0"/>
              <a:t>Semi-Supervised Learning with Ladder Networks</a:t>
            </a:r>
            <a:endParaRPr lang="zh-CN" altLang="en-US" dirty="0"/>
          </a:p>
        </p:txBody>
      </p:sp>
    </p:spTree>
    <p:extLst>
      <p:ext uri="{BB962C8B-B14F-4D97-AF65-F5344CB8AC3E}">
        <p14:creationId xmlns:p14="http://schemas.microsoft.com/office/powerpoint/2010/main" val="87717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一</a:t>
            </a:r>
            <a:r>
              <a:rPr lang="en-US" altLang="zh-CN" dirty="0"/>
              <a:t>. </a:t>
            </a:r>
            <a:r>
              <a:rPr lang="zh-CN" altLang="en-US" dirty="0"/>
              <a:t>情感分析基本问题</a:t>
            </a:r>
            <a:br>
              <a:rPr lang="en-US" altLang="zh-CN" dirty="0"/>
            </a:br>
            <a:endParaRPr lang="zh-CN" altLang="en-US" dirty="0"/>
          </a:p>
        </p:txBody>
      </p:sp>
      <p:sp>
        <p:nvSpPr>
          <p:cNvPr id="3" name="文本占位符 2"/>
          <p:cNvSpPr>
            <a:spLocks noGrp="1"/>
          </p:cNvSpPr>
          <p:nvPr>
            <p:ph type="body" idx="1"/>
          </p:nvPr>
        </p:nvSpPr>
        <p:spPr/>
        <p:txBody>
          <a:bodyPr/>
          <a:lstStyle/>
          <a:p>
            <a:pPr algn="r"/>
            <a:r>
              <a:rPr lang="zh-CN" altLang="en-US" dirty="0"/>
              <a:t>情感分析讨论的问题是什么？</a:t>
            </a:r>
          </a:p>
        </p:txBody>
      </p:sp>
    </p:spTree>
    <p:extLst>
      <p:ext uri="{BB962C8B-B14F-4D97-AF65-F5344CB8AC3E}">
        <p14:creationId xmlns:p14="http://schemas.microsoft.com/office/powerpoint/2010/main" val="1414503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、半监督学习</a:t>
            </a:r>
          </a:p>
        </p:txBody>
      </p:sp>
      <p:sp>
        <p:nvSpPr>
          <p:cNvPr id="3" name="内容占位符 2"/>
          <p:cNvSpPr>
            <a:spLocks noGrp="1"/>
          </p:cNvSpPr>
          <p:nvPr>
            <p:ph idx="1"/>
          </p:nvPr>
        </p:nvSpPr>
        <p:spPr/>
        <p:txBody>
          <a:bodyPr>
            <a:normAutofit lnSpcReduction="10000"/>
          </a:bodyPr>
          <a:lstStyle/>
          <a:p>
            <a:r>
              <a:rPr lang="zh-CN" altLang="en-US" dirty="0"/>
              <a:t>先优化</a:t>
            </a:r>
            <a:r>
              <a:rPr lang="en-US" altLang="zh-CN" dirty="0"/>
              <a:t>COST1</a:t>
            </a:r>
            <a:r>
              <a:rPr lang="zh-CN" altLang="en-US" dirty="0"/>
              <a:t>，然后再优化</a:t>
            </a:r>
            <a:r>
              <a:rPr lang="en-US" altLang="zh-CN" dirty="0"/>
              <a:t>COST2</a:t>
            </a:r>
          </a:p>
          <a:p>
            <a:r>
              <a:rPr lang="zh-CN" altLang="en-US" dirty="0"/>
              <a:t>同时</a:t>
            </a:r>
            <a:r>
              <a:rPr lang="en-US" altLang="zh-CN" dirty="0"/>
              <a:t>COST1+k*COST2</a:t>
            </a:r>
            <a:r>
              <a:rPr lang="zh-CN" altLang="en-US" dirty="0"/>
              <a:t>？  这个</a:t>
            </a:r>
            <a:r>
              <a:rPr lang="en-US" altLang="zh-CN" dirty="0"/>
              <a:t>k</a:t>
            </a:r>
            <a:r>
              <a:rPr lang="zh-CN" altLang="en-US" dirty="0"/>
              <a:t>怎么取，如果参数能让</a:t>
            </a:r>
            <a:r>
              <a:rPr lang="en-US" altLang="zh-CN" dirty="0"/>
              <a:t>COST1</a:t>
            </a:r>
            <a:r>
              <a:rPr lang="zh-CN" altLang="en-US" dirty="0"/>
              <a:t>与</a:t>
            </a:r>
            <a:r>
              <a:rPr lang="en-US" altLang="zh-CN" dirty="0"/>
              <a:t>COST2</a:t>
            </a:r>
            <a:r>
              <a:rPr lang="zh-CN" altLang="en-US" dirty="0"/>
              <a:t>同时取到最小，</a:t>
            </a:r>
            <a:r>
              <a:rPr lang="en-US" altLang="zh-CN" dirty="0"/>
              <a:t>k</a:t>
            </a:r>
            <a:r>
              <a:rPr lang="zh-CN" altLang="en-US" dirty="0"/>
              <a:t>就可以不那么敏感；否则，比如网络的设计导致</a:t>
            </a:r>
            <a:r>
              <a:rPr lang="en-US" altLang="zh-CN" dirty="0"/>
              <a:t>COST1</a:t>
            </a:r>
            <a:r>
              <a:rPr lang="zh-CN" altLang="en-US" dirty="0"/>
              <a:t>与</a:t>
            </a:r>
            <a:r>
              <a:rPr lang="en-US" altLang="zh-CN" dirty="0"/>
              <a:t>COST2</a:t>
            </a:r>
            <a:r>
              <a:rPr lang="zh-CN" altLang="en-US" dirty="0"/>
              <a:t>依赖的参数总是不能同时满足</a:t>
            </a:r>
            <a:r>
              <a:rPr lang="en-US" altLang="zh-CN" dirty="0"/>
              <a:t>2</a:t>
            </a:r>
            <a:r>
              <a:rPr lang="zh-CN" altLang="en-US" dirty="0"/>
              <a:t>个</a:t>
            </a:r>
            <a:r>
              <a:rPr lang="en-US" altLang="zh-CN" dirty="0"/>
              <a:t>COST</a:t>
            </a:r>
            <a:r>
              <a:rPr lang="zh-CN" altLang="en-US" dirty="0"/>
              <a:t>的需求，那么其实这就是网络设计的问题</a:t>
            </a:r>
            <a:endParaRPr lang="en-US" altLang="zh-CN" dirty="0"/>
          </a:p>
          <a:p>
            <a:r>
              <a:rPr lang="zh-CN" altLang="en-US" dirty="0"/>
              <a:t>比如说之前的</a:t>
            </a:r>
            <a:r>
              <a:rPr lang="en-US" altLang="zh-CN" dirty="0"/>
              <a:t>CNN</a:t>
            </a:r>
            <a:r>
              <a:rPr lang="zh-CN" altLang="en-US" dirty="0"/>
              <a:t>，同时让这个</a:t>
            </a:r>
            <a:r>
              <a:rPr lang="en-US" altLang="zh-CN" dirty="0" err="1"/>
              <a:t>word_embedding</a:t>
            </a:r>
            <a:r>
              <a:rPr lang="zh-CN" altLang="en-US" dirty="0"/>
              <a:t>满足</a:t>
            </a:r>
            <a:r>
              <a:rPr lang="en-US" altLang="zh-CN" dirty="0"/>
              <a:t>w2vCOST</a:t>
            </a:r>
            <a:r>
              <a:rPr lang="zh-CN" altLang="en-US" dirty="0"/>
              <a:t>与</a:t>
            </a:r>
            <a:r>
              <a:rPr lang="en-US" altLang="zh-CN" dirty="0"/>
              <a:t>CNN</a:t>
            </a:r>
            <a:r>
              <a:rPr lang="zh-CN" altLang="en-US" dirty="0"/>
              <a:t>情感</a:t>
            </a:r>
            <a:r>
              <a:rPr lang="en-US" altLang="zh-CN" dirty="0"/>
              <a:t>COST</a:t>
            </a:r>
            <a:r>
              <a:rPr lang="zh-CN" altLang="en-US" dirty="0"/>
              <a:t>，我觉得他是达不到同时最小的。比如  美丽 </a:t>
            </a:r>
            <a:r>
              <a:rPr lang="en-US" altLang="zh-CN" dirty="0"/>
              <a:t>w2v</a:t>
            </a:r>
            <a:r>
              <a:rPr lang="zh-CN" altLang="en-US" dirty="0"/>
              <a:t>相似 包含丑， 美丽情感相似不包含丑。</a:t>
            </a:r>
            <a:r>
              <a:rPr lang="en-US" altLang="zh-CN" dirty="0"/>
              <a:t>	</a:t>
            </a:r>
            <a:r>
              <a:rPr lang="zh-CN" altLang="en-US" dirty="0"/>
              <a:t>之前的</a:t>
            </a:r>
            <a:r>
              <a:rPr lang="en-US" altLang="zh-CN" dirty="0"/>
              <a:t>CNN</a:t>
            </a:r>
            <a:r>
              <a:rPr lang="zh-CN" altLang="en-US" dirty="0"/>
              <a:t>用了</a:t>
            </a:r>
            <a:r>
              <a:rPr lang="en-US" altLang="zh-CN" dirty="0"/>
              <a:t>2</a:t>
            </a:r>
            <a:r>
              <a:rPr lang="zh-CN" altLang="en-US" dirty="0"/>
              <a:t>个词向量，其实和一层一样，学习之后的语义相似性还能保留吗？比如</a:t>
            </a:r>
            <a:r>
              <a:rPr lang="en-US" altLang="zh-CN" dirty="0"/>
              <a:t>(</a:t>
            </a:r>
            <a:r>
              <a:rPr lang="zh-CN" altLang="en-US" dirty="0"/>
              <a:t>美丽，漂亮</a:t>
            </a:r>
            <a:r>
              <a:rPr lang="en-US" altLang="zh-CN" dirty="0"/>
              <a:t>) </a:t>
            </a:r>
            <a:r>
              <a:rPr lang="zh-CN" altLang="en-US" dirty="0"/>
              <a:t>一个在词典，一个不在，美丽会偏移，那就和</a:t>
            </a:r>
            <a:endParaRPr lang="en-US" altLang="zh-CN" dirty="0"/>
          </a:p>
          <a:p>
            <a:pPr lvl="1"/>
            <a:r>
              <a:rPr lang="zh-CN" altLang="en-US" dirty="0"/>
              <a:t>对词情感极性做无监督学习，</a:t>
            </a:r>
            <a:r>
              <a:rPr lang="en-US" altLang="zh-CN" dirty="0"/>
              <a:t>CNN</a:t>
            </a:r>
            <a:r>
              <a:rPr lang="zh-CN" altLang="en-US" dirty="0"/>
              <a:t>使用</a:t>
            </a:r>
            <a:r>
              <a:rPr lang="en-US" altLang="zh-CN" dirty="0"/>
              <a:t>w2v+[</a:t>
            </a:r>
            <a:r>
              <a:rPr lang="zh-CN" altLang="en-US" dirty="0"/>
              <a:t>情感极性</a:t>
            </a:r>
            <a:r>
              <a:rPr lang="en-US" altLang="zh-CN" dirty="0"/>
              <a:t>(-1,1)]</a:t>
            </a:r>
          </a:p>
          <a:p>
            <a:pPr lvl="1"/>
            <a:r>
              <a:rPr lang="zh-CN" altLang="en-US" dirty="0"/>
              <a:t>传统的</a:t>
            </a:r>
            <a:r>
              <a:rPr lang="en-US" altLang="zh-CN" dirty="0"/>
              <a:t>w2v</a:t>
            </a:r>
            <a:r>
              <a:rPr lang="zh-CN" altLang="en-US" dirty="0"/>
              <a:t>没有考虑词的情感极性，情感非线性算子等</a:t>
            </a:r>
            <a:endParaRPr lang="en-US" altLang="zh-CN" dirty="0"/>
          </a:p>
          <a:p>
            <a:r>
              <a:rPr lang="zh-CN" altLang="en-US" dirty="0"/>
              <a:t>结合多种语言建模</a:t>
            </a:r>
            <a:endParaRPr lang="en-US" altLang="zh-CN" dirty="0"/>
          </a:p>
          <a:p>
            <a:r>
              <a:rPr lang="zh-CN" altLang="en-US" dirty="0"/>
              <a:t>基于多语义的类似，就是无监督用多语义建模即可</a:t>
            </a:r>
          </a:p>
        </p:txBody>
      </p:sp>
      <p:pic>
        <p:nvPicPr>
          <p:cNvPr id="4" name="图片 3"/>
          <p:cNvPicPr>
            <a:picLocks noChangeAspect="1"/>
          </p:cNvPicPr>
          <p:nvPr/>
        </p:nvPicPr>
        <p:blipFill>
          <a:blip r:embed="rId2"/>
          <a:stretch>
            <a:fillRect/>
          </a:stretch>
        </p:blipFill>
        <p:spPr>
          <a:xfrm>
            <a:off x="6545360" y="4984087"/>
            <a:ext cx="4981575" cy="1057275"/>
          </a:xfrm>
          <a:prstGeom prst="rect">
            <a:avLst/>
          </a:prstGeom>
        </p:spPr>
      </p:pic>
    </p:spTree>
    <p:extLst>
      <p:ext uri="{BB962C8B-B14F-4D97-AF65-F5344CB8AC3E}">
        <p14:creationId xmlns:p14="http://schemas.microsoft.com/office/powerpoint/2010/main" val="242906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六、细粒度的情感分析</a:t>
            </a:r>
          </a:p>
        </p:txBody>
      </p:sp>
      <p:sp>
        <p:nvSpPr>
          <p:cNvPr id="3" name="内容占位符 2"/>
          <p:cNvSpPr>
            <a:spLocks noGrp="1"/>
          </p:cNvSpPr>
          <p:nvPr>
            <p:ph idx="1"/>
          </p:nvPr>
        </p:nvSpPr>
        <p:spPr/>
        <p:txBody>
          <a:bodyPr>
            <a:normAutofit lnSpcReduction="10000"/>
          </a:bodyPr>
          <a:lstStyle/>
          <a:p>
            <a:r>
              <a:rPr lang="zh-CN" altLang="en-US" dirty="0"/>
              <a:t>这里有许多问题</a:t>
            </a:r>
            <a:endParaRPr lang="en-US" altLang="zh-CN" dirty="0"/>
          </a:p>
          <a:p>
            <a:r>
              <a:rPr lang="zh-CN" altLang="en-US" dirty="0"/>
              <a:t>怎么提取</a:t>
            </a:r>
            <a:r>
              <a:rPr lang="en-US" altLang="zh-CN" dirty="0"/>
              <a:t>object, aspect</a:t>
            </a:r>
          </a:p>
          <a:p>
            <a:pPr lvl="1"/>
            <a:r>
              <a:rPr lang="zh-CN" altLang="en-US" dirty="0"/>
              <a:t>经典的主体识别，关系识别的问题</a:t>
            </a:r>
            <a:endParaRPr lang="en-US" altLang="zh-CN" dirty="0"/>
          </a:p>
          <a:p>
            <a:pPr lvl="1"/>
            <a:r>
              <a:rPr lang="en-US" altLang="zh-CN" dirty="0">
                <a:hlinkClick r:id="rId2"/>
              </a:rPr>
              <a:t>https://arxiv.org/abs/1702.03519</a:t>
            </a:r>
            <a:endParaRPr lang="en-US" altLang="zh-CN" dirty="0"/>
          </a:p>
          <a:p>
            <a:pPr lvl="1"/>
            <a:r>
              <a:rPr lang="en-US" altLang="zh-CN" dirty="0"/>
              <a:t>A Technical Report: Entity Extraction using Both Character-based and Token-based Similarity</a:t>
            </a:r>
          </a:p>
          <a:p>
            <a:pPr lvl="1"/>
            <a:r>
              <a:rPr lang="en-US" altLang="zh-CN" dirty="0"/>
              <a:t>Object&lt;-</a:t>
            </a:r>
            <a:r>
              <a:rPr lang="en-US" altLang="zh-CN" dirty="0">
                <a:sym typeface="Wingdings" panose="05000000000000000000" pitchFamily="2" charset="2"/>
              </a:rPr>
              <a:t>aspect-&gt;opinion </a:t>
            </a:r>
            <a:r>
              <a:rPr lang="zh-CN" altLang="en-US" dirty="0">
                <a:sym typeface="Wingdings" panose="05000000000000000000" pitchFamily="2" charset="2"/>
              </a:rPr>
              <a:t>他们之间是有互信息的，</a:t>
            </a:r>
            <a:endParaRPr lang="en-US" altLang="zh-CN" dirty="0">
              <a:sym typeface="Wingdings" panose="05000000000000000000" pitchFamily="2" charset="2"/>
            </a:endParaRPr>
          </a:p>
          <a:p>
            <a:pPr lvl="1"/>
            <a:r>
              <a:rPr lang="zh-CN" altLang="en-US" dirty="0">
                <a:sym typeface="Wingdings" panose="05000000000000000000" pitchFamily="2" charset="2"/>
              </a:rPr>
              <a:t>没怎么研究，相关论文还是很多的</a:t>
            </a:r>
            <a:endParaRPr lang="en-US" altLang="zh-CN" dirty="0">
              <a:sym typeface="Wingdings" panose="05000000000000000000" pitchFamily="2" charset="2"/>
            </a:endParaRPr>
          </a:p>
          <a:p>
            <a:r>
              <a:rPr lang="zh-CN" altLang="en-US" dirty="0"/>
              <a:t>怎么判断面对某个</a:t>
            </a:r>
            <a:r>
              <a:rPr lang="en-US" altLang="zh-CN" dirty="0"/>
              <a:t>object/aspect </a:t>
            </a:r>
            <a:r>
              <a:rPr lang="zh-CN" altLang="en-US" dirty="0"/>
              <a:t>的情感极性</a:t>
            </a:r>
            <a:endParaRPr lang="en-US" altLang="zh-CN" dirty="0"/>
          </a:p>
          <a:p>
            <a:r>
              <a:rPr lang="zh-CN" altLang="en-US" dirty="0"/>
              <a:t>怎么对</a:t>
            </a:r>
            <a:r>
              <a:rPr lang="en-US" altLang="zh-CN" dirty="0"/>
              <a:t>object, aspect</a:t>
            </a:r>
            <a:r>
              <a:rPr lang="zh-CN" altLang="en-US" dirty="0"/>
              <a:t>，</a:t>
            </a:r>
            <a:r>
              <a:rPr lang="en-US" altLang="zh-CN" dirty="0"/>
              <a:t>opinion </a:t>
            </a:r>
            <a:r>
              <a:rPr lang="zh-CN" altLang="en-US" dirty="0"/>
              <a:t>分类</a:t>
            </a:r>
            <a:r>
              <a:rPr lang="en-US" altLang="zh-CN" dirty="0"/>
              <a:t>/</a:t>
            </a:r>
            <a:r>
              <a:rPr lang="zh-CN" altLang="en-US" dirty="0"/>
              <a:t>聚类</a:t>
            </a:r>
            <a:r>
              <a:rPr lang="en-US" altLang="zh-CN" dirty="0"/>
              <a:t>,</a:t>
            </a:r>
            <a:r>
              <a:rPr lang="zh-CN" altLang="en-US" dirty="0"/>
              <a:t>形成观点报告</a:t>
            </a:r>
            <a:endParaRPr lang="en-US" altLang="zh-CN" dirty="0"/>
          </a:p>
          <a:p>
            <a:r>
              <a:rPr lang="zh-CN" altLang="en-US" dirty="0"/>
              <a:t>技术上怎么实现</a:t>
            </a:r>
            <a:endParaRPr lang="en-US" altLang="zh-CN" dirty="0"/>
          </a:p>
          <a:p>
            <a:endParaRPr lang="zh-CN" altLang="en-US" dirty="0"/>
          </a:p>
        </p:txBody>
      </p:sp>
    </p:spTree>
    <p:extLst>
      <p:ext uri="{BB962C8B-B14F-4D97-AF65-F5344CB8AC3E}">
        <p14:creationId xmlns:p14="http://schemas.microsoft.com/office/powerpoint/2010/main" val="3366750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一个简单的例子</a:t>
            </a:r>
          </a:p>
        </p:txBody>
      </p:sp>
      <p:sp>
        <p:nvSpPr>
          <p:cNvPr id="3" name="内容占位符 2"/>
          <p:cNvSpPr>
            <a:spLocks noGrp="1"/>
          </p:cNvSpPr>
          <p:nvPr>
            <p:ph idx="1"/>
          </p:nvPr>
        </p:nvSpPr>
        <p:spPr/>
        <p:txBody>
          <a:bodyPr/>
          <a:lstStyle/>
          <a:p>
            <a:r>
              <a:rPr lang="zh-CN" altLang="en-US" dirty="0"/>
              <a:t>输入主体词，句子</a:t>
            </a:r>
            <a:endParaRPr lang="en-US" altLang="zh-CN" dirty="0"/>
          </a:p>
          <a:p>
            <a:pPr lvl="1"/>
            <a:r>
              <a:rPr lang="zh-CN" altLang="en-US" dirty="0"/>
              <a:t>返回句子关于这个主体词的情感</a:t>
            </a:r>
            <a:endParaRPr lang="en-US" altLang="zh-CN" dirty="0"/>
          </a:p>
          <a:p>
            <a:pPr>
              <a:buFont typeface="+mj-lt"/>
              <a:buAutoNum type="arabicPeriod"/>
            </a:pPr>
            <a:r>
              <a:rPr lang="zh-CN" altLang="en-US" dirty="0"/>
              <a:t>通过</a:t>
            </a:r>
            <a:r>
              <a:rPr lang="en-US" altLang="zh-CN" dirty="0" err="1"/>
              <a:t>denpency</a:t>
            </a:r>
            <a:r>
              <a:rPr lang="en-US" altLang="zh-CN" dirty="0"/>
              <a:t> parsing</a:t>
            </a:r>
            <a:r>
              <a:rPr lang="zh-CN" altLang="en-US" dirty="0"/>
              <a:t>界定主体的描述语（至少比完全使用这个句子可靠）</a:t>
            </a:r>
            <a:endParaRPr lang="en-US" altLang="zh-CN" dirty="0"/>
          </a:p>
          <a:p>
            <a:pPr lvl="1">
              <a:buFont typeface="+mj-lt"/>
              <a:buAutoNum type="arabicPeriod"/>
            </a:pPr>
            <a:r>
              <a:rPr lang="zh-CN" altLang="en-US" dirty="0"/>
              <a:t>如果有比较，解析比较句</a:t>
            </a:r>
            <a:r>
              <a:rPr lang="en-US" altLang="zh-CN" dirty="0"/>
              <a:t>(ob1, obj2, </a:t>
            </a:r>
            <a:r>
              <a:rPr lang="en-US" altLang="zh-CN" dirty="0" err="1"/>
              <a:t>cmp_word</a:t>
            </a:r>
            <a:r>
              <a:rPr lang="en-US" altLang="zh-CN" dirty="0"/>
              <a:t>, phrase)</a:t>
            </a:r>
            <a:r>
              <a:rPr lang="zh-CN" altLang="en-US" dirty="0"/>
              <a:t>（正确率不高</a:t>
            </a:r>
            <a:r>
              <a:rPr lang="en-US" altLang="zh-CN" dirty="0"/>
              <a:t>…</a:t>
            </a:r>
            <a:r>
              <a:rPr lang="zh-CN" altLang="en-US" dirty="0"/>
              <a:t>）， 然后修正</a:t>
            </a:r>
            <a:r>
              <a:rPr lang="en-US" altLang="zh-CN" dirty="0"/>
              <a:t>phrase</a:t>
            </a:r>
          </a:p>
          <a:p>
            <a:pPr>
              <a:buFont typeface="+mj-lt"/>
              <a:buAutoNum type="arabicPeriod"/>
            </a:pPr>
            <a:r>
              <a:rPr lang="zh-CN" altLang="en-US" dirty="0"/>
              <a:t>对描述语做传统的情感分析</a:t>
            </a:r>
            <a:endParaRPr lang="en-US" altLang="zh-CN" dirty="0"/>
          </a:p>
          <a:p>
            <a:pPr>
              <a:buFont typeface="+mj-lt"/>
              <a:buAutoNum type="arabicPeriod"/>
            </a:pPr>
            <a:r>
              <a:rPr lang="zh-CN" altLang="en-US" dirty="0"/>
              <a:t>垂直小领域或者有语料的领域可以通过标注数据来训练模型</a:t>
            </a:r>
            <a:endParaRPr lang="en-US" altLang="zh-CN" dirty="0"/>
          </a:p>
        </p:txBody>
      </p:sp>
    </p:spTree>
    <p:extLst>
      <p:ext uri="{BB962C8B-B14F-4D97-AF65-F5344CB8AC3E}">
        <p14:creationId xmlns:p14="http://schemas.microsoft.com/office/powerpoint/2010/main" val="316172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br>
              <a:rPr lang="en-US" altLang="zh-CN" dirty="0"/>
            </a:br>
            <a:r>
              <a:rPr lang="en-US" altLang="zh-CN" sz="8000" dirty="0"/>
              <a:t>end</a:t>
            </a:r>
            <a:endParaRPr lang="zh-CN" altLang="en-US" sz="8000" dirty="0"/>
          </a:p>
        </p:txBody>
      </p:sp>
    </p:spTree>
    <p:extLst>
      <p:ext uri="{BB962C8B-B14F-4D97-AF65-F5344CB8AC3E}">
        <p14:creationId xmlns:p14="http://schemas.microsoft.com/office/powerpoint/2010/main" val="265152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词语级、句子级、篇章级</a:t>
            </a:r>
            <a:br>
              <a:rPr lang="en-US" altLang="zh-CN" dirty="0"/>
            </a:br>
            <a:endParaRPr lang="zh-CN" altLang="en-US" dirty="0"/>
          </a:p>
        </p:txBody>
      </p:sp>
      <p:sp>
        <p:nvSpPr>
          <p:cNvPr id="3" name="内容占位符 2"/>
          <p:cNvSpPr>
            <a:spLocks noGrp="1"/>
          </p:cNvSpPr>
          <p:nvPr>
            <p:ph idx="1"/>
          </p:nvPr>
        </p:nvSpPr>
        <p:spPr>
          <a:xfrm>
            <a:off x="438183" y="1492603"/>
            <a:ext cx="8596668" cy="4371588"/>
          </a:xfrm>
        </p:spPr>
        <p:txBody>
          <a:bodyPr>
            <a:noAutofit/>
          </a:bodyPr>
          <a:lstStyle/>
          <a:p>
            <a:r>
              <a:rPr lang="zh-CN" altLang="en-US" sz="2400" dirty="0"/>
              <a:t>经常说情感分析有词语级、句子级、篇章级，大约是说分析的对象不同。 主要还是做句子级的。</a:t>
            </a:r>
            <a:endParaRPr lang="en-US" altLang="zh-CN" sz="2400" dirty="0"/>
          </a:p>
          <a:p>
            <a:r>
              <a:rPr lang="zh-CN" altLang="en-US" sz="2400" dirty="0"/>
              <a:t>词语级：情感词典</a:t>
            </a:r>
            <a:endParaRPr lang="en-US" altLang="zh-CN" sz="2400" dirty="0"/>
          </a:p>
          <a:p>
            <a:r>
              <a:rPr lang="zh-CN" altLang="en-US" sz="2400" b="1" dirty="0"/>
              <a:t>句子级：面对一个句子，</a:t>
            </a:r>
            <a:r>
              <a:rPr lang="zh-CN" altLang="en-US" sz="2400" dirty="0"/>
              <a:t>关于词的语义组合。</a:t>
            </a:r>
            <a:endParaRPr lang="en-US" altLang="zh-CN" sz="2400" b="1" dirty="0"/>
          </a:p>
          <a:p>
            <a:r>
              <a:rPr lang="zh-CN" altLang="en-US" sz="2400" dirty="0"/>
              <a:t>篇章级：面对长文，</a:t>
            </a:r>
            <a:r>
              <a:rPr lang="zh-CN" altLang="en-US" sz="2400" dirty="0"/>
              <a:t>关于句子的语义组合。</a:t>
            </a:r>
            <a:endParaRPr lang="en-US" altLang="zh-CN" sz="2400" dirty="0"/>
          </a:p>
          <a:p>
            <a:pPr marL="0" indent="0">
              <a:buNone/>
            </a:pPr>
            <a:r>
              <a:rPr lang="en-US" altLang="zh-CN" sz="2400" dirty="0"/>
              <a:t>Notes:</a:t>
            </a:r>
          </a:p>
          <a:p>
            <a:r>
              <a:rPr lang="zh-CN" altLang="en-US" sz="2400" dirty="0"/>
              <a:t>情感词需要算法收集以及人工过滤；情感词在具体环境有语言歧义；情感词的权重难以判断</a:t>
            </a:r>
            <a:endParaRPr lang="en-US" altLang="zh-CN" sz="2400" dirty="0"/>
          </a:p>
          <a:p>
            <a:r>
              <a:rPr lang="zh-CN" altLang="en-US" sz="2400" dirty="0"/>
              <a:t>句子级：是重点</a:t>
            </a:r>
            <a:endParaRPr lang="en-US" altLang="zh-CN" sz="2400" dirty="0"/>
          </a:p>
          <a:p>
            <a:r>
              <a:rPr lang="zh-CN" altLang="en-US" sz="2400" dirty="0"/>
              <a:t>篇章级：可以给出统计的情感表征，加权标题、关键句（甚至直接用关键句）。也可以建神经网络模型，拟合非线性。</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50247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二分类还是</a:t>
            </a:r>
            <a:r>
              <a:rPr lang="en-US" altLang="zh-CN" dirty="0"/>
              <a:t>3</a:t>
            </a:r>
            <a:r>
              <a:rPr lang="zh-CN" altLang="en-US" dirty="0"/>
              <a:t>分类</a:t>
            </a:r>
            <a:endParaRPr lang="en-US" altLang="zh-CN"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sz="2800" dirty="0"/>
              <a:t>这是个坑。</a:t>
            </a:r>
            <a:endParaRPr lang="en-US" altLang="zh-CN" sz="2800" dirty="0"/>
          </a:p>
          <a:p>
            <a:r>
              <a:rPr lang="zh-CN" altLang="en-US" sz="2800" dirty="0"/>
              <a:t>一开始我们都是用的</a:t>
            </a:r>
            <a:r>
              <a:rPr lang="en-US" altLang="zh-CN" sz="2800" dirty="0"/>
              <a:t>2</a:t>
            </a:r>
            <a:r>
              <a:rPr lang="zh-CN" altLang="en-US" sz="2800" dirty="0"/>
              <a:t>分类，然后取概率阈值分</a:t>
            </a:r>
            <a:r>
              <a:rPr lang="en-US" altLang="zh-CN" sz="2800" dirty="0"/>
              <a:t>3</a:t>
            </a:r>
            <a:r>
              <a:rPr lang="zh-CN" altLang="en-US" sz="2800" dirty="0"/>
              <a:t>类；</a:t>
            </a:r>
            <a:endParaRPr lang="en-US" altLang="zh-CN" sz="2800" dirty="0"/>
          </a:p>
          <a:p>
            <a:r>
              <a:rPr lang="zh-CN" altLang="en-US" sz="2800" dirty="0"/>
              <a:t>机器学习尤其是深度学习会过拟合，大量中性的词由于语料的特点被判为极性的</a:t>
            </a:r>
            <a:endParaRPr lang="en-US" altLang="zh-CN" sz="2800" dirty="0"/>
          </a:p>
          <a:p>
            <a:pPr lvl="1"/>
            <a:r>
              <a:rPr lang="zh-CN" altLang="en-US" sz="2600" dirty="0"/>
              <a:t>正则能解决一部分</a:t>
            </a:r>
            <a:endParaRPr lang="en-US" altLang="zh-CN" sz="2600" dirty="0"/>
          </a:p>
          <a:p>
            <a:r>
              <a:rPr lang="zh-CN" altLang="en-US" sz="2800" dirty="0"/>
              <a:t>直接</a:t>
            </a:r>
            <a:r>
              <a:rPr lang="en-US" altLang="zh-CN" sz="2800" dirty="0"/>
              <a:t>3</a:t>
            </a:r>
            <a:r>
              <a:rPr lang="zh-CN" altLang="en-US" sz="2800" dirty="0"/>
              <a:t>分类缺少语料</a:t>
            </a:r>
            <a:endParaRPr lang="en-US" altLang="zh-CN" sz="2800" dirty="0"/>
          </a:p>
          <a:p>
            <a:r>
              <a:rPr lang="zh-CN" altLang="en-US" sz="2800" dirty="0"/>
              <a:t>目前采取的策略是当不含情感词即为中性，不然为极性</a:t>
            </a:r>
            <a:endParaRPr lang="en-US" altLang="zh-CN" sz="2800" dirty="0"/>
          </a:p>
          <a:p>
            <a:pPr lvl="1"/>
            <a:r>
              <a:rPr lang="zh-CN" altLang="en-US" sz="2600" dirty="0"/>
              <a:t>词典的问题是召回不够</a:t>
            </a:r>
            <a:endParaRPr lang="en-US" altLang="zh-CN" sz="2600" dirty="0"/>
          </a:p>
          <a:p>
            <a:pPr lvl="1"/>
            <a:r>
              <a:rPr lang="zh-CN" altLang="en-US" sz="2600" dirty="0"/>
              <a:t>继续探索：怎么对极性 词</a:t>
            </a:r>
            <a:r>
              <a:rPr lang="en-US" altLang="zh-CN" sz="2600" dirty="0"/>
              <a:t>/</a:t>
            </a:r>
            <a:r>
              <a:rPr lang="zh-CN" altLang="en-US" sz="2600" dirty="0"/>
              <a:t>句子建模</a:t>
            </a:r>
            <a:r>
              <a:rPr lang="en-US" altLang="zh-CN" sz="2600" dirty="0"/>
              <a:t>(</a:t>
            </a:r>
            <a:r>
              <a:rPr lang="zh-CN" altLang="en-US" sz="2600" dirty="0"/>
              <a:t>半监督</a:t>
            </a:r>
            <a:r>
              <a:rPr lang="en-US" altLang="zh-CN" sz="2600" dirty="0"/>
              <a:t>)</a:t>
            </a:r>
          </a:p>
        </p:txBody>
      </p:sp>
    </p:spTree>
    <p:extLst>
      <p:ext uri="{BB962C8B-B14F-4D97-AF65-F5344CB8AC3E}">
        <p14:creationId xmlns:p14="http://schemas.microsoft.com/office/powerpoint/2010/main" val="378251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粗粒度</a:t>
            </a:r>
            <a:r>
              <a:rPr lang="en-US" altLang="zh-CN" dirty="0"/>
              <a:t>coarse-grained</a:t>
            </a:r>
            <a:r>
              <a:rPr lang="zh-CN" altLang="en-US" dirty="0"/>
              <a:t>与细粒度</a:t>
            </a:r>
            <a:r>
              <a:rPr lang="en-US" altLang="zh-CN" dirty="0"/>
              <a:t>fine-grained</a:t>
            </a:r>
          </a:p>
        </p:txBody>
      </p:sp>
      <p:sp>
        <p:nvSpPr>
          <p:cNvPr id="3" name="内容占位符 2"/>
          <p:cNvSpPr>
            <a:spLocks noGrp="1"/>
          </p:cNvSpPr>
          <p:nvPr>
            <p:ph idx="1"/>
          </p:nvPr>
        </p:nvSpPr>
        <p:spPr/>
        <p:txBody>
          <a:bodyPr>
            <a:normAutofit fontScale="70000" lnSpcReduction="20000"/>
          </a:bodyPr>
          <a:lstStyle/>
          <a:p>
            <a:r>
              <a:rPr lang="en-US" altLang="zh-CN" sz="2300" dirty="0"/>
              <a:t>Coarse-grained </a:t>
            </a:r>
            <a:r>
              <a:rPr lang="zh-CN" altLang="en-US" sz="2300" dirty="0"/>
              <a:t>的目标是 </a:t>
            </a:r>
            <a:r>
              <a:rPr lang="en-US" altLang="zh-CN" sz="2300" dirty="0"/>
              <a:t>1,0,-1</a:t>
            </a:r>
          </a:p>
          <a:p>
            <a:r>
              <a:rPr lang="zh-CN" altLang="en-US" sz="2300" dirty="0"/>
              <a:t>华为比百度牛多了，华为</a:t>
            </a:r>
            <a:r>
              <a:rPr lang="en-US" altLang="zh-CN" sz="2300" dirty="0"/>
              <a:t>p9</a:t>
            </a:r>
            <a:r>
              <a:rPr lang="zh-CN" altLang="en-US" sz="2300" dirty="0"/>
              <a:t>续航不错。</a:t>
            </a:r>
            <a:endParaRPr lang="en-US" altLang="zh-CN" sz="2300" dirty="0"/>
          </a:p>
          <a:p>
            <a:r>
              <a:rPr lang="en-US" altLang="zh-CN" sz="2300" dirty="0"/>
              <a:t>Fine-grained</a:t>
            </a:r>
            <a:r>
              <a:rPr lang="zh-CN" altLang="en-US" sz="2300" dirty="0"/>
              <a:t>的目标是提取出更细的情感</a:t>
            </a:r>
            <a:r>
              <a:rPr lang="en-US" altLang="zh-CN" sz="2300" dirty="0"/>
              <a:t>/</a:t>
            </a:r>
            <a:r>
              <a:rPr lang="zh-CN" altLang="en-US" sz="2300" dirty="0"/>
              <a:t>观点信息，比如：</a:t>
            </a:r>
            <a:endParaRPr lang="en-US" altLang="zh-CN" sz="2300" dirty="0"/>
          </a:p>
          <a:p>
            <a:pPr lvl="1"/>
            <a:r>
              <a:rPr lang="zh-CN" altLang="en-US" sz="2300" dirty="0"/>
              <a:t>面向主体的情感（</a:t>
            </a:r>
            <a:r>
              <a:rPr lang="en-US" altLang="zh-CN" sz="2300" dirty="0"/>
              <a:t>object, aspect, phrase, </a:t>
            </a:r>
            <a:r>
              <a:rPr lang="en-US" altLang="zh-CN" sz="2300" dirty="0" err="1"/>
              <a:t>senti</a:t>
            </a:r>
            <a:r>
              <a:rPr lang="zh-CN" altLang="en-US" sz="2300" dirty="0"/>
              <a:t>）（这只是这一种形式化）</a:t>
            </a:r>
            <a:endParaRPr lang="en-US" altLang="zh-CN" sz="2300" dirty="0"/>
          </a:p>
          <a:p>
            <a:pPr marL="457200" lvl="1" indent="0">
              <a:buNone/>
            </a:pPr>
            <a:r>
              <a:rPr lang="zh-CN" altLang="en-US" sz="2300" dirty="0"/>
              <a:t>（华为，手机，</a:t>
            </a:r>
            <a:r>
              <a:rPr lang="en-US" altLang="zh-CN" sz="2300" dirty="0"/>
              <a:t>’</a:t>
            </a:r>
            <a:r>
              <a:rPr lang="zh-CN" altLang="en-US" sz="2300" dirty="0"/>
              <a:t>华为手机不错</a:t>
            </a:r>
            <a:r>
              <a:rPr lang="en-US" altLang="zh-CN" sz="2300" dirty="0"/>
              <a:t>’, 1</a:t>
            </a:r>
            <a:r>
              <a:rPr lang="zh-CN" altLang="en-US" sz="2300" dirty="0"/>
              <a:t>）</a:t>
            </a:r>
            <a:endParaRPr lang="en-US" altLang="zh-CN" sz="2300" dirty="0"/>
          </a:p>
          <a:p>
            <a:pPr marL="457200" lvl="1" indent="0">
              <a:buNone/>
            </a:pPr>
            <a:r>
              <a:rPr lang="zh-CN" altLang="en-US" sz="2300" dirty="0"/>
              <a:t>（</a:t>
            </a:r>
            <a:r>
              <a:rPr lang="en-US" altLang="zh-CN" sz="2300" dirty="0"/>
              <a:t>p9</a:t>
            </a:r>
            <a:r>
              <a:rPr lang="zh-CN" altLang="en-US" sz="2300" dirty="0"/>
              <a:t>，续航，</a:t>
            </a:r>
            <a:r>
              <a:rPr lang="en-US" altLang="zh-CN" sz="2300" dirty="0"/>
              <a:t>’p9</a:t>
            </a:r>
            <a:r>
              <a:rPr lang="zh-CN" altLang="en-US" sz="2300" dirty="0"/>
              <a:t>续航不错</a:t>
            </a:r>
            <a:r>
              <a:rPr lang="en-US" altLang="zh-CN" sz="2300" dirty="0"/>
              <a:t>’, 1</a:t>
            </a:r>
            <a:r>
              <a:rPr lang="zh-CN" altLang="en-US" sz="2300" dirty="0"/>
              <a:t>）</a:t>
            </a:r>
            <a:endParaRPr lang="en-US" altLang="zh-CN" sz="2300" dirty="0"/>
          </a:p>
          <a:p>
            <a:pPr marL="457200" lvl="1" indent="0">
              <a:buNone/>
            </a:pPr>
            <a:r>
              <a:rPr lang="en-US" altLang="zh-CN" sz="2300" dirty="0"/>
              <a:t> </a:t>
            </a:r>
            <a:r>
              <a:rPr lang="zh-CN" altLang="en-US" sz="2300" dirty="0"/>
              <a:t>算是一种 </a:t>
            </a:r>
            <a:r>
              <a:rPr lang="en-US" altLang="zh-CN" sz="2300" b="1" dirty="0"/>
              <a:t>Information Extraction</a:t>
            </a:r>
            <a:r>
              <a:rPr lang="zh-CN" altLang="en-US" sz="2300" dirty="0"/>
              <a:t>的具体形式</a:t>
            </a:r>
            <a:endParaRPr lang="en-US" altLang="zh-CN" sz="2300" dirty="0"/>
          </a:p>
          <a:p>
            <a:pPr lvl="1"/>
            <a:r>
              <a:rPr lang="en-US" altLang="zh-CN" sz="2300" dirty="0"/>
              <a:t>Opinion holder</a:t>
            </a:r>
            <a:r>
              <a:rPr lang="zh-CN" altLang="en-US" sz="2300" dirty="0"/>
              <a:t>：谁的意见</a:t>
            </a:r>
            <a:endParaRPr lang="en-US" altLang="zh-CN" sz="2300" dirty="0"/>
          </a:p>
          <a:p>
            <a:pPr lvl="1"/>
            <a:r>
              <a:rPr lang="en-US" altLang="zh-CN" sz="2300" dirty="0"/>
              <a:t>Time</a:t>
            </a:r>
            <a:r>
              <a:rPr lang="zh-CN" altLang="en-US" sz="2300" dirty="0"/>
              <a:t>： 比如股市行业的舆情，可能句子里就涉及到时间，（短期看好，长期看空）</a:t>
            </a:r>
            <a:endParaRPr lang="en-US" altLang="zh-CN" sz="2300" dirty="0"/>
          </a:p>
          <a:p>
            <a:pPr lvl="1"/>
            <a:r>
              <a:rPr lang="zh-CN" altLang="en-US" sz="2300" dirty="0"/>
              <a:t>解析比较：有显式与隐式的</a:t>
            </a:r>
            <a:endParaRPr lang="en-US" altLang="zh-CN" sz="2300" dirty="0"/>
          </a:p>
          <a:p>
            <a:pPr lvl="1"/>
            <a:r>
              <a:rPr lang="zh-CN" altLang="en-US" sz="2300" dirty="0"/>
              <a:t>与其他细粒度的知识挖掘类似</a:t>
            </a:r>
            <a:endParaRPr lang="en-US" altLang="zh-CN" sz="2300" dirty="0"/>
          </a:p>
          <a:p>
            <a:pPr marL="457200" lvl="1" indent="0">
              <a:buNone/>
            </a:pPr>
            <a:endParaRPr lang="en-US" altLang="zh-CN" sz="2200" dirty="0"/>
          </a:p>
          <a:p>
            <a:pPr lvl="1"/>
            <a:endParaRPr lang="en-US" altLang="zh-CN" sz="2200" dirty="0"/>
          </a:p>
          <a:p>
            <a:endParaRPr lang="zh-CN" altLang="en-US" sz="2400" dirty="0"/>
          </a:p>
        </p:txBody>
      </p:sp>
    </p:spTree>
    <p:extLst>
      <p:ext uri="{BB962C8B-B14F-4D97-AF65-F5344CB8AC3E}">
        <p14:creationId xmlns:p14="http://schemas.microsoft.com/office/powerpoint/2010/main" val="119120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业务</a:t>
            </a:r>
          </a:p>
        </p:txBody>
      </p:sp>
      <p:sp>
        <p:nvSpPr>
          <p:cNvPr id="3" name="内容占位符 2"/>
          <p:cNvSpPr>
            <a:spLocks noGrp="1"/>
          </p:cNvSpPr>
          <p:nvPr>
            <p:ph idx="1"/>
          </p:nvPr>
        </p:nvSpPr>
        <p:spPr>
          <a:xfrm>
            <a:off x="677334" y="1563757"/>
            <a:ext cx="8596668" cy="4477606"/>
          </a:xfrm>
        </p:spPr>
        <p:txBody>
          <a:bodyPr>
            <a:normAutofit fontScale="92500" lnSpcReduction="20000"/>
          </a:bodyPr>
          <a:lstStyle/>
          <a:p>
            <a:r>
              <a:rPr lang="zh-CN" altLang="en-US" sz="2600" dirty="0"/>
              <a:t>具体到舆情应用，这里还有许多的细分，包括需求、功能、技术等。</a:t>
            </a:r>
            <a:endParaRPr lang="en-US" altLang="zh-CN" sz="2600" dirty="0"/>
          </a:p>
          <a:p>
            <a:r>
              <a:rPr lang="zh-CN" altLang="en-US" sz="2600" dirty="0">
                <a:solidFill>
                  <a:srgbClr val="FF0000"/>
                </a:solidFill>
              </a:rPr>
              <a:t>市场很大</a:t>
            </a:r>
            <a:r>
              <a:rPr lang="zh-CN" altLang="en-US" sz="2600" dirty="0"/>
              <a:t>，挖掘大数据的商业价值</a:t>
            </a:r>
            <a:endParaRPr lang="en-US" altLang="zh-CN" sz="2600" dirty="0"/>
          </a:p>
          <a:p>
            <a:r>
              <a:rPr lang="zh-CN" altLang="en-US" sz="2600" dirty="0"/>
              <a:t>需求方：</a:t>
            </a:r>
            <a:endParaRPr lang="en-US" altLang="zh-CN" sz="2600" dirty="0"/>
          </a:p>
          <a:p>
            <a:pPr lvl="1"/>
            <a:r>
              <a:rPr lang="zh-CN" altLang="en-US" sz="2600" dirty="0"/>
              <a:t>比如说股市</a:t>
            </a:r>
            <a:endParaRPr lang="en-US" altLang="zh-CN" sz="2600" dirty="0"/>
          </a:p>
          <a:p>
            <a:pPr lvl="1"/>
            <a:r>
              <a:rPr lang="zh-CN" altLang="en-US" sz="2600" dirty="0"/>
              <a:t>比如国家监管，公司</a:t>
            </a:r>
            <a:r>
              <a:rPr lang="en-US" altLang="zh-CN" sz="2600" dirty="0"/>
              <a:t>-</a:t>
            </a:r>
            <a:r>
              <a:rPr lang="zh-CN" altLang="en-US" sz="2600" dirty="0"/>
              <a:t>产品舆情</a:t>
            </a:r>
            <a:endParaRPr lang="en-US" altLang="zh-CN" sz="2600" dirty="0"/>
          </a:p>
          <a:p>
            <a:r>
              <a:rPr lang="zh-CN" altLang="en-US" sz="2600" dirty="0"/>
              <a:t>功能</a:t>
            </a:r>
            <a:r>
              <a:rPr lang="en-US" altLang="zh-CN" sz="2600" dirty="0"/>
              <a:t>/</a:t>
            </a:r>
            <a:r>
              <a:rPr lang="zh-CN" altLang="en-US" sz="2600" dirty="0"/>
              <a:t>技术上，一些相关的：</a:t>
            </a:r>
            <a:endParaRPr lang="en-US" altLang="zh-CN" sz="2600" dirty="0"/>
          </a:p>
          <a:p>
            <a:pPr lvl="1"/>
            <a:r>
              <a:rPr lang="zh-CN" altLang="en-US" sz="2600" dirty="0"/>
              <a:t>怎么识别舆情流向</a:t>
            </a:r>
            <a:endParaRPr lang="en-US" altLang="zh-CN" sz="2600" dirty="0"/>
          </a:p>
          <a:p>
            <a:pPr lvl="1"/>
            <a:r>
              <a:rPr lang="zh-CN" altLang="en-US" sz="2600" dirty="0"/>
              <a:t>怎么智能生成评论，对话；识别机器人</a:t>
            </a:r>
            <a:endParaRPr lang="en-US" altLang="zh-CN" sz="2600" dirty="0"/>
          </a:p>
          <a:p>
            <a:pPr lvl="1"/>
            <a:r>
              <a:rPr lang="zh-CN" altLang="en-US" sz="2600" dirty="0"/>
              <a:t>。。</a:t>
            </a:r>
            <a:endParaRPr lang="en-US" altLang="zh-CN" dirty="0"/>
          </a:p>
          <a:p>
            <a:pPr marL="57150" indent="0">
              <a:buNone/>
            </a:pPr>
            <a:r>
              <a:rPr lang="zh-CN" altLang="en-US" sz="2400" dirty="0"/>
              <a:t>本</a:t>
            </a:r>
            <a:r>
              <a:rPr lang="en-US" altLang="zh-CN" sz="2400" dirty="0"/>
              <a:t>PPT</a:t>
            </a:r>
            <a:r>
              <a:rPr lang="zh-CN" altLang="en-US" sz="2400" dirty="0"/>
              <a:t>基本不涉及这些业务上变种了，就做情感分析的一些技术分享</a:t>
            </a:r>
            <a:endParaRPr lang="en-US" altLang="zh-CN" sz="2400" dirty="0"/>
          </a:p>
          <a:p>
            <a:pPr marL="0" indent="0">
              <a:buNone/>
            </a:pPr>
            <a:endParaRPr lang="zh-CN" altLang="en-US" dirty="0"/>
          </a:p>
        </p:txBody>
      </p:sp>
    </p:spTree>
    <p:extLst>
      <p:ext uri="{BB962C8B-B14F-4D97-AF65-F5344CB8AC3E}">
        <p14:creationId xmlns:p14="http://schemas.microsoft.com/office/powerpoint/2010/main" val="199585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、业务</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844590" y="2412031"/>
            <a:ext cx="2729882" cy="3550107"/>
            <a:chOff x="366002" y="1892440"/>
            <a:chExt cx="2729882" cy="3550107"/>
          </a:xfrm>
        </p:grpSpPr>
        <p:sp>
          <p:nvSpPr>
            <p:cNvPr id="5" name="圆角矩形 7"/>
            <p:cNvSpPr>
              <a:spLocks noChangeArrowheads="1"/>
            </p:cNvSpPr>
            <p:nvPr/>
          </p:nvSpPr>
          <p:spPr bwMode="auto">
            <a:xfrm>
              <a:off x="366005" y="3196127"/>
              <a:ext cx="2575888" cy="2246420"/>
            </a:xfrm>
            <a:prstGeom prst="roundRect">
              <a:avLst>
                <a:gd name="adj" fmla="val 5024"/>
              </a:avLst>
            </a:prstGeom>
            <a:noFill/>
            <a:ln w="19050">
              <a:solidFill>
                <a:srgbClr val="78BFD2"/>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r>
                <a:rPr kumimoji="1" lang="zh-CN" altLang="en-US" sz="1200" dirty="0">
                  <a:solidFill>
                    <a:schemeClr val="tx1">
                      <a:lumMod val="75000"/>
                      <a:lumOff val="25000"/>
                    </a:schemeClr>
                  </a:solidFill>
                  <a:latin typeface="Georgia" pitchFamily="18" charset="0"/>
                  <a:ea typeface="微软雅黑"/>
                  <a:sym typeface="宋体" panose="02010600030101010101" pitchFamily="2" charset="-122"/>
                </a:rPr>
                <a:t>机器自动、及时的从海量数据中发现可能损害企业、政府品牌声誉的信息，从而及时进行公关处理</a:t>
              </a:r>
            </a:p>
          </p:txBody>
        </p:sp>
        <p:sp>
          <p:nvSpPr>
            <p:cNvPr id="6" name="五边形 15"/>
            <p:cNvSpPr/>
            <p:nvPr/>
          </p:nvSpPr>
          <p:spPr>
            <a:xfrm rot="5400000">
              <a:off x="564133" y="2049413"/>
              <a:ext cx="2179630" cy="2575892"/>
            </a:xfrm>
            <a:prstGeom prst="homePlate">
              <a:avLst>
                <a:gd name="adj" fmla="val 33997"/>
              </a:avLst>
            </a:prstGeom>
            <a:solidFill>
              <a:schemeClr val="accent5">
                <a:lumMod val="20000"/>
                <a:lumOff val="80000"/>
              </a:schemeClr>
            </a:solidFill>
            <a:ln w="19050">
              <a:solidFill>
                <a:srgbClr val="DBEEF4"/>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475" dirty="0">
                <a:solidFill>
                  <a:schemeClr val="tx1"/>
                </a:solidFill>
              </a:endParaRPr>
            </a:p>
          </p:txBody>
        </p:sp>
        <p:sp>
          <p:nvSpPr>
            <p:cNvPr id="7" name="矩形 6"/>
            <p:cNvSpPr/>
            <p:nvPr/>
          </p:nvSpPr>
          <p:spPr>
            <a:xfrm>
              <a:off x="408786" y="2644878"/>
              <a:ext cx="2687098" cy="992579"/>
            </a:xfrm>
            <a:prstGeom prst="rect">
              <a:avLst/>
            </a:prstGeom>
          </p:spPr>
          <p:txBody>
            <a:bodyPr wrap="square">
              <a:spAutoFit/>
            </a:bodyPr>
            <a:lstStyle/>
            <a:p>
              <a:pPr>
                <a:lnSpc>
                  <a:spcPct val="150000"/>
                </a:lnSpc>
              </a:pPr>
              <a:r>
                <a:rPr kumimoji="1" lang="en-US" altLang="zh-CN" sz="1300" b="1" dirty="0">
                  <a:solidFill>
                    <a:srgbClr val="46A7C2"/>
                  </a:solidFill>
                  <a:latin typeface="Georgia" pitchFamily="18" charset="0"/>
                  <a:ea typeface="微软雅黑"/>
                </a:rPr>
                <a:t>● </a:t>
              </a:r>
              <a:r>
                <a:rPr kumimoji="1" lang="zh-CN" altLang="en-US" sz="1300" b="1" dirty="0">
                  <a:solidFill>
                    <a:srgbClr val="46A7C2"/>
                  </a:solidFill>
                  <a:latin typeface="Georgia" pitchFamily="18" charset="0"/>
                  <a:ea typeface="微软雅黑"/>
                </a:rPr>
                <a:t>公司品牌负面监控</a:t>
              </a:r>
              <a:endParaRPr kumimoji="1" lang="zh-CN" altLang="en-US" sz="1300" b="1" dirty="0">
                <a:solidFill>
                  <a:srgbClr val="46A7C2"/>
                </a:solidFill>
                <a:latin typeface="Georgia" pitchFamily="18" charset="0"/>
                <a:ea typeface="微软雅黑"/>
                <a:sym typeface="宋体" panose="02010600030101010101" pitchFamily="2" charset="-122"/>
              </a:endParaRPr>
            </a:p>
            <a:p>
              <a:pPr>
                <a:lnSpc>
                  <a:spcPct val="150000"/>
                </a:lnSpc>
              </a:pPr>
              <a:r>
                <a:rPr kumimoji="1" lang="en-US" altLang="zh-CN" sz="1300" b="1" dirty="0">
                  <a:solidFill>
                    <a:srgbClr val="46A7C2"/>
                  </a:solidFill>
                  <a:latin typeface="Georgia" pitchFamily="18" charset="0"/>
                  <a:ea typeface="微软雅黑"/>
                </a:rPr>
                <a:t>● </a:t>
              </a:r>
              <a:r>
                <a:rPr kumimoji="1" lang="zh-CN" altLang="en-US" sz="1300" b="1" dirty="0">
                  <a:solidFill>
                    <a:srgbClr val="46A7C2"/>
                  </a:solidFill>
                  <a:latin typeface="Georgia" pitchFamily="18" charset="0"/>
                  <a:ea typeface="微软雅黑"/>
                  <a:sym typeface="宋体" panose="02010600030101010101" pitchFamily="2" charset="-122"/>
                </a:rPr>
                <a:t>公司产品负面监控</a:t>
              </a:r>
            </a:p>
            <a:p>
              <a:pPr>
                <a:lnSpc>
                  <a:spcPct val="150000"/>
                </a:lnSpc>
              </a:pPr>
              <a:r>
                <a:rPr kumimoji="1" lang="en-US" altLang="zh-CN" sz="1300" b="1" dirty="0">
                  <a:solidFill>
                    <a:srgbClr val="46A7C2"/>
                  </a:solidFill>
                  <a:latin typeface="Georgia" pitchFamily="18" charset="0"/>
                  <a:ea typeface="微软雅黑"/>
                </a:rPr>
                <a:t>● </a:t>
              </a:r>
              <a:r>
                <a:rPr kumimoji="1" lang="zh-CN" altLang="en-US" sz="1300" b="1" dirty="0">
                  <a:solidFill>
                    <a:srgbClr val="46A7C2"/>
                  </a:solidFill>
                  <a:latin typeface="Georgia" pitchFamily="18" charset="0"/>
                  <a:ea typeface="微软雅黑"/>
                </a:rPr>
                <a:t>政府负面信息监控</a:t>
              </a:r>
              <a:endParaRPr kumimoji="1" lang="en-US" altLang="zh-CN" sz="1300" b="1" dirty="0">
                <a:solidFill>
                  <a:srgbClr val="46A7C2"/>
                </a:solidFill>
                <a:latin typeface="Georgia" pitchFamily="18" charset="0"/>
                <a:ea typeface="微软雅黑"/>
                <a:sym typeface="宋体" panose="02010600030101010101" pitchFamily="2" charset="-122"/>
              </a:endParaRPr>
            </a:p>
          </p:txBody>
        </p:sp>
        <p:sp>
          <p:nvSpPr>
            <p:cNvPr id="8" name="圆角矩形 7"/>
            <p:cNvSpPr>
              <a:spLocks noChangeArrowheads="1"/>
            </p:cNvSpPr>
            <p:nvPr/>
          </p:nvSpPr>
          <p:spPr bwMode="auto">
            <a:xfrm>
              <a:off x="366002" y="1892440"/>
              <a:ext cx="2575891" cy="671811"/>
            </a:xfrm>
            <a:custGeom>
              <a:avLst/>
              <a:gdLst>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109417 w 2575891"/>
                <a:gd name="connsiteY6" fmla="*/ 654719 h 654719"/>
                <a:gd name="connsiteX7" fmla="*/ 0 w 2575891"/>
                <a:gd name="connsiteY7" fmla="*/ 545302 h 654719"/>
                <a:gd name="connsiteX8" fmla="*/ 0 w 2575891"/>
                <a:gd name="connsiteY8" fmla="*/ 109417 h 654719"/>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109417 w 2575891"/>
                <a:gd name="connsiteY6" fmla="*/ 654719 h 654719"/>
                <a:gd name="connsiteX7" fmla="*/ 0 w 2575891"/>
                <a:gd name="connsiteY7" fmla="*/ 545302 h 654719"/>
                <a:gd name="connsiteX8" fmla="*/ 0 w 2575891"/>
                <a:gd name="connsiteY8" fmla="*/ 109417 h 654719"/>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0 w 2575891"/>
                <a:gd name="connsiteY6" fmla="*/ 545302 h 654719"/>
                <a:gd name="connsiteX7" fmla="*/ 0 w 2575891"/>
                <a:gd name="connsiteY7" fmla="*/ 109417 h 654719"/>
                <a:gd name="connsiteX0" fmla="*/ 0 w 2575891"/>
                <a:gd name="connsiteY0" fmla="*/ 109417 h 599788"/>
                <a:gd name="connsiteX1" fmla="*/ 109417 w 2575891"/>
                <a:gd name="connsiteY1" fmla="*/ 0 h 599788"/>
                <a:gd name="connsiteX2" fmla="*/ 2466474 w 2575891"/>
                <a:gd name="connsiteY2" fmla="*/ 0 h 599788"/>
                <a:gd name="connsiteX3" fmla="*/ 2575891 w 2575891"/>
                <a:gd name="connsiteY3" fmla="*/ 109417 h 599788"/>
                <a:gd name="connsiteX4" fmla="*/ 2575891 w 2575891"/>
                <a:gd name="connsiteY4" fmla="*/ 545302 h 599788"/>
                <a:gd name="connsiteX5" fmla="*/ 0 w 2575891"/>
                <a:gd name="connsiteY5" fmla="*/ 545302 h 599788"/>
                <a:gd name="connsiteX6" fmla="*/ 0 w 2575891"/>
                <a:gd name="connsiteY6" fmla="*/ 109417 h 599788"/>
                <a:gd name="connsiteX0" fmla="*/ 0 w 2575891"/>
                <a:gd name="connsiteY0" fmla="*/ 109417 h 755999"/>
                <a:gd name="connsiteX1" fmla="*/ 109417 w 2575891"/>
                <a:gd name="connsiteY1" fmla="*/ 0 h 755999"/>
                <a:gd name="connsiteX2" fmla="*/ 2466474 w 2575891"/>
                <a:gd name="connsiteY2" fmla="*/ 0 h 755999"/>
                <a:gd name="connsiteX3" fmla="*/ 2575891 w 2575891"/>
                <a:gd name="connsiteY3" fmla="*/ 109417 h 755999"/>
                <a:gd name="connsiteX4" fmla="*/ 2575891 w 2575891"/>
                <a:gd name="connsiteY4" fmla="*/ 545302 h 755999"/>
                <a:gd name="connsiteX5" fmla="*/ 0 w 2575891"/>
                <a:gd name="connsiteY5" fmla="*/ 545302 h 755999"/>
                <a:gd name="connsiteX6" fmla="*/ 0 w 2575891"/>
                <a:gd name="connsiteY6" fmla="*/ 109417 h 755999"/>
                <a:gd name="connsiteX0" fmla="*/ 0 w 2575891"/>
                <a:gd name="connsiteY0" fmla="*/ 109417 h 577590"/>
                <a:gd name="connsiteX1" fmla="*/ 109417 w 2575891"/>
                <a:gd name="connsiteY1" fmla="*/ 0 h 577590"/>
                <a:gd name="connsiteX2" fmla="*/ 2466474 w 2575891"/>
                <a:gd name="connsiteY2" fmla="*/ 0 h 577590"/>
                <a:gd name="connsiteX3" fmla="*/ 2575891 w 2575891"/>
                <a:gd name="connsiteY3" fmla="*/ 109417 h 577590"/>
                <a:gd name="connsiteX4" fmla="*/ 2575891 w 2575891"/>
                <a:gd name="connsiteY4" fmla="*/ 545302 h 577590"/>
                <a:gd name="connsiteX5" fmla="*/ 0 w 2575891"/>
                <a:gd name="connsiteY5" fmla="*/ 545302 h 577590"/>
                <a:gd name="connsiteX6" fmla="*/ 0 w 2575891"/>
                <a:gd name="connsiteY6" fmla="*/ 109417 h 577590"/>
                <a:gd name="connsiteX0" fmla="*/ 0 w 2575891"/>
                <a:gd name="connsiteY0" fmla="*/ 109417 h 545302"/>
                <a:gd name="connsiteX1" fmla="*/ 109417 w 2575891"/>
                <a:gd name="connsiteY1" fmla="*/ 0 h 545302"/>
                <a:gd name="connsiteX2" fmla="*/ 2466474 w 2575891"/>
                <a:gd name="connsiteY2" fmla="*/ 0 h 545302"/>
                <a:gd name="connsiteX3" fmla="*/ 2575891 w 2575891"/>
                <a:gd name="connsiteY3" fmla="*/ 109417 h 545302"/>
                <a:gd name="connsiteX4" fmla="*/ 2575891 w 2575891"/>
                <a:gd name="connsiteY4" fmla="*/ 545302 h 545302"/>
                <a:gd name="connsiteX5" fmla="*/ 0 w 2575891"/>
                <a:gd name="connsiteY5" fmla="*/ 545302 h 545302"/>
                <a:gd name="connsiteX6" fmla="*/ 0 w 2575891"/>
                <a:gd name="connsiteY6" fmla="*/ 109417 h 54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5891" h="545302">
                  <a:moveTo>
                    <a:pt x="0" y="109417"/>
                  </a:moveTo>
                  <a:cubicBezTo>
                    <a:pt x="0" y="48988"/>
                    <a:pt x="48988" y="0"/>
                    <a:pt x="109417" y="0"/>
                  </a:cubicBezTo>
                  <a:lnTo>
                    <a:pt x="2466474" y="0"/>
                  </a:lnTo>
                  <a:cubicBezTo>
                    <a:pt x="2526903" y="0"/>
                    <a:pt x="2575891" y="48988"/>
                    <a:pt x="2575891" y="109417"/>
                  </a:cubicBezTo>
                  <a:lnTo>
                    <a:pt x="2575891" y="545302"/>
                  </a:lnTo>
                  <a:lnTo>
                    <a:pt x="0" y="545302"/>
                  </a:lnTo>
                  <a:lnTo>
                    <a:pt x="0" y="109417"/>
                  </a:lnTo>
                  <a:close/>
                </a:path>
              </a:pathLst>
            </a:custGeom>
            <a:solidFill>
              <a:srgbClr val="78BFD2"/>
            </a:solidFill>
            <a:ln w="19050">
              <a:solidFill>
                <a:srgbClr val="78BFD2"/>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a:solidFill>
                    <a:schemeClr val="bg1"/>
                  </a:solidFill>
                  <a:latin typeface="Georgia" pitchFamily="18" charset="0"/>
                  <a:ea typeface="微软雅黑"/>
                </a:rPr>
                <a:t>舆情监控</a:t>
              </a:r>
            </a:p>
          </p:txBody>
        </p:sp>
      </p:grpSp>
      <p:grpSp>
        <p:nvGrpSpPr>
          <p:cNvPr id="9" name="组合 8"/>
          <p:cNvGrpSpPr/>
          <p:nvPr/>
        </p:nvGrpSpPr>
        <p:grpSpPr>
          <a:xfrm>
            <a:off x="3617253" y="2394940"/>
            <a:ext cx="2575893" cy="3567198"/>
            <a:chOff x="3321421" y="1892441"/>
            <a:chExt cx="2575893" cy="3567198"/>
          </a:xfrm>
        </p:grpSpPr>
        <p:grpSp>
          <p:nvGrpSpPr>
            <p:cNvPr id="10" name="组合 9"/>
            <p:cNvGrpSpPr/>
            <p:nvPr/>
          </p:nvGrpSpPr>
          <p:grpSpPr>
            <a:xfrm>
              <a:off x="3321422" y="2264636"/>
              <a:ext cx="2575892" cy="3195003"/>
              <a:chOff x="366002" y="2247544"/>
              <a:chExt cx="2575892" cy="3195003"/>
            </a:xfrm>
          </p:grpSpPr>
          <p:sp>
            <p:nvSpPr>
              <p:cNvPr id="12" name="圆角矩形 7"/>
              <p:cNvSpPr>
                <a:spLocks noChangeArrowheads="1"/>
              </p:cNvSpPr>
              <p:nvPr/>
            </p:nvSpPr>
            <p:spPr bwMode="auto">
              <a:xfrm>
                <a:off x="366005" y="3196127"/>
                <a:ext cx="2575888" cy="2246420"/>
              </a:xfrm>
              <a:prstGeom prst="roundRect">
                <a:avLst>
                  <a:gd name="adj" fmla="val 5024"/>
                </a:avLst>
              </a:prstGeom>
              <a:noFill/>
              <a:ln w="19050">
                <a:solidFill>
                  <a:srgbClr val="90CD4C"/>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r>
                  <a:rPr kumimoji="1" lang="zh-CN" altLang="en-US" sz="1200" dirty="0">
                    <a:solidFill>
                      <a:schemeClr val="tx1">
                        <a:lumMod val="75000"/>
                        <a:lumOff val="25000"/>
                      </a:schemeClr>
                    </a:solidFill>
                    <a:latin typeface="Georgia" pitchFamily="18" charset="0"/>
                    <a:ea typeface="微软雅黑"/>
                    <a:sym typeface="宋体" panose="02010600030101010101" pitchFamily="2" charset="-122"/>
                  </a:rPr>
                  <a:t>机器自动从海量用户反馈的文本中提取消费者对产品等的意见反馈，以达到辅助优化设计、流程等目的</a:t>
                </a: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zh-CN" altLang="en-US"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zh-CN" altLang="en-US" sz="1200" dirty="0">
                  <a:solidFill>
                    <a:schemeClr val="tx1">
                      <a:lumMod val="75000"/>
                      <a:lumOff val="25000"/>
                    </a:schemeClr>
                  </a:solidFill>
                  <a:latin typeface="Georgia" pitchFamily="18" charset="0"/>
                  <a:ea typeface="微软雅黑"/>
                  <a:sym typeface="宋体" panose="02010600030101010101" pitchFamily="2" charset="-122"/>
                </a:endParaRPr>
              </a:p>
            </p:txBody>
          </p:sp>
          <p:sp>
            <p:nvSpPr>
              <p:cNvPr id="13" name="五边形 22"/>
              <p:cNvSpPr/>
              <p:nvPr/>
            </p:nvSpPr>
            <p:spPr>
              <a:xfrm rot="5400000">
                <a:off x="564133" y="2049413"/>
                <a:ext cx="2179630" cy="2575892"/>
              </a:xfrm>
              <a:prstGeom prst="homePlate">
                <a:avLst>
                  <a:gd name="adj" fmla="val 33997"/>
                </a:avLst>
              </a:prstGeom>
              <a:solidFill>
                <a:schemeClr val="accent3">
                  <a:lumMod val="20000"/>
                  <a:lumOff val="80000"/>
                </a:schemeClr>
              </a:solidFill>
              <a:ln w="19050">
                <a:solidFill>
                  <a:srgbClr val="EBF1DE"/>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475" dirty="0">
                  <a:solidFill>
                    <a:schemeClr val="tx1"/>
                  </a:solidFill>
                </a:endParaRPr>
              </a:p>
            </p:txBody>
          </p:sp>
          <p:sp>
            <p:nvSpPr>
              <p:cNvPr id="14" name="矩形 13"/>
              <p:cNvSpPr/>
              <p:nvPr/>
            </p:nvSpPr>
            <p:spPr>
              <a:xfrm>
                <a:off x="408786" y="2644878"/>
                <a:ext cx="2327293" cy="992579"/>
              </a:xfrm>
              <a:prstGeom prst="rect">
                <a:avLst/>
              </a:prstGeom>
            </p:spPr>
            <p:txBody>
              <a:bodyPr wrap="square">
                <a:spAutoFit/>
              </a:bodyPr>
              <a:lstStyle/>
              <a:p>
                <a:pPr>
                  <a:lnSpc>
                    <a:spcPct val="150000"/>
                  </a:lnSpc>
                </a:pPr>
                <a:r>
                  <a:rPr kumimoji="1" lang="zh-CN" altLang="en-US" sz="1300" b="1" dirty="0">
                    <a:solidFill>
                      <a:srgbClr val="72AE30"/>
                    </a:solidFill>
                    <a:latin typeface="微软雅黑" panose="020B0503020204020204" pitchFamily="34" charset="-122"/>
                    <a:ea typeface="微软雅黑" panose="020B0503020204020204" pitchFamily="34" charset="-122"/>
                  </a:rPr>
                  <a:t>● 产品评论口碑分析</a:t>
                </a:r>
                <a:endParaRPr kumimoji="1" lang="en-US" altLang="zh-CN" sz="1300" b="1" dirty="0">
                  <a:solidFill>
                    <a:srgbClr val="72AE30"/>
                  </a:solidFill>
                  <a:latin typeface="微软雅黑" panose="020B0503020204020204" pitchFamily="34" charset="-122"/>
                  <a:ea typeface="微软雅黑" panose="020B0503020204020204" pitchFamily="34" charset="-122"/>
                </a:endParaRPr>
              </a:p>
              <a:p>
                <a:pPr>
                  <a:lnSpc>
                    <a:spcPct val="150000"/>
                  </a:lnSpc>
                </a:pPr>
                <a:r>
                  <a:rPr kumimoji="1" lang="zh-CN" altLang="en-US" sz="1300" b="1" dirty="0">
                    <a:solidFill>
                      <a:srgbClr val="72AE30"/>
                    </a:solidFill>
                    <a:latin typeface="微软雅黑" panose="020B0503020204020204" pitchFamily="34" charset="-122"/>
                    <a:ea typeface="微软雅黑" panose="020B0503020204020204" pitchFamily="34" charset="-122"/>
                  </a:rPr>
                  <a:t>● 市场调研数据分析</a:t>
                </a:r>
                <a:endParaRPr kumimoji="1" lang="en-US" altLang="zh-CN" sz="1300" b="1" dirty="0">
                  <a:solidFill>
                    <a:srgbClr val="72AE30"/>
                  </a:solidFill>
                  <a:latin typeface="微软雅黑" panose="020B0503020204020204" pitchFamily="34" charset="-122"/>
                  <a:ea typeface="微软雅黑" panose="020B0503020204020204" pitchFamily="34" charset="-122"/>
                </a:endParaRPr>
              </a:p>
              <a:p>
                <a:pPr>
                  <a:lnSpc>
                    <a:spcPct val="150000"/>
                  </a:lnSpc>
                </a:pPr>
                <a:r>
                  <a:rPr kumimoji="1" lang="zh-CN" altLang="en-US" sz="1300" b="1" dirty="0">
                    <a:solidFill>
                      <a:srgbClr val="72AE30"/>
                    </a:solidFill>
                    <a:latin typeface="微软雅黑" panose="020B0503020204020204" pitchFamily="34" charset="-122"/>
                    <a:ea typeface="微软雅黑" panose="020B0503020204020204" pitchFamily="34" charset="-122"/>
                  </a:rPr>
                  <a:t>● 线下如语音客服数据分析</a:t>
                </a:r>
                <a:endParaRPr kumimoji="1" lang="en-US" altLang="zh-CN" sz="1300" b="1" dirty="0">
                  <a:solidFill>
                    <a:srgbClr val="72AE30"/>
                  </a:solidFill>
                  <a:latin typeface="微软雅黑" panose="020B0503020204020204" pitchFamily="34" charset="-122"/>
                  <a:ea typeface="微软雅黑" panose="020B0503020204020204" pitchFamily="34" charset="-122"/>
                </a:endParaRPr>
              </a:p>
            </p:txBody>
          </p:sp>
        </p:grpSp>
        <p:sp>
          <p:nvSpPr>
            <p:cNvPr id="11" name="圆角矩形 7"/>
            <p:cNvSpPr>
              <a:spLocks noChangeArrowheads="1"/>
            </p:cNvSpPr>
            <p:nvPr/>
          </p:nvSpPr>
          <p:spPr bwMode="auto">
            <a:xfrm>
              <a:off x="3321421" y="1892441"/>
              <a:ext cx="2575891" cy="671811"/>
            </a:xfrm>
            <a:custGeom>
              <a:avLst/>
              <a:gdLst>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109417 w 2575891"/>
                <a:gd name="connsiteY6" fmla="*/ 654719 h 654719"/>
                <a:gd name="connsiteX7" fmla="*/ 0 w 2575891"/>
                <a:gd name="connsiteY7" fmla="*/ 545302 h 654719"/>
                <a:gd name="connsiteX8" fmla="*/ 0 w 2575891"/>
                <a:gd name="connsiteY8" fmla="*/ 109417 h 654719"/>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109417 w 2575891"/>
                <a:gd name="connsiteY6" fmla="*/ 654719 h 654719"/>
                <a:gd name="connsiteX7" fmla="*/ 0 w 2575891"/>
                <a:gd name="connsiteY7" fmla="*/ 545302 h 654719"/>
                <a:gd name="connsiteX8" fmla="*/ 0 w 2575891"/>
                <a:gd name="connsiteY8" fmla="*/ 109417 h 654719"/>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0 w 2575891"/>
                <a:gd name="connsiteY6" fmla="*/ 545302 h 654719"/>
                <a:gd name="connsiteX7" fmla="*/ 0 w 2575891"/>
                <a:gd name="connsiteY7" fmla="*/ 109417 h 654719"/>
                <a:gd name="connsiteX0" fmla="*/ 0 w 2575891"/>
                <a:gd name="connsiteY0" fmla="*/ 109417 h 599788"/>
                <a:gd name="connsiteX1" fmla="*/ 109417 w 2575891"/>
                <a:gd name="connsiteY1" fmla="*/ 0 h 599788"/>
                <a:gd name="connsiteX2" fmla="*/ 2466474 w 2575891"/>
                <a:gd name="connsiteY2" fmla="*/ 0 h 599788"/>
                <a:gd name="connsiteX3" fmla="*/ 2575891 w 2575891"/>
                <a:gd name="connsiteY3" fmla="*/ 109417 h 599788"/>
                <a:gd name="connsiteX4" fmla="*/ 2575891 w 2575891"/>
                <a:gd name="connsiteY4" fmla="*/ 545302 h 599788"/>
                <a:gd name="connsiteX5" fmla="*/ 0 w 2575891"/>
                <a:gd name="connsiteY5" fmla="*/ 545302 h 599788"/>
                <a:gd name="connsiteX6" fmla="*/ 0 w 2575891"/>
                <a:gd name="connsiteY6" fmla="*/ 109417 h 599788"/>
                <a:gd name="connsiteX0" fmla="*/ 0 w 2575891"/>
                <a:gd name="connsiteY0" fmla="*/ 109417 h 755999"/>
                <a:gd name="connsiteX1" fmla="*/ 109417 w 2575891"/>
                <a:gd name="connsiteY1" fmla="*/ 0 h 755999"/>
                <a:gd name="connsiteX2" fmla="*/ 2466474 w 2575891"/>
                <a:gd name="connsiteY2" fmla="*/ 0 h 755999"/>
                <a:gd name="connsiteX3" fmla="*/ 2575891 w 2575891"/>
                <a:gd name="connsiteY3" fmla="*/ 109417 h 755999"/>
                <a:gd name="connsiteX4" fmla="*/ 2575891 w 2575891"/>
                <a:gd name="connsiteY4" fmla="*/ 545302 h 755999"/>
                <a:gd name="connsiteX5" fmla="*/ 0 w 2575891"/>
                <a:gd name="connsiteY5" fmla="*/ 545302 h 755999"/>
                <a:gd name="connsiteX6" fmla="*/ 0 w 2575891"/>
                <a:gd name="connsiteY6" fmla="*/ 109417 h 755999"/>
                <a:gd name="connsiteX0" fmla="*/ 0 w 2575891"/>
                <a:gd name="connsiteY0" fmla="*/ 109417 h 577590"/>
                <a:gd name="connsiteX1" fmla="*/ 109417 w 2575891"/>
                <a:gd name="connsiteY1" fmla="*/ 0 h 577590"/>
                <a:gd name="connsiteX2" fmla="*/ 2466474 w 2575891"/>
                <a:gd name="connsiteY2" fmla="*/ 0 h 577590"/>
                <a:gd name="connsiteX3" fmla="*/ 2575891 w 2575891"/>
                <a:gd name="connsiteY3" fmla="*/ 109417 h 577590"/>
                <a:gd name="connsiteX4" fmla="*/ 2575891 w 2575891"/>
                <a:gd name="connsiteY4" fmla="*/ 545302 h 577590"/>
                <a:gd name="connsiteX5" fmla="*/ 0 w 2575891"/>
                <a:gd name="connsiteY5" fmla="*/ 545302 h 577590"/>
                <a:gd name="connsiteX6" fmla="*/ 0 w 2575891"/>
                <a:gd name="connsiteY6" fmla="*/ 109417 h 577590"/>
                <a:gd name="connsiteX0" fmla="*/ 0 w 2575891"/>
                <a:gd name="connsiteY0" fmla="*/ 109417 h 545302"/>
                <a:gd name="connsiteX1" fmla="*/ 109417 w 2575891"/>
                <a:gd name="connsiteY1" fmla="*/ 0 h 545302"/>
                <a:gd name="connsiteX2" fmla="*/ 2466474 w 2575891"/>
                <a:gd name="connsiteY2" fmla="*/ 0 h 545302"/>
                <a:gd name="connsiteX3" fmla="*/ 2575891 w 2575891"/>
                <a:gd name="connsiteY3" fmla="*/ 109417 h 545302"/>
                <a:gd name="connsiteX4" fmla="*/ 2575891 w 2575891"/>
                <a:gd name="connsiteY4" fmla="*/ 545302 h 545302"/>
                <a:gd name="connsiteX5" fmla="*/ 0 w 2575891"/>
                <a:gd name="connsiteY5" fmla="*/ 545302 h 545302"/>
                <a:gd name="connsiteX6" fmla="*/ 0 w 2575891"/>
                <a:gd name="connsiteY6" fmla="*/ 109417 h 54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5891" h="545302">
                  <a:moveTo>
                    <a:pt x="0" y="109417"/>
                  </a:moveTo>
                  <a:cubicBezTo>
                    <a:pt x="0" y="48988"/>
                    <a:pt x="48988" y="0"/>
                    <a:pt x="109417" y="0"/>
                  </a:cubicBezTo>
                  <a:lnTo>
                    <a:pt x="2466474" y="0"/>
                  </a:lnTo>
                  <a:cubicBezTo>
                    <a:pt x="2526903" y="0"/>
                    <a:pt x="2575891" y="48988"/>
                    <a:pt x="2575891" y="109417"/>
                  </a:cubicBezTo>
                  <a:lnTo>
                    <a:pt x="2575891" y="545302"/>
                  </a:lnTo>
                  <a:lnTo>
                    <a:pt x="0" y="545302"/>
                  </a:lnTo>
                  <a:lnTo>
                    <a:pt x="0" y="109417"/>
                  </a:lnTo>
                  <a:close/>
                </a:path>
              </a:pathLst>
            </a:custGeom>
            <a:solidFill>
              <a:srgbClr val="90CD4C"/>
            </a:solidFill>
            <a:ln w="19050">
              <a:solidFill>
                <a:srgbClr val="90CD4C"/>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a:solidFill>
                    <a:schemeClr val="bg1"/>
                  </a:solidFill>
                  <a:latin typeface="Georgia" pitchFamily="18" charset="0"/>
                  <a:ea typeface="微软雅黑"/>
                </a:rPr>
                <a:t>客户之声</a:t>
              </a:r>
            </a:p>
          </p:txBody>
        </p:sp>
      </p:grpSp>
      <p:grpSp>
        <p:nvGrpSpPr>
          <p:cNvPr id="15" name="组合 14"/>
          <p:cNvGrpSpPr/>
          <p:nvPr/>
        </p:nvGrpSpPr>
        <p:grpSpPr>
          <a:xfrm>
            <a:off x="6333116" y="2403484"/>
            <a:ext cx="2575894" cy="3567200"/>
            <a:chOff x="6122850" y="1892439"/>
            <a:chExt cx="2575894" cy="3567200"/>
          </a:xfrm>
        </p:grpSpPr>
        <p:grpSp>
          <p:nvGrpSpPr>
            <p:cNvPr id="16" name="组合 15"/>
            <p:cNvGrpSpPr/>
            <p:nvPr/>
          </p:nvGrpSpPr>
          <p:grpSpPr>
            <a:xfrm>
              <a:off x="6122852" y="2264636"/>
              <a:ext cx="2575892" cy="3195003"/>
              <a:chOff x="366002" y="2247544"/>
              <a:chExt cx="2575892" cy="3195003"/>
            </a:xfrm>
          </p:grpSpPr>
          <p:sp>
            <p:nvSpPr>
              <p:cNvPr id="18" name="圆角矩形 7"/>
              <p:cNvSpPr>
                <a:spLocks noChangeArrowheads="1"/>
              </p:cNvSpPr>
              <p:nvPr/>
            </p:nvSpPr>
            <p:spPr bwMode="auto">
              <a:xfrm>
                <a:off x="366005" y="3196127"/>
                <a:ext cx="2575888" cy="2246420"/>
              </a:xfrm>
              <a:prstGeom prst="roundRect">
                <a:avLst>
                  <a:gd name="adj" fmla="val 5024"/>
                </a:avLst>
              </a:prstGeom>
              <a:noFill/>
              <a:ln w="19050">
                <a:solidFill>
                  <a:srgbClr val="F73B3B"/>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endParaRPr kumimoji="1" lang="en-US" altLang="zh-CN" sz="1200" dirty="0">
                  <a:solidFill>
                    <a:schemeClr val="tx1">
                      <a:lumMod val="75000"/>
                      <a:lumOff val="25000"/>
                    </a:schemeClr>
                  </a:solidFill>
                  <a:latin typeface="Georgia" pitchFamily="18" charset="0"/>
                  <a:ea typeface="微软雅黑"/>
                  <a:sym typeface="宋体" panose="02010600030101010101" pitchFamily="2" charset="-122"/>
                </a:endParaRPr>
              </a:p>
              <a:p>
                <a:pPr>
                  <a:lnSpc>
                    <a:spcPct val="150000"/>
                  </a:lnSpc>
                </a:pPr>
                <a:r>
                  <a:rPr kumimoji="1" lang="zh-CN" altLang="en-US" sz="1200" dirty="0">
                    <a:solidFill>
                      <a:schemeClr val="tx1">
                        <a:lumMod val="75000"/>
                        <a:lumOff val="25000"/>
                      </a:schemeClr>
                    </a:solidFill>
                    <a:latin typeface="Georgia" pitchFamily="18" charset="0"/>
                    <a:ea typeface="微软雅黑"/>
                    <a:sym typeface="宋体" panose="02010600030101010101" pitchFamily="2" charset="-122"/>
                  </a:rPr>
                  <a:t>情感影响投资， 通过对不同来源的文本信息进行情感分析，达到通过获知市场不同主体情感分布来获利</a:t>
                </a:r>
              </a:p>
            </p:txBody>
          </p:sp>
          <p:sp>
            <p:nvSpPr>
              <p:cNvPr id="19" name="五边形 28"/>
              <p:cNvSpPr/>
              <p:nvPr/>
            </p:nvSpPr>
            <p:spPr>
              <a:xfrm rot="5400000">
                <a:off x="564133" y="2049413"/>
                <a:ext cx="2179630" cy="2575892"/>
              </a:xfrm>
              <a:prstGeom prst="homePlate">
                <a:avLst>
                  <a:gd name="adj" fmla="val 33997"/>
                </a:avLst>
              </a:prstGeom>
              <a:solidFill>
                <a:schemeClr val="accent6">
                  <a:lumMod val="20000"/>
                  <a:lumOff val="80000"/>
                </a:schemeClr>
              </a:solidFill>
              <a:ln w="19050">
                <a:solidFill>
                  <a:srgbClr val="FDEAD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475" dirty="0">
                  <a:solidFill>
                    <a:schemeClr val="tx1"/>
                  </a:solidFill>
                </a:endParaRPr>
              </a:p>
            </p:txBody>
          </p:sp>
          <p:sp>
            <p:nvSpPr>
              <p:cNvPr id="20" name="矩形 19"/>
              <p:cNvSpPr/>
              <p:nvPr/>
            </p:nvSpPr>
            <p:spPr>
              <a:xfrm>
                <a:off x="408786" y="2644878"/>
                <a:ext cx="2327293" cy="992579"/>
              </a:xfrm>
              <a:prstGeom prst="rect">
                <a:avLst/>
              </a:prstGeom>
            </p:spPr>
            <p:txBody>
              <a:bodyPr wrap="square">
                <a:spAutoFit/>
              </a:bodyPr>
              <a:lstStyle/>
              <a:p>
                <a:pPr>
                  <a:lnSpc>
                    <a:spcPct val="150000"/>
                  </a:lnSpc>
                </a:pPr>
                <a:r>
                  <a:rPr kumimoji="1" lang="zh-CN" altLang="en-US" sz="1300" b="1" dirty="0">
                    <a:solidFill>
                      <a:srgbClr val="F61E1E"/>
                    </a:solidFill>
                    <a:latin typeface="微软雅黑" panose="020B0503020204020204" pitchFamily="34" charset="-122"/>
                    <a:ea typeface="微软雅黑" panose="020B0503020204020204" pitchFamily="34" charset="-122"/>
                  </a:rPr>
                  <a:t>● 财经新闻情感分析                        ● 分析师研报情感分析</a:t>
                </a:r>
              </a:p>
              <a:p>
                <a:pPr marL="174625" indent="-174625">
                  <a:lnSpc>
                    <a:spcPct val="150000"/>
                  </a:lnSpc>
                  <a:buFont typeface="Wingdings" panose="05000000000000000000" pitchFamily="2" charset="2"/>
                  <a:buChar char="l"/>
                </a:pPr>
                <a:r>
                  <a:rPr kumimoji="1" lang="zh-CN" altLang="en-US" sz="1300" b="1" dirty="0">
                    <a:solidFill>
                      <a:srgbClr val="F61E1E"/>
                    </a:solidFill>
                    <a:latin typeface="微软雅黑" panose="020B0503020204020204" pitchFamily="34" charset="-122"/>
                    <a:ea typeface="微软雅黑" panose="020B0503020204020204" pitchFamily="34" charset="-122"/>
                  </a:rPr>
                  <a:t>大众股民情感分析</a:t>
                </a:r>
                <a:endParaRPr kumimoji="1" lang="en-US" altLang="zh-CN" sz="1300" b="1" dirty="0">
                  <a:solidFill>
                    <a:srgbClr val="F61E1E"/>
                  </a:solidFill>
                  <a:latin typeface="微软雅黑" panose="020B0503020204020204" pitchFamily="34" charset="-122"/>
                  <a:ea typeface="微软雅黑" panose="020B0503020204020204" pitchFamily="34" charset="-122"/>
                </a:endParaRPr>
              </a:p>
            </p:txBody>
          </p:sp>
        </p:grpSp>
        <p:sp>
          <p:nvSpPr>
            <p:cNvPr id="17" name="圆角矩形 7"/>
            <p:cNvSpPr>
              <a:spLocks noChangeArrowheads="1"/>
            </p:cNvSpPr>
            <p:nvPr/>
          </p:nvSpPr>
          <p:spPr bwMode="auto">
            <a:xfrm>
              <a:off x="6122850" y="1892439"/>
              <a:ext cx="2575891" cy="671811"/>
            </a:xfrm>
            <a:custGeom>
              <a:avLst/>
              <a:gdLst>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109417 w 2575891"/>
                <a:gd name="connsiteY6" fmla="*/ 654719 h 654719"/>
                <a:gd name="connsiteX7" fmla="*/ 0 w 2575891"/>
                <a:gd name="connsiteY7" fmla="*/ 545302 h 654719"/>
                <a:gd name="connsiteX8" fmla="*/ 0 w 2575891"/>
                <a:gd name="connsiteY8" fmla="*/ 109417 h 654719"/>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109417 w 2575891"/>
                <a:gd name="connsiteY6" fmla="*/ 654719 h 654719"/>
                <a:gd name="connsiteX7" fmla="*/ 0 w 2575891"/>
                <a:gd name="connsiteY7" fmla="*/ 545302 h 654719"/>
                <a:gd name="connsiteX8" fmla="*/ 0 w 2575891"/>
                <a:gd name="connsiteY8" fmla="*/ 109417 h 654719"/>
                <a:gd name="connsiteX0" fmla="*/ 0 w 2575891"/>
                <a:gd name="connsiteY0" fmla="*/ 109417 h 654719"/>
                <a:gd name="connsiteX1" fmla="*/ 109417 w 2575891"/>
                <a:gd name="connsiteY1" fmla="*/ 0 h 654719"/>
                <a:gd name="connsiteX2" fmla="*/ 2466474 w 2575891"/>
                <a:gd name="connsiteY2" fmla="*/ 0 h 654719"/>
                <a:gd name="connsiteX3" fmla="*/ 2575891 w 2575891"/>
                <a:gd name="connsiteY3" fmla="*/ 109417 h 654719"/>
                <a:gd name="connsiteX4" fmla="*/ 2575891 w 2575891"/>
                <a:gd name="connsiteY4" fmla="*/ 545302 h 654719"/>
                <a:gd name="connsiteX5" fmla="*/ 2466474 w 2575891"/>
                <a:gd name="connsiteY5" fmla="*/ 654719 h 654719"/>
                <a:gd name="connsiteX6" fmla="*/ 0 w 2575891"/>
                <a:gd name="connsiteY6" fmla="*/ 545302 h 654719"/>
                <a:gd name="connsiteX7" fmla="*/ 0 w 2575891"/>
                <a:gd name="connsiteY7" fmla="*/ 109417 h 654719"/>
                <a:gd name="connsiteX0" fmla="*/ 0 w 2575891"/>
                <a:gd name="connsiteY0" fmla="*/ 109417 h 599788"/>
                <a:gd name="connsiteX1" fmla="*/ 109417 w 2575891"/>
                <a:gd name="connsiteY1" fmla="*/ 0 h 599788"/>
                <a:gd name="connsiteX2" fmla="*/ 2466474 w 2575891"/>
                <a:gd name="connsiteY2" fmla="*/ 0 h 599788"/>
                <a:gd name="connsiteX3" fmla="*/ 2575891 w 2575891"/>
                <a:gd name="connsiteY3" fmla="*/ 109417 h 599788"/>
                <a:gd name="connsiteX4" fmla="*/ 2575891 w 2575891"/>
                <a:gd name="connsiteY4" fmla="*/ 545302 h 599788"/>
                <a:gd name="connsiteX5" fmla="*/ 0 w 2575891"/>
                <a:gd name="connsiteY5" fmla="*/ 545302 h 599788"/>
                <a:gd name="connsiteX6" fmla="*/ 0 w 2575891"/>
                <a:gd name="connsiteY6" fmla="*/ 109417 h 599788"/>
                <a:gd name="connsiteX0" fmla="*/ 0 w 2575891"/>
                <a:gd name="connsiteY0" fmla="*/ 109417 h 755999"/>
                <a:gd name="connsiteX1" fmla="*/ 109417 w 2575891"/>
                <a:gd name="connsiteY1" fmla="*/ 0 h 755999"/>
                <a:gd name="connsiteX2" fmla="*/ 2466474 w 2575891"/>
                <a:gd name="connsiteY2" fmla="*/ 0 h 755999"/>
                <a:gd name="connsiteX3" fmla="*/ 2575891 w 2575891"/>
                <a:gd name="connsiteY3" fmla="*/ 109417 h 755999"/>
                <a:gd name="connsiteX4" fmla="*/ 2575891 w 2575891"/>
                <a:gd name="connsiteY4" fmla="*/ 545302 h 755999"/>
                <a:gd name="connsiteX5" fmla="*/ 0 w 2575891"/>
                <a:gd name="connsiteY5" fmla="*/ 545302 h 755999"/>
                <a:gd name="connsiteX6" fmla="*/ 0 w 2575891"/>
                <a:gd name="connsiteY6" fmla="*/ 109417 h 755999"/>
                <a:gd name="connsiteX0" fmla="*/ 0 w 2575891"/>
                <a:gd name="connsiteY0" fmla="*/ 109417 h 577590"/>
                <a:gd name="connsiteX1" fmla="*/ 109417 w 2575891"/>
                <a:gd name="connsiteY1" fmla="*/ 0 h 577590"/>
                <a:gd name="connsiteX2" fmla="*/ 2466474 w 2575891"/>
                <a:gd name="connsiteY2" fmla="*/ 0 h 577590"/>
                <a:gd name="connsiteX3" fmla="*/ 2575891 w 2575891"/>
                <a:gd name="connsiteY3" fmla="*/ 109417 h 577590"/>
                <a:gd name="connsiteX4" fmla="*/ 2575891 w 2575891"/>
                <a:gd name="connsiteY4" fmla="*/ 545302 h 577590"/>
                <a:gd name="connsiteX5" fmla="*/ 0 w 2575891"/>
                <a:gd name="connsiteY5" fmla="*/ 545302 h 577590"/>
                <a:gd name="connsiteX6" fmla="*/ 0 w 2575891"/>
                <a:gd name="connsiteY6" fmla="*/ 109417 h 577590"/>
                <a:gd name="connsiteX0" fmla="*/ 0 w 2575891"/>
                <a:gd name="connsiteY0" fmla="*/ 109417 h 545302"/>
                <a:gd name="connsiteX1" fmla="*/ 109417 w 2575891"/>
                <a:gd name="connsiteY1" fmla="*/ 0 h 545302"/>
                <a:gd name="connsiteX2" fmla="*/ 2466474 w 2575891"/>
                <a:gd name="connsiteY2" fmla="*/ 0 h 545302"/>
                <a:gd name="connsiteX3" fmla="*/ 2575891 w 2575891"/>
                <a:gd name="connsiteY3" fmla="*/ 109417 h 545302"/>
                <a:gd name="connsiteX4" fmla="*/ 2575891 w 2575891"/>
                <a:gd name="connsiteY4" fmla="*/ 545302 h 545302"/>
                <a:gd name="connsiteX5" fmla="*/ 0 w 2575891"/>
                <a:gd name="connsiteY5" fmla="*/ 545302 h 545302"/>
                <a:gd name="connsiteX6" fmla="*/ 0 w 2575891"/>
                <a:gd name="connsiteY6" fmla="*/ 109417 h 54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5891" h="545302">
                  <a:moveTo>
                    <a:pt x="0" y="109417"/>
                  </a:moveTo>
                  <a:cubicBezTo>
                    <a:pt x="0" y="48988"/>
                    <a:pt x="48988" y="0"/>
                    <a:pt x="109417" y="0"/>
                  </a:cubicBezTo>
                  <a:lnTo>
                    <a:pt x="2466474" y="0"/>
                  </a:lnTo>
                  <a:cubicBezTo>
                    <a:pt x="2526903" y="0"/>
                    <a:pt x="2575891" y="48988"/>
                    <a:pt x="2575891" y="109417"/>
                  </a:cubicBezTo>
                  <a:lnTo>
                    <a:pt x="2575891" y="545302"/>
                  </a:lnTo>
                  <a:lnTo>
                    <a:pt x="0" y="545302"/>
                  </a:lnTo>
                  <a:lnTo>
                    <a:pt x="0" y="109417"/>
                  </a:lnTo>
                  <a:close/>
                </a:path>
              </a:pathLst>
            </a:custGeom>
            <a:solidFill>
              <a:srgbClr val="F61E1E"/>
            </a:solidFill>
            <a:ln w="19050">
              <a:solidFill>
                <a:srgbClr val="F61E1E"/>
              </a:solidFill>
              <a:bevel/>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a:solidFill>
                    <a:schemeClr val="bg1"/>
                  </a:solidFill>
                  <a:latin typeface="Georgia" pitchFamily="18" charset="0"/>
                  <a:ea typeface="微软雅黑"/>
                </a:rPr>
                <a:t>金融投资</a:t>
              </a:r>
            </a:p>
          </p:txBody>
        </p:sp>
      </p:grpSp>
    </p:spTree>
    <p:extLst>
      <p:ext uri="{BB962C8B-B14F-4D97-AF65-F5344CB8AC3E}">
        <p14:creationId xmlns:p14="http://schemas.microsoft.com/office/powerpoint/2010/main" val="98782373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1499</TotalTime>
  <Words>3583</Words>
  <Application>Microsoft Office PowerPoint</Application>
  <PresentationFormat>宽屏</PresentationFormat>
  <Paragraphs>382</Paragraphs>
  <Slides>43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等线</vt:lpstr>
      <vt:lpstr>方正姚体</vt:lpstr>
      <vt:lpstr>华文新魏</vt:lpstr>
      <vt:lpstr>宋体</vt:lpstr>
      <vt:lpstr>微软雅黑</vt:lpstr>
      <vt:lpstr>Arial</vt:lpstr>
      <vt:lpstr>Georgia</vt:lpstr>
      <vt:lpstr>Trebuchet MS</vt:lpstr>
      <vt:lpstr>Wingdings</vt:lpstr>
      <vt:lpstr>Wingdings 3</vt:lpstr>
      <vt:lpstr>平面</vt:lpstr>
      <vt:lpstr>情感分析技术实践</vt:lpstr>
      <vt:lpstr>水平有限，不到之处欢饮指正~</vt:lpstr>
      <vt:lpstr>概要</vt:lpstr>
      <vt:lpstr>一. 情感分析基本问题 </vt:lpstr>
      <vt:lpstr>1. 词语级、句子级、篇章级 </vt:lpstr>
      <vt:lpstr>2. 二分类还是3分类</vt:lpstr>
      <vt:lpstr>3. 粗粒度coarse-grained与细粒度fine-grained</vt:lpstr>
      <vt:lpstr>4. 业务</vt:lpstr>
      <vt:lpstr>4、业务</vt:lpstr>
      <vt:lpstr>    二、机器学习与深度学习基础</vt:lpstr>
      <vt:lpstr>1、机器学习要素 </vt:lpstr>
      <vt:lpstr>实时W2V，高维vector快速计算相似vector</vt:lpstr>
      <vt:lpstr>1. 机器学习要素</vt:lpstr>
      <vt:lpstr>2. 深度学习&amp;blocks</vt:lpstr>
      <vt:lpstr>Blocks/fuel 介绍</vt:lpstr>
      <vt:lpstr> fuel</vt:lpstr>
      <vt:lpstr>模型、算法</vt:lpstr>
      <vt:lpstr>插件</vt:lpstr>
      <vt:lpstr>模型存储与load</vt:lpstr>
      <vt:lpstr>三、基于规则的情感分析 </vt:lpstr>
      <vt:lpstr>情感新词发现</vt:lpstr>
      <vt:lpstr>情感新词</vt:lpstr>
      <vt:lpstr>情感新词发现</vt:lpstr>
      <vt:lpstr>情感新词发现的问题</vt:lpstr>
      <vt:lpstr>规则：尝试定义短语/句子的非线性算子</vt:lpstr>
      <vt:lpstr>规则的问题</vt:lpstr>
      <vt:lpstr>规则的启示</vt:lpstr>
      <vt:lpstr>四、监督学习</vt:lpstr>
      <vt:lpstr>问题、数据、结果</vt:lpstr>
      <vt:lpstr>CNN</vt:lpstr>
      <vt:lpstr>CNN改进技巧</vt:lpstr>
      <vt:lpstr>CNN改进技巧</vt:lpstr>
      <vt:lpstr>RNN</vt:lpstr>
      <vt:lpstr>Recursive的实现</vt:lpstr>
      <vt:lpstr>测试</vt:lpstr>
      <vt:lpstr>五、半监督、无监督 </vt:lpstr>
      <vt:lpstr>1、多语义词向量训练</vt:lpstr>
      <vt:lpstr>1、多语义词向量训练</vt:lpstr>
      <vt:lpstr>2、半监督学习</vt:lpstr>
      <vt:lpstr>2、半监督学习</vt:lpstr>
      <vt:lpstr>六、细粒度的情感分析</vt:lpstr>
      <vt:lpstr>一个简单的例子</vt:lpstr>
      <vt:lpstr>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情感分析实践</dc:title>
  <dc:creator>BFD-322</dc:creator>
  <cp:lastModifiedBy>BFD-322</cp:lastModifiedBy>
  <cp:revision>111</cp:revision>
  <dcterms:created xsi:type="dcterms:W3CDTF">2017-03-15T08:09:53Z</dcterms:created>
  <dcterms:modified xsi:type="dcterms:W3CDTF">2017-03-18T06:12:09Z</dcterms:modified>
</cp:coreProperties>
</file>