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8"/>
  </p:normalViewPr>
  <p:slideViewPr>
    <p:cSldViewPr snapToGrid="0">
      <p:cViewPr varScale="1">
        <p:scale>
          <a:sx n="96" d="100"/>
          <a:sy n="96" d="100"/>
        </p:scale>
        <p:origin x="2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12/12/24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1452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8923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6665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408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4241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820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79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157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625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9209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12/12/24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397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12/12/24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118154988"/>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50"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BF5E8-506B-44DF-DE1F-DD0738BB690E}"/>
              </a:ext>
            </a:extLst>
          </p:cNvPr>
          <p:cNvSpPr>
            <a:spLocks noGrp="1"/>
          </p:cNvSpPr>
          <p:nvPr>
            <p:ph type="ctrTitle"/>
          </p:nvPr>
        </p:nvSpPr>
        <p:spPr>
          <a:xfrm>
            <a:off x="762000" y="1062039"/>
            <a:ext cx="2952750" cy="2817438"/>
          </a:xfrm>
        </p:spPr>
        <p:txBody>
          <a:bodyPr>
            <a:normAutofit/>
          </a:bodyPr>
          <a:lstStyle/>
          <a:p>
            <a:pPr algn="l"/>
            <a:r>
              <a:rPr lang="en-US" sz="1400" dirty="0"/>
              <a:t>Upgrading Network </a:t>
            </a:r>
            <a:r>
              <a:rPr lang="en-US" sz="1400" dirty="0" err="1"/>
              <a:t>buisnesws</a:t>
            </a:r>
            <a:r>
              <a:rPr lang="en-US" sz="1400" dirty="0"/>
              <a:t> </a:t>
            </a:r>
            <a:r>
              <a:rPr lang="en-US" sz="1400" dirty="0" err="1"/>
              <a:t>infrasturctier</a:t>
            </a:r>
            <a:endParaRPr lang="en-US" sz="1400" dirty="0"/>
          </a:p>
        </p:txBody>
      </p:sp>
      <p:sp>
        <p:nvSpPr>
          <p:cNvPr id="3" name="Subtitle 2">
            <a:extLst>
              <a:ext uri="{FF2B5EF4-FFF2-40B4-BE49-F238E27FC236}">
                <a16:creationId xmlns:a16="http://schemas.microsoft.com/office/drawing/2014/main" id="{2BAC259A-4E7E-09F4-124C-607F4E792897}"/>
              </a:ext>
            </a:extLst>
          </p:cNvPr>
          <p:cNvSpPr>
            <a:spLocks noGrp="1"/>
          </p:cNvSpPr>
          <p:nvPr>
            <p:ph type="subTitle" idx="1"/>
          </p:nvPr>
        </p:nvSpPr>
        <p:spPr>
          <a:xfrm>
            <a:off x="761999" y="4020671"/>
            <a:ext cx="2952749" cy="1775291"/>
          </a:xfrm>
        </p:spPr>
        <p:txBody>
          <a:bodyPr>
            <a:normAutofit/>
          </a:bodyPr>
          <a:lstStyle/>
          <a:p>
            <a:pPr algn="l"/>
            <a:endParaRPr lang="en-US" sz="2000"/>
          </a:p>
        </p:txBody>
      </p:sp>
      <p:pic>
        <p:nvPicPr>
          <p:cNvPr id="18" name="Picture 17" descr="Network Technology Background">
            <a:extLst>
              <a:ext uri="{FF2B5EF4-FFF2-40B4-BE49-F238E27FC236}">
                <a16:creationId xmlns:a16="http://schemas.microsoft.com/office/drawing/2014/main" id="{99817235-B42A-A9EB-B7F4-4E1ABAAC9594}"/>
              </a:ext>
            </a:extLst>
          </p:cNvPr>
          <p:cNvPicPr>
            <a:picLocks noChangeAspect="1"/>
          </p:cNvPicPr>
          <p:nvPr/>
        </p:nvPicPr>
        <p:blipFill>
          <a:blip r:embed="rId2"/>
          <a:srcRect l="32395" r="-2" b="-2"/>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54041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643F2-CA76-7C42-246A-78945EC6A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A8243-C6FF-E3CC-1F7A-EA2A0938873D}"/>
              </a:ext>
            </a:extLst>
          </p:cNvPr>
          <p:cNvSpPr>
            <a:spLocks noGrp="1"/>
          </p:cNvSpPr>
          <p:nvPr>
            <p:ph type="title"/>
          </p:nvPr>
        </p:nvSpPr>
        <p:spPr/>
        <p:txBody>
          <a:bodyPr/>
          <a:lstStyle/>
          <a:p>
            <a:r>
              <a:rPr lang="en-US" dirty="0"/>
              <a:t>Cost Analysis</a:t>
            </a:r>
          </a:p>
        </p:txBody>
      </p:sp>
      <p:sp>
        <p:nvSpPr>
          <p:cNvPr id="3" name="Content Placeholder 2">
            <a:extLst>
              <a:ext uri="{FF2B5EF4-FFF2-40B4-BE49-F238E27FC236}">
                <a16:creationId xmlns:a16="http://schemas.microsoft.com/office/drawing/2014/main" id="{5702C693-2BF3-B040-BEC0-C0E8A6EB05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669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F5477-5FD0-5A4B-257F-9633EB9D5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5BDDF0-C977-88C5-2A33-0D71AA8C1A8A}"/>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78CF6C10-69AA-F8B1-FF0A-3671DAE07B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881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BCC7-9CE7-8A94-F845-DA1E9CA56770}"/>
              </a:ext>
            </a:extLst>
          </p:cNvPr>
          <p:cNvSpPr>
            <a:spLocks noGrp="1"/>
          </p:cNvSpPr>
          <p:nvPr>
            <p:ph type="title"/>
          </p:nvPr>
        </p:nvSpPr>
        <p:spPr/>
        <p:txBody>
          <a:bodyPr/>
          <a:lstStyle/>
          <a:p>
            <a:r>
              <a:rPr lang="en-US" dirty="0"/>
              <a:t>Risk </a:t>
            </a:r>
            <a:r>
              <a:rPr lang="en-US" dirty="0" err="1"/>
              <a:t>Assesment</a:t>
            </a:r>
            <a:endParaRPr lang="en-US" dirty="0"/>
          </a:p>
        </p:txBody>
      </p:sp>
      <p:sp>
        <p:nvSpPr>
          <p:cNvPr id="3" name="Content Placeholder 2">
            <a:extLst>
              <a:ext uri="{FF2B5EF4-FFF2-40B4-BE49-F238E27FC236}">
                <a16:creationId xmlns:a16="http://schemas.microsoft.com/office/drawing/2014/main" id="{EE6D774B-6C0E-5875-1AAE-3B86C1D4C2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296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EC5FC-BC36-E70D-0192-A90FF39D47E4}"/>
              </a:ext>
            </a:extLst>
          </p:cNvPr>
          <p:cNvSpPr>
            <a:spLocks noGrp="1"/>
          </p:cNvSpPr>
          <p:nvPr>
            <p:ph type="title"/>
          </p:nvPr>
        </p:nvSpPr>
        <p:spPr>
          <a:xfrm>
            <a:off x="7619046" y="384175"/>
            <a:ext cx="3810001" cy="1901824"/>
          </a:xfrm>
        </p:spPr>
        <p:txBody>
          <a:bodyPr anchor="b">
            <a:normAutofit/>
          </a:bodyPr>
          <a:lstStyle/>
          <a:p>
            <a:r>
              <a:rPr lang="en-US" dirty="0"/>
              <a:t>Network Design</a:t>
            </a:r>
          </a:p>
        </p:txBody>
      </p:sp>
      <p:pic>
        <p:nvPicPr>
          <p:cNvPr id="4" name="Picture 3">
            <a:extLst>
              <a:ext uri="{FF2B5EF4-FFF2-40B4-BE49-F238E27FC236}">
                <a16:creationId xmlns:a16="http://schemas.microsoft.com/office/drawing/2014/main" id="{2C44AB18-D90D-03F5-9F3F-35D51D6B0A3D}"/>
              </a:ext>
            </a:extLst>
          </p:cNvPr>
          <p:cNvPicPr>
            <a:picLocks noChangeAspect="1"/>
          </p:cNvPicPr>
          <p:nvPr/>
        </p:nvPicPr>
        <p:blipFill rotWithShape="1">
          <a:blip r:embed="rId2"/>
          <a:srcRect l="6509" r="4289" b="5714"/>
          <a:stretch/>
        </p:blipFill>
        <p:spPr>
          <a:xfrm>
            <a:off x="522515" y="533398"/>
            <a:ext cx="5767285" cy="5562601"/>
          </a:xfrm>
          <a:prstGeom prst="rect">
            <a:avLst/>
          </a:prstGeom>
        </p:spPr>
      </p:pic>
      <p:sp>
        <p:nvSpPr>
          <p:cNvPr id="3" name="Content Placeholder 2">
            <a:extLst>
              <a:ext uri="{FF2B5EF4-FFF2-40B4-BE49-F238E27FC236}">
                <a16:creationId xmlns:a16="http://schemas.microsoft.com/office/drawing/2014/main" id="{BACE80C8-D867-9FF2-D7FA-A9822C1249F8}"/>
              </a:ext>
            </a:extLst>
          </p:cNvPr>
          <p:cNvSpPr>
            <a:spLocks noGrp="1"/>
          </p:cNvSpPr>
          <p:nvPr>
            <p:ph idx="1"/>
          </p:nvPr>
        </p:nvSpPr>
        <p:spPr>
          <a:xfrm>
            <a:off x="7619524" y="3047999"/>
            <a:ext cx="3810000" cy="3048001"/>
          </a:xfrm>
        </p:spPr>
        <p:txBody>
          <a:bodyPr>
            <a:normAutofit fontScale="85000" lnSpcReduction="20000"/>
          </a:bodyPr>
          <a:lstStyle/>
          <a:p>
            <a:r>
              <a:rPr lang="en-US" dirty="0"/>
              <a:t>My Network Design </a:t>
            </a:r>
            <a:r>
              <a:rPr lang="en-US" dirty="0" err="1"/>
              <a:t>incroportates</a:t>
            </a:r>
            <a:r>
              <a:rPr lang="en-US" dirty="0"/>
              <a:t> 3 layers such as the Core, </a:t>
            </a:r>
            <a:r>
              <a:rPr lang="en-US" dirty="0" err="1"/>
              <a:t>Access,Distrobutuin</a:t>
            </a:r>
            <a:r>
              <a:rPr lang="en-US" dirty="0"/>
              <a:t> layer these 3 layers allow for </a:t>
            </a:r>
            <a:r>
              <a:rPr lang="en-US" dirty="0" err="1"/>
              <a:t>intrrnal</a:t>
            </a:r>
            <a:r>
              <a:rPr lang="en-US" dirty="0"/>
              <a:t> and external communication whilst also having a low risk of failure and </a:t>
            </a:r>
            <a:r>
              <a:rPr lang="en-US" dirty="0" err="1"/>
              <a:t>continunties</a:t>
            </a:r>
            <a:endParaRPr lang="en-US" dirty="0"/>
          </a:p>
        </p:txBody>
      </p:sp>
    </p:spTree>
    <p:extLst>
      <p:ext uri="{BB962C8B-B14F-4D97-AF65-F5344CB8AC3E}">
        <p14:creationId xmlns:p14="http://schemas.microsoft.com/office/powerpoint/2010/main" val="397882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7EE99-DCA9-4B5F-94F4-CBA8AE638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DCC83-D365-DDCC-13CC-906CBC1839A3}"/>
              </a:ext>
            </a:extLst>
          </p:cNvPr>
          <p:cNvSpPr>
            <a:spLocks noGrp="1"/>
          </p:cNvSpPr>
          <p:nvPr>
            <p:ph type="title"/>
          </p:nvPr>
        </p:nvSpPr>
        <p:spPr>
          <a:xfrm>
            <a:off x="589722" y="278296"/>
            <a:ext cx="9144000" cy="1263649"/>
          </a:xfrm>
        </p:spPr>
        <p:txBody>
          <a:bodyPr/>
          <a:lstStyle/>
          <a:p>
            <a:r>
              <a:rPr lang="en-US" dirty="0"/>
              <a:t>Access And </a:t>
            </a:r>
            <a:r>
              <a:rPr lang="en-US" dirty="0" err="1"/>
              <a:t>Distrubtion</a:t>
            </a:r>
            <a:r>
              <a:rPr lang="en-US" dirty="0"/>
              <a:t> Layers</a:t>
            </a:r>
          </a:p>
        </p:txBody>
      </p:sp>
      <p:pic>
        <p:nvPicPr>
          <p:cNvPr id="4" name="Content Placeholder 3">
            <a:extLst>
              <a:ext uri="{FF2B5EF4-FFF2-40B4-BE49-F238E27FC236}">
                <a16:creationId xmlns:a16="http://schemas.microsoft.com/office/drawing/2014/main" id="{0CDF6D62-EDAC-67F1-23F7-F3E7DD0C0B59}"/>
              </a:ext>
            </a:extLst>
          </p:cNvPr>
          <p:cNvPicPr>
            <a:picLocks noGrp="1" noChangeAspect="1"/>
          </p:cNvPicPr>
          <p:nvPr>
            <p:ph idx="1"/>
          </p:nvPr>
        </p:nvPicPr>
        <p:blipFill rotWithShape="1">
          <a:blip r:embed="rId2"/>
          <a:srcRect t="31625" b="1205"/>
          <a:stretch/>
        </p:blipFill>
        <p:spPr>
          <a:xfrm>
            <a:off x="385160" y="1683026"/>
            <a:ext cx="7444448" cy="4558748"/>
          </a:xfrm>
          <a:prstGeom prst="rect">
            <a:avLst/>
          </a:prstGeom>
        </p:spPr>
      </p:pic>
      <p:sp>
        <p:nvSpPr>
          <p:cNvPr id="5" name="TextBox 4">
            <a:extLst>
              <a:ext uri="{FF2B5EF4-FFF2-40B4-BE49-F238E27FC236}">
                <a16:creationId xmlns:a16="http://schemas.microsoft.com/office/drawing/2014/main" id="{7C388EEF-5FC6-92F8-9C69-4CAA0816546D}"/>
              </a:ext>
            </a:extLst>
          </p:cNvPr>
          <p:cNvSpPr txBox="1"/>
          <p:nvPr/>
        </p:nvSpPr>
        <p:spPr>
          <a:xfrm>
            <a:off x="8242852" y="823079"/>
            <a:ext cx="3127513" cy="3139321"/>
          </a:xfrm>
          <a:prstGeom prst="rect">
            <a:avLst/>
          </a:prstGeom>
          <a:noFill/>
        </p:spPr>
        <p:txBody>
          <a:bodyPr wrap="square" rtlCol="0">
            <a:spAutoFit/>
          </a:bodyPr>
          <a:lstStyle/>
          <a:p>
            <a:r>
              <a:rPr lang="en-US" dirty="0"/>
              <a:t>For my Access Layer I </a:t>
            </a:r>
            <a:r>
              <a:rPr lang="en-US" dirty="0" err="1"/>
              <a:t>desided</a:t>
            </a:r>
            <a:r>
              <a:rPr lang="en-US" dirty="0"/>
              <a:t> to go with a star topology this allowed me to make sure that all clines a connect to the switch would be able to communicate with each other and the server is also allows for upgradeability  for the future</a:t>
            </a:r>
          </a:p>
        </p:txBody>
      </p:sp>
      <p:sp>
        <p:nvSpPr>
          <p:cNvPr id="6" name="TextBox 5">
            <a:extLst>
              <a:ext uri="{FF2B5EF4-FFF2-40B4-BE49-F238E27FC236}">
                <a16:creationId xmlns:a16="http://schemas.microsoft.com/office/drawing/2014/main" id="{B63CE621-A781-61C3-6777-EF2D5D0E2BE6}"/>
              </a:ext>
            </a:extLst>
          </p:cNvPr>
          <p:cNvSpPr txBox="1"/>
          <p:nvPr/>
        </p:nvSpPr>
        <p:spPr>
          <a:xfrm>
            <a:off x="8242852" y="3768519"/>
            <a:ext cx="4210127" cy="1477328"/>
          </a:xfrm>
          <a:prstGeom prst="rect">
            <a:avLst/>
          </a:prstGeom>
          <a:noFill/>
        </p:spPr>
        <p:txBody>
          <a:bodyPr wrap="none" rtlCol="0">
            <a:spAutoFit/>
          </a:bodyPr>
          <a:lstStyle/>
          <a:p>
            <a:r>
              <a:rPr lang="en-US" dirty="0"/>
              <a:t>It also hosts the 3 servers </a:t>
            </a:r>
          </a:p>
          <a:p>
            <a:r>
              <a:rPr lang="en-US" dirty="0"/>
              <a:t>for </a:t>
            </a:r>
            <a:r>
              <a:rPr lang="en-US" dirty="0" err="1"/>
              <a:t>vpn</a:t>
            </a:r>
            <a:r>
              <a:rPr lang="en-US" dirty="0"/>
              <a:t> </a:t>
            </a:r>
            <a:r>
              <a:rPr lang="en-US" dirty="0" err="1"/>
              <a:t>dhcp</a:t>
            </a:r>
            <a:r>
              <a:rPr lang="en-US" dirty="0"/>
              <a:t> </a:t>
            </a:r>
            <a:r>
              <a:rPr lang="en-US" dirty="0" err="1"/>
              <a:t>dns</a:t>
            </a:r>
            <a:r>
              <a:rPr lang="en-US" dirty="0"/>
              <a:t> and file</a:t>
            </a:r>
          </a:p>
          <a:p>
            <a:r>
              <a:rPr lang="en-US" dirty="0"/>
              <a:t> handling these serve3rs </a:t>
            </a:r>
          </a:p>
          <a:p>
            <a:r>
              <a:rPr lang="en-US" dirty="0"/>
              <a:t>will have a static </a:t>
            </a:r>
            <a:r>
              <a:rPr lang="en-US" dirty="0" err="1"/>
              <a:t>ip</a:t>
            </a:r>
            <a:r>
              <a:rPr lang="en-US" dirty="0"/>
              <a:t> </a:t>
            </a:r>
            <a:r>
              <a:rPr lang="en-US" dirty="0" err="1"/>
              <a:t>allowinmg</a:t>
            </a:r>
            <a:r>
              <a:rPr lang="en-US" dirty="0"/>
              <a:t> </a:t>
            </a:r>
          </a:p>
          <a:p>
            <a:r>
              <a:rPr lang="en-US" dirty="0"/>
              <a:t>for </a:t>
            </a:r>
            <a:r>
              <a:rPr lang="en-US" dirty="0" err="1"/>
              <a:t>anyuser</a:t>
            </a:r>
            <a:r>
              <a:rPr lang="en-US" dirty="0"/>
              <a:t> to connect at any time</a:t>
            </a:r>
          </a:p>
        </p:txBody>
      </p:sp>
      <p:sp>
        <p:nvSpPr>
          <p:cNvPr id="7" name="TextBox 6">
            <a:extLst>
              <a:ext uri="{FF2B5EF4-FFF2-40B4-BE49-F238E27FC236}">
                <a16:creationId xmlns:a16="http://schemas.microsoft.com/office/drawing/2014/main" id="{1FE617B2-821F-8850-FB74-6C49B6A1492E}"/>
              </a:ext>
            </a:extLst>
          </p:cNvPr>
          <p:cNvSpPr txBox="1"/>
          <p:nvPr/>
        </p:nvSpPr>
        <p:spPr>
          <a:xfrm>
            <a:off x="7951304" y="5393772"/>
            <a:ext cx="3914854" cy="1477328"/>
          </a:xfrm>
          <a:prstGeom prst="rect">
            <a:avLst/>
          </a:prstGeom>
          <a:noFill/>
        </p:spPr>
        <p:txBody>
          <a:bodyPr wrap="none" rtlCol="0">
            <a:spAutoFit/>
          </a:bodyPr>
          <a:lstStyle/>
          <a:p>
            <a:r>
              <a:rPr lang="en-US" dirty="0"/>
              <a:t>For the distribution</a:t>
            </a:r>
          </a:p>
          <a:p>
            <a:r>
              <a:rPr lang="en-US" dirty="0"/>
              <a:t> layer is has high speed </a:t>
            </a:r>
          </a:p>
          <a:p>
            <a:r>
              <a:rPr lang="en-US" dirty="0"/>
              <a:t>switches </a:t>
            </a:r>
            <a:r>
              <a:rPr lang="en-US" dirty="0" err="1"/>
              <a:t>allwoiung</a:t>
            </a:r>
            <a:r>
              <a:rPr lang="en-US" dirty="0"/>
              <a:t> for instant</a:t>
            </a:r>
          </a:p>
          <a:p>
            <a:r>
              <a:rPr lang="en-US" dirty="0"/>
              <a:t> connections and high download</a:t>
            </a:r>
          </a:p>
          <a:p>
            <a:r>
              <a:rPr lang="en-US" dirty="0"/>
              <a:t> speeds </a:t>
            </a:r>
          </a:p>
        </p:txBody>
      </p:sp>
    </p:spTree>
    <p:extLst>
      <p:ext uri="{BB962C8B-B14F-4D97-AF65-F5344CB8AC3E}">
        <p14:creationId xmlns:p14="http://schemas.microsoft.com/office/powerpoint/2010/main" val="405247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1193-237E-0365-474B-6A50993B7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89481-D8FD-FABE-6E8F-DA450B43E997}"/>
              </a:ext>
            </a:extLst>
          </p:cNvPr>
          <p:cNvSpPr>
            <a:spLocks noGrp="1"/>
          </p:cNvSpPr>
          <p:nvPr>
            <p:ph type="title"/>
          </p:nvPr>
        </p:nvSpPr>
        <p:spPr>
          <a:xfrm>
            <a:off x="443948" y="477079"/>
            <a:ext cx="9144000" cy="1263649"/>
          </a:xfrm>
        </p:spPr>
        <p:txBody>
          <a:bodyPr/>
          <a:lstStyle/>
          <a:p>
            <a:r>
              <a:rPr lang="en-US" dirty="0"/>
              <a:t>Core Layer</a:t>
            </a:r>
          </a:p>
        </p:txBody>
      </p:sp>
      <p:pic>
        <p:nvPicPr>
          <p:cNvPr id="4" name="Content Placeholder 3">
            <a:extLst>
              <a:ext uri="{FF2B5EF4-FFF2-40B4-BE49-F238E27FC236}">
                <a16:creationId xmlns:a16="http://schemas.microsoft.com/office/drawing/2014/main" id="{EDA4A262-7B9D-8918-27D1-470EB4D9CB29}"/>
              </a:ext>
            </a:extLst>
          </p:cNvPr>
          <p:cNvPicPr>
            <a:picLocks noGrp="1" noChangeAspect="1"/>
          </p:cNvPicPr>
          <p:nvPr>
            <p:ph idx="1"/>
          </p:nvPr>
        </p:nvPicPr>
        <p:blipFill rotWithShape="1">
          <a:blip r:embed="rId2"/>
          <a:srcRect l="38403" t="-1" r="30951" b="63925"/>
          <a:stretch/>
        </p:blipFill>
        <p:spPr>
          <a:xfrm>
            <a:off x="6937354" y="477079"/>
            <a:ext cx="4525776" cy="4856921"/>
          </a:xfrm>
          <a:prstGeom prst="rect">
            <a:avLst/>
          </a:prstGeom>
        </p:spPr>
      </p:pic>
      <p:sp>
        <p:nvSpPr>
          <p:cNvPr id="5" name="TextBox 4">
            <a:extLst>
              <a:ext uri="{FF2B5EF4-FFF2-40B4-BE49-F238E27FC236}">
                <a16:creationId xmlns:a16="http://schemas.microsoft.com/office/drawing/2014/main" id="{7A92E6EB-EA59-0477-D767-ADA6439AC83F}"/>
              </a:ext>
            </a:extLst>
          </p:cNvPr>
          <p:cNvSpPr txBox="1"/>
          <p:nvPr/>
        </p:nvSpPr>
        <p:spPr>
          <a:xfrm>
            <a:off x="318052" y="1378226"/>
            <a:ext cx="4227443" cy="2585323"/>
          </a:xfrm>
          <a:prstGeom prst="rect">
            <a:avLst/>
          </a:prstGeom>
          <a:noFill/>
        </p:spPr>
        <p:txBody>
          <a:bodyPr wrap="square" rtlCol="0">
            <a:spAutoFit/>
          </a:bodyPr>
          <a:lstStyle/>
          <a:p>
            <a:r>
              <a:rPr lang="en-US" dirty="0"/>
              <a:t>The core server is made up of a Wan connection to the outside 2 routers for redundancy's sake a firewall for the webserver and a firewall for the distribution and access layer, this way if anything goes down the backup router can kick in until the main router is fixed and fully operational</a:t>
            </a:r>
          </a:p>
        </p:txBody>
      </p:sp>
      <p:sp>
        <p:nvSpPr>
          <p:cNvPr id="6" name="TextBox 5">
            <a:extLst>
              <a:ext uri="{FF2B5EF4-FFF2-40B4-BE49-F238E27FC236}">
                <a16:creationId xmlns:a16="http://schemas.microsoft.com/office/drawing/2014/main" id="{4D82B456-8148-01CC-1D71-D0E94BF0DDCB}"/>
              </a:ext>
            </a:extLst>
          </p:cNvPr>
          <p:cNvSpPr txBox="1"/>
          <p:nvPr/>
        </p:nvSpPr>
        <p:spPr>
          <a:xfrm>
            <a:off x="848139" y="4121426"/>
            <a:ext cx="4525776" cy="1477328"/>
          </a:xfrm>
          <a:prstGeom prst="rect">
            <a:avLst/>
          </a:prstGeom>
          <a:noFill/>
        </p:spPr>
        <p:txBody>
          <a:bodyPr wrap="square" rtlCol="0">
            <a:spAutoFit/>
          </a:bodyPr>
          <a:lstStyle/>
          <a:p>
            <a:r>
              <a:rPr lang="en-US" dirty="0"/>
              <a:t>The firewall blocks incoming and outgoing connections depending on where your going for instance the firewall for the server is </a:t>
            </a:r>
            <a:r>
              <a:rPr lang="en-US" dirty="0" err="1"/>
              <a:t>differenct</a:t>
            </a:r>
            <a:r>
              <a:rPr lang="en-US" dirty="0"/>
              <a:t> for the </a:t>
            </a:r>
            <a:r>
              <a:rPr lang="en-US" dirty="0" err="1"/>
              <a:t>accesss</a:t>
            </a:r>
            <a:r>
              <a:rPr lang="en-US" dirty="0"/>
              <a:t> layer</a:t>
            </a:r>
          </a:p>
        </p:txBody>
      </p:sp>
      <p:sp>
        <p:nvSpPr>
          <p:cNvPr id="7" name="TextBox 6">
            <a:extLst>
              <a:ext uri="{FF2B5EF4-FFF2-40B4-BE49-F238E27FC236}">
                <a16:creationId xmlns:a16="http://schemas.microsoft.com/office/drawing/2014/main" id="{10742E67-2BCB-90E3-6053-425FB61023FC}"/>
              </a:ext>
            </a:extLst>
          </p:cNvPr>
          <p:cNvSpPr txBox="1"/>
          <p:nvPr/>
        </p:nvSpPr>
        <p:spPr>
          <a:xfrm>
            <a:off x="2464904" y="6268278"/>
            <a:ext cx="6045886" cy="369332"/>
          </a:xfrm>
          <a:prstGeom prst="rect">
            <a:avLst/>
          </a:prstGeom>
          <a:noFill/>
        </p:spPr>
        <p:txBody>
          <a:bodyPr wrap="none" rtlCol="0">
            <a:spAutoFit/>
          </a:bodyPr>
          <a:lstStyle/>
          <a:p>
            <a:r>
              <a:rPr lang="en-US" dirty="0"/>
              <a:t>Wan has a static </a:t>
            </a:r>
            <a:r>
              <a:rPr lang="en-US" dirty="0" err="1"/>
              <a:t>ip</a:t>
            </a:r>
            <a:r>
              <a:rPr lang="en-US" dirty="0"/>
              <a:t> and the router is </a:t>
            </a:r>
            <a:r>
              <a:rPr lang="en-US" dirty="0" err="1"/>
              <a:t>setpu</a:t>
            </a:r>
            <a:r>
              <a:rPr lang="en-US" dirty="0"/>
              <a:t> for </a:t>
            </a:r>
            <a:r>
              <a:rPr lang="en-US" dirty="0" err="1"/>
              <a:t>vpn</a:t>
            </a:r>
            <a:endParaRPr lang="en-US" dirty="0"/>
          </a:p>
        </p:txBody>
      </p:sp>
    </p:spTree>
    <p:extLst>
      <p:ext uri="{BB962C8B-B14F-4D97-AF65-F5344CB8AC3E}">
        <p14:creationId xmlns:p14="http://schemas.microsoft.com/office/powerpoint/2010/main" val="366590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1FA-F4D4-6941-8BA4-344D867A7A85}"/>
              </a:ext>
            </a:extLst>
          </p:cNvPr>
          <p:cNvSpPr>
            <a:spLocks noGrp="1"/>
          </p:cNvSpPr>
          <p:nvPr>
            <p:ph type="title"/>
          </p:nvPr>
        </p:nvSpPr>
        <p:spPr>
          <a:xfrm>
            <a:off x="662608" y="251792"/>
            <a:ext cx="9144000" cy="1263649"/>
          </a:xfrm>
        </p:spPr>
        <p:txBody>
          <a:bodyPr/>
          <a:lstStyle/>
          <a:p>
            <a:r>
              <a:rPr lang="en-US" dirty="0"/>
              <a:t>Remote Access Solution</a:t>
            </a:r>
          </a:p>
        </p:txBody>
      </p:sp>
      <p:pic>
        <p:nvPicPr>
          <p:cNvPr id="4" name="Content Placeholder 3">
            <a:extLst>
              <a:ext uri="{FF2B5EF4-FFF2-40B4-BE49-F238E27FC236}">
                <a16:creationId xmlns:a16="http://schemas.microsoft.com/office/drawing/2014/main" id="{1C8F4A4A-9E0B-152B-6719-87781D9EAD37}"/>
              </a:ext>
            </a:extLst>
          </p:cNvPr>
          <p:cNvPicPr>
            <a:picLocks noGrp="1" noChangeAspect="1"/>
          </p:cNvPicPr>
          <p:nvPr>
            <p:ph idx="1"/>
          </p:nvPr>
        </p:nvPicPr>
        <p:blipFill rotWithShape="1">
          <a:blip r:embed="rId2"/>
          <a:srcRect l="41393" t="70715" r="35062" b="5714"/>
          <a:stretch/>
        </p:blipFill>
        <p:spPr>
          <a:xfrm>
            <a:off x="1166191" y="2647805"/>
            <a:ext cx="4068417" cy="3713238"/>
          </a:xfrm>
          <a:prstGeom prst="rect">
            <a:avLst/>
          </a:prstGeom>
        </p:spPr>
      </p:pic>
      <p:sp>
        <p:nvSpPr>
          <p:cNvPr id="5" name="TextBox 4">
            <a:extLst>
              <a:ext uri="{FF2B5EF4-FFF2-40B4-BE49-F238E27FC236}">
                <a16:creationId xmlns:a16="http://schemas.microsoft.com/office/drawing/2014/main" id="{668F704E-BD05-98E7-1B30-06EF97E5C633}"/>
              </a:ext>
            </a:extLst>
          </p:cNvPr>
          <p:cNvSpPr txBox="1"/>
          <p:nvPr/>
        </p:nvSpPr>
        <p:spPr>
          <a:xfrm>
            <a:off x="5592417" y="1027772"/>
            <a:ext cx="6904383" cy="1477328"/>
          </a:xfrm>
          <a:prstGeom prst="rect">
            <a:avLst/>
          </a:prstGeom>
          <a:noFill/>
        </p:spPr>
        <p:txBody>
          <a:bodyPr wrap="square" rtlCol="0">
            <a:spAutoFit/>
          </a:bodyPr>
          <a:lstStyle/>
          <a:p>
            <a:r>
              <a:rPr lang="en-US" dirty="0"/>
              <a:t>My solution for not </a:t>
            </a:r>
            <a:r>
              <a:rPr lang="en-US" dirty="0" err="1"/>
              <a:t>habong</a:t>
            </a:r>
            <a:r>
              <a:rPr lang="en-US" dirty="0"/>
              <a:t> a </a:t>
            </a:r>
            <a:r>
              <a:rPr lang="en-US" dirty="0" err="1"/>
              <a:t>remopte</a:t>
            </a:r>
            <a:r>
              <a:rPr lang="en-US" dirty="0"/>
              <a:t> connection is to add a </a:t>
            </a:r>
            <a:r>
              <a:rPr lang="en-US" dirty="0" err="1"/>
              <a:t>vpn</a:t>
            </a:r>
            <a:r>
              <a:rPr lang="en-US" dirty="0"/>
              <a:t> server in the access layer this way anyone who has the correct key, username and password can access the internal servers and communicate with the servers in the access layer</a:t>
            </a:r>
          </a:p>
        </p:txBody>
      </p:sp>
      <p:sp>
        <p:nvSpPr>
          <p:cNvPr id="6" name="TextBox 5">
            <a:extLst>
              <a:ext uri="{FF2B5EF4-FFF2-40B4-BE49-F238E27FC236}">
                <a16:creationId xmlns:a16="http://schemas.microsoft.com/office/drawing/2014/main" id="{70E91DF3-6B7F-CC83-FF70-72B8B335CD09}"/>
              </a:ext>
            </a:extLst>
          </p:cNvPr>
          <p:cNvSpPr txBox="1"/>
          <p:nvPr/>
        </p:nvSpPr>
        <p:spPr>
          <a:xfrm>
            <a:off x="5936974" y="2819415"/>
            <a:ext cx="5088835" cy="923330"/>
          </a:xfrm>
          <a:prstGeom prst="rect">
            <a:avLst/>
          </a:prstGeom>
          <a:noFill/>
        </p:spPr>
        <p:txBody>
          <a:bodyPr wrap="square" rtlCol="0">
            <a:spAutoFit/>
          </a:bodyPr>
          <a:lstStyle/>
          <a:p>
            <a:r>
              <a:rPr lang="en-US" dirty="0"/>
              <a:t>Using IPsec with a key shared before hand increases security by miles it stops unwanted people from remoting in</a:t>
            </a:r>
          </a:p>
        </p:txBody>
      </p:sp>
      <p:sp>
        <p:nvSpPr>
          <p:cNvPr id="7" name="TextBox 6">
            <a:extLst>
              <a:ext uri="{FF2B5EF4-FFF2-40B4-BE49-F238E27FC236}">
                <a16:creationId xmlns:a16="http://schemas.microsoft.com/office/drawing/2014/main" id="{5AE0AE0C-A32C-4B50-6142-791B1D0AB160}"/>
              </a:ext>
            </a:extLst>
          </p:cNvPr>
          <p:cNvSpPr txBox="1"/>
          <p:nvPr/>
        </p:nvSpPr>
        <p:spPr>
          <a:xfrm>
            <a:off x="5936974" y="4057060"/>
            <a:ext cx="5247861" cy="2031325"/>
          </a:xfrm>
          <a:prstGeom prst="rect">
            <a:avLst/>
          </a:prstGeom>
          <a:noFill/>
        </p:spPr>
        <p:txBody>
          <a:bodyPr wrap="square" rtlCol="0">
            <a:spAutoFit/>
          </a:bodyPr>
          <a:lstStyle/>
          <a:p>
            <a:r>
              <a:rPr lang="en-US" dirty="0"/>
              <a:t>How this works is that when a remote user wants to remote in and has the correct information the router route all of the traffic to the </a:t>
            </a:r>
            <a:r>
              <a:rPr lang="en-US" dirty="0" err="1"/>
              <a:t>vpn</a:t>
            </a:r>
            <a:r>
              <a:rPr lang="en-US" dirty="0"/>
              <a:t> is then checks its credentials and if it has the correct </a:t>
            </a:r>
            <a:r>
              <a:rPr lang="en-US" dirty="0" err="1"/>
              <a:t>credientials</a:t>
            </a:r>
            <a:r>
              <a:rPr lang="en-US" dirty="0"/>
              <a:t> it is then given a </a:t>
            </a:r>
            <a:r>
              <a:rPr lang="en-US" dirty="0" err="1"/>
              <a:t>dhcp</a:t>
            </a:r>
            <a:r>
              <a:rPr lang="en-US" dirty="0"/>
              <a:t> </a:t>
            </a:r>
            <a:r>
              <a:rPr lang="en-US" dirty="0" err="1"/>
              <a:t>ip</a:t>
            </a:r>
            <a:r>
              <a:rPr lang="en-US" dirty="0"/>
              <a:t> and the location to the </a:t>
            </a:r>
            <a:r>
              <a:rPr lang="en-US" dirty="0" err="1"/>
              <a:t>dns</a:t>
            </a:r>
            <a:r>
              <a:rPr lang="en-US" dirty="0"/>
              <a:t> server  </a:t>
            </a:r>
          </a:p>
        </p:txBody>
      </p:sp>
    </p:spTree>
    <p:extLst>
      <p:ext uri="{BB962C8B-B14F-4D97-AF65-F5344CB8AC3E}">
        <p14:creationId xmlns:p14="http://schemas.microsoft.com/office/powerpoint/2010/main" val="170594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1B641-28D0-B94C-EE23-AA2D68D17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10D4F-2445-66A9-2900-6C0AF6ED874D}"/>
              </a:ext>
            </a:extLst>
          </p:cNvPr>
          <p:cNvSpPr>
            <a:spLocks noGrp="1"/>
          </p:cNvSpPr>
          <p:nvPr>
            <p:ph type="title"/>
          </p:nvPr>
        </p:nvSpPr>
        <p:spPr>
          <a:xfrm>
            <a:off x="762000" y="856599"/>
            <a:ext cx="9144000" cy="1263649"/>
          </a:xfrm>
        </p:spPr>
        <p:txBody>
          <a:bodyPr/>
          <a:lstStyle/>
          <a:p>
            <a:r>
              <a:rPr lang="en-US" dirty="0"/>
              <a:t>Mobile Device </a:t>
            </a:r>
            <a:r>
              <a:rPr lang="en-US" dirty="0" err="1"/>
              <a:t>Intergration</a:t>
            </a:r>
            <a:endParaRPr lang="en-US" dirty="0"/>
          </a:p>
        </p:txBody>
      </p:sp>
      <p:pic>
        <p:nvPicPr>
          <p:cNvPr id="4" name="Content Placeholder 3">
            <a:extLst>
              <a:ext uri="{FF2B5EF4-FFF2-40B4-BE49-F238E27FC236}">
                <a16:creationId xmlns:a16="http://schemas.microsoft.com/office/drawing/2014/main" id="{DC1EE2F5-B9AF-7268-AB74-2D6DFF932B72}"/>
              </a:ext>
            </a:extLst>
          </p:cNvPr>
          <p:cNvPicPr>
            <a:picLocks noGrp="1" noChangeAspect="1"/>
          </p:cNvPicPr>
          <p:nvPr>
            <p:ph idx="1"/>
          </p:nvPr>
        </p:nvPicPr>
        <p:blipFill rotWithShape="1">
          <a:blip r:embed="rId2"/>
          <a:srcRect l="7011" t="44274" r="65708" b="29285"/>
          <a:stretch/>
        </p:blipFill>
        <p:spPr>
          <a:xfrm>
            <a:off x="762000" y="2166319"/>
            <a:ext cx="4638262" cy="4098189"/>
          </a:xfrm>
          <a:prstGeom prst="rect">
            <a:avLst/>
          </a:prstGeom>
        </p:spPr>
      </p:pic>
      <p:sp>
        <p:nvSpPr>
          <p:cNvPr id="5" name="TextBox 4">
            <a:extLst>
              <a:ext uri="{FF2B5EF4-FFF2-40B4-BE49-F238E27FC236}">
                <a16:creationId xmlns:a16="http://schemas.microsoft.com/office/drawing/2014/main" id="{8F21CDCB-B552-91D6-D2F1-D8A412468B40}"/>
              </a:ext>
            </a:extLst>
          </p:cNvPr>
          <p:cNvSpPr txBox="1"/>
          <p:nvPr/>
        </p:nvSpPr>
        <p:spPr>
          <a:xfrm>
            <a:off x="6188766" y="2166319"/>
            <a:ext cx="3962400" cy="2308324"/>
          </a:xfrm>
          <a:prstGeom prst="rect">
            <a:avLst/>
          </a:prstGeom>
          <a:noFill/>
        </p:spPr>
        <p:txBody>
          <a:bodyPr wrap="square" rtlCol="0">
            <a:spAutoFit/>
          </a:bodyPr>
          <a:lstStyle/>
          <a:p>
            <a:r>
              <a:rPr lang="en-US" dirty="0"/>
              <a:t>To integrate mobile device usage the most efficient way possible would be to ass wireless access points as shown here these can connect the mobile devices to the internal data server allowing access to all of its servers and files</a:t>
            </a:r>
          </a:p>
        </p:txBody>
      </p:sp>
    </p:spTree>
    <p:extLst>
      <p:ext uri="{BB962C8B-B14F-4D97-AF65-F5344CB8AC3E}">
        <p14:creationId xmlns:p14="http://schemas.microsoft.com/office/powerpoint/2010/main" val="376347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ABC9B-7E8E-5810-A387-73CE14F04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3BB780-02D2-D748-0B20-6EFFC8F5D3D4}"/>
              </a:ext>
            </a:extLst>
          </p:cNvPr>
          <p:cNvSpPr>
            <a:spLocks noGrp="1"/>
          </p:cNvSpPr>
          <p:nvPr>
            <p:ph type="title"/>
          </p:nvPr>
        </p:nvSpPr>
        <p:spPr>
          <a:xfrm>
            <a:off x="735496" y="516835"/>
            <a:ext cx="9144000" cy="1263649"/>
          </a:xfrm>
        </p:spPr>
        <p:txBody>
          <a:bodyPr/>
          <a:lstStyle/>
          <a:p>
            <a:r>
              <a:rPr lang="en-US" dirty="0"/>
              <a:t>Hosting a web server</a:t>
            </a:r>
          </a:p>
        </p:txBody>
      </p:sp>
      <p:pic>
        <p:nvPicPr>
          <p:cNvPr id="4" name="Content Placeholder 3">
            <a:extLst>
              <a:ext uri="{FF2B5EF4-FFF2-40B4-BE49-F238E27FC236}">
                <a16:creationId xmlns:a16="http://schemas.microsoft.com/office/drawing/2014/main" id="{AC9C071E-1B51-1B6D-919F-748CE63B3CB3}"/>
              </a:ext>
            </a:extLst>
          </p:cNvPr>
          <p:cNvPicPr>
            <a:picLocks noGrp="1" noChangeAspect="1"/>
          </p:cNvPicPr>
          <p:nvPr>
            <p:ph idx="1"/>
          </p:nvPr>
        </p:nvPicPr>
        <p:blipFill rotWithShape="1">
          <a:blip r:embed="rId2"/>
          <a:srcRect l="39150" t="819" r="32820" b="78273"/>
          <a:stretch/>
        </p:blipFill>
        <p:spPr>
          <a:xfrm>
            <a:off x="5620476" y="1780484"/>
            <a:ext cx="6054689" cy="4117183"/>
          </a:xfrm>
          <a:prstGeom prst="rect">
            <a:avLst/>
          </a:prstGeom>
        </p:spPr>
      </p:pic>
      <p:sp>
        <p:nvSpPr>
          <p:cNvPr id="5" name="TextBox 4">
            <a:extLst>
              <a:ext uri="{FF2B5EF4-FFF2-40B4-BE49-F238E27FC236}">
                <a16:creationId xmlns:a16="http://schemas.microsoft.com/office/drawing/2014/main" id="{7B60E5AD-A7F4-EC44-690E-56DC71FCBA3D}"/>
              </a:ext>
            </a:extLst>
          </p:cNvPr>
          <p:cNvSpPr txBox="1"/>
          <p:nvPr/>
        </p:nvSpPr>
        <p:spPr>
          <a:xfrm>
            <a:off x="735497" y="1961322"/>
            <a:ext cx="4313582" cy="2862322"/>
          </a:xfrm>
          <a:prstGeom prst="rect">
            <a:avLst/>
          </a:prstGeom>
          <a:noFill/>
        </p:spPr>
        <p:txBody>
          <a:bodyPr wrap="square" rtlCol="0">
            <a:spAutoFit/>
          </a:bodyPr>
          <a:lstStyle/>
          <a:p>
            <a:r>
              <a:rPr lang="en-US" dirty="0"/>
              <a:t>For my webserver I have a dedicated firewall to restrict unwanted users coming to our website stopping </a:t>
            </a:r>
            <a:r>
              <a:rPr lang="en-US" dirty="0" err="1"/>
              <a:t>ddosing</a:t>
            </a:r>
            <a:r>
              <a:rPr lang="en-US" dirty="0"/>
              <a:t> and other forms of attacks whilst allowing wanted users connecting to the server  </a:t>
            </a:r>
          </a:p>
          <a:p>
            <a:r>
              <a:rPr lang="en-US" dirty="0"/>
              <a:t>The firewall also only allows HTTPS traffic to the server disallowing traffic to the internal server </a:t>
            </a:r>
          </a:p>
        </p:txBody>
      </p:sp>
    </p:spTree>
    <p:extLst>
      <p:ext uri="{BB962C8B-B14F-4D97-AF65-F5344CB8AC3E}">
        <p14:creationId xmlns:p14="http://schemas.microsoft.com/office/powerpoint/2010/main" val="291973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34A7-41A5-22F1-B23E-F6CE9FBDA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943CF-A1B5-80F0-BF66-17161E4D699B}"/>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80ACCCAA-F172-44DE-8833-84DC606528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60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7F3F0-7B62-F51C-7853-8DB47C11F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E6371-7FD8-6861-FCCB-DEC2A06F1AA0}"/>
              </a:ext>
            </a:extLst>
          </p:cNvPr>
          <p:cNvSpPr>
            <a:spLocks noGrp="1"/>
          </p:cNvSpPr>
          <p:nvPr>
            <p:ph type="title"/>
          </p:nvPr>
        </p:nvSpPr>
        <p:spPr/>
        <p:txBody>
          <a:bodyPr/>
          <a:lstStyle/>
          <a:p>
            <a:r>
              <a:rPr lang="en-US" dirty="0"/>
              <a:t>Security Measures</a:t>
            </a:r>
          </a:p>
        </p:txBody>
      </p:sp>
      <p:sp>
        <p:nvSpPr>
          <p:cNvPr id="3" name="Content Placeholder 2">
            <a:extLst>
              <a:ext uri="{FF2B5EF4-FFF2-40B4-BE49-F238E27FC236}">
                <a16:creationId xmlns:a16="http://schemas.microsoft.com/office/drawing/2014/main" id="{CFE6F528-110F-0770-9B9D-5966F90F15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514266"/>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55</TotalTime>
  <Words>453</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Verdana Pro</vt:lpstr>
      <vt:lpstr>Verdana Pro Cond SemiBold</vt:lpstr>
      <vt:lpstr>TornVTI</vt:lpstr>
      <vt:lpstr>Upgrading Network buisnesws infrasturctier</vt:lpstr>
      <vt:lpstr>Network Design</vt:lpstr>
      <vt:lpstr>Access And Distrubtion Layers</vt:lpstr>
      <vt:lpstr>Core Layer</vt:lpstr>
      <vt:lpstr>Remote Access Solution</vt:lpstr>
      <vt:lpstr>Mobile Device Intergration</vt:lpstr>
      <vt:lpstr>Hosting a web server</vt:lpstr>
      <vt:lpstr>Scalability</vt:lpstr>
      <vt:lpstr>Security Measures</vt:lpstr>
      <vt:lpstr>Cost Analysis</vt:lpstr>
      <vt:lpstr>Timeline</vt:lpstr>
      <vt:lpstr>Risk Assesment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Bradley-Smith</dc:creator>
  <cp:lastModifiedBy>Samuel Bradley-Smith</cp:lastModifiedBy>
  <cp:revision>1</cp:revision>
  <dcterms:created xsi:type="dcterms:W3CDTF">2024-12-12T15:16:57Z</dcterms:created>
  <dcterms:modified xsi:type="dcterms:W3CDTF">2024-12-12T16:12:50Z</dcterms:modified>
</cp:coreProperties>
</file>