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320" r:id="rId2"/>
    <p:sldId id="361" r:id="rId3"/>
    <p:sldId id="362" r:id="rId4"/>
    <p:sldId id="363" r:id="rId5"/>
    <p:sldId id="364" r:id="rId6"/>
    <p:sldId id="365" r:id="rId7"/>
    <p:sldId id="400" r:id="rId8"/>
    <p:sldId id="367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401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25" r:id="rId38"/>
    <p:sldId id="397" r:id="rId39"/>
    <p:sldId id="398" r:id="rId40"/>
    <p:sldId id="399" r:id="rId4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FFE7"/>
    <a:srgbClr val="9F8471"/>
    <a:srgbClr val="AA9282"/>
    <a:srgbClr val="939282"/>
    <a:srgbClr val="AA9699"/>
    <a:srgbClr val="969699"/>
    <a:srgbClr val="82A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74534" autoAdjust="0"/>
  </p:normalViewPr>
  <p:slideViewPr>
    <p:cSldViewPr>
      <p:cViewPr varScale="1">
        <p:scale>
          <a:sx n="64" d="100"/>
          <a:sy n="64" d="100"/>
        </p:scale>
        <p:origin x="18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9D53E0E-11CD-4FDC-8CDE-06C1796002F3}" type="datetimeFigureOut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78B70154-6AF0-4B2F-8B97-3D2B692A4B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D8292276-730F-4E1E-B6A0-AD399D10B06A}" type="datetimeFigureOut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97E57055-F9FB-485C-9590-06D92E26C6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FE488AFF-44AF-426A-BE87-1F971BD849FD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2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5AD7AAF0-7343-461E-8288-CB491F396538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12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9B1C7616-D752-488F-9A6B-EE9AAE1C5453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13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4122014D-8FB0-45B3-AE4A-07C800EBED7D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14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C766F427-4DFF-43C0-9AED-677FA4435EA1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15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C8A5D286-32B8-44AD-9E24-994D50E2BB40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16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C8A5D286-32B8-44AD-9E24-994D50E2BB40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17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236166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0119FAEA-98B6-45D4-B8F4-28A7E3BBAF82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20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28313385-2591-4D16-B7DD-04A31583293C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21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6CA7FAF2-730D-421A-8EFD-A8BD1369BE80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22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84412C86-A301-40D2-A1F8-4E1131AA50D1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24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9408F449-BCC4-4035-B423-4519A2839905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3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DEDE4132-EB2E-46BA-985B-F30DE8D6FDB8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27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1A2EFF26-B3D3-4E94-A167-86A5D04A9505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28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C48DB9C3-AF4C-488E-A047-16E2E22BB4A5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31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B6EC54EA-6D90-433A-9C85-27B381A73FE9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32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EED9E853-3A92-4371-AB8D-8FAEBE7C5A56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33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8AD9AE14-4243-4CD4-9648-DA2A16CAF915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35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B5C026F8-94A9-4F72-91AB-82CC6C301BD7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36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89247BC2-CC4A-4484-B142-2FD15DA6248E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38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7F66C10F-D73B-4165-A5AD-59CBDEE8C8F6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39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928C21EC-1272-4B80-8CED-E05E5E7307D3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40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A656FABA-8257-48BA-A7EF-F55CFB9E1A91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4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FE629AB7-AD64-4E89-9EC1-AE8834287671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5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41528509-780F-48E9-837F-92D74DC57EC7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6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57D6EE68-8227-47C0-BB05-95EA9BB291B1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8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7608034A-8101-43D0-AC4E-28CB2E081E54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9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E142B40B-A880-4600-9833-7D8B5B37A17F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10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F9A39CF6-63C9-4CD8-89AC-F368BF05ADE5}" type="slidenum"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11</a:t>
            </a:fld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</a:rPr>
              <a:t>##</a:t>
            </a: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>
                <a:hlinkClick r:id="rId2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20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8D4FCF-D9DC-4D3B-B119-093CF5B582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52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2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BF7CA4-F585-4E6F-908D-A50C5554D1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577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295400" y="2438400"/>
            <a:ext cx="6400800" cy="2097088"/>
          </a:xfrm>
          <a:prstGeom prst="rect">
            <a:avLst/>
          </a:prstGeom>
        </p:spPr>
        <p:txBody>
          <a:bodyPr anchor="ctr"/>
          <a:lstStyle/>
          <a:p>
            <a:pPr marL="319088" indent="-319088" algn="ctr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8000" b="1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Questions?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41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4D01B24A-7ED4-4C34-BEEA-2EB904965D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08" r:id="rId2"/>
    <p:sldLayoutId id="2147483711" r:id="rId3"/>
    <p:sldLayoutId id="2147483709" r:id="rId4"/>
    <p:sldLayoutId id="2147483712" r:id="rId5"/>
    <p:sldLayoutId id="2147483713" r:id="rId6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rgbClr val="B5DBE5"/>
        </a:buClr>
        <a:buSzPct val="70000"/>
        <a:buFont typeface="Wingdings 2" panose="05020102010507070707" pitchFamily="18" charset="2"/>
        <a:buChar char=""/>
        <a:defRPr sz="32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rgbClr val="FFA9A0"/>
        </a:buClr>
        <a:buFont typeface="Wingdings 2" panose="05020102010507070707" pitchFamily="18" charset="2"/>
        <a:buChar char=""/>
        <a:defRPr sz="30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rgbClr val="77B300"/>
        </a:buClr>
        <a:buFont typeface="Wingdings 2" panose="05020102010507070707" pitchFamily="18" charset="2"/>
        <a:buChar char=""/>
        <a:defRPr sz="28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anose="05020102010507070707" pitchFamily="18" charset="2"/>
        <a:buChar char=""/>
        <a:defRPr sz="26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anose="05020102010507070707" pitchFamily="18" charset="2"/>
        <a:buChar char=""/>
        <a:defRPr sz="24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33" y="457200"/>
            <a:ext cx="8915400" cy="1524000"/>
          </a:xfrm>
        </p:spPr>
        <p:txBody>
          <a:bodyPr/>
          <a:lstStyle/>
          <a:p>
            <a:pPr algn="l">
              <a:defRPr/>
            </a:pPr>
            <a:br>
              <a:rPr lang="en-US" dirty="0"/>
            </a:br>
            <a:r>
              <a:rPr lang="en-US" dirty="0"/>
              <a:t>Introduction to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52800"/>
            <a:ext cx="8305800" cy="569912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lang="en-US" dirty="0"/>
              <a:t>Creating and Running Your First C# Program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76800"/>
            <a:ext cx="2362200" cy="18059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562600"/>
            <a:ext cx="2667000" cy="9801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of Bad Formatting</a:t>
            </a:r>
            <a:endParaRPr lang="bg-BG" dirty="0"/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1333500" y="2868613"/>
            <a:ext cx="6407150" cy="28622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 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HelloCSharp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C#"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;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again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5865" name="AutoShape 9"/>
          <p:cNvSpPr>
            <a:spLocks noChangeArrowheads="1"/>
          </p:cNvSpPr>
          <p:nvPr/>
        </p:nvSpPr>
        <p:spPr bwMode="auto">
          <a:xfrm>
            <a:off x="4267200" y="1219200"/>
            <a:ext cx="3044825" cy="1379538"/>
          </a:xfrm>
          <a:prstGeom prst="wedgeRoundRectCallout">
            <a:avLst>
              <a:gd name="adj1" fmla="val -57594"/>
              <a:gd name="adj2" fmla="val 10161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Such formatting makes the source code unreadable.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DE32836E-99F5-4247-9034-B08BCFFAF4A2}" type="slidenum">
              <a:rPr lang="en-US" altLang="en-US" sz="1100"/>
              <a:pPr eaLnBrk="1" hangingPunct="1"/>
              <a:t>10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"C#"?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ct val="35000"/>
              </a:spcBef>
              <a:defRPr/>
            </a:pPr>
            <a:r>
              <a:rPr lang="en-US" sz="2800" dirty="0"/>
              <a:t>Programming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  <a:defRPr/>
            </a:pPr>
            <a:r>
              <a:rPr lang="en-US" sz="2800" dirty="0"/>
              <a:t>A syntax that allow to give instructions to the computer</a:t>
            </a:r>
          </a:p>
          <a:p>
            <a:pPr>
              <a:lnSpc>
                <a:spcPts val="3400"/>
              </a:lnSpc>
              <a:spcBef>
                <a:spcPct val="35000"/>
              </a:spcBef>
              <a:defRPr/>
            </a:pPr>
            <a:r>
              <a:rPr lang="en-US" sz="2800" dirty="0"/>
              <a:t>C# features:</a:t>
            </a:r>
          </a:p>
          <a:p>
            <a:pPr lvl="1">
              <a:lnSpc>
                <a:spcPts val="3400"/>
              </a:lnSpc>
              <a:spcBef>
                <a:spcPct val="35000"/>
              </a:spcBef>
              <a:defRPr/>
            </a:pPr>
            <a:r>
              <a:rPr lang="en-US" sz="2800" dirty="0"/>
              <a:t>New cutting edge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  <a:defRPr/>
            </a:pPr>
            <a:r>
              <a:rPr lang="en-US" sz="2800" dirty="0"/>
              <a:t>Extremely powerful</a:t>
            </a:r>
          </a:p>
          <a:p>
            <a:pPr lvl="1">
              <a:lnSpc>
                <a:spcPts val="3400"/>
              </a:lnSpc>
              <a:spcBef>
                <a:spcPct val="35000"/>
              </a:spcBef>
              <a:defRPr/>
            </a:pPr>
            <a:r>
              <a:rPr lang="en-US" sz="2800" dirty="0"/>
              <a:t>Easy to learn</a:t>
            </a:r>
          </a:p>
          <a:p>
            <a:pPr lvl="1">
              <a:lnSpc>
                <a:spcPts val="3400"/>
              </a:lnSpc>
              <a:spcBef>
                <a:spcPct val="35000"/>
              </a:spcBef>
              <a:defRPr/>
            </a:pPr>
            <a:r>
              <a:rPr lang="en-US" sz="2800" dirty="0"/>
              <a:t>Easy to read and understand</a:t>
            </a:r>
          </a:p>
          <a:p>
            <a:pPr lvl="1">
              <a:lnSpc>
                <a:spcPts val="3400"/>
              </a:lnSpc>
              <a:spcBef>
                <a:spcPct val="35000"/>
              </a:spcBef>
              <a:defRPr/>
            </a:pPr>
            <a:r>
              <a:rPr lang="en-US" sz="2800" dirty="0"/>
              <a:t>Object-oriented</a:t>
            </a:r>
          </a:p>
        </p:txBody>
      </p:sp>
      <p:pic>
        <p:nvPicPr>
          <p:cNvPr id="51204" name="Picture 4" descr="http://podcode.ru/wp-content/uploads/2009/08/WLWMicrosoftRenamesCLanguage_7F72csharp_thumb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4258945"/>
            <a:ext cx="2438400" cy="1970405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1638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53D58850-95FE-4A70-B3D7-4FA7CB484E2D}" type="slidenum">
              <a:rPr lang="en-US" altLang="en-US" sz="1100"/>
              <a:pPr eaLnBrk="1" hangingPunct="1"/>
              <a:t>11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You Need to Program?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/>
              <a:t>Knowledge of a programming language</a:t>
            </a:r>
          </a:p>
          <a:p>
            <a:pPr lvl="1">
              <a:lnSpc>
                <a:spcPts val="36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  <a:defRPr/>
            </a:pPr>
            <a:r>
              <a:rPr lang="en-US" dirty="0"/>
              <a:t>Task to solve</a:t>
            </a:r>
          </a:p>
          <a:p>
            <a:pPr>
              <a:lnSpc>
                <a:spcPts val="3600"/>
              </a:lnSpc>
              <a:defRPr/>
            </a:pPr>
            <a:r>
              <a:rPr lang="en-US" dirty="0"/>
              <a:t>Development environment, compilers, SDK</a:t>
            </a:r>
          </a:p>
          <a:p>
            <a:pPr lvl="1">
              <a:lnSpc>
                <a:spcPts val="36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Studio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.NET Framework SDK</a:t>
            </a:r>
          </a:p>
          <a:p>
            <a:pPr>
              <a:lnSpc>
                <a:spcPts val="3600"/>
              </a:lnSpc>
              <a:defRPr/>
            </a:pPr>
            <a:r>
              <a:rPr lang="en-US" dirty="0"/>
              <a:t>Set of useful standard classes</a:t>
            </a:r>
          </a:p>
          <a:p>
            <a:pPr lvl="1">
              <a:lnSpc>
                <a:spcPts val="36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Microsoft .NET Framework FCL</a:t>
            </a:r>
          </a:p>
          <a:p>
            <a:pPr>
              <a:lnSpc>
                <a:spcPts val="3600"/>
              </a:lnSpc>
              <a:defRPr/>
            </a:pPr>
            <a:r>
              <a:rPr lang="en-US" dirty="0"/>
              <a:t>Help documentation</a:t>
            </a:r>
          </a:p>
          <a:p>
            <a:pPr lvl="1">
              <a:lnSpc>
                <a:spcPts val="36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MSDN Library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218" name="Picture 2" descr="http://www.quality-web-solutions.com/images/blog-image/web-tool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15100" y="4305300"/>
            <a:ext cx="2019300" cy="2019300"/>
          </a:xfrm>
          <a:prstGeom prst="roundRect">
            <a:avLst>
              <a:gd name="adj" fmla="val 9295"/>
            </a:avLst>
          </a:prstGeom>
          <a:noFill/>
        </p:spPr>
      </p:pic>
      <p:sp>
        <p:nvSpPr>
          <p:cNvPr id="1741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AC0F921D-49BC-480C-AEAB-27F9EC2AB478}" type="slidenum">
              <a:rPr lang="en-US" altLang="en-US" sz="1100"/>
              <a:pPr eaLnBrk="1" hangingPunct="1"/>
              <a:t>12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dirty="0"/>
              <a:t>Your First C# Program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401888"/>
            <a:ext cx="8229600" cy="569912"/>
          </a:xfrm>
        </p:spPr>
        <p:txBody>
          <a:bodyPr/>
          <a:lstStyle/>
          <a:p>
            <a:pPr>
              <a:defRPr/>
            </a:pPr>
            <a:r>
              <a:t>Live Demo</a:t>
            </a:r>
          </a:p>
        </p:txBody>
      </p:sp>
      <p:pic>
        <p:nvPicPr>
          <p:cNvPr id="47106" name="Picture 2" descr="http://rlv.zcache.com/babys_first_c_program_hello_world_tshirt-p235489859508198131stvj_40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867400" y="3581400"/>
            <a:ext cx="2514600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.radvision.com/images/2009/20090402-VoipSurvivor-virtual-machine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62000" y="3581400"/>
            <a:ext cx="4492558" cy="2496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05000"/>
            <a:ext cx="5040313" cy="133985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What is .NET Framework?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646237"/>
            <a:ext cx="1857375" cy="18573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is .NET Framework?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Environment for execution of .NET programs</a:t>
            </a:r>
          </a:p>
          <a:p>
            <a:pPr>
              <a:defRPr/>
            </a:pPr>
            <a:r>
              <a:rPr lang="en-US" dirty="0"/>
              <a:t>Powerful library of classes</a:t>
            </a:r>
          </a:p>
          <a:p>
            <a:pPr>
              <a:defRPr/>
            </a:pPr>
            <a:r>
              <a:rPr lang="en-US" dirty="0"/>
              <a:t>Programming model</a:t>
            </a:r>
          </a:p>
          <a:p>
            <a:pPr>
              <a:defRPr/>
            </a:pPr>
            <a:r>
              <a:rPr lang="en-US" dirty="0"/>
              <a:t>Common execution engine for many programming languages</a:t>
            </a:r>
          </a:p>
          <a:p>
            <a:pPr lvl="1">
              <a:defRPr/>
            </a:pPr>
            <a:r>
              <a:rPr lang="en-US" dirty="0"/>
              <a:t>C#</a:t>
            </a:r>
          </a:p>
          <a:p>
            <a:pPr lvl="1">
              <a:defRPr/>
            </a:pPr>
            <a:r>
              <a:rPr lang="en-US" dirty="0"/>
              <a:t>Visual Basic .NET</a:t>
            </a:r>
          </a:p>
          <a:p>
            <a:pPr lvl="1">
              <a:defRPr/>
            </a:pPr>
            <a:r>
              <a:rPr lang="en-US" dirty="0"/>
              <a:t>Managed C++</a:t>
            </a:r>
          </a:p>
          <a:p>
            <a:pPr lvl="1">
              <a:defRPr/>
            </a:pPr>
            <a:r>
              <a:rPr lang="en-US" dirty="0"/>
              <a:t>... and many others</a:t>
            </a:r>
          </a:p>
        </p:txBody>
      </p:sp>
      <p:sp>
        <p:nvSpPr>
          <p:cNvPr id="2048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0F08AD51-8F0B-4940-B33B-BE5AD49E718D}" type="slidenum">
              <a:rPr lang="en-US" altLang="en-US" sz="1100"/>
              <a:pPr eaLnBrk="1" hangingPunct="1"/>
              <a:t>15</a:t>
            </a:fld>
            <a:endParaRPr lang="en-US" altLang="en-US" sz="11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678719"/>
            <a:ext cx="1857375" cy="18573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6"/>
          <p:cNvGrpSpPr>
            <a:grpSpLocks/>
          </p:cNvGrpSpPr>
          <p:nvPr/>
        </p:nvGrpSpPr>
        <p:grpSpPr bwMode="auto">
          <a:xfrm>
            <a:off x="457200" y="2133600"/>
            <a:ext cx="7162800" cy="4267200"/>
            <a:chOff x="457200" y="1962150"/>
            <a:chExt cx="7605208" cy="443865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57200" y="5832758"/>
              <a:ext cx="7595095" cy="568042"/>
            </a:xfrm>
            <a:prstGeom prst="rect">
              <a:avLst/>
            </a:prstGeom>
            <a:solidFill>
              <a:srgbClr val="80808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Operating System (OS)</a:t>
              </a: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57200" y="5200317"/>
              <a:ext cx="7595095" cy="568042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Common Language Runtime (CLR)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7200" y="4632276"/>
              <a:ext cx="7595095" cy="505293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Base Class Library (BCL)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57200" y="4064234"/>
              <a:ext cx="7595095" cy="50529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6">
                  <a:lumMod val="60000"/>
                  <a:lumOff val="4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ADO.NET, LINQ and XML (Data Tier)</a:t>
              </a: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7313" y="3494541"/>
              <a:ext cx="7595095" cy="505293"/>
            </a:xfrm>
            <a:prstGeom prst="rect">
              <a:avLst/>
            </a:prstGeom>
            <a:solidFill>
              <a:srgbClr val="FF99FF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FF69FF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WCF and WWF (Communication and Workflow Tier)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62257" y="2535146"/>
              <a:ext cx="3092986" cy="883436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ts val="2200"/>
                </a:lnSpc>
                <a:defRPr/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ASP.NET</a:t>
              </a:r>
            </a:p>
            <a:p>
              <a:pPr algn="ctr">
                <a:lnSpc>
                  <a:spcPts val="2200"/>
                </a:lnSpc>
                <a:defRPr/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Web Forms, MVC, AJAX</a:t>
              </a:r>
            </a:p>
            <a:p>
              <a:pPr algn="ctr">
                <a:lnSpc>
                  <a:spcPts val="1800"/>
                </a:lnSpc>
                <a:defRPr/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Mobile Internet Toolkit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632779" y="2530192"/>
              <a:ext cx="1447889" cy="88508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Windows</a:t>
              </a:r>
            </a:p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Forms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156517" y="2530192"/>
              <a:ext cx="1333272" cy="88508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WPF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6565638" y="2530192"/>
              <a:ext cx="1486656" cy="88508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Silverlight</a:t>
              </a: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58886" y="1981965"/>
              <a:ext cx="643881" cy="503642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C#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148276" y="1981965"/>
              <a:ext cx="650623" cy="503642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C++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849465" y="1981965"/>
              <a:ext cx="1107408" cy="503642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VB.NET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999012" y="1981965"/>
              <a:ext cx="682649" cy="503642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J#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735598" y="1981965"/>
              <a:ext cx="684334" cy="503642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F#</a:t>
              </a: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4472183" y="1981965"/>
              <a:ext cx="932110" cy="503642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JScript</a:t>
              </a: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5463288" y="1981965"/>
              <a:ext cx="785467" cy="503642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Perl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6299321" y="1970407"/>
              <a:ext cx="913569" cy="505293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Delphi</a:t>
              </a: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7260086" y="1962150"/>
              <a:ext cx="792209" cy="505293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…</a:t>
              </a:r>
            </a:p>
          </p:txBody>
        </p:sp>
      </p:grp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Inside .NET Framework</a:t>
            </a:r>
            <a:endParaRPr lang="bg-BG"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Building blocks of .NET Framework</a:t>
            </a:r>
          </a:p>
        </p:txBody>
      </p:sp>
      <p:sp>
        <p:nvSpPr>
          <p:cNvPr id="456725" name="AutoShape 21"/>
          <p:cNvSpPr>
            <a:spLocks/>
          </p:cNvSpPr>
          <p:nvPr/>
        </p:nvSpPr>
        <p:spPr bwMode="auto">
          <a:xfrm>
            <a:off x="7831138" y="2466975"/>
            <a:ext cx="346075" cy="2509838"/>
          </a:xfrm>
          <a:prstGeom prst="rightBrace">
            <a:avLst>
              <a:gd name="adj1" fmla="val 3633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8185150" y="3440113"/>
            <a:ext cx="841375" cy="579437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FCL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456727" name="AutoShape 23"/>
          <p:cNvSpPr>
            <a:spLocks/>
          </p:cNvSpPr>
          <p:nvPr/>
        </p:nvSpPr>
        <p:spPr bwMode="auto">
          <a:xfrm>
            <a:off x="7827963" y="5018088"/>
            <a:ext cx="304800" cy="574675"/>
          </a:xfrm>
          <a:prstGeom prst="rightBrace">
            <a:avLst>
              <a:gd name="adj1" fmla="val 1428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8162925" y="5026025"/>
            <a:ext cx="904875" cy="579438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CLR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151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967B69FB-B70E-4FC1-BCD4-A7CBDA6F2DA3}" type="slidenum">
              <a:rPr lang="en-US" altLang="en-US" sz="1100"/>
              <a:pPr eaLnBrk="1" hangingPunct="1"/>
              <a:t>16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Inside .NET Framework</a:t>
            </a:r>
            <a:endParaRPr lang="bg-BG"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Building blocks of .NET Framework</a:t>
            </a:r>
          </a:p>
        </p:txBody>
      </p:sp>
      <p:sp>
        <p:nvSpPr>
          <p:cNvPr id="2151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967B69FB-B70E-4FC1-BCD4-A7CBDA6F2DA3}" type="slidenum">
              <a:rPr lang="en-US" altLang="en-US" sz="1100"/>
              <a:pPr eaLnBrk="1" hangingPunct="1"/>
              <a:t>17</a:t>
            </a:fld>
            <a:endParaRPr lang="en-US" altLang="en-US" sz="11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56892"/>
            <a:ext cx="8077200" cy="45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3666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239000" cy="9144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CLR – The Heart of .NET Framework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/>
              <a:t>Common Language Runtime (CLR)</a:t>
            </a:r>
          </a:p>
          <a:p>
            <a:pPr lvl="1">
              <a:defRPr/>
            </a:pPr>
            <a:r>
              <a:rPr lang="en-US" dirty="0"/>
              <a:t>Managed execution environment</a:t>
            </a:r>
          </a:p>
          <a:p>
            <a:pPr lvl="2">
              <a:defRPr/>
            </a:pPr>
            <a:r>
              <a:rPr lang="en-US" dirty="0"/>
              <a:t>Executes .NET applications</a:t>
            </a:r>
          </a:p>
          <a:p>
            <a:pPr lvl="2">
              <a:defRPr/>
            </a:pPr>
            <a:r>
              <a:rPr lang="en-US" dirty="0"/>
              <a:t>Controls the execution process</a:t>
            </a:r>
          </a:p>
          <a:p>
            <a:pPr lvl="1">
              <a:defRPr/>
            </a:pPr>
            <a:r>
              <a:rPr lang="en-US" dirty="0"/>
              <a:t>Automatic memory management</a:t>
            </a:r>
            <a:r>
              <a:rPr lang="bg-BG" dirty="0"/>
              <a:t> (</a:t>
            </a:r>
            <a:r>
              <a:rPr lang="en-US" dirty="0"/>
              <a:t>garbage collection</a:t>
            </a:r>
            <a:r>
              <a:rPr lang="bg-BG" dirty="0"/>
              <a:t>)</a:t>
            </a:r>
            <a:endParaRPr lang="en-US" dirty="0"/>
          </a:p>
          <a:p>
            <a:pPr lvl="1">
              <a:defRPr/>
            </a:pPr>
            <a:r>
              <a:rPr lang="en-US" dirty="0"/>
              <a:t>Programming languages integration</a:t>
            </a:r>
          </a:p>
          <a:p>
            <a:pPr lvl="1">
              <a:defRPr/>
            </a:pPr>
            <a:r>
              <a:rPr lang="en-US" dirty="0"/>
              <a:t>Multiple versions support for assemblies</a:t>
            </a:r>
          </a:p>
          <a:p>
            <a:pPr lvl="1">
              <a:defRPr/>
            </a:pPr>
            <a:r>
              <a:rPr lang="en-US" dirty="0"/>
              <a:t>Integrated type safety and security</a:t>
            </a:r>
          </a:p>
        </p:txBody>
      </p:sp>
      <p:grpSp>
        <p:nvGrpSpPr>
          <p:cNvPr id="22532" name="Group 5"/>
          <p:cNvGrpSpPr>
            <a:grpSpLocks/>
          </p:cNvGrpSpPr>
          <p:nvPr/>
        </p:nvGrpSpPr>
        <p:grpSpPr bwMode="auto">
          <a:xfrm>
            <a:off x="6705600" y="2098675"/>
            <a:ext cx="1887538" cy="1101725"/>
            <a:chOff x="6781800" y="2057400"/>
            <a:chExt cx="1887537" cy="1101269"/>
          </a:xfrm>
        </p:grpSpPr>
        <p:sp>
          <p:nvSpPr>
            <p:cNvPr id="4" name="Cloud 3"/>
            <p:cNvSpPr/>
            <p:nvPr/>
          </p:nvSpPr>
          <p:spPr>
            <a:xfrm>
              <a:off x="6781800" y="2362074"/>
              <a:ext cx="1752599" cy="796595"/>
            </a:xfrm>
            <a:prstGeom prst="cloud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800" b="1" noProof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CLR</a:t>
              </a:r>
            </a:p>
          </p:txBody>
        </p:sp>
        <p:pic>
          <p:nvPicPr>
            <p:cNvPr id="22535" name="Picture 24" descr="BD18212_"/>
            <p:cNvPicPr>
              <a:picLocks noChangeAspect="1" noChangeArrowheads="1"/>
            </p:cNvPicPr>
            <p:nvPr/>
          </p:nvPicPr>
          <p:blipFill>
            <a:blip r:embed="rId2">
              <a:lum bright="10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2057400"/>
              <a:ext cx="820737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3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186912DA-300C-485E-98BB-D494F157D6CC}" type="slidenum">
              <a:rPr lang="en-US" altLang="en-US" sz="1100"/>
              <a:pPr eaLnBrk="1" hangingPunct="1"/>
              <a:t>18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Framework Class Library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sz="3400" dirty="0"/>
              <a:t>Framework Class Library (FCL)</a:t>
            </a:r>
          </a:p>
          <a:p>
            <a:pPr lvl="1">
              <a:lnSpc>
                <a:spcPts val="3600"/>
              </a:lnSpc>
              <a:defRPr/>
            </a:pPr>
            <a:r>
              <a:rPr lang="en-US" dirty="0"/>
              <a:t>Provides basic functionality to developers:</a:t>
            </a:r>
          </a:p>
          <a:p>
            <a:pPr lvl="2">
              <a:lnSpc>
                <a:spcPts val="3600"/>
              </a:lnSpc>
              <a:defRPr/>
            </a:pPr>
            <a:r>
              <a:rPr lang="en-US" dirty="0"/>
              <a:t>Console applications</a:t>
            </a:r>
          </a:p>
          <a:p>
            <a:pPr lvl="2">
              <a:lnSpc>
                <a:spcPts val="3600"/>
              </a:lnSpc>
              <a:defRPr/>
            </a:pPr>
            <a:r>
              <a:rPr lang="en-US" dirty="0"/>
              <a:t>WPF and Silverlight rich-media applications</a:t>
            </a:r>
          </a:p>
          <a:p>
            <a:pPr lvl="2">
              <a:lnSpc>
                <a:spcPts val="3600"/>
              </a:lnSpc>
              <a:defRPr/>
            </a:pPr>
            <a:r>
              <a:rPr lang="en-US" dirty="0"/>
              <a:t>Windows Forms GUI applications</a:t>
            </a:r>
          </a:p>
          <a:p>
            <a:pPr lvl="2">
              <a:lnSpc>
                <a:spcPts val="3600"/>
              </a:lnSpc>
              <a:defRPr/>
            </a:pPr>
            <a:r>
              <a:rPr lang="en-US" dirty="0"/>
              <a:t>Web applications (dynamic Web sites)</a:t>
            </a:r>
          </a:p>
          <a:p>
            <a:pPr lvl="2">
              <a:lnSpc>
                <a:spcPts val="3600"/>
              </a:lnSpc>
              <a:defRPr/>
            </a:pPr>
            <a:r>
              <a:rPr lang="en-US" dirty="0"/>
              <a:t>Web services</a:t>
            </a:r>
            <a:r>
              <a:rPr lang="bg-BG" dirty="0"/>
              <a:t>, </a:t>
            </a:r>
            <a:r>
              <a:rPr lang="en-US" dirty="0"/>
              <a:t>communication and workflow</a:t>
            </a:r>
          </a:p>
          <a:p>
            <a:pPr lvl="2">
              <a:lnSpc>
                <a:spcPts val="3600"/>
              </a:lnSpc>
              <a:defRPr/>
            </a:pPr>
            <a:r>
              <a:rPr lang="en-US" dirty="0"/>
              <a:t>Server &amp; desktop applications</a:t>
            </a:r>
          </a:p>
          <a:p>
            <a:pPr lvl="2">
              <a:lnSpc>
                <a:spcPts val="3600"/>
              </a:lnSpc>
              <a:defRPr/>
            </a:pPr>
            <a:r>
              <a:rPr lang="en-US" dirty="0"/>
              <a:t>Applications for mobile devices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FD283416-A856-44DC-8669-1E201AF5238A}" type="slidenum">
              <a:rPr lang="en-US" altLang="en-US" sz="1100"/>
              <a:pPr eaLnBrk="1" hangingPunct="1"/>
              <a:t>19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  <a:tabLst/>
              <a:defRPr/>
            </a:pPr>
            <a:r>
              <a:rPr lang="en-US" dirty="0"/>
              <a:t>What is Computer Programming?</a:t>
            </a:r>
          </a:p>
          <a:p>
            <a:pPr marL="447675" indent="-447675">
              <a:buFont typeface="+mj-lt"/>
              <a:buAutoNum type="arabicPeriod"/>
              <a:tabLst/>
              <a:defRPr/>
            </a:pPr>
            <a:r>
              <a:rPr lang="en-US" dirty="0"/>
              <a:t>Your First C# Program</a:t>
            </a:r>
          </a:p>
          <a:p>
            <a:pPr marL="447675" indent="-447675">
              <a:buFont typeface="+mj-lt"/>
              <a:buAutoNum type="arabicPeriod"/>
              <a:tabLst/>
              <a:defRPr/>
            </a:pPr>
            <a:r>
              <a:rPr lang="en-US" dirty="0"/>
              <a:t>What is .NET Framework?</a:t>
            </a:r>
          </a:p>
          <a:p>
            <a:pPr marL="447675" indent="-447675">
              <a:buFont typeface="+mj-lt"/>
              <a:buAutoNum type="arabicPeriod"/>
              <a:tabLst/>
              <a:defRPr/>
            </a:pPr>
            <a:r>
              <a:rPr lang="en-US" dirty="0"/>
              <a:t>What is Visual Studio?</a:t>
            </a:r>
          </a:p>
          <a:p>
            <a:pPr marL="447675" indent="-447675">
              <a:buFont typeface="+mj-lt"/>
              <a:buAutoNum type="arabicPeriod"/>
              <a:tabLst/>
              <a:defRPr/>
            </a:pPr>
            <a:r>
              <a:rPr lang="en-US" dirty="0"/>
              <a:t>What is MSDN Library?</a:t>
            </a:r>
            <a:endParaRPr lang="bg-BG" dirty="0"/>
          </a:p>
        </p:txBody>
      </p:sp>
      <p:pic>
        <p:nvPicPr>
          <p:cNvPr id="68610" name="Picture 2" descr="http://na.square-enix.com/games/chocobo/graphics/contents-tit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172201" y="2796093"/>
            <a:ext cx="2438400" cy="3528507"/>
          </a:xfrm>
          <a:prstGeom prst="roundRect">
            <a:avLst>
              <a:gd name="adj" fmla="val 6470"/>
            </a:avLst>
          </a:prstGeom>
          <a:noFill/>
        </p:spPr>
      </p:pic>
      <p:pic>
        <p:nvPicPr>
          <p:cNvPr id="28674" name="Picture 2" descr="http://www.textually.org/textually/archives/images/set3/books3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828800" y="4539672"/>
            <a:ext cx="2286000" cy="1801091"/>
          </a:xfrm>
          <a:prstGeom prst="roundRect">
            <a:avLst>
              <a:gd name="adj" fmla="val 6470"/>
            </a:avLst>
          </a:prstGeom>
          <a:noFill/>
        </p:spPr>
      </p:pic>
      <p:sp>
        <p:nvSpPr>
          <p:cNvPr id="717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CE7B1856-37F4-431B-B26E-F38038F59DAB}" type="slidenum">
              <a:rPr lang="en-US" altLang="en-US" sz="1100"/>
              <a:pPr eaLnBrk="1" hangingPunct="1"/>
              <a:t>2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8006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What is Visual Studio?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85800"/>
            <a:ext cx="6639852" cy="382005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 Studio</a:t>
            </a:r>
            <a:endParaRPr lang="bg-BG"/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Visual Studio – Integrated Development Environment (IDE)</a:t>
            </a:r>
          </a:p>
          <a:p>
            <a:pPr>
              <a:defRPr/>
            </a:pPr>
            <a:r>
              <a:rPr lang="en-US" dirty="0"/>
              <a:t>Development tool that helps us to:</a:t>
            </a:r>
          </a:p>
          <a:p>
            <a:pPr lvl="1">
              <a:defRPr/>
            </a:pPr>
            <a:r>
              <a:rPr lang="en-US" dirty="0"/>
              <a:t>Write code</a:t>
            </a:r>
          </a:p>
          <a:p>
            <a:pPr lvl="1">
              <a:defRPr/>
            </a:pPr>
            <a:r>
              <a:rPr lang="en-US" dirty="0"/>
              <a:t>Design user interface</a:t>
            </a:r>
          </a:p>
          <a:p>
            <a:pPr lvl="1">
              <a:defRPr/>
            </a:pPr>
            <a:r>
              <a:rPr lang="en-US" dirty="0"/>
              <a:t>Compile code</a:t>
            </a:r>
          </a:p>
          <a:p>
            <a:pPr lvl="1">
              <a:defRPr/>
            </a:pPr>
            <a:r>
              <a:rPr lang="en-US" dirty="0"/>
              <a:t>Execute / test / debug applications</a:t>
            </a:r>
          </a:p>
          <a:p>
            <a:pPr lvl="1">
              <a:defRPr/>
            </a:pPr>
            <a:r>
              <a:rPr lang="en-US" dirty="0"/>
              <a:t>Browse the help</a:t>
            </a:r>
          </a:p>
          <a:p>
            <a:pPr lvl="1">
              <a:defRPr/>
            </a:pPr>
            <a:r>
              <a:rPr lang="en-US" dirty="0"/>
              <a:t>Manage project's files</a:t>
            </a:r>
          </a:p>
        </p:txBody>
      </p:sp>
      <p:sp>
        <p:nvSpPr>
          <p:cNvPr id="2560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41898C80-6D90-484C-BA60-0568F17B1812}" type="slidenum">
              <a:rPr lang="en-US" altLang="en-US" sz="1100"/>
              <a:pPr eaLnBrk="1" hangingPunct="1"/>
              <a:t>21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Benefits of Visual Studio</a:t>
            </a:r>
            <a:endParaRPr lang="bg-BG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/>
              <a:t>Single tool for: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/>
              <a:t>Writing code in many languages (C#, VB, …)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/>
              <a:t>Using different technologies (Web, WPF, …)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/>
              <a:t>For different platforms (.NET CF, Silverlight, …)</a:t>
            </a:r>
          </a:p>
          <a:p>
            <a:pPr>
              <a:spcBef>
                <a:spcPts val="1200"/>
              </a:spcBef>
              <a:defRPr/>
            </a:pPr>
            <a:r>
              <a:rPr lang="en-US" dirty="0"/>
              <a:t>Full integration of most development activities (coding, compiling, testing, debugging, deployment, version control, ...)</a:t>
            </a:r>
          </a:p>
          <a:p>
            <a:pPr>
              <a:spcBef>
                <a:spcPts val="1200"/>
              </a:spcBef>
              <a:defRPr/>
            </a:pPr>
            <a:r>
              <a:rPr lang="en-US" dirty="0"/>
              <a:t>Very easy to use!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3C3BA9E7-26C4-4354-AD7B-5C69056AC63E}" type="slidenum">
              <a:rPr lang="en-US" altLang="en-US" sz="1100"/>
              <a:pPr eaLnBrk="1" hangingPunct="1"/>
              <a:t>22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Visual Studio – Example</a:t>
            </a:r>
            <a:endParaRPr lang="bg-BG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66800" y="1066800"/>
            <a:ext cx="7010400" cy="5372724"/>
          </a:xfrm>
          <a:prstGeom prst="roundRect">
            <a:avLst>
              <a:gd name="adj" fmla="val 1331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5375C94D-1B10-49E5-8001-B780E831E216}" type="slidenum">
              <a:rPr lang="en-US" altLang="en-US" sz="1100"/>
              <a:pPr eaLnBrk="1" hangingPunct="1"/>
              <a:t>23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dirty="0"/>
              <a:t>Visual Studio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913"/>
          </a:xfrm>
        </p:spPr>
        <p:txBody>
          <a:bodyPr/>
          <a:lstStyle/>
          <a:p>
            <a:pPr>
              <a:defRPr/>
            </a:pPr>
            <a:r>
              <a:t>Compiling, Running and Debugging C# Programs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389313"/>
            <a:ext cx="5638800" cy="32441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/>
              <a:t>Creating New Console Application</a:t>
            </a:r>
            <a:endParaRPr lang="bg-BG" sz="360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ts val="3200"/>
              </a:lnSpc>
              <a:buFontTx/>
              <a:buAutoNum type="arabicPeriod"/>
              <a:defRPr/>
            </a:pPr>
            <a:r>
              <a:rPr lang="en-US" sz="3000" dirty="0"/>
              <a:t>File </a:t>
            </a:r>
            <a:r>
              <a:rPr lang="en-US" sz="3000" dirty="0">
                <a:sym typeface="Wingdings" pitchFamily="2" charset="2"/>
              </a:rPr>
              <a:t> New  Project ...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  <a:defRPr/>
            </a:pPr>
            <a:r>
              <a:rPr lang="en-US" sz="3000" dirty="0"/>
              <a:t>Choose C# console application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  <a:defRPr/>
            </a:pPr>
            <a:r>
              <a:rPr lang="en-US" sz="3000" dirty="0"/>
              <a:t>Choose project directory and name</a:t>
            </a:r>
            <a:endParaRPr lang="bg-BG" sz="3000" dirty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2830513"/>
            <a:ext cx="53848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90918402-D53C-4223-BC2C-D85EDDFE7320}" type="slidenum">
              <a:rPr lang="en-US" altLang="en-US" sz="1100"/>
              <a:pPr eaLnBrk="1" hangingPunct="1"/>
              <a:t>25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1827213"/>
            <a:ext cx="742315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/>
              <a:t>Creating New Console Application (2)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7675" indent="-447675">
              <a:spcBef>
                <a:spcPct val="30000"/>
              </a:spcBef>
              <a:buFontTx/>
              <a:buAutoNum type="arabicPeriod" startAt="4"/>
              <a:defRPr/>
            </a:pPr>
            <a:r>
              <a:rPr lang="en-US" sz="3000" dirty="0"/>
              <a:t>Visual Studio creates some source code for you</a:t>
            </a:r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auto">
          <a:xfrm>
            <a:off x="304800" y="2057400"/>
            <a:ext cx="2057400" cy="954088"/>
          </a:xfrm>
          <a:prstGeom prst="wedgeRoundRectCallout">
            <a:avLst>
              <a:gd name="adj1" fmla="val 75427"/>
              <a:gd name="adj2" fmla="val 1644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Namespace not 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17128" name="AutoShape 8"/>
          <p:cNvSpPr>
            <a:spLocks noChangeArrowheads="1"/>
          </p:cNvSpPr>
          <p:nvPr/>
        </p:nvSpPr>
        <p:spPr bwMode="auto">
          <a:xfrm>
            <a:off x="4572000" y="3429000"/>
            <a:ext cx="2087563" cy="1379538"/>
          </a:xfrm>
          <a:prstGeom prst="wedgeRoundRectCallout">
            <a:avLst>
              <a:gd name="adj1" fmla="val -126172"/>
              <a:gd name="adj2" fmla="val 342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 should be changed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91000" y="2093913"/>
            <a:ext cx="2514600" cy="954087"/>
          </a:xfrm>
          <a:prstGeom prst="wedgeRoundRectCallout">
            <a:avLst>
              <a:gd name="adj1" fmla="val -84075"/>
              <a:gd name="adj2" fmla="val 819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imports are not 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3072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B760DA76-EF5B-441E-BE38-D49ACBEACA4E}" type="slidenum">
              <a:rPr lang="en-US" altLang="en-US" sz="1100"/>
              <a:pPr eaLnBrk="1" hangingPunct="1"/>
              <a:t>26</a:t>
            </a:fld>
            <a:endParaRPr lang="en-US" altLang="en-US" sz="11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6" grpId="0" animBg="1"/>
      <p:bldP spid="51712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Compiling Source Code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638800"/>
          </a:xfrm>
        </p:spPr>
        <p:txBody>
          <a:bodyPr/>
          <a:lstStyle/>
          <a:p>
            <a:pPr>
              <a:defRPr/>
            </a:pPr>
            <a:r>
              <a:rPr lang="en-US" dirty="0"/>
              <a:t>The process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compiling</a:t>
            </a:r>
            <a:r>
              <a:rPr lang="en-US" dirty="0"/>
              <a:t> includes:</a:t>
            </a:r>
          </a:p>
          <a:p>
            <a:pPr lvl="1">
              <a:defRPr/>
            </a:pPr>
            <a:r>
              <a:rPr lang="en-US" dirty="0"/>
              <a:t>Syntactic checks</a:t>
            </a:r>
          </a:p>
          <a:p>
            <a:pPr lvl="1">
              <a:defRPr/>
            </a:pPr>
            <a:r>
              <a:rPr lang="en-US" dirty="0"/>
              <a:t>Type safety checks – Accessed in an allowed way</a:t>
            </a:r>
          </a:p>
          <a:p>
            <a:pPr lvl="1">
              <a:defRPr/>
            </a:pPr>
            <a:r>
              <a:rPr lang="en-US" dirty="0"/>
              <a:t>Translation of the source code to lower level language (MSIL)</a:t>
            </a:r>
          </a:p>
          <a:p>
            <a:pPr lvl="1">
              <a:defRPr/>
            </a:pPr>
            <a:r>
              <a:rPr lang="en-US" dirty="0"/>
              <a:t>Creating of executable files (assemblies)</a:t>
            </a:r>
          </a:p>
          <a:p>
            <a:pPr>
              <a:defRPr/>
            </a:pPr>
            <a:r>
              <a:rPr lang="en-US" dirty="0"/>
              <a:t>You can start compilation by</a:t>
            </a:r>
          </a:p>
          <a:p>
            <a:pPr lvl="1">
              <a:defRPr/>
            </a:pPr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Build-&gt;Build Solution/Project</a:t>
            </a:r>
          </a:p>
          <a:p>
            <a:pPr lvl="1">
              <a:defRPr/>
            </a:pPr>
            <a:r>
              <a:rPr lang="en-US" dirty="0"/>
              <a:t>Pressing</a:t>
            </a:r>
            <a:r>
              <a:rPr lang="en-US" noProof="1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F6]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[Shift+Ctrl+B]</a:t>
            </a:r>
          </a:p>
        </p:txBody>
      </p:sp>
      <p:pic>
        <p:nvPicPr>
          <p:cNvPr id="26626" name="Picture 2" descr="http://www.hexblog.com/decompilation/pix/mcode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5133109"/>
            <a:ext cx="1716258" cy="1267691"/>
          </a:xfrm>
          <a:prstGeom prst="roundRect">
            <a:avLst>
              <a:gd name="adj" fmla="val 7030"/>
            </a:avLst>
          </a:prstGeom>
          <a:noFill/>
        </p:spPr>
      </p:pic>
      <p:sp>
        <p:nvSpPr>
          <p:cNvPr id="3174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BEDB4E69-F1BD-4FE1-AF8D-D2ACF7F9256B}" type="slidenum">
              <a:rPr lang="en-US" altLang="en-US" sz="1100"/>
              <a:pPr eaLnBrk="1" hangingPunct="1"/>
              <a:t>27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Running Programs</a:t>
            </a:r>
            <a:endParaRPr lang="bg-BG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/>
              <a:t>The process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running</a:t>
            </a:r>
            <a:r>
              <a:rPr lang="en-US" dirty="0"/>
              <a:t> application includes: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/>
              <a:t>Compiling (if project not compiled)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/>
              <a:t>Starting the application</a:t>
            </a:r>
          </a:p>
          <a:p>
            <a:pPr>
              <a:spcBef>
                <a:spcPts val="1200"/>
              </a:spcBef>
              <a:defRPr/>
            </a:pPr>
            <a:r>
              <a:rPr lang="en-US" dirty="0"/>
              <a:t>You can run application by: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Debug-&gt;Start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menu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/>
              <a:t>By pressing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[F5]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[Ctrl+F5]</a:t>
            </a:r>
          </a:p>
          <a:p>
            <a:pPr>
              <a:spcBef>
                <a:spcPts val="1200"/>
              </a:spcBef>
              <a:buFontTx/>
              <a:buNone/>
              <a:defRPr/>
            </a:pPr>
            <a:r>
              <a:rPr lang="en-US" dirty="0"/>
              <a:t>* NOTE: Not all types of projects are able to be started!</a:t>
            </a:r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C430520E-4F3B-43B2-B51A-D266C3168A44}" type="slidenum">
              <a:rPr lang="en-US" altLang="en-US" sz="1100"/>
              <a:pPr eaLnBrk="1" hangingPunct="1"/>
              <a:t>28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Debugging The Code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6477000" cy="5638800"/>
          </a:xfrm>
        </p:spPr>
        <p:txBody>
          <a:bodyPr/>
          <a:lstStyle/>
          <a:p>
            <a:pPr>
              <a:defRPr/>
            </a:pPr>
            <a:r>
              <a:rPr lang="en-US" dirty="0"/>
              <a:t>The process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r>
              <a:rPr lang="en-US" dirty="0"/>
              <a:t> application includes:</a:t>
            </a:r>
          </a:p>
          <a:p>
            <a:pPr lvl="1">
              <a:defRPr/>
            </a:pPr>
            <a:r>
              <a:rPr lang="en-US" dirty="0"/>
              <a:t>Spotting an error</a:t>
            </a:r>
          </a:p>
          <a:p>
            <a:pPr lvl="1">
              <a:defRPr/>
            </a:pPr>
            <a:r>
              <a:rPr lang="en-US" dirty="0"/>
              <a:t>Finding the lines of code that cause the error</a:t>
            </a:r>
          </a:p>
          <a:p>
            <a:pPr lvl="1">
              <a:defRPr/>
            </a:pPr>
            <a:r>
              <a:rPr lang="en-US" dirty="0"/>
              <a:t>Fixing the code</a:t>
            </a:r>
          </a:p>
          <a:p>
            <a:pPr lvl="1">
              <a:defRPr/>
            </a:pPr>
            <a:r>
              <a:rPr lang="en-US" dirty="0"/>
              <a:t>Testing to check if the error is gone and no errors are introduced</a:t>
            </a:r>
          </a:p>
          <a:p>
            <a:pPr>
              <a:defRPr/>
            </a:pPr>
            <a:r>
              <a:rPr lang="en-US" dirty="0"/>
              <a:t>Iterative and continuous process</a:t>
            </a:r>
          </a:p>
        </p:txBody>
      </p:sp>
      <p:sp>
        <p:nvSpPr>
          <p:cNvPr id="3379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C5577E9B-3476-45FF-8526-0D18201D2EF8}" type="slidenum">
              <a:rPr lang="en-US" altLang="en-US" sz="1100"/>
              <a:pPr eaLnBrk="1" hangingPunct="1"/>
              <a:t>29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2125" y="1524000"/>
            <a:ext cx="5629275" cy="14732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dirty="0"/>
              <a:t>What is Computer Programming?</a:t>
            </a:r>
            <a:endParaRPr lang="bg-BG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495800" y="3657600"/>
            <a:ext cx="4144403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26" name="Picture 2" descr="http://pragyan.org/10/home/events/encypher/adaventure/computer_programming.jpg"/>
          <p:cNvPicPr>
            <a:picLocks noChangeAspect="1" noChangeArrowheads="1"/>
          </p:cNvPicPr>
          <p:nvPr/>
        </p:nvPicPr>
        <p:blipFill>
          <a:blip r:embed="rId4" cstate="screen">
            <a:lum bright="10000" contrast="10000"/>
          </a:blip>
          <a:srcRect/>
          <a:stretch>
            <a:fillRect/>
          </a:stretch>
        </p:blipFill>
        <p:spPr bwMode="auto">
          <a:xfrm>
            <a:off x="558800" y="3657600"/>
            <a:ext cx="3556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/>
              <a:t>Debugging in Visual Studio</a:t>
            </a:r>
            <a:endParaRPr lang="bg-BG" sz="380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 Studio has built-in debugger</a:t>
            </a:r>
          </a:p>
          <a:p>
            <a:pPr>
              <a:defRPr/>
            </a:pPr>
            <a:r>
              <a:rPr lang="en-US"/>
              <a:t>It provides:</a:t>
            </a:r>
          </a:p>
          <a:p>
            <a:pPr lvl="1">
              <a:defRPr/>
            </a:pPr>
            <a:r>
              <a:rPr lang="en-US"/>
              <a:t>Breakpoints</a:t>
            </a:r>
          </a:p>
          <a:p>
            <a:pPr lvl="1">
              <a:defRPr/>
            </a:pPr>
            <a:r>
              <a:rPr lang="en-US"/>
              <a:t>Ability to trace the code execution</a:t>
            </a:r>
          </a:p>
          <a:p>
            <a:pPr lvl="1">
              <a:defRPr/>
            </a:pPr>
            <a:r>
              <a:rPr lang="en-US"/>
              <a:t>Ability to inspect variables at runtime</a:t>
            </a:r>
            <a:endParaRPr lang="bg-BG"/>
          </a:p>
        </p:txBody>
      </p:sp>
      <p:pic>
        <p:nvPicPr>
          <p:cNvPr id="34820" name="Picture 2" descr="C:\Trash\VS2010-debug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4378325"/>
            <a:ext cx="5961062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00BFC35F-DFE5-4B44-8321-0E02B3D250AE}" type="slidenum">
              <a:rPr lang="en-US" altLang="en-US" sz="1100"/>
              <a:pPr eaLnBrk="1" hangingPunct="1"/>
              <a:t>30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dirty="0"/>
              <a:t>Visual Studio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249488"/>
            <a:ext cx="8229600" cy="569912"/>
          </a:xfrm>
        </p:spPr>
        <p:txBody>
          <a:bodyPr/>
          <a:lstStyle/>
          <a:p>
            <a:pPr>
              <a:defRPr/>
            </a:pPr>
            <a:r>
              <a:t>Compiling, Running and Debugging C# Programs </a:t>
            </a:r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1763713" y="2978150"/>
            <a:ext cx="540067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Live</a:t>
            </a: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7249" y="1066800"/>
            <a:ext cx="5040313" cy="149225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What is MSDN Library?</a:t>
            </a:r>
            <a:endParaRPr lang="bg-BG" dirty="0"/>
          </a:p>
        </p:txBody>
      </p:sp>
      <p:pic>
        <p:nvPicPr>
          <p:cNvPr id="57346" name="Picture 2" descr="http://ec.europa.eu/information_society/activities/egovernment/images/diverse/CampbellLibrary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1403993" y="3124200"/>
            <a:ext cx="4238144" cy="3171128"/>
          </a:xfrm>
          <a:prstGeom prst="roundRect">
            <a:avLst>
              <a:gd name="adj" fmla="val 4681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1000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Complete documentation of all classes and their functionality</a:t>
            </a:r>
          </a:p>
          <a:p>
            <a:pPr lvl="1">
              <a:defRPr/>
            </a:pPr>
            <a:r>
              <a:rPr lang="en-US" dirty="0"/>
              <a:t>With descriptions of all methods, properties, events, etc.</a:t>
            </a:r>
          </a:p>
          <a:p>
            <a:pPr lvl="1">
              <a:defRPr/>
            </a:pPr>
            <a:r>
              <a:rPr lang="en-US" dirty="0"/>
              <a:t>With code examples</a:t>
            </a:r>
          </a:p>
          <a:p>
            <a:pPr>
              <a:defRPr/>
            </a:pPr>
            <a:r>
              <a:rPr lang="en-US" dirty="0"/>
              <a:t>Related articles</a:t>
            </a:r>
          </a:p>
          <a:p>
            <a:pPr>
              <a:defRPr/>
            </a:pPr>
            <a:r>
              <a:rPr lang="en-US" dirty="0"/>
              <a:t>Library of samples</a:t>
            </a:r>
          </a:p>
          <a:p>
            <a:pPr>
              <a:defRPr/>
            </a:pPr>
            <a:r>
              <a:rPr lang="en-US" dirty="0"/>
              <a:t>Use local copy or the Web version at 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http://msdn.microsoft.com/</a:t>
            </a:r>
            <a:endParaRPr lang="en-US" u="sn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89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17CFEE93-CAFF-45F1-8136-D0D98B7D685A}" type="slidenum">
              <a:rPr lang="en-US" altLang="en-US" sz="1100"/>
              <a:pPr eaLnBrk="1" hangingPunct="1"/>
              <a:t>33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MSDN Library</a:t>
            </a:r>
            <a:endParaRPr lang="bg-BG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961F84C9-1F2E-45E7-B60D-3B2D09FDBA97}" type="slidenum">
              <a:rPr lang="en-US" altLang="en-US" sz="1100"/>
              <a:pPr eaLnBrk="1" hangingPunct="1"/>
              <a:t>34</a:t>
            </a:fld>
            <a:endParaRPr lang="en-US" altLang="en-US" sz="11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0" y="1245650"/>
            <a:ext cx="8836705" cy="50525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to Use MSDN Library?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/>
              <a:t>Offline version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/>
              <a:t>Use the table of contents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/>
              <a:t>Use the alphabetical index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/>
              <a:t>Search for phrase or keyword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/>
              <a:t>Filter by technology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/>
              <a:t>Browse your favorite articles</a:t>
            </a:r>
          </a:p>
          <a:p>
            <a:pPr>
              <a:spcBef>
                <a:spcPts val="1200"/>
              </a:spcBef>
              <a:defRPr/>
            </a:pPr>
            <a:r>
              <a:rPr lang="en-US" dirty="0"/>
              <a:t>Online version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/>
              <a:t>Use the built-in search</a:t>
            </a:r>
          </a:p>
        </p:txBody>
      </p:sp>
      <p:sp>
        <p:nvSpPr>
          <p:cNvPr id="399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0427D06F-A308-4A34-AC64-C05019920411}" type="slidenum">
              <a:rPr lang="en-US" altLang="en-US" sz="1100"/>
              <a:pPr eaLnBrk="1" hangingPunct="1"/>
              <a:t>35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/>
              <a:t>MSDN Library</a:t>
            </a:r>
            <a:endParaRPr lang="bg-BG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8488"/>
            <a:ext cx="8229600" cy="569912"/>
          </a:xfrm>
        </p:spPr>
        <p:txBody>
          <a:bodyPr/>
          <a:lstStyle/>
          <a:p>
            <a:pPr>
              <a:defRPr/>
            </a:pPr>
            <a:r>
              <a:t>Browsing and Searching Documentation</a:t>
            </a:r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1763713" y="2520950"/>
            <a:ext cx="540067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pic>
        <p:nvPicPr>
          <p:cNvPr id="50178" name="Picture 2" descr="http://nhrc.nic.in/library/librarymain_files/library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74584">
            <a:off x="751401" y="3400426"/>
            <a:ext cx="3793098" cy="2753790"/>
          </a:xfrm>
          <a:prstGeom prst="roundRect">
            <a:avLst>
              <a:gd name="adj" fmla="val 5471"/>
            </a:avLst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469">
            <a:off x="5715000" y="365760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4244" y="3429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Introduction to Programming</a:t>
            </a:r>
          </a:p>
        </p:txBody>
      </p:sp>
      <p:pic>
        <p:nvPicPr>
          <p:cNvPr id="41987" name="Picture 2" descr="http://www.innovationtools.com/images/questions-25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87788"/>
            <a:ext cx="1727200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http://www.prlog.org/10224518-questio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886200"/>
            <a:ext cx="2097088" cy="2133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41989" name="Picture 6" descr="http://sarkononmerci.fr/assets/question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886200"/>
            <a:ext cx="20002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5400" y="1447800"/>
            <a:ext cx="6400800" cy="1792288"/>
          </a:xfrm>
          <a:prstGeom prst="rect">
            <a:avLst/>
          </a:prstGeom>
        </p:spPr>
        <p:txBody>
          <a:bodyPr anchor="ctr"/>
          <a:lstStyle/>
          <a:p>
            <a:pPr marL="319088" indent="-319088" algn="ctr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8000" b="1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Questions?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lnSpc>
                <a:spcPts val="3600"/>
              </a:lnSpc>
              <a:buFontTx/>
              <a:buAutoNum type="arabicPeriod"/>
              <a:defRPr/>
            </a:pPr>
            <a:r>
              <a:rPr lang="en-US" sz="2800" dirty="0"/>
              <a:t>Familiarize yourself with:</a:t>
            </a:r>
          </a:p>
          <a:p>
            <a:pPr marL="628650" lvl="1" indent="-361950">
              <a:lnSpc>
                <a:spcPts val="3600"/>
              </a:lnSpc>
              <a:defRPr/>
            </a:pPr>
            <a:r>
              <a:rPr lang="nl-NL" sz="2600" dirty="0"/>
              <a:t>Microsoft Visual Studio</a:t>
            </a:r>
          </a:p>
          <a:p>
            <a:pPr marL="628650" lvl="1" indent="-361950">
              <a:lnSpc>
                <a:spcPts val="3600"/>
              </a:lnSpc>
              <a:defRPr/>
            </a:pPr>
            <a:r>
              <a:rPr lang="nl-NL" sz="2600" dirty="0"/>
              <a:t>Microsoft Developer Network (MSDN) Library Documentation</a:t>
            </a:r>
          </a:p>
          <a:p>
            <a:pPr marL="895350" lvl="2" indent="-352425">
              <a:lnSpc>
                <a:spcPts val="3600"/>
              </a:lnSpc>
              <a:defRPr/>
            </a:pPr>
            <a:r>
              <a:rPr lang="nl-NL" sz="2400" dirty="0"/>
              <a:t>Find information about </a:t>
            </a:r>
            <a:r>
              <a:rPr lang="nl-NL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Console.WriteLine()</a:t>
            </a:r>
            <a:r>
              <a:rPr lang="nl-NL" sz="2400" dirty="0"/>
              <a:t> method.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  <a:defRPr/>
            </a:pPr>
            <a:r>
              <a:rPr lang="nl-NL" sz="2800" dirty="0"/>
              <a:t>Create, compile and run a “Hello C#” console application.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  <a:defRPr/>
            </a:pPr>
            <a:r>
              <a:rPr lang="nl-NL" sz="2800" dirty="0"/>
              <a:t>Modify the application to print your name.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  <a:defRPr/>
            </a:pPr>
            <a:r>
              <a:rPr lang="nl-NL" sz="2800" dirty="0"/>
              <a:t>Write a program to print the numbers 1, 101 and 1001.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00F7C7DE-7AA4-49BA-B5EB-A0E2C54EC4F6}" type="slidenum">
              <a:rPr lang="en-US" altLang="en-US" sz="1100"/>
              <a:pPr eaLnBrk="1" hangingPunct="1"/>
              <a:t>38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Exercises (2)</a:t>
            </a:r>
            <a:endParaRPr lang="bg-BG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530850"/>
          </a:xfrm>
        </p:spPr>
        <p:txBody>
          <a:bodyPr/>
          <a:lstStyle/>
          <a:p>
            <a:pPr marL="447675" indent="-447675">
              <a:spcBef>
                <a:spcPts val="0"/>
              </a:spcBef>
              <a:buFontTx/>
              <a:buAutoNum type="arabicPeriod" startAt="5"/>
              <a:tabLst/>
              <a:defRPr/>
            </a:pPr>
            <a:r>
              <a:rPr lang="en-US" sz="2800" dirty="0"/>
              <a:t>Install at home:</a:t>
            </a:r>
          </a:p>
          <a:p>
            <a:pPr marL="847725" lvl="1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600" dirty="0"/>
              <a:t>Microsoft .NET Framework </a:t>
            </a:r>
          </a:p>
          <a:p>
            <a:pPr marL="847725" lvl="1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600" dirty="0"/>
              <a:t>Microsoft Visual Studio (or Visual C# Express)</a:t>
            </a:r>
          </a:p>
          <a:p>
            <a:pPr marL="847725" lvl="1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600" dirty="0"/>
              <a:t>Microsoft Developer Network (MSDN)</a:t>
            </a:r>
          </a:p>
          <a:p>
            <a:pPr marL="447675" indent="-447675">
              <a:spcBef>
                <a:spcPts val="0"/>
              </a:spcBef>
              <a:buFontTx/>
              <a:buAutoNum type="arabicPeriod" startAt="6"/>
              <a:tabLst/>
              <a:defRPr/>
            </a:pPr>
            <a:r>
              <a:rPr lang="en-US" sz="2800" dirty="0"/>
              <a:t>Create console application that prints your first and last name.</a:t>
            </a:r>
          </a:p>
          <a:p>
            <a:pPr marL="447675" indent="-447675">
              <a:spcBef>
                <a:spcPts val="0"/>
              </a:spcBef>
              <a:buFontTx/>
              <a:buAutoNum type="arabicPeriod" startAt="6"/>
              <a:tabLst/>
              <a:defRPr/>
            </a:pPr>
            <a:r>
              <a:rPr lang="en-US" sz="2800" dirty="0"/>
              <a:t>Create a console application that prints the current date and time.</a:t>
            </a:r>
          </a:p>
          <a:p>
            <a:pPr marL="447675" indent="-447675">
              <a:spcBef>
                <a:spcPts val="0"/>
              </a:spcBef>
              <a:buFontTx/>
              <a:buAutoNum type="arabicPeriod" startAt="6"/>
              <a:tabLst/>
              <a:defRPr/>
            </a:pPr>
            <a:r>
              <a:rPr lang="en-US" sz="2800" dirty="0"/>
              <a:t>Create a console application that calculates and prints the square of the number 12345.</a:t>
            </a:r>
            <a:endParaRPr lang="bg-BG" sz="2800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A56210FF-DEEC-4ABE-A3CD-B2AED394DD2D}" type="slidenum">
              <a:rPr lang="en-US" altLang="en-US" sz="1100"/>
              <a:pPr eaLnBrk="1" hangingPunct="1"/>
              <a:t>39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1438"/>
            <a:ext cx="7162800" cy="909637"/>
          </a:xfrm>
        </p:spPr>
        <p:txBody>
          <a:bodyPr/>
          <a:lstStyle/>
          <a:p>
            <a:pPr>
              <a:defRPr/>
            </a:pPr>
            <a:r>
              <a:rPr lang="en-US" sz="3800" dirty="0"/>
              <a:t>Define: Computer Programming</a:t>
            </a:r>
            <a:endParaRPr lang="bg-BG" sz="38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1643063"/>
          </a:xfrm>
          <a:solidFill>
            <a:schemeClr val="accent5">
              <a:lumMod val="75000"/>
              <a:alpha val="15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marL="0" indent="0">
              <a:buFont typeface="Wingdings 2" panose="05020102010507070707" pitchFamily="18" charset="2"/>
              <a:buNone/>
              <a:tabLst/>
              <a:defRPr/>
            </a:pP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Computer programming</a:t>
            </a:r>
            <a:r>
              <a:rPr lang="en-US" sz="3600" dirty="0"/>
              <a:t>: creating a sequence of instructions to enable the computer to do something</a:t>
            </a:r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4211638" y="3573463"/>
            <a:ext cx="4392612" cy="693737"/>
          </a:xfrm>
          <a:prstGeom prst="rect">
            <a:avLst/>
          </a:prstGeom>
        </p:spPr>
        <p:txBody>
          <a:bodyPr/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i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Definition by Google</a:t>
            </a:r>
          </a:p>
        </p:txBody>
      </p:sp>
      <p:pic>
        <p:nvPicPr>
          <p:cNvPr id="9221" name="Picture 2" descr="http://www.blog.bartoszkoplin.pl/wp-content/uploads/2009/01/googl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14800"/>
            <a:ext cx="2895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17BBCC63-C246-4009-976D-86C3AE88CA5B}" type="slidenum">
              <a:rPr lang="en-US" altLang="en-US" sz="1100"/>
              <a:pPr eaLnBrk="1" hangingPunct="1"/>
              <a:t>4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Exercises (3)</a:t>
            </a:r>
            <a:endParaRPr lang="bg-BG"/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7675" indent="-447675">
              <a:buFontTx/>
              <a:buAutoNum type="arabicPeriod" startAt="9"/>
              <a:defRPr/>
            </a:pPr>
            <a:r>
              <a:rPr lang="en-US" sz="2800" dirty="0"/>
              <a:t>Write a program that prints the first 10 members of the sequence: 2, -3, 4, -5, 6, -7, ...</a:t>
            </a:r>
          </a:p>
          <a:p>
            <a:pPr marL="447675" indent="-447675">
              <a:buFontTx/>
              <a:buAutoNum type="arabicPeriod" startAt="9"/>
              <a:defRPr/>
            </a:pPr>
            <a:r>
              <a:rPr lang="en-US" sz="2800" dirty="0"/>
              <a:t>Provide a short list with information about the most popular programming languages. How do they differ from C#?</a:t>
            </a:r>
          </a:p>
          <a:p>
            <a:pPr marL="447675" indent="-447675">
              <a:buFontTx/>
              <a:buAutoNum type="arabicPeriod" startAt="9"/>
              <a:defRPr/>
            </a:pPr>
            <a:r>
              <a:rPr lang="en-US" sz="2800" dirty="0"/>
              <a:t>Describe the difference between C# and .NET Framework.</a:t>
            </a:r>
          </a:p>
          <a:p>
            <a:pPr marL="447675" indent="-447675">
              <a:buFontTx/>
              <a:buAutoNum type="arabicPeriod" startAt="9"/>
              <a:defRPr/>
            </a:pPr>
            <a:r>
              <a:rPr lang="en-US" sz="2800" dirty="0"/>
              <a:t>* Write a program to read your age from the console and print how old you will be after 10 years.</a:t>
            </a:r>
            <a:endParaRPr lang="bg-BG" sz="2400" dirty="0"/>
          </a:p>
        </p:txBody>
      </p:sp>
      <p:sp>
        <p:nvSpPr>
          <p:cNvPr id="4506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D5E35FA4-F601-4365-ACED-CD9D7405CF1C}" type="slidenum">
              <a:rPr lang="en-US" altLang="en-US" sz="1100"/>
              <a:pPr eaLnBrk="1" hangingPunct="1"/>
              <a:t>40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Phases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defRPr/>
            </a:pPr>
            <a:r>
              <a:rPr lang="en-US" dirty="0"/>
              <a:t>Define a task/problem</a:t>
            </a:r>
          </a:p>
          <a:p>
            <a:pPr>
              <a:defRPr/>
            </a:pPr>
            <a:r>
              <a:rPr lang="en-US" dirty="0"/>
              <a:t>Plan your solution</a:t>
            </a:r>
          </a:p>
          <a:p>
            <a:pPr lvl="1">
              <a:defRPr/>
            </a:pPr>
            <a:r>
              <a:rPr lang="en-US" dirty="0"/>
              <a:t>Find suitable algorithm to solve it</a:t>
            </a:r>
          </a:p>
          <a:p>
            <a:pPr lvl="1">
              <a:defRPr/>
            </a:pPr>
            <a:r>
              <a:rPr lang="en-US" dirty="0"/>
              <a:t>Find suitable data structures to use</a:t>
            </a:r>
          </a:p>
          <a:p>
            <a:pPr>
              <a:defRPr/>
            </a:pPr>
            <a:r>
              <a:rPr lang="en-US" dirty="0"/>
              <a:t>Write code</a:t>
            </a:r>
          </a:p>
          <a:p>
            <a:pPr>
              <a:defRPr/>
            </a:pPr>
            <a:r>
              <a:rPr lang="en-US" dirty="0"/>
              <a:t>Fix program error (bugs)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Make your customer happy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323850" y="1147763"/>
            <a:ext cx="8496300" cy="5329237"/>
          </a:xfrm>
          <a:prstGeom prst="rect">
            <a:avLst/>
          </a:prstGeom>
        </p:spPr>
        <p:txBody>
          <a:bodyPr/>
          <a:lstStyle/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= Specification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= Design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= Implementation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= Testing &amp; Debugging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= Deployment</a:t>
            </a:r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57A2306B-0491-457C-8741-8C198DA3D9CD}" type="slidenum">
              <a:rPr lang="en-US" altLang="en-US" sz="1100"/>
              <a:pPr eaLnBrk="1" hangingPunct="1"/>
              <a:t>5</a:t>
            </a:fld>
            <a:endParaRPr lang="en-US" altLang="en-US" sz="11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235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dirty="0"/>
              <a:t>Your First C# Program</a:t>
            </a:r>
            <a:endParaRPr lang="bg-BG" dirty="0"/>
          </a:p>
        </p:txBody>
      </p:sp>
      <p:pic>
        <p:nvPicPr>
          <p:cNvPr id="60418" name="Picture 2" descr="http://ny-image2.etsy.com/il_430xN.4063907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53042" y="3886200"/>
            <a:ext cx="3863368" cy="2533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First Look at C#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579438"/>
          </a:xfrm>
        </p:spPr>
        <p:txBody>
          <a:bodyPr/>
          <a:lstStyle/>
          <a:p>
            <a:pPr>
              <a:defRPr/>
            </a:pPr>
            <a:r>
              <a:rPr lang="en-US" dirty="0"/>
              <a:t>Sample C# program: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905000"/>
            <a:ext cx="7696200" cy="3478213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sz="2200" noProof="1"/>
              <a:t>using System;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endParaRPr sz="2200" noProof="1"/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sz="2200" noProof="1"/>
              <a:t>class HelloCSharp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sz="2200" noProof="1"/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sz="2200" noProof="1"/>
              <a:t>    static void Main()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sz="2200" noProof="1"/>
              <a:t>    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sz="2200" noProof="1"/>
              <a:t>        Console.WriteLine("Hello, C#");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sz="2200" noProof="1"/>
              <a:t>   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sz="2200" noProof="1"/>
              <a:t>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endParaRPr sz="2200" noProof="1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61938"/>
          </a:xfrm>
          <a:ln w="12700"/>
        </p:spPr>
        <p:txBody>
          <a:bodyPr>
            <a:spAutoFit/>
          </a:bodyPr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>
              <a:buClr>
                <a:srgbClr val="B5DBE5"/>
              </a:buClr>
              <a:buSzPct val="70000"/>
              <a:buFont typeface="Wingdings 2" panose="05020102010507070707" pitchFamily="18" charset="2"/>
              <a:buNone/>
            </a:pPr>
            <a:fld id="{86DCD37D-EBF6-4B2C-8D67-4D7B2B2FF618}" type="slidenum">
              <a:rPr lang="en-US" altLang="en-US" sz="1100" b="1">
                <a:effectLst>
                  <a:outerShdw blurRad="38100" dist="38100" dir="2700000" algn="tl">
                    <a:srgbClr val="FFFFFF"/>
                  </a:outerShdw>
                </a:effectLst>
              </a:rPr>
              <a:pPr>
                <a:buClr>
                  <a:srgbClr val="B5DBE5"/>
                </a:buClr>
                <a:buSzPct val="70000"/>
                <a:buFont typeface="Wingdings 2" panose="05020102010507070707" pitchFamily="18" charset="2"/>
                <a:buNone/>
              </a:pPr>
              <a:t>7</a:t>
            </a:fld>
            <a:endParaRPr lang="en-US" altLang="en-US" sz="11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C# Code – How It Works?</a:t>
            </a:r>
            <a:endParaRPr lang="bg-BG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757238" y="2492375"/>
            <a:ext cx="7559675" cy="25860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228600" y="1143000"/>
            <a:ext cx="3714750" cy="954088"/>
          </a:xfrm>
          <a:prstGeom prst="wedgeRoundRectCallout">
            <a:avLst>
              <a:gd name="adj1" fmla="val -4517"/>
              <a:gd name="adj2" fmla="val 98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Include the standard namespace "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4800600" y="990600"/>
            <a:ext cx="3527425" cy="954088"/>
          </a:xfrm>
          <a:prstGeom prst="wedgeRoundRectCallout">
            <a:avLst>
              <a:gd name="adj1" fmla="val -125968"/>
              <a:gd name="adj2" fmla="val 1721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a class called "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HelloCSharp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029200" y="2362200"/>
            <a:ext cx="3527425" cy="1379538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– the program entry point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2209800" y="5181600"/>
            <a:ext cx="5329238" cy="1379538"/>
          </a:xfrm>
          <a:prstGeom prst="wedgeRoundRectCallout">
            <a:avLst>
              <a:gd name="adj1" fmla="val -44906"/>
              <a:gd name="adj2" fmla="val -1011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Print a text on the console by calling the method "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 of the class "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33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8F327FF0-C777-4CEC-B327-DE94B9758451}" type="slidenum">
              <a:rPr lang="en-US" altLang="en-US" sz="1100"/>
              <a:pPr eaLnBrk="1" hangingPunct="1"/>
              <a:t>8</a:t>
            </a:fld>
            <a:endParaRPr lang="en-US" altLang="en-US" sz="11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C# Code Should Be Well Formatted</a:t>
            </a:r>
            <a:endParaRPr lang="bg-BG" sz="3600" dirty="0"/>
          </a:p>
        </p:txBody>
      </p:sp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1293813" y="2333625"/>
            <a:ext cx="6407150" cy="25860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1770063" y="3411538"/>
            <a:ext cx="5429250" cy="1279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2" name="AutoShape 4"/>
          <p:cNvSpPr>
            <a:spLocks noChangeArrowheads="1"/>
          </p:cNvSpPr>
          <p:nvPr/>
        </p:nvSpPr>
        <p:spPr bwMode="auto">
          <a:xfrm>
            <a:off x="4572000" y="2590800"/>
            <a:ext cx="3810000" cy="954088"/>
          </a:xfrm>
          <a:prstGeom prst="wedgeRoundRectCallout">
            <a:avLst>
              <a:gd name="adj1" fmla="val -128939"/>
              <a:gd name="adj2" fmla="val 294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alone on a new line.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6" name="AutoShape 8"/>
          <p:cNvSpPr>
            <a:spLocks noChangeArrowheads="1"/>
          </p:cNvSpPr>
          <p:nvPr/>
        </p:nvSpPr>
        <p:spPr bwMode="auto">
          <a:xfrm>
            <a:off x="5180013" y="5105400"/>
            <a:ext cx="3313112" cy="1379538"/>
          </a:xfrm>
          <a:prstGeom prst="wedgeRoundRectCallout">
            <a:avLst>
              <a:gd name="adj1" fmla="val -42169"/>
              <a:gd name="adj2" fmla="val -78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block after 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indented by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8" name="AutoShape 10"/>
          <p:cNvSpPr>
            <a:spLocks noChangeArrowheads="1"/>
          </p:cNvSpPr>
          <p:nvPr/>
        </p:nvSpPr>
        <p:spPr bwMode="auto">
          <a:xfrm>
            <a:off x="1295400" y="5105400"/>
            <a:ext cx="3527425" cy="1379538"/>
          </a:xfrm>
          <a:prstGeom prst="wedgeRoundRectCallout">
            <a:avLst>
              <a:gd name="adj1" fmla="val -42986"/>
              <a:gd name="adj2" fmla="val -740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under the corresponding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9" name="AutoShape 11"/>
          <p:cNvSpPr>
            <a:spLocks noChangeArrowheads="1"/>
          </p:cNvSpPr>
          <p:nvPr/>
        </p:nvSpPr>
        <p:spPr bwMode="auto">
          <a:xfrm>
            <a:off x="2590800" y="1066800"/>
            <a:ext cx="5943600" cy="954088"/>
          </a:xfrm>
          <a:prstGeom prst="wedgeRoundRectCallout">
            <a:avLst>
              <a:gd name="adj1" fmla="val -45449"/>
              <a:gd name="adj2" fmla="val 1415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names should use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start with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letter.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434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fld id="{8880D3CF-3BB5-4796-BF59-8EDA56DC09E4}" type="slidenum">
              <a:rPr lang="en-US" altLang="en-US" sz="1100"/>
              <a:pPr eaLnBrk="1" hangingPunct="1"/>
              <a:t>9</a:t>
            </a:fld>
            <a:endParaRPr lang="en-US" altLang="en-US" sz="11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  <p:bldP spid="503816" grpId="0" animBg="1"/>
      <p:bldP spid="503818" grpId="0" animBg="1"/>
      <p:bldP spid="503819" grpId="0" animBg="1"/>
    </p:bld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1439</TotalTime>
  <Words>2304</Words>
  <Application>Microsoft Office PowerPoint</Application>
  <PresentationFormat>On-screen Show (4:3)</PresentationFormat>
  <Paragraphs>380</Paragraphs>
  <Slides>40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Corbel</vt:lpstr>
      <vt:lpstr>Wingdings</vt:lpstr>
      <vt:lpstr>Wingdings 2</vt:lpstr>
      <vt:lpstr>Telerik Master Template</vt:lpstr>
      <vt:lpstr> Introduction to Programming</vt:lpstr>
      <vt:lpstr>Table of Contents</vt:lpstr>
      <vt:lpstr>What is Computer Programming?</vt:lpstr>
      <vt:lpstr>Define: Computer Programming</vt:lpstr>
      <vt:lpstr>Programming Phases</vt:lpstr>
      <vt:lpstr>Your First C# Program</vt:lpstr>
      <vt:lpstr>First Look at C#</vt:lpstr>
      <vt:lpstr>C# Code – How It Works?</vt:lpstr>
      <vt:lpstr>C# Code Should Be Well Formatted</vt:lpstr>
      <vt:lpstr>Example of Bad Formatting</vt:lpstr>
      <vt:lpstr>What is "C#"?</vt:lpstr>
      <vt:lpstr>What You Need to Program?</vt:lpstr>
      <vt:lpstr>Your First C# Program</vt:lpstr>
      <vt:lpstr>What is .NET Framework?</vt:lpstr>
      <vt:lpstr>What is .NET Framework?</vt:lpstr>
      <vt:lpstr>Inside .NET Framework</vt:lpstr>
      <vt:lpstr>Inside .NET Framework</vt:lpstr>
      <vt:lpstr>CLR – The Heart of .NET Framework</vt:lpstr>
      <vt:lpstr>Framework Class Library</vt:lpstr>
      <vt:lpstr>What is Visual Studio?</vt:lpstr>
      <vt:lpstr>Visual Studio</vt:lpstr>
      <vt:lpstr>Benefits of Visual Studio</vt:lpstr>
      <vt:lpstr>Visual Studio – Example</vt:lpstr>
      <vt:lpstr>Visual Studio</vt:lpstr>
      <vt:lpstr>Creating New Console Application</vt:lpstr>
      <vt:lpstr>Creating New Console Application (2)</vt:lpstr>
      <vt:lpstr>Compiling Source Code</vt:lpstr>
      <vt:lpstr>Running Programs</vt:lpstr>
      <vt:lpstr>Debugging The Code</vt:lpstr>
      <vt:lpstr>Debugging in Visual Studio</vt:lpstr>
      <vt:lpstr>Visual Studio</vt:lpstr>
      <vt:lpstr>What is MSDN Library?</vt:lpstr>
      <vt:lpstr>What is MSDN Library?</vt:lpstr>
      <vt:lpstr>MSDN Library</vt:lpstr>
      <vt:lpstr>How to Use MSDN Library?</vt:lpstr>
      <vt:lpstr>MSDN Library</vt:lpstr>
      <vt:lpstr>Introduction to Programming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>C# Fundamentals Course</dc:subject>
  <dc:creator>Svetlin Nakov</dc:creator>
  <dc:description>C# Programming Fundamentals Course @ Telerik Academy
http://academy.telerik.com</dc:description>
  <cp:lastModifiedBy>Kalai Anand Ratnam</cp:lastModifiedBy>
  <cp:revision>416</cp:revision>
  <dcterms:created xsi:type="dcterms:W3CDTF">2007-12-08T16:03:35Z</dcterms:created>
  <dcterms:modified xsi:type="dcterms:W3CDTF">2016-12-20T07:55:17Z</dcterms:modified>
</cp:coreProperties>
</file>