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4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87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28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30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054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932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63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6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98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6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7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3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59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8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8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03F8-FA7E-4A64-A105-91237BF193E6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E38B60-35D1-4694-AEEE-ABACACF50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0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1AAA-06A8-7E9D-3C4E-DBF726587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1058" y="1421859"/>
            <a:ext cx="8915399" cy="2262781"/>
          </a:xfrm>
        </p:spPr>
        <p:txBody>
          <a:bodyPr>
            <a:noAutofit/>
          </a:bodyPr>
          <a:lstStyle/>
          <a:p>
            <a:r>
              <a:rPr lang="en-US" sz="4400" dirty="0"/>
              <a:t>Introduction to Java &amp; </a:t>
            </a:r>
            <a:br>
              <a:rPr lang="en-US" sz="4400" dirty="0"/>
            </a:br>
            <a:r>
              <a:rPr lang="en-US" sz="4400" dirty="0"/>
              <a:t>Object-Oriented Programming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AB167-0EE6-E7F5-6FB9-0C313F260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375" y="4207108"/>
            <a:ext cx="9130838" cy="2144531"/>
          </a:xfrm>
        </p:spPr>
        <p:txBody>
          <a:bodyPr>
            <a:normAutofit/>
          </a:bodyPr>
          <a:lstStyle/>
          <a:p>
            <a:r>
              <a:rPr lang="en-US" sz="2400" b="1" dirty="0"/>
              <a:t>Unveiling the Power of Java and its Core Principles</a:t>
            </a:r>
          </a:p>
          <a:p>
            <a:r>
              <a:rPr lang="en-US" sz="2400" b="1" dirty="0"/>
              <a:t>			</a:t>
            </a:r>
          </a:p>
          <a:p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1487C-953D-076D-6D24-3F8D9B630775}"/>
              </a:ext>
            </a:extLst>
          </p:cNvPr>
          <p:cNvSpPr txBox="1"/>
          <p:nvPr/>
        </p:nvSpPr>
        <p:spPr>
          <a:xfrm>
            <a:off x="8868697" y="5604387"/>
            <a:ext cx="4768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S. Samuel Rickson</a:t>
            </a:r>
          </a:p>
        </p:txBody>
      </p:sp>
    </p:spTree>
    <p:extLst>
      <p:ext uri="{BB962C8B-B14F-4D97-AF65-F5344CB8AC3E}">
        <p14:creationId xmlns:p14="http://schemas.microsoft.com/office/powerpoint/2010/main" val="287400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57CD-E635-EE69-39A3-1AF77177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Pillar 2: Abstraction</a:t>
            </a:r>
            <a:br>
              <a:rPr lang="en-IN" b="1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EBADD-2FC9-B97A-5E77-00909BF2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625" y="1905000"/>
            <a:ext cx="8915400" cy="3777622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Definition: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Showing only the essential features of an object while hiding the complex implementation details.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Focuses on "what" an object does rather than "how" it does it.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Benefits: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Reduces complexity, making systems easier to understand and use.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Allows internal implementation changes without impacting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85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E036-774A-EE2E-E23A-1E45A070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793" y="344129"/>
            <a:ext cx="8915400" cy="377762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Java Example on Abstraction:</a:t>
            </a:r>
          </a:p>
          <a:p>
            <a:pPr marL="457200" lvl="1" indent="0">
              <a:buNone/>
            </a:pP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DCA9E-1CCD-E79A-3563-6DB6784A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61" y="996816"/>
            <a:ext cx="7983064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9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3CAD-82AF-3F8D-60DD-E9442A1F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991" y="984006"/>
            <a:ext cx="8911687" cy="1280890"/>
          </a:xfrm>
        </p:spPr>
        <p:txBody>
          <a:bodyPr/>
          <a:lstStyle/>
          <a:p>
            <a:r>
              <a:rPr lang="en-IN" b="1" dirty="0"/>
              <a:t>Pillar 3: Inheritance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3500B9-D4EC-8B22-FA75-52AB1BBD6A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7856" y="2217339"/>
            <a:ext cx="926093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mechanism where one class (subclass/child class) acquires the properties (fields)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behaviors (methods) of another class (superclass/parent class).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Promotes code reusability.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is-a Relationship: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subclass is-a type of superclass (e.g., a Dog is-a Animal).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Keywords: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(for classes), implements (for interfaces).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8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71D9-8F64-F3DE-1FE9-2FADADB13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619" y="462116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Java Example on Inheritance</a:t>
            </a:r>
          </a:p>
          <a:p>
            <a:pPr marL="0" indent="0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35069-889A-EAF4-02B2-95794DEB4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83" y="1036844"/>
            <a:ext cx="8002117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1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C0E2-4B62-F7B5-7200-042C2083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970" y="574948"/>
            <a:ext cx="8911687" cy="128089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Pillar 4: Polymorphism</a:t>
            </a:r>
            <a:br>
              <a:rPr lang="en-US" altLang="en-US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IN" dirty="0"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D47263-565E-1E9E-8C05-85A255ADB6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05790" y="1690031"/>
            <a:ext cx="971426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"Many forms." The ability of an object to take on many forms.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objects of different classes to be treated as objects of a common superclass.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single method or operator can have different implementations depending on the object it's called 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in Java: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Compile-time Polymorphism (Method Overloading):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methods with the same name but different parameters within the same class.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Runtime Polymorphism (Method Overriding):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subclass provides a specific implementation for a method that is already defined in its superclass. Achieved through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 overriding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6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A9F8-13B0-9DAD-1613-C870D4C1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438" y="39329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Java Example (Runtime Polymorphism):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58ADD-511F-59F5-2013-76A39FAAC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85" y="939660"/>
            <a:ext cx="7559419" cy="57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4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F421-A304-59AD-24CF-37A20EB0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976" y="1135388"/>
            <a:ext cx="8911687" cy="1280890"/>
          </a:xfrm>
        </p:spPr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7BFAD0-DEF1-6BFE-06A5-D7D7DA37C4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77962" y="2416278"/>
            <a:ext cx="99404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is a powerful, platform-independent, object-oriented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history reflects its evolution from embedded systems to the dominant force in enterprise and mobile development.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OOP principles (Encapsulation, Abstraction, Inheritance, Polymorphism) are fundamental to writing robust, maintainable, and scalable Java applications.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these concepts is key to becoming a proficient Java developer. </a:t>
            </a:r>
          </a:p>
        </p:txBody>
      </p:sp>
    </p:spTree>
    <p:extLst>
      <p:ext uri="{BB962C8B-B14F-4D97-AF65-F5344CB8AC3E}">
        <p14:creationId xmlns:p14="http://schemas.microsoft.com/office/powerpoint/2010/main" val="221435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E46533-7FD2-DC8D-558E-ED9E2233489E}"/>
              </a:ext>
            </a:extLst>
          </p:cNvPr>
          <p:cNvSpPr/>
          <p:nvPr/>
        </p:nvSpPr>
        <p:spPr>
          <a:xfrm>
            <a:off x="3540846" y="2416729"/>
            <a:ext cx="553432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369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FFC6-9CB1-D051-F412-5B8B87E0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8868" y="547125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Agenda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5FC053-AAEA-B4FA-AC6A-BA4B616C9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78919" y="1509561"/>
            <a:ext cx="974305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Java?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History of 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Green Project (Origins)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Milestones &amp; Releases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Object-Oriented Programming (OOP) in 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OOP?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OOP?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Four Pillars of OOP (with Java examples) 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 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Procrastination (Typo: Should be Polymorphism) 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 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D37A-E61B-3F68-F690-676ECA9D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583" y="614277"/>
            <a:ext cx="8911687" cy="1280890"/>
          </a:xfrm>
        </p:spPr>
        <p:txBody>
          <a:bodyPr/>
          <a:lstStyle/>
          <a:p>
            <a:r>
              <a:rPr lang="en-IN" dirty="0"/>
              <a:t>What is Java?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E658B3-24CA-5796-1867-9F4287C508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82838" y="1076113"/>
            <a:ext cx="927822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High-Level, Object-Oriented Programming Language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by Sun Microsystems (now Oracle)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Released in 1995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"Write Once, Run Anywhere" (WORA)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code is compiled into bytecode (.class files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Bytecode runs on any Java Virtual Machine (JVM), regardless of the underlying hardware or operating system.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 Independent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Linux, Windows, macOS, etc.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Widely Used For: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Enterprise-level applications (e.g., banking, e-commerce)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 mobile app development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applications (backends)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 Data technologies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Scientific applications and more...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1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8136-0D4F-3C80-E278-18E69688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939" y="407800"/>
            <a:ext cx="8911687" cy="1280890"/>
          </a:xfrm>
        </p:spPr>
        <p:txBody>
          <a:bodyPr/>
          <a:lstStyle/>
          <a:p>
            <a:r>
              <a:rPr lang="en-IN" dirty="0"/>
              <a:t>Key Features of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4EDF88-4173-1870-AB70-2A97E21555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0785" y="1256268"/>
            <a:ext cx="943399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Relatively easy to learn if you understand OOP concepts.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Object-Oriented: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the object-oriented paradigm.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 Independent: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WORA principle thanks to JVM.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Built-in security features, no explicit pointers.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memory management, automatic garbage collection, exception handling.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Multithreaded: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concurrent execution of multiple parts of a program.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Performance: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Just-In-Time (JIT) compilers optimize bytecode during runtime.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for networked environments.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Architecture-neutral.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adapt to evolving environments. </a:t>
            </a:r>
          </a:p>
        </p:txBody>
      </p:sp>
    </p:spTree>
    <p:extLst>
      <p:ext uri="{BB962C8B-B14F-4D97-AF65-F5344CB8AC3E}">
        <p14:creationId xmlns:p14="http://schemas.microsoft.com/office/powerpoint/2010/main" val="153858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F650-F621-D1FF-C05A-88B0D114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673" y="574949"/>
            <a:ext cx="8911687" cy="1280890"/>
          </a:xfrm>
        </p:spPr>
        <p:txBody>
          <a:bodyPr/>
          <a:lstStyle/>
          <a:p>
            <a:r>
              <a:rPr lang="en-US" dirty="0"/>
              <a:t>The History of Java - Inception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BDD46F-D651-3F49-E4DA-9407554B82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2322" y="1649519"/>
            <a:ext cx="976343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Green Project (1991):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Initiated by James Gosling, Mike Sheridan, and Patrick Naughton at Sun Microsystems.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 goal: Create a language for consumer electronic devices (VCRs, toasters, etc.) that could run on various processors.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Needed to be small, robust, and platform-independent.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 Name: "Oak" (1991)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 after an oak tree outside Gosling's office.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Renamed "Java" due to a trademark conflict.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Birth of "Java" (1995):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Officially announced by Sun Microsystems.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Shifted focus from consumer electronics to the burgeoning World Wide Web.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Applets (small Java programs embedded in web pages) were a major initial driver.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5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580C-D388-2050-3312-7E5C579B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512" y="306333"/>
            <a:ext cx="8911687" cy="1280890"/>
          </a:xfrm>
        </p:spPr>
        <p:txBody>
          <a:bodyPr/>
          <a:lstStyle/>
          <a:p>
            <a:r>
              <a:rPr lang="en-US" dirty="0"/>
              <a:t>The History of Java - Key Milestones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695FBC-2D36-E259-1AF3-BC5AC5D2A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00981" y="1284163"/>
            <a:ext cx="992074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JDK 1.0 (1996):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first stable release, gaining rapid popularity for web applets.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J2SE 1.2 (1998 - "Playground"):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revamp, introduced Collections Framework, Swing GUI toolkit, and JIT compiler.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Renamed to "Java 2 Platform, Standard Edition" (J2SE).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J2SE 5.0 (2004 - "Tiger"):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release with generics, autoboxing/unboxing,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variable arguments, enhanced for loop, static import.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SE 6 (2006 - "Mustang"):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performance, JAX-WS 2.0, Java Compiler API.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Oracle Acquisition (2010):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Oracle acquires Sun Microsystems, including Java.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SE 7 (2011):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"Project Coin" (small language enhancements), try-with-resources.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SE 8 (2014):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Lambda Expressions, Stream API: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Revolutionized functional programming in Java.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and Time API (Joda-Time inspired).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SE 9 (2017 - Jigsaw):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SE 11 (2018):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Support (LTS) release, HTTP Client API.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 Releases (e.g., Java 17, 21 - LTS):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Continued evolution with new features and performance enhancements. (Oracle now releases new versions every 6 months, with LTS releases every 2 years).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9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9F34-D2BD-B715-2A84-4A24F2FA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149" y="708018"/>
            <a:ext cx="10294373" cy="1659194"/>
          </a:xfrm>
        </p:spPr>
        <p:txBody>
          <a:bodyPr>
            <a:normAutofit/>
          </a:bodyPr>
          <a:lstStyle/>
          <a:p>
            <a:r>
              <a:rPr lang="en-US" sz="2800" dirty="0"/>
              <a:t>Introduction to Object-Oriented Programming (OOP)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D2CAB1-6732-A7FE-A948-7367FAEFB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38632" y="1350069"/>
            <a:ext cx="932098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OOP?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programming paradigm based on the concept of "objects," which can contain data (attributes/fields) and code (methods/behaviors).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Aims to model real-world entities and their interactions.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OOP?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Breaks down complex problems into smaller, manageable objects.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Objects can be reused in different parts of the program or in other projects.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 to modify and debug code as changes are localized to objects.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 the development of large and complex systems.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Modeling: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Closer to how we perceive the real world.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2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1136-F28E-0820-70FD-62E8A4D9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960" y="407800"/>
            <a:ext cx="9397182" cy="1666805"/>
          </a:xfrm>
        </p:spPr>
        <p:txBody>
          <a:bodyPr>
            <a:normAutofit fontScale="90000"/>
          </a:bodyPr>
          <a:lstStyle/>
          <a:p>
            <a:r>
              <a:rPr lang="en-US" dirty="0"/>
              <a:t>The Four Pillars of OOP in Java</a:t>
            </a:r>
            <a:br>
              <a:rPr lang="en-US" b="1" dirty="0"/>
            </a:br>
            <a:br>
              <a:rPr lang="en-US" b="1" dirty="0"/>
            </a:br>
            <a:r>
              <a:rPr lang="en-IN" b="1" dirty="0"/>
              <a:t>Pillar 1: Encapsulation</a:t>
            </a:r>
            <a:br>
              <a:rPr lang="en-IN" b="1" dirty="0"/>
            </a:br>
            <a:br>
              <a:rPr lang="en-US" b="1" dirty="0"/>
            </a:br>
            <a:br>
              <a:rPr lang="en-US" b="1" dirty="0"/>
            </a:br>
            <a:endParaRPr lang="en-IN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4C90E6-A639-9147-9379-BAAC2C74761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46455" y="2275101"/>
            <a:ext cx="932272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Bundling data (attributes) and methods (operations) that operate on the data into a single unit (a class).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Restricting direct access to some of an object's components (fields). Access is typically provided through public methods (getters and setters).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data from accidental modification.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internal implementation to change without affecting external code.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3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95EA-47A2-B502-FD18-4C5AD23F6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567" y="1022554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Java Example on Encapsulation: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54059-7124-0FB7-B610-40269F94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67" y="1652734"/>
            <a:ext cx="8087854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378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1181</Words>
  <Application>Microsoft Office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Century Gothic</vt:lpstr>
      <vt:lpstr>Wingdings 3</vt:lpstr>
      <vt:lpstr>Wisp</vt:lpstr>
      <vt:lpstr>Introduction to Java &amp;  Object-Oriented Programming</vt:lpstr>
      <vt:lpstr>Agenda </vt:lpstr>
      <vt:lpstr>What is Java?</vt:lpstr>
      <vt:lpstr>Key Features of Java</vt:lpstr>
      <vt:lpstr>The History of Java - Inception</vt:lpstr>
      <vt:lpstr>The History of Java - Key Milestones</vt:lpstr>
      <vt:lpstr>Introduction to Object-Oriented Programming (OOP)</vt:lpstr>
      <vt:lpstr>The Four Pillars of OOP in Java  Pillar 1: Encapsulation   </vt:lpstr>
      <vt:lpstr>PowerPoint Presentation</vt:lpstr>
      <vt:lpstr>Pillar 2: Abstraction </vt:lpstr>
      <vt:lpstr>PowerPoint Presentation</vt:lpstr>
      <vt:lpstr>Pillar 3: Inheritance</vt:lpstr>
      <vt:lpstr>PowerPoint Presentation</vt:lpstr>
      <vt:lpstr>Pillar 4: Polymorphism 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Rickson</dc:creator>
  <cp:lastModifiedBy>Samuel Rickson</cp:lastModifiedBy>
  <cp:revision>1</cp:revision>
  <dcterms:created xsi:type="dcterms:W3CDTF">2025-06-06T19:44:42Z</dcterms:created>
  <dcterms:modified xsi:type="dcterms:W3CDTF">2025-06-06T20:41:35Z</dcterms:modified>
</cp:coreProperties>
</file>