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2"/>
  </p:notesMasterIdLst>
  <p:sldIdLst>
    <p:sldId id="256" r:id="rId2"/>
    <p:sldId id="438" r:id="rId3"/>
    <p:sldId id="439" r:id="rId4"/>
    <p:sldId id="440" r:id="rId5"/>
    <p:sldId id="441" r:id="rId6"/>
    <p:sldId id="442" r:id="rId7"/>
    <p:sldId id="443" r:id="rId8"/>
    <p:sldId id="444" r:id="rId9"/>
    <p:sldId id="445" r:id="rId10"/>
    <p:sldId id="446" r:id="rId11"/>
    <p:sldId id="447" r:id="rId12"/>
    <p:sldId id="448" r:id="rId13"/>
    <p:sldId id="449" r:id="rId14"/>
    <p:sldId id="450" r:id="rId15"/>
    <p:sldId id="451" r:id="rId16"/>
    <p:sldId id="452" r:id="rId17"/>
    <p:sldId id="453" r:id="rId18"/>
    <p:sldId id="454"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68"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260" r:id="rId50"/>
    <p:sldId id="264" r:id="rId51"/>
    <p:sldId id="265" r:id="rId52"/>
    <p:sldId id="266" r:id="rId53"/>
    <p:sldId id="267" r:id="rId54"/>
    <p:sldId id="268" r:id="rId55"/>
    <p:sldId id="277" r:id="rId56"/>
    <p:sldId id="278" r:id="rId57"/>
    <p:sldId id="283" r:id="rId58"/>
    <p:sldId id="279" r:id="rId59"/>
    <p:sldId id="280" r:id="rId60"/>
    <p:sldId id="281" r:id="rId61"/>
    <p:sldId id="286" r:id="rId62"/>
    <p:sldId id="287" r:id="rId63"/>
    <p:sldId id="354" r:id="rId64"/>
    <p:sldId id="355" r:id="rId65"/>
    <p:sldId id="356" r:id="rId66"/>
    <p:sldId id="357"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 id="379" r:id="rId89"/>
    <p:sldId id="381" r:id="rId90"/>
    <p:sldId id="382" r:id="rId91"/>
    <p:sldId id="383" r:id="rId92"/>
    <p:sldId id="384" r:id="rId93"/>
    <p:sldId id="385" r:id="rId94"/>
    <p:sldId id="386" r:id="rId95"/>
    <p:sldId id="387" r:id="rId96"/>
    <p:sldId id="388" r:id="rId97"/>
    <p:sldId id="389" r:id="rId98"/>
    <p:sldId id="390" r:id="rId99"/>
    <p:sldId id="391" r:id="rId100"/>
    <p:sldId id="392" r:id="rId101"/>
    <p:sldId id="393" r:id="rId102"/>
    <p:sldId id="394" r:id="rId103"/>
    <p:sldId id="395" r:id="rId104"/>
    <p:sldId id="396" r:id="rId105"/>
    <p:sldId id="397" r:id="rId106"/>
    <p:sldId id="398" r:id="rId107"/>
    <p:sldId id="399" r:id="rId108"/>
    <p:sldId id="400" r:id="rId109"/>
    <p:sldId id="401" r:id="rId110"/>
    <p:sldId id="402" r:id="rId111"/>
    <p:sldId id="405" r:id="rId112"/>
    <p:sldId id="406" r:id="rId113"/>
    <p:sldId id="407" r:id="rId114"/>
    <p:sldId id="408" r:id="rId115"/>
    <p:sldId id="409" r:id="rId116"/>
    <p:sldId id="410" r:id="rId117"/>
    <p:sldId id="411" r:id="rId118"/>
    <p:sldId id="412" r:id="rId119"/>
    <p:sldId id="413" r:id="rId120"/>
    <p:sldId id="414" r:id="rId121"/>
    <p:sldId id="415" r:id="rId122"/>
    <p:sldId id="416" r:id="rId123"/>
    <p:sldId id="417" r:id="rId124"/>
    <p:sldId id="418" r:id="rId125"/>
    <p:sldId id="419" r:id="rId126"/>
    <p:sldId id="420" r:id="rId127"/>
    <p:sldId id="421" r:id="rId128"/>
    <p:sldId id="422" r:id="rId129"/>
    <p:sldId id="423" r:id="rId130"/>
    <p:sldId id="424" r:id="rId131"/>
    <p:sldId id="429" r:id="rId132"/>
    <p:sldId id="434" r:id="rId133"/>
    <p:sldId id="430" r:id="rId134"/>
    <p:sldId id="428" r:id="rId135"/>
    <p:sldId id="435" r:id="rId136"/>
    <p:sldId id="436" r:id="rId137"/>
    <p:sldId id="437" r:id="rId138"/>
    <p:sldId id="431" r:id="rId139"/>
    <p:sldId id="432" r:id="rId140"/>
    <p:sldId id="469" r:id="rId1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A764D2-896A-4459-8202-EA7C4E8949FF}" type="datetimeFigureOut">
              <a:rPr lang="en-US" smtClean="0"/>
              <a:t>2/6/2025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F544C6-3E7A-4EC5-9E59-D788C8FC872A}" type="slidenum">
              <a:rPr lang="en-US" smtClean="0"/>
              <a:t>‹#›</a:t>
            </a:fld>
            <a:endParaRPr lang="en-US"/>
          </a:p>
        </p:txBody>
      </p:sp>
    </p:spTree>
    <p:extLst>
      <p:ext uri="{BB962C8B-B14F-4D97-AF65-F5344CB8AC3E}">
        <p14:creationId xmlns:p14="http://schemas.microsoft.com/office/powerpoint/2010/main" val="309701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65C2F5-73A4-46FE-A996-856A11AA711C}" type="slidenum">
              <a:rPr lang="en-US" smtClean="0"/>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5063AC3-663D-4DB8-8237-19E78BE7978B}" type="datetime1">
              <a:rPr lang="en-US" smtClean="0"/>
              <a:t>2/6/2025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D47A117F-A1EE-4146-96C1-DDC0A70E5E21}"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B680EB-178F-4433-84D9-F82431D6D93E}" type="datetime1">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117F-A1EE-4146-96C1-DDC0A70E5E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CE935F-DD2D-42CB-9FA1-BA2726B8391D}" type="datetime1">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117F-A1EE-4146-96C1-DDC0A70E5E21}"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7768BF-3882-4328-86D7-FD4AFCC02503}" type="datetime1">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7A117F-A1EE-4146-96C1-DDC0A70E5E21}"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31A605A-0329-4B1B-A70D-77FBDEB96F73}" type="datetime1">
              <a:rPr lang="en-US" smtClean="0"/>
              <a:t>2/6/2025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D47A117F-A1EE-4146-96C1-DDC0A70E5E21}"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34DB1CA-45D4-48A5-A569-8F0C276AC098}" type="datetime1">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A117F-A1EE-4146-96C1-DDC0A70E5E21}"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3C83F4C-9E48-4DC8-9259-206F5E4E822F}" type="datetime1">
              <a:rPr lang="en-US" smtClean="0"/>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7A117F-A1EE-4146-96C1-DDC0A70E5E21}"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EB96C5F-993D-470F-BA81-5DC3CB82EFB1}" type="datetime1">
              <a:rPr lang="en-US" smtClean="0"/>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7A117F-A1EE-4146-96C1-DDC0A70E5E21}"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F0BB8-F52B-44BD-A691-8F450166796C}" type="datetime1">
              <a:rPr lang="en-US" smtClean="0"/>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7A117F-A1EE-4146-96C1-DDC0A70E5E21}"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E1780F-E968-445C-B4FF-8D1BB969AD9B}" type="datetime1">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A117F-A1EE-4146-96C1-DDC0A70E5E2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15ACE9-9065-46C0-B809-A45F0C0AEBB9}" type="datetime1">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7A117F-A1EE-4146-96C1-DDC0A70E5E2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932747A-559A-451F-A66B-A73D4EFD6E41}" type="datetime1">
              <a:rPr lang="en-US" smtClean="0"/>
              <a:t>2/6/2025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47A117F-A1EE-4146-96C1-DDC0A70E5E21}"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305800" cy="2228851"/>
          </a:xfrm>
        </p:spPr>
        <p:txBody>
          <a:bodyPr>
            <a:normAutofit/>
          </a:bodyPr>
          <a:lstStyle/>
          <a:p>
            <a:pPr algn="ctr"/>
            <a:r>
              <a:rPr lang="en-US" b="1" dirty="0">
                <a:latin typeface="Baskerville Old Face" panose="02020602080505020303" pitchFamily="18" charset="0"/>
              </a:rPr>
              <a:t>Methods Of Data Collection, Organization And</a:t>
            </a:r>
            <a:br>
              <a:rPr lang="en-US" b="1" dirty="0">
                <a:latin typeface="Baskerville Old Face" panose="02020602080505020303" pitchFamily="18" charset="0"/>
              </a:rPr>
            </a:br>
            <a:r>
              <a:rPr lang="en-US" b="1" dirty="0">
                <a:latin typeface="Baskerville Old Face" panose="02020602080505020303" pitchFamily="18" charset="0"/>
              </a:rPr>
              <a:t>Presentation</a:t>
            </a:r>
            <a:endParaRPr lang="en-US" dirty="0">
              <a:latin typeface="Baskerville Old Face" panose="02020602080505020303" pitchFamily="18" charset="0"/>
            </a:endParaRPr>
          </a:p>
        </p:txBody>
      </p:sp>
      <p:sp>
        <p:nvSpPr>
          <p:cNvPr id="3" name="Subtitle 2"/>
          <p:cNvSpPr>
            <a:spLocks noGrp="1"/>
          </p:cNvSpPr>
          <p:nvPr>
            <p:ph type="subTitle" idx="1"/>
          </p:nvPr>
        </p:nvSpPr>
        <p:spPr>
          <a:xfrm>
            <a:off x="1219200" y="4953000"/>
            <a:ext cx="6858000" cy="1066800"/>
          </a:xfrm>
        </p:spPr>
        <p:txBody>
          <a:bodyPr>
            <a:noAutofit/>
          </a:bodyPr>
          <a:lstStyle/>
          <a:p>
            <a:pPr algn="ctr"/>
            <a:r>
              <a:rPr lang="en-US" sz="2400" dirty="0" smtClean="0"/>
              <a:t>Samuel D.[</a:t>
            </a:r>
            <a:r>
              <a:rPr lang="en-US" sz="2400" dirty="0" smtClean="0">
                <a:sym typeface="+mn-ea"/>
              </a:rPr>
              <a:t>Samuel D.[</a:t>
            </a:r>
            <a:r>
              <a:rPr lang="en-US" sz="2400" dirty="0" err="1" smtClean="0">
                <a:sym typeface="+mn-ea"/>
              </a:rPr>
              <a:t>Ass’t</a:t>
            </a:r>
            <a:r>
              <a:rPr lang="en-US" sz="2400" dirty="0" smtClean="0">
                <a:sym typeface="+mn-ea"/>
              </a:rPr>
              <a:t> Prof/Epidemiology &amp; Biostatistics, PhD in </a:t>
            </a:r>
            <a:r>
              <a:rPr lang="en-US" sz="2400" dirty="0" err="1" smtClean="0">
                <a:sym typeface="+mn-ea"/>
              </a:rPr>
              <a:t>Epid</a:t>
            </a:r>
            <a:r>
              <a:rPr lang="en-US" sz="2400" dirty="0" smtClean="0">
                <a:sym typeface="+mn-ea"/>
              </a:rPr>
              <a:t> fellow</a:t>
            </a:r>
            <a:r>
              <a:rPr lang="en-US" sz="2400"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10</a:t>
            </a:fld>
            <a:endParaRPr lang="en-US"/>
          </a:p>
        </p:txBody>
      </p:sp>
      <p:sp>
        <p:nvSpPr>
          <p:cNvPr id="4" name="Content Placeholder 3"/>
          <p:cNvSpPr>
            <a:spLocks noGrp="1"/>
          </p:cNvSpPr>
          <p:nvPr>
            <p:ph sz="quarter" idx="1"/>
          </p:nvPr>
        </p:nvSpPr>
        <p:spPr/>
        <p:txBody>
          <a:bodyPr>
            <a:normAutofit/>
          </a:bodyPr>
          <a:lstStyle/>
          <a:p>
            <a:pPr algn="just"/>
            <a:r>
              <a:rPr lang="en-US" sz="2800" dirty="0" smtClean="0">
                <a:solidFill>
                  <a:srgbClr val="FF0000"/>
                </a:solidFill>
                <a:latin typeface="Cambria" pitchFamily="18" charset="0"/>
                <a:ea typeface="Cambria" pitchFamily="18" charset="0"/>
              </a:rPr>
              <a:t>Highly </a:t>
            </a:r>
            <a:r>
              <a:rPr lang="en-US" sz="2800" dirty="0">
                <a:solidFill>
                  <a:srgbClr val="FF0000"/>
                </a:solidFill>
                <a:latin typeface="Cambria" pitchFamily="18" charset="0"/>
                <a:ea typeface="Cambria" pitchFamily="18" charset="0"/>
              </a:rPr>
              <a:t>structured </a:t>
            </a:r>
            <a:r>
              <a:rPr lang="en-US" sz="2800" dirty="0" smtClean="0">
                <a:solidFill>
                  <a:srgbClr val="FF0000"/>
                </a:solidFill>
                <a:latin typeface="Cambria" pitchFamily="18" charset="0"/>
                <a:ea typeface="Cambria" pitchFamily="18" charset="0"/>
              </a:rPr>
              <a:t>interview</a:t>
            </a:r>
          </a:p>
          <a:p>
            <a:pPr lvl="1" algn="just"/>
            <a:r>
              <a:rPr lang="en-US" sz="2400" dirty="0" smtClean="0">
                <a:solidFill>
                  <a:schemeClr val="tx1"/>
                </a:solidFill>
                <a:latin typeface="Cambria" pitchFamily="18" charset="0"/>
                <a:ea typeface="Cambria" pitchFamily="18" charset="0"/>
              </a:rPr>
              <a:t>in </a:t>
            </a:r>
            <a:r>
              <a:rPr lang="en-US" sz="2400" dirty="0">
                <a:solidFill>
                  <a:schemeClr val="tx1"/>
                </a:solidFill>
                <a:latin typeface="Cambria" pitchFamily="18" charset="0"/>
                <a:ea typeface="Cambria" pitchFamily="18" charset="0"/>
              </a:rPr>
              <a:t>which </a:t>
            </a:r>
            <a:r>
              <a:rPr lang="en-US" sz="2400" dirty="0" smtClean="0">
                <a:solidFill>
                  <a:schemeClr val="tx1"/>
                </a:solidFill>
                <a:latin typeface="Cambria" pitchFamily="18" charset="0"/>
                <a:ea typeface="Cambria" pitchFamily="18" charset="0"/>
              </a:rPr>
              <a:t>the questions </a:t>
            </a:r>
            <a:r>
              <a:rPr lang="en-US" sz="2400" dirty="0">
                <a:solidFill>
                  <a:schemeClr val="tx1"/>
                </a:solidFill>
                <a:latin typeface="Cambria" pitchFamily="18" charset="0"/>
                <a:ea typeface="Cambria" pitchFamily="18" charset="0"/>
              </a:rPr>
              <a:t>are asked orderly, or a self administered questionnaire, </a:t>
            </a:r>
            <a:r>
              <a:rPr lang="en-US" sz="2400" dirty="0" smtClean="0">
                <a:solidFill>
                  <a:schemeClr val="tx1"/>
                </a:solidFill>
                <a:latin typeface="Cambria" pitchFamily="18" charset="0"/>
                <a:ea typeface="Cambria" pitchFamily="18" charset="0"/>
              </a:rPr>
              <a:t>in which </a:t>
            </a:r>
            <a:r>
              <a:rPr lang="en-US" sz="2400" dirty="0">
                <a:solidFill>
                  <a:schemeClr val="tx1"/>
                </a:solidFill>
                <a:latin typeface="Cambria" pitchFamily="18" charset="0"/>
                <a:ea typeface="Cambria" pitchFamily="18" charset="0"/>
              </a:rPr>
              <a:t>case the respondent reads the questions and fill in the </a:t>
            </a:r>
            <a:r>
              <a:rPr lang="en-US" sz="2400" dirty="0" smtClean="0">
                <a:solidFill>
                  <a:schemeClr val="tx1"/>
                </a:solidFill>
                <a:latin typeface="Cambria" pitchFamily="18" charset="0"/>
                <a:ea typeface="Cambria" pitchFamily="18" charset="0"/>
              </a:rPr>
              <a:t>answers </a:t>
            </a:r>
            <a:r>
              <a:rPr lang="en-US" sz="2400" dirty="0">
                <a:solidFill>
                  <a:schemeClr val="tx1"/>
                </a:solidFill>
                <a:latin typeface="Cambria" pitchFamily="18" charset="0"/>
                <a:ea typeface="Cambria" pitchFamily="18" charset="0"/>
              </a:rPr>
              <a:t>by himself (sometimes in the presence of an interviewer who ‘</a:t>
            </a:r>
            <a:r>
              <a:rPr lang="en-US" sz="2400" dirty="0" smtClean="0">
                <a:solidFill>
                  <a:schemeClr val="tx1"/>
                </a:solidFill>
                <a:latin typeface="Cambria" pitchFamily="18" charset="0"/>
                <a:ea typeface="Cambria" pitchFamily="18" charset="0"/>
              </a:rPr>
              <a:t>stands by</a:t>
            </a:r>
            <a:r>
              <a:rPr lang="en-US" sz="2400" dirty="0">
                <a:solidFill>
                  <a:schemeClr val="tx1"/>
                </a:solidFill>
                <a:latin typeface="Cambria" pitchFamily="18" charset="0"/>
                <a:ea typeface="Cambria" pitchFamily="18" charset="0"/>
              </a:rPr>
              <a:t>’ to give assistance if necessary).</a:t>
            </a:r>
          </a:p>
        </p:txBody>
      </p:sp>
    </p:spTree>
    <p:extLst>
      <p:ext uri="{BB962C8B-B14F-4D97-AF65-F5344CB8AC3E}">
        <p14:creationId xmlns:p14="http://schemas.microsoft.com/office/powerpoint/2010/main" val="402099573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sz="quarter" idx="1"/>
          </p:nvPr>
        </p:nvPicPr>
        <p:blipFill>
          <a:blip r:embed="rId2"/>
          <a:srcRect/>
          <a:stretch>
            <a:fillRect/>
          </a:stretch>
        </p:blipFill>
        <p:spPr bwMode="auto">
          <a:xfrm>
            <a:off x="381000" y="152400"/>
            <a:ext cx="8534400" cy="62484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A59F65AA-5AD6-4B27-A329-0A7EBCBF0449}" type="slidenum">
              <a:rPr lang="en-US" smtClean="0"/>
              <a:t>100</a:t>
            </a:fld>
            <a:endParaRPr lang="en-US"/>
          </a:p>
        </p:txBody>
      </p:sp>
    </p:spTree>
    <p:extLst>
      <p:ext uri="{BB962C8B-B14F-4D97-AF65-F5344CB8AC3E}">
        <p14:creationId xmlns:p14="http://schemas.microsoft.com/office/powerpoint/2010/main" val="28967910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Median Cont…..</a:t>
            </a:r>
            <a:endParaRPr lang="en-US" dirty="0"/>
          </a:p>
        </p:txBody>
      </p:sp>
      <p:sp>
        <p:nvSpPr>
          <p:cNvPr id="3" name="Content Placeholder 2"/>
          <p:cNvSpPr>
            <a:spLocks noGrp="1"/>
          </p:cNvSpPr>
          <p:nvPr>
            <p:ph sz="quarter" idx="1"/>
          </p:nvPr>
        </p:nvSpPr>
        <p:spPr>
          <a:xfrm>
            <a:off x="457200" y="1219200"/>
            <a:ext cx="8229600" cy="4906963"/>
          </a:xfrm>
        </p:spPr>
        <p:txBody>
          <a:bodyPr>
            <a:normAutofit fontScale="92500"/>
          </a:bodyPr>
          <a:lstStyle/>
          <a:p>
            <a:pPr algn="just">
              <a:buNone/>
            </a:pPr>
            <a:r>
              <a:rPr lang="en-US" dirty="0"/>
              <a:t>Example: </a:t>
            </a:r>
            <a:endParaRPr lang="en-US" dirty="0" smtClean="0"/>
          </a:p>
          <a:p>
            <a:pPr algn="just"/>
            <a:r>
              <a:rPr lang="en-US" dirty="0" smtClean="0"/>
              <a:t>Compute </a:t>
            </a:r>
            <a:r>
              <a:rPr lang="en-US" dirty="0"/>
              <a:t>the sample median for the birth weight </a:t>
            </a:r>
            <a:r>
              <a:rPr lang="en-US" dirty="0" smtClean="0"/>
              <a:t>data</a:t>
            </a:r>
          </a:p>
          <a:p>
            <a:pPr algn="just"/>
            <a:endParaRPr lang="en-US" dirty="0" smtClean="0"/>
          </a:p>
          <a:p>
            <a:pPr algn="just"/>
            <a:r>
              <a:rPr lang="en-US" dirty="0" smtClean="0"/>
              <a:t>First arrange in Ascending order</a:t>
            </a:r>
            <a:endParaRPr lang="en-US" dirty="0"/>
          </a:p>
          <a:p>
            <a:pPr algn="just"/>
            <a:endParaRPr lang="en-US" dirty="0" smtClean="0"/>
          </a:p>
          <a:p>
            <a:pPr algn="just"/>
            <a:r>
              <a:rPr lang="en-US" dirty="0" smtClean="0"/>
              <a:t>2069</a:t>
            </a:r>
            <a:r>
              <a:rPr lang="en-US" dirty="0"/>
              <a:t>, 2581, 2759, 2834, 2838, 2841, 3031, 3101, 3200, 3245, </a:t>
            </a:r>
            <a:r>
              <a:rPr lang="en-US" dirty="0" smtClean="0"/>
              <a:t>3248, 3260</a:t>
            </a:r>
            <a:r>
              <a:rPr lang="en-US" dirty="0"/>
              <a:t>, 3265, 3314, 3323, 3484, 3541, 3609, 3649, </a:t>
            </a:r>
            <a:r>
              <a:rPr lang="en-US" dirty="0" smtClean="0"/>
              <a:t>4146</a:t>
            </a:r>
          </a:p>
          <a:p>
            <a:endParaRPr lang="en-US" dirty="0" smtClean="0"/>
          </a:p>
          <a:p>
            <a:r>
              <a:rPr lang="en-US" dirty="0" smtClean="0"/>
              <a:t>Since </a:t>
            </a:r>
            <a:r>
              <a:rPr lang="en-US" dirty="0"/>
              <a:t>n=20 is even,</a:t>
            </a:r>
          </a:p>
          <a:p>
            <a:r>
              <a:rPr lang="en-US" dirty="0"/>
              <a:t>Median = average of the 10</a:t>
            </a:r>
            <a:r>
              <a:rPr lang="en-US" baseline="30000" dirty="0"/>
              <a:t>th</a:t>
            </a:r>
            <a:r>
              <a:rPr lang="en-US" dirty="0"/>
              <a:t> </a:t>
            </a:r>
            <a:r>
              <a:rPr lang="en-US" dirty="0" smtClean="0"/>
              <a:t> </a:t>
            </a:r>
            <a:r>
              <a:rPr lang="en-US" dirty="0"/>
              <a:t>and </a:t>
            </a:r>
            <a:r>
              <a:rPr lang="en-US" dirty="0" smtClean="0"/>
              <a:t>11</a:t>
            </a:r>
            <a:r>
              <a:rPr lang="en-US" baseline="30000" dirty="0" smtClean="0"/>
              <a:t>th</a:t>
            </a:r>
            <a:r>
              <a:rPr lang="en-US" dirty="0" smtClean="0"/>
              <a:t>  </a:t>
            </a:r>
            <a:r>
              <a:rPr lang="en-US" dirty="0"/>
              <a:t>largest observation </a:t>
            </a:r>
            <a:r>
              <a:rPr lang="en-US" dirty="0" smtClean="0"/>
              <a:t>= </a:t>
            </a:r>
            <a:r>
              <a:rPr lang="nn-NO" dirty="0" smtClean="0"/>
              <a:t>(</a:t>
            </a:r>
            <a:r>
              <a:rPr lang="nn-NO" dirty="0"/>
              <a:t>3245 + 3248)/2 = 3246.5 g</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101</a:t>
            </a:fld>
            <a:endParaRPr lang="en-US"/>
          </a:p>
        </p:txBody>
      </p:sp>
    </p:spTree>
    <p:extLst>
      <p:ext uri="{BB962C8B-B14F-4D97-AF65-F5344CB8AC3E}">
        <p14:creationId xmlns:p14="http://schemas.microsoft.com/office/powerpoint/2010/main" val="16890997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Median Cont…..</a:t>
            </a:r>
            <a:endParaRPr lang="en-US" dirty="0"/>
          </a:p>
        </p:txBody>
      </p:sp>
      <p:sp>
        <p:nvSpPr>
          <p:cNvPr id="3" name="Content Placeholder 2"/>
          <p:cNvSpPr>
            <a:spLocks noGrp="1"/>
          </p:cNvSpPr>
          <p:nvPr>
            <p:ph sz="quarter" idx="1"/>
          </p:nvPr>
        </p:nvSpPr>
        <p:spPr>
          <a:xfrm>
            <a:off x="304800" y="1600200"/>
            <a:ext cx="8534400" cy="4525963"/>
          </a:xfrm>
        </p:spPr>
        <p:txBody>
          <a:bodyPr/>
          <a:lstStyle/>
          <a:p>
            <a:pPr algn="just">
              <a:buNone/>
            </a:pPr>
            <a:r>
              <a:rPr lang="en-US" dirty="0"/>
              <a:t>Example: </a:t>
            </a:r>
            <a:endParaRPr lang="en-US" dirty="0" smtClean="0"/>
          </a:p>
          <a:p>
            <a:pPr algn="just"/>
            <a:r>
              <a:rPr lang="en-US" dirty="0" smtClean="0"/>
              <a:t>Consider </a:t>
            </a:r>
            <a:r>
              <a:rPr lang="en-US" dirty="0"/>
              <a:t>the following data, which consists of white </a:t>
            </a:r>
            <a:r>
              <a:rPr lang="en-US" dirty="0" smtClean="0"/>
              <a:t>blood counts </a:t>
            </a:r>
            <a:r>
              <a:rPr lang="en-US" dirty="0"/>
              <a:t>taken on admission of all patients entering a small hospital </a:t>
            </a:r>
            <a:r>
              <a:rPr lang="en-US" dirty="0" smtClean="0"/>
              <a:t>on a </a:t>
            </a:r>
            <a:r>
              <a:rPr lang="en-US" dirty="0"/>
              <a:t>given day. </a:t>
            </a:r>
            <a:endParaRPr lang="en-US" dirty="0" smtClean="0"/>
          </a:p>
          <a:p>
            <a:pPr algn="just"/>
            <a:endParaRPr lang="en-US" dirty="0"/>
          </a:p>
          <a:p>
            <a:pPr algn="just"/>
            <a:r>
              <a:rPr lang="en-US" dirty="0" smtClean="0"/>
              <a:t>Compute </a:t>
            </a:r>
            <a:r>
              <a:rPr lang="en-US" dirty="0"/>
              <a:t>the median white-blood count </a:t>
            </a:r>
            <a:r>
              <a:rPr lang="en-US" dirty="0" smtClean="0"/>
              <a:t>(×10</a:t>
            </a:r>
            <a:r>
              <a:rPr lang="en-US" baseline="30000" dirty="0" smtClean="0"/>
              <a:t>3</a:t>
            </a:r>
            <a:r>
              <a:rPr lang="en-US" dirty="0" smtClean="0"/>
              <a:t> ). </a:t>
            </a:r>
          </a:p>
          <a:p>
            <a:pPr algn="just">
              <a:buNone/>
            </a:pPr>
            <a:r>
              <a:rPr lang="en-US" dirty="0" smtClean="0"/>
              <a:t>         7, 35, 5, 9, 8, 3,10,12, 8</a:t>
            </a:r>
          </a:p>
          <a:p>
            <a:pPr algn="just">
              <a:buNone/>
            </a:pPr>
            <a:r>
              <a:rPr lang="en-US" dirty="0" smtClean="0"/>
              <a:t>        </a:t>
            </a:r>
          </a:p>
          <a:p>
            <a:pPr algn="just">
              <a:buNone/>
            </a:pPr>
            <a:r>
              <a:rPr lang="en-US" dirty="0" smtClean="0"/>
              <a:t>                </a:t>
            </a:r>
            <a:r>
              <a:rPr lang="en-US" sz="3600" dirty="0" smtClean="0">
                <a:latin typeface="Times New Roman" panose="02020603050405020304" pitchFamily="18" charset="0"/>
                <a:cs typeface="Times New Roman" panose="02020603050405020304" pitchFamily="18" charset="0"/>
              </a:rPr>
              <a:t>Median?????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59F65AA-5AD6-4B27-A329-0A7EBCBF0449}" type="slidenum">
              <a:rPr lang="en-US" smtClean="0"/>
              <a:t>102</a:t>
            </a:fld>
            <a:endParaRPr lang="en-US"/>
          </a:p>
        </p:txBody>
      </p:sp>
    </p:spTree>
    <p:extLst>
      <p:ext uri="{BB962C8B-B14F-4D97-AF65-F5344CB8AC3E}">
        <p14:creationId xmlns:p14="http://schemas.microsoft.com/office/powerpoint/2010/main" val="2471141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2"/>
          </a:solidFill>
        </p:spPr>
        <p:txBody>
          <a:bodyPr>
            <a:normAutofit/>
          </a:bodyPr>
          <a:lstStyle/>
          <a:p>
            <a:pPr algn="ctr"/>
            <a:r>
              <a:rPr lang="en-US" dirty="0" smtClean="0"/>
              <a:t>Median Cont…</a:t>
            </a:r>
            <a:endParaRPr lang="en-US" dirty="0"/>
          </a:p>
        </p:txBody>
      </p:sp>
      <p:sp>
        <p:nvSpPr>
          <p:cNvPr id="3" name="Content Placeholder 2"/>
          <p:cNvSpPr>
            <a:spLocks noGrp="1"/>
          </p:cNvSpPr>
          <p:nvPr>
            <p:ph sz="quarter" idx="1"/>
          </p:nvPr>
        </p:nvSpPr>
        <p:spPr>
          <a:xfrm>
            <a:off x="457200" y="1219200"/>
            <a:ext cx="8229600" cy="5334000"/>
          </a:xfrm>
        </p:spPr>
        <p:txBody>
          <a:bodyPr>
            <a:normAutofit fontScale="92500" lnSpcReduction="10000"/>
          </a:bodyPr>
          <a:lstStyle/>
          <a:p>
            <a:pPr algn="just">
              <a:buNone/>
            </a:pPr>
            <a:r>
              <a:rPr lang="en-US" dirty="0"/>
              <a:t>Solution: </a:t>
            </a:r>
            <a:endParaRPr lang="en-US" dirty="0" smtClean="0"/>
          </a:p>
          <a:p>
            <a:pPr algn="just"/>
            <a:r>
              <a:rPr lang="en-US" dirty="0" smtClean="0"/>
              <a:t>First</a:t>
            </a:r>
            <a:r>
              <a:rPr lang="en-US" dirty="0"/>
              <a:t>, order the sample as follows. 3</a:t>
            </a:r>
            <a:r>
              <a:rPr lang="en-US" dirty="0" smtClean="0"/>
              <a:t>, 5, 7, 8, 8, 9, 10,12, 35</a:t>
            </a:r>
            <a:r>
              <a:rPr lang="en-US" dirty="0"/>
              <a:t>.</a:t>
            </a:r>
          </a:p>
          <a:p>
            <a:pPr algn="just"/>
            <a:endParaRPr lang="en-US" dirty="0" smtClean="0"/>
          </a:p>
          <a:p>
            <a:pPr algn="just"/>
            <a:r>
              <a:rPr lang="en-US" dirty="0" smtClean="0"/>
              <a:t>Since </a:t>
            </a:r>
            <a:r>
              <a:rPr lang="en-US" dirty="0"/>
              <a:t>n is odd, the sample median is given by the </a:t>
            </a:r>
            <a:r>
              <a:rPr lang="en-US" dirty="0" smtClean="0"/>
              <a:t>5</a:t>
            </a:r>
            <a:r>
              <a:rPr lang="en-US" baseline="30000" dirty="0" smtClean="0"/>
              <a:t>th</a:t>
            </a:r>
            <a:r>
              <a:rPr lang="en-US" dirty="0" smtClean="0"/>
              <a:t>, (9+1)/2)</a:t>
            </a:r>
            <a:r>
              <a:rPr lang="en-US" baseline="30000" dirty="0" err="1" smtClean="0"/>
              <a:t>th</a:t>
            </a:r>
            <a:r>
              <a:rPr lang="en-US" dirty="0" smtClean="0"/>
              <a:t>, largest </a:t>
            </a:r>
            <a:r>
              <a:rPr lang="en-US" dirty="0"/>
              <a:t>point, which is equal to 8</a:t>
            </a:r>
            <a:r>
              <a:rPr lang="en-US" dirty="0" smtClean="0"/>
              <a:t>.</a:t>
            </a:r>
          </a:p>
          <a:p>
            <a:pPr algn="just"/>
            <a:endParaRPr lang="en-US" dirty="0"/>
          </a:p>
          <a:p>
            <a:pPr algn="just"/>
            <a:r>
              <a:rPr lang="en-US" dirty="0"/>
              <a:t>The principal strength of the sample median is that it is </a:t>
            </a:r>
            <a:r>
              <a:rPr lang="en-US" b="1" dirty="0"/>
              <a:t>insensitive </a:t>
            </a:r>
            <a:r>
              <a:rPr lang="en-US" b="1" dirty="0" smtClean="0"/>
              <a:t>to very </a:t>
            </a:r>
            <a:r>
              <a:rPr lang="en-US" b="1" dirty="0"/>
              <a:t>large or very small values</a:t>
            </a:r>
            <a:r>
              <a:rPr lang="en-US" b="1" dirty="0" smtClean="0"/>
              <a:t>.</a:t>
            </a:r>
          </a:p>
          <a:p>
            <a:pPr algn="just"/>
            <a:endParaRPr lang="en-US" dirty="0" smtClean="0"/>
          </a:p>
          <a:p>
            <a:pPr algn="just"/>
            <a:r>
              <a:rPr lang="en-US" dirty="0" smtClean="0"/>
              <a:t>The </a:t>
            </a:r>
            <a:r>
              <a:rPr lang="en-US" dirty="0"/>
              <a:t>principal weakness of the sample median is that it is </a:t>
            </a:r>
            <a:r>
              <a:rPr lang="en-US" dirty="0" smtClean="0">
                <a:solidFill>
                  <a:srgbClr val="FF0000"/>
                </a:solidFill>
              </a:rPr>
              <a:t>determined mainly </a:t>
            </a:r>
            <a:r>
              <a:rPr lang="en-US" dirty="0">
                <a:solidFill>
                  <a:srgbClr val="FF0000"/>
                </a:solidFill>
              </a:rPr>
              <a:t>by the middle points </a:t>
            </a:r>
            <a:r>
              <a:rPr lang="en-US" dirty="0"/>
              <a:t>in a sample and is less sensitive to </a:t>
            </a:r>
            <a:r>
              <a:rPr lang="en-US" dirty="0" smtClean="0"/>
              <a:t>the actual </a:t>
            </a:r>
            <a:r>
              <a:rPr lang="en-US" dirty="0"/>
              <a:t>numerical values of the remaining data points.</a:t>
            </a:r>
          </a:p>
        </p:txBody>
      </p:sp>
      <p:sp>
        <p:nvSpPr>
          <p:cNvPr id="4" name="Slide Number Placeholder 3"/>
          <p:cNvSpPr>
            <a:spLocks noGrp="1"/>
          </p:cNvSpPr>
          <p:nvPr>
            <p:ph type="sldNum" sz="quarter" idx="12"/>
          </p:nvPr>
        </p:nvSpPr>
        <p:spPr/>
        <p:txBody>
          <a:bodyPr/>
          <a:lstStyle/>
          <a:p>
            <a:fld id="{A59F65AA-5AD6-4B27-A329-0A7EBCBF0449}" type="slidenum">
              <a:rPr lang="en-US" smtClean="0"/>
              <a:t>103</a:t>
            </a:fld>
            <a:endParaRPr lang="en-US"/>
          </a:p>
        </p:txBody>
      </p:sp>
    </p:spTree>
    <p:extLst>
      <p:ext uri="{BB962C8B-B14F-4D97-AF65-F5344CB8AC3E}">
        <p14:creationId xmlns:p14="http://schemas.microsoft.com/office/powerpoint/2010/main" val="42780651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Characteristics of Median</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104</a:t>
            </a:fld>
            <a:endParaRPr lang="en-US"/>
          </a:p>
        </p:txBody>
      </p:sp>
      <p:sp>
        <p:nvSpPr>
          <p:cNvPr id="4" name="Content Placeholder 3"/>
          <p:cNvSpPr>
            <a:spLocks noGrp="1"/>
          </p:cNvSpPr>
          <p:nvPr>
            <p:ph sz="quarter" idx="1"/>
          </p:nvPr>
        </p:nvSpPr>
        <p:spPr>
          <a:xfrm>
            <a:off x="457200" y="1219200"/>
            <a:ext cx="8458200" cy="5257800"/>
          </a:xfrm>
        </p:spPr>
        <p:txBody>
          <a:bodyPr>
            <a:normAutofit lnSpcReduction="10000"/>
          </a:bodyPr>
          <a:lstStyle/>
          <a:p>
            <a:pPr algn="just"/>
            <a:r>
              <a:rPr lang="en-US" dirty="0" smtClean="0"/>
              <a:t>Uniqueness.</a:t>
            </a:r>
          </a:p>
          <a:p>
            <a:pPr algn="just"/>
            <a:endParaRPr lang="en-US" dirty="0" smtClean="0"/>
          </a:p>
          <a:p>
            <a:pPr algn="just"/>
            <a:r>
              <a:rPr lang="en-US" dirty="0" smtClean="0"/>
              <a:t>Simplicity.</a:t>
            </a:r>
          </a:p>
          <a:p>
            <a:pPr algn="just"/>
            <a:endParaRPr lang="en-US" dirty="0" smtClean="0"/>
          </a:p>
          <a:p>
            <a:pPr algn="just"/>
            <a:r>
              <a:rPr lang="en-US" dirty="0" smtClean="0"/>
              <a:t>It can only be used with quantitative data.</a:t>
            </a:r>
          </a:p>
          <a:p>
            <a:pPr algn="just"/>
            <a:endParaRPr lang="en-US" dirty="0" smtClean="0"/>
          </a:p>
          <a:p>
            <a:pPr algn="just"/>
            <a:r>
              <a:rPr lang="en-US" dirty="0" smtClean="0"/>
              <a:t>It is the center of the data set in that: at least half of the data value are greater than or equal to it, and at least half of the data value are less than or equal to it. </a:t>
            </a:r>
          </a:p>
          <a:p>
            <a:pPr algn="just"/>
            <a:endParaRPr lang="en-US" dirty="0" smtClean="0"/>
          </a:p>
          <a:p>
            <a:pPr algn="just"/>
            <a:r>
              <a:rPr lang="en-US" dirty="0" smtClean="0"/>
              <a:t>It can be less sensitive to extreme data values than the mean. </a:t>
            </a:r>
          </a:p>
          <a:p>
            <a:pPr algn="just"/>
            <a:endParaRPr lang="en-US" dirty="0" smtClean="0"/>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val="7136637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solidFill>
            <a:schemeClr val="accent2"/>
          </a:solidFill>
        </p:spPr>
        <p:txBody>
          <a:bodyPr/>
          <a:lstStyle/>
          <a:p>
            <a:pPr algn="ctr"/>
            <a:r>
              <a:rPr lang="en-US" dirty="0" smtClean="0"/>
              <a:t>Median in a Grouped data</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105</a:t>
            </a:fld>
            <a:endParaRPr lang="en-US"/>
          </a:p>
        </p:txBody>
      </p:sp>
      <p:sp>
        <p:nvSpPr>
          <p:cNvPr id="4" name="Content Placeholder 3"/>
          <p:cNvSpPr>
            <a:spLocks noGrp="1"/>
          </p:cNvSpPr>
          <p:nvPr>
            <p:ph sz="quarter" idx="1"/>
          </p:nvPr>
        </p:nvSpPr>
        <p:spPr>
          <a:xfrm>
            <a:off x="457200" y="1066800"/>
            <a:ext cx="8229600" cy="5486400"/>
          </a:xfrm>
        </p:spPr>
        <p:txBody>
          <a:bodyPr/>
          <a:lstStyle/>
          <a:p>
            <a:pPr algn="just"/>
            <a:r>
              <a:rPr lang="en-US" dirty="0" smtClean="0"/>
              <a:t>In the calculation of the median from a grouped frequency table, the basic assumption is that within each class of the frequency distribution, observations are uniformly or evenly distributed over the class interval.</a:t>
            </a:r>
          </a:p>
          <a:p>
            <a:pPr algn="just"/>
            <a:r>
              <a:rPr lang="en-US" dirty="0" smtClean="0"/>
              <a:t>It will be calculated as:- </a:t>
            </a:r>
          </a:p>
          <a:p>
            <a:pPr algn="just"/>
            <a:endParaRPr lang="en-US" dirty="0"/>
          </a:p>
        </p:txBody>
      </p:sp>
      <p:sp>
        <p:nvSpPr>
          <p:cNvPr id="205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055"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14400" y="3200400"/>
            <a:ext cx="3856038" cy="884238"/>
          </a:xfrm>
          <a:prstGeom prst="rect">
            <a:avLst/>
          </a:prstGeom>
          <a:noFill/>
        </p:spPr>
      </p:pic>
      <p:sp>
        <p:nvSpPr>
          <p:cNvPr id="13" name="Rectangle 12"/>
          <p:cNvSpPr/>
          <p:nvPr/>
        </p:nvSpPr>
        <p:spPr>
          <a:xfrm>
            <a:off x="457200" y="4038600"/>
            <a:ext cx="8458200" cy="2819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n>
                  <a:solidFill>
                    <a:schemeClr val="tx1">
                      <a:lumMod val="95000"/>
                      <a:lumOff val="5000"/>
                    </a:schemeClr>
                  </a:solidFill>
                </a:ln>
                <a:solidFill>
                  <a:schemeClr val="tx1"/>
                </a:solidFill>
              </a:rPr>
              <a:t>Where</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L= True lower limit of interval containing the median(i.e. the median class</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W= Length of the interval </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N=Total frequency of the sample </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     = Cumulative frequency of all interval below L</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      =Number of observations to be counted off from one end of the distribution to reach the median</a:t>
            </a:r>
          </a:p>
          <a:p>
            <a:pPr>
              <a:buFont typeface="Wingdings" panose="05000000000000000000" pitchFamily="2" charset="2"/>
              <a:buChar char="v"/>
            </a:pPr>
            <a:r>
              <a:rPr lang="en-US" dirty="0" smtClean="0">
                <a:ln>
                  <a:solidFill>
                    <a:schemeClr val="tx1">
                      <a:lumMod val="95000"/>
                      <a:lumOff val="5000"/>
                    </a:schemeClr>
                  </a:solidFill>
                </a:ln>
                <a:solidFill>
                  <a:schemeClr val="tx1"/>
                </a:solidFill>
              </a:rPr>
              <a:t>      =Frequency of the interval containing the median </a:t>
            </a:r>
          </a:p>
          <a:p>
            <a:pPr>
              <a:buFont typeface="Wingdings" panose="05000000000000000000" pitchFamily="2" charset="2"/>
              <a:buChar char="v"/>
            </a:pPr>
            <a:endParaRPr lang="en-US" dirty="0">
              <a:ln>
                <a:solidFill>
                  <a:schemeClr val="tx1">
                    <a:lumMod val="95000"/>
                    <a:lumOff val="5000"/>
                  </a:schemeClr>
                </a:solidFill>
              </a:ln>
              <a:solidFill>
                <a:schemeClr val="tx1"/>
              </a:solidFill>
            </a:endParaRPr>
          </a:p>
        </p:txBody>
      </p:sp>
      <p:sp>
        <p:nvSpPr>
          <p:cNvPr id="2058"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057"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62000" y="5257800"/>
            <a:ext cx="304800" cy="365091"/>
          </a:xfrm>
          <a:prstGeom prst="rect">
            <a:avLst/>
          </a:prstGeom>
          <a:noFill/>
        </p:spPr>
      </p:pic>
      <p:sp>
        <p:nvSpPr>
          <p:cNvPr id="2060"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059" name="Picture 1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62000" y="5562600"/>
            <a:ext cx="381000" cy="304800"/>
          </a:xfrm>
          <a:prstGeom prst="rect">
            <a:avLst/>
          </a:prstGeom>
          <a:noFill/>
        </p:spPr>
      </p:pic>
      <p:sp>
        <p:nvSpPr>
          <p:cNvPr id="2062" name="Rectangle 1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061"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62000" y="6096001"/>
            <a:ext cx="304800" cy="304800"/>
          </a:xfrm>
          <a:prstGeom prst="rect">
            <a:avLst/>
          </a:prstGeom>
          <a:noFill/>
        </p:spPr>
      </p:pic>
    </p:spTree>
    <p:extLst>
      <p:ext uri="{BB962C8B-B14F-4D97-AF65-F5344CB8AC3E}">
        <p14:creationId xmlns:p14="http://schemas.microsoft.com/office/powerpoint/2010/main" val="347117734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9F65AA-5AD6-4B27-A329-0A7EBCBF0449}" type="slidenum">
              <a:rPr lang="en-US" smtClean="0"/>
              <a:t>106</a:t>
            </a:fld>
            <a:endParaRPr lang="en-US"/>
          </a:p>
        </p:txBody>
      </p:sp>
      <p:sp>
        <p:nvSpPr>
          <p:cNvPr id="4" name="Content Placeholder 3"/>
          <p:cNvSpPr>
            <a:spLocks noGrp="1"/>
          </p:cNvSpPr>
          <p:nvPr>
            <p:ph sz="quarter" idx="1"/>
          </p:nvPr>
        </p:nvSpPr>
        <p:spPr>
          <a:xfrm>
            <a:off x="457200" y="304800"/>
            <a:ext cx="8229600" cy="5852160"/>
          </a:xfrm>
        </p:spPr>
        <p:txBody>
          <a:bodyPr>
            <a:normAutofit/>
          </a:bodyPr>
          <a:lstStyle/>
          <a:p>
            <a:pPr>
              <a:buNone/>
            </a:pPr>
            <a:r>
              <a:rPr lang="en-US" sz="2800" dirty="0" smtClean="0">
                <a:latin typeface="Times New Roman" panose="02020603050405020304" pitchFamily="18" charset="0"/>
                <a:cs typeface="Times New Roman" panose="02020603050405020304" pitchFamily="18" charset="0"/>
              </a:rPr>
              <a:t>Example</a:t>
            </a:r>
          </a:p>
          <a:p>
            <a:pPr>
              <a:buNone/>
            </a:pP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457200" y="914400"/>
          <a:ext cx="8229600" cy="4123845"/>
        </p:xfrm>
        <a:graphic>
          <a:graphicData uri="http://schemas.openxmlformats.org/drawingml/2006/table">
            <a:tbl>
              <a:tblPr firstRow="1" bandRow="1">
                <a:tableStyleId>{5C22544A-7EE6-4342-B048-85BDC9FD1C3A}</a:tableStyleId>
              </a:tblPr>
              <a:tblGrid>
                <a:gridCol w="1645920"/>
                <a:gridCol w="2011680"/>
                <a:gridCol w="1752600"/>
                <a:gridCol w="1981200"/>
                <a:gridCol w="838200"/>
              </a:tblGrid>
              <a:tr h="813916">
                <a:tc>
                  <a:txBody>
                    <a:bodyPr/>
                    <a:lstStyle/>
                    <a:p>
                      <a:pPr algn="ctr"/>
                      <a:r>
                        <a:rPr lang="en-US" sz="2400" dirty="0" smtClean="0">
                          <a:latin typeface="Times New Roman" panose="02020603050405020304" pitchFamily="18" charset="0"/>
                          <a:cs typeface="Times New Roman" panose="02020603050405020304" pitchFamily="18" charset="0"/>
                        </a:rPr>
                        <a:t>Time(Hrs)</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Frequency(A)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Cumulative Frequency</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Mid point(B)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smtClean="0">
                          <a:latin typeface="Times New Roman" panose="02020603050405020304" pitchFamily="18" charset="0"/>
                          <a:cs typeface="Times New Roman" panose="02020603050405020304" pitchFamily="18" charset="0"/>
                        </a:rPr>
                        <a:t>AxB</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10-14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96</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15-19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36</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476</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20-24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63</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594</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25-29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75</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324</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30-34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79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128</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35-39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80</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37</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Total</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80</a:t>
                      </a:r>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1655</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
        <p:nvSpPr>
          <p:cNvPr id="6" name="Rectangle 5"/>
          <p:cNvSpPr/>
          <p:nvPr/>
        </p:nvSpPr>
        <p:spPr>
          <a:xfrm>
            <a:off x="381000" y="5105400"/>
            <a:ext cx="83058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 Median??????</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185869"/>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990600"/>
          </a:xfrm>
        </p:spPr>
        <p:txBody>
          <a:bodyPr/>
          <a:lstStyle/>
          <a:p>
            <a:r>
              <a:rPr lang="en-US" dirty="0" smtClean="0"/>
              <a:t>Solution</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107</a:t>
            </a:fld>
            <a:endParaRPr lang="en-US"/>
          </a:p>
        </p:txBody>
      </p:sp>
      <p:sp>
        <p:nvSpPr>
          <p:cNvPr id="4" name="Content Placeholder 3"/>
          <p:cNvSpPr>
            <a:spLocks noGrp="1"/>
          </p:cNvSpPr>
          <p:nvPr>
            <p:ph sz="quarter" idx="1"/>
          </p:nvPr>
        </p:nvSpPr>
        <p:spPr>
          <a:xfrm>
            <a:off x="457200" y="1219200"/>
            <a:ext cx="8382000" cy="3429000"/>
          </a:xfrm>
        </p:spPr>
        <p:txBody>
          <a:bodyPr>
            <a:normAutofit/>
          </a:bodyPr>
          <a:lstStyle/>
          <a:p>
            <a:pPr>
              <a:buNone/>
            </a:pPr>
            <a:r>
              <a:rPr lang="en-US" dirty="0" smtClean="0">
                <a:latin typeface="Times New Roman" panose="02020603050405020304" pitchFamily="18" charset="0"/>
                <a:cs typeface="Times New Roman" panose="02020603050405020304" pitchFamily="18" charset="0"/>
              </a:rPr>
              <a:t>The Median class</a:t>
            </a:r>
          </a:p>
          <a:p>
            <a:pPr>
              <a:buNone/>
            </a:pPr>
            <a:r>
              <a:rPr lang="en-US" dirty="0" smtClean="0">
                <a:latin typeface="Times New Roman" panose="02020603050405020304" pitchFamily="18" charset="0"/>
                <a:cs typeface="Times New Roman" panose="02020603050405020304" pitchFamily="18" charset="0"/>
              </a:rPr>
              <a:t>   = First class with (n/2)</a:t>
            </a:r>
            <a:r>
              <a:rPr lang="en-US" baseline="30000" dirty="0" err="1"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cumulative frequency</a:t>
            </a:r>
          </a:p>
          <a:p>
            <a:pPr>
              <a:buNone/>
            </a:pPr>
            <a:r>
              <a:rPr lang="en-US" dirty="0" smtClean="0">
                <a:latin typeface="Times New Roman" panose="02020603050405020304" pitchFamily="18" charset="0"/>
                <a:cs typeface="Times New Roman" panose="02020603050405020304" pitchFamily="18" charset="0"/>
              </a:rPr>
              <a:t>   = The first class whose cumulative frequency is at least 40.</a:t>
            </a:r>
          </a:p>
          <a:p>
            <a:pPr>
              <a:buNone/>
            </a:pPr>
            <a:r>
              <a:rPr lang="en-US" dirty="0" smtClean="0">
                <a:latin typeface="Times New Roman" panose="02020603050405020304" pitchFamily="18" charset="0"/>
                <a:cs typeface="Times New Roman" panose="02020603050405020304" pitchFamily="18" charset="0"/>
              </a:rPr>
              <a:t>   = The class whose CF at least 40 is the 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class(20-40)</a:t>
            </a:r>
          </a:p>
          <a:p>
            <a:r>
              <a:rPr lang="en-US" dirty="0" smtClean="0">
                <a:latin typeface="Times New Roman" panose="02020603050405020304" pitchFamily="18" charset="0"/>
                <a:cs typeface="Times New Roman" panose="02020603050405020304" pitchFamily="18" charset="0"/>
              </a:rPr>
              <a:t>LCB= 19.5</a:t>
            </a:r>
          </a:p>
          <a:p>
            <a:r>
              <a:rPr lang="en-US" dirty="0" smtClean="0">
                <a:latin typeface="Times New Roman" panose="02020603050405020304" pitchFamily="18" charset="0"/>
                <a:cs typeface="Times New Roman" panose="02020603050405020304" pitchFamily="18" charset="0"/>
              </a:rPr>
              <a:t>Frequency of the median= 27</a:t>
            </a:r>
          </a:p>
          <a:p>
            <a:r>
              <a:rPr lang="en-US" dirty="0" smtClean="0">
                <a:latin typeface="Times New Roman" panose="02020603050405020304" pitchFamily="18" charset="0"/>
                <a:cs typeface="Times New Roman" panose="02020603050405020304" pitchFamily="18" charset="0"/>
              </a:rPr>
              <a:t>CF next below the median class= 36</a:t>
            </a:r>
          </a:p>
          <a:p>
            <a:pPr>
              <a:buNone/>
            </a:pPr>
            <a:endParaRPr lang="en-US" dirty="0">
              <a:latin typeface="Times New Roman" panose="02020603050405020304" pitchFamily="18" charset="0"/>
              <a:cs typeface="Times New Roman" panose="02020603050405020304" pitchFamily="18" charset="0"/>
            </a:endParaRPr>
          </a:p>
        </p:txBody>
      </p:sp>
      <p:sp>
        <p:nvSpPr>
          <p:cNvPr id="6553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5540"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5542"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65541"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4495800"/>
            <a:ext cx="4114800" cy="762000"/>
          </a:xfrm>
          <a:prstGeom prst="rect">
            <a:avLst/>
          </a:prstGeom>
          <a:noFill/>
        </p:spPr>
      </p:pic>
      <p:sp>
        <p:nvSpPr>
          <p:cNvPr id="11" name="Rectangle 10"/>
          <p:cNvSpPr/>
          <p:nvPr/>
        </p:nvSpPr>
        <p:spPr>
          <a:xfrm>
            <a:off x="990600" y="5410200"/>
            <a:ext cx="2743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Times New Roman" panose="02020603050405020304" pitchFamily="18" charset="0"/>
                <a:cs typeface="Times New Roman" panose="02020603050405020304" pitchFamily="18" charset="0"/>
              </a:rPr>
              <a:t>= 19.5+0.7</a:t>
            </a:r>
          </a:p>
          <a:p>
            <a:r>
              <a:rPr lang="en-US" sz="2400" dirty="0" smtClean="0">
                <a:solidFill>
                  <a:schemeClr val="tx1"/>
                </a:solidFill>
                <a:latin typeface="Times New Roman" panose="02020603050405020304" pitchFamily="18" charset="0"/>
                <a:cs typeface="Times New Roman" panose="02020603050405020304" pitchFamily="18" charset="0"/>
              </a:rPr>
              <a:t>=20.2 hours</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3003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a:solidFill>
            <a:schemeClr val="accent2"/>
          </a:solidFill>
        </p:spPr>
        <p:txBody>
          <a:bodyPr>
            <a:normAutofit/>
          </a:bodyPr>
          <a:lstStyle/>
          <a:p>
            <a:pPr algn="ctr"/>
            <a:r>
              <a:rPr lang="en-US" b="1" dirty="0" smtClean="0"/>
              <a:t>Mode</a:t>
            </a:r>
            <a:br>
              <a:rPr lang="en-US" b="1" dirty="0" smtClean="0"/>
            </a:br>
            <a:endParaRPr lang="en-US" dirty="0"/>
          </a:p>
        </p:txBody>
      </p:sp>
      <p:sp>
        <p:nvSpPr>
          <p:cNvPr id="3" name="Content Placeholder 2"/>
          <p:cNvSpPr>
            <a:spLocks noGrp="1"/>
          </p:cNvSpPr>
          <p:nvPr>
            <p:ph sz="quarter" idx="1"/>
          </p:nvPr>
        </p:nvSpPr>
        <p:spPr>
          <a:xfrm>
            <a:off x="457200" y="1066800"/>
            <a:ext cx="8229600" cy="5059363"/>
          </a:xfrm>
        </p:spPr>
        <p:txBody>
          <a:bodyPr>
            <a:normAutofit/>
          </a:bodyPr>
          <a:lstStyle/>
          <a:p>
            <a:pPr algn="just"/>
            <a:endParaRPr lang="en-US" dirty="0" smtClean="0"/>
          </a:p>
          <a:p>
            <a:pPr algn="just"/>
            <a:r>
              <a:rPr lang="en-US" dirty="0" smtClean="0"/>
              <a:t>It </a:t>
            </a:r>
            <a:r>
              <a:rPr lang="en-US" dirty="0"/>
              <a:t>is the value of the observation that occurs with the </a:t>
            </a:r>
            <a:r>
              <a:rPr lang="en-US" dirty="0" smtClean="0"/>
              <a:t>greatest frequency</a:t>
            </a:r>
            <a:r>
              <a:rPr lang="en-US" dirty="0"/>
              <a:t>. </a:t>
            </a:r>
            <a:endParaRPr lang="en-US" dirty="0" smtClean="0"/>
          </a:p>
          <a:p>
            <a:pPr algn="just"/>
            <a:endParaRPr lang="en-US" dirty="0" smtClean="0"/>
          </a:p>
          <a:p>
            <a:pPr algn="just"/>
            <a:r>
              <a:rPr lang="en-US" dirty="0" smtClean="0"/>
              <a:t>A </a:t>
            </a:r>
            <a:r>
              <a:rPr lang="en-US" dirty="0"/>
              <a:t>particular disadvantage is that, with a small number </a:t>
            </a:r>
            <a:r>
              <a:rPr lang="en-US" dirty="0" smtClean="0"/>
              <a:t>of observations</a:t>
            </a:r>
            <a:r>
              <a:rPr lang="en-US" dirty="0"/>
              <a:t>, there may be no mode. </a:t>
            </a:r>
            <a:endParaRPr lang="en-US" dirty="0" smtClean="0"/>
          </a:p>
          <a:p>
            <a:pPr algn="just"/>
            <a:endParaRPr lang="en-US" dirty="0"/>
          </a:p>
          <a:p>
            <a:pPr algn="just"/>
            <a:r>
              <a:rPr lang="en-US" dirty="0" smtClean="0"/>
              <a:t>In </a:t>
            </a:r>
            <a:r>
              <a:rPr lang="en-US" dirty="0"/>
              <a:t>addition, sometimes, </a:t>
            </a:r>
            <a:r>
              <a:rPr lang="en-US" dirty="0" smtClean="0"/>
              <a:t>there may </a:t>
            </a:r>
            <a:r>
              <a:rPr lang="en-US" dirty="0"/>
              <a:t>be more than one mode such as when dealing with a </a:t>
            </a:r>
            <a:r>
              <a:rPr lang="en-US" dirty="0" smtClean="0"/>
              <a:t>bimodal (two-peaks</a:t>
            </a:r>
            <a:r>
              <a:rPr lang="en-US" dirty="0"/>
              <a:t>) distribution.</a:t>
            </a:r>
          </a:p>
        </p:txBody>
      </p:sp>
      <p:sp>
        <p:nvSpPr>
          <p:cNvPr id="4" name="Slide Number Placeholder 3"/>
          <p:cNvSpPr>
            <a:spLocks noGrp="1"/>
          </p:cNvSpPr>
          <p:nvPr>
            <p:ph type="sldNum" sz="quarter" idx="12"/>
          </p:nvPr>
        </p:nvSpPr>
        <p:spPr/>
        <p:txBody>
          <a:bodyPr/>
          <a:lstStyle/>
          <a:p>
            <a:fld id="{A59F65AA-5AD6-4B27-A329-0A7EBCBF0449}" type="slidenum">
              <a:rPr lang="en-US" smtClean="0"/>
              <a:t>108</a:t>
            </a:fld>
            <a:endParaRPr lang="en-US"/>
          </a:p>
        </p:txBody>
      </p:sp>
    </p:spTree>
    <p:extLst>
      <p:ext uri="{BB962C8B-B14F-4D97-AF65-F5344CB8AC3E}">
        <p14:creationId xmlns:p14="http://schemas.microsoft.com/office/powerpoint/2010/main" val="406599836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nSpc>
                <a:spcPct val="150000"/>
              </a:lnSpc>
              <a:buNone/>
            </a:pPr>
            <a:r>
              <a:rPr lang="en-US" dirty="0">
                <a:latin typeface="Times New Roman" panose="02020603050405020304" pitchFamily="18" charset="0"/>
                <a:cs typeface="Times New Roman" panose="02020603050405020304" pitchFamily="18" charset="0"/>
              </a:rPr>
              <a:t>Find the modal values for the following data</a:t>
            </a:r>
          </a:p>
          <a:p>
            <a:pPr marL="514350" indent="-514350">
              <a:lnSpc>
                <a:spcPct val="150000"/>
              </a:lnSpc>
              <a:buFont typeface="+mj-lt"/>
              <a:buAutoNum type="alphaUcPeriod"/>
            </a:pPr>
            <a:r>
              <a:rPr lang="en-US" dirty="0" smtClean="0">
                <a:latin typeface="Times New Roman" panose="02020603050405020304" pitchFamily="18" charset="0"/>
                <a:cs typeface="Times New Roman" panose="02020603050405020304" pitchFamily="18" charset="0"/>
              </a:rPr>
              <a:t>22</a:t>
            </a:r>
            <a:r>
              <a:rPr lang="en-US" dirty="0">
                <a:latin typeface="Times New Roman" panose="02020603050405020304" pitchFamily="18" charset="0"/>
                <a:cs typeface="Times New Roman" panose="02020603050405020304" pitchFamily="18" charset="0"/>
              </a:rPr>
              <a:t>, 66, 69, 70, </a:t>
            </a:r>
            <a:r>
              <a:rPr lang="en-US" dirty="0" smtClean="0">
                <a:latin typeface="Times New Roman" panose="02020603050405020304" pitchFamily="18" charset="0"/>
                <a:cs typeface="Times New Roman" panose="02020603050405020304" pitchFamily="18" charset="0"/>
              </a:rPr>
              <a:t>73 (No </a:t>
            </a:r>
            <a:r>
              <a:rPr lang="en-US" dirty="0">
                <a:latin typeface="Times New Roman" panose="02020603050405020304" pitchFamily="18" charset="0"/>
                <a:cs typeface="Times New Roman" panose="02020603050405020304" pitchFamily="18" charset="0"/>
              </a:rPr>
              <a:t>modal </a:t>
            </a:r>
            <a:r>
              <a:rPr lang="en-US" dirty="0" smtClean="0">
                <a:latin typeface="Times New Roman" panose="02020603050405020304" pitchFamily="18" charset="0"/>
                <a:cs typeface="Times New Roman" panose="02020603050405020304" pitchFamily="18" charset="0"/>
              </a:rPr>
              <a:t>value)</a:t>
            </a:r>
          </a:p>
          <a:p>
            <a:pPr marL="514350" indent="-514350">
              <a:lnSpc>
                <a:spcPct val="150000"/>
              </a:lnSpc>
              <a:buFont typeface="+mj-lt"/>
              <a:buAutoNum type="alphaUcPeriod"/>
            </a:pPr>
            <a:r>
              <a:rPr lang="en-US" dirty="0" smtClean="0">
                <a:latin typeface="Times New Roman" panose="02020603050405020304" pitchFamily="18" charset="0"/>
                <a:cs typeface="Times New Roman" panose="02020603050405020304" pitchFamily="18" charset="0"/>
              </a:rPr>
              <a:t>1.8</a:t>
            </a:r>
            <a:r>
              <a:rPr lang="en-US" dirty="0">
                <a:latin typeface="Times New Roman" panose="02020603050405020304" pitchFamily="18" charset="0"/>
                <a:cs typeface="Times New Roman" panose="02020603050405020304" pitchFamily="18" charset="0"/>
              </a:rPr>
              <a:t>, 3.0, 3.3, 2.8, 2.9, 3.6, 3.0, 1.9, 3.2, 3.5 </a:t>
            </a:r>
            <a:r>
              <a:rPr lang="en-US" dirty="0" smtClean="0">
                <a:latin typeface="Times New Roman" panose="02020603050405020304" pitchFamily="18" charset="0"/>
                <a:cs typeface="Times New Roman" panose="02020603050405020304" pitchFamily="18" charset="0"/>
              </a:rPr>
              <a:t>(Modal </a:t>
            </a:r>
            <a:r>
              <a:rPr lang="en-US" dirty="0">
                <a:latin typeface="Times New Roman" panose="02020603050405020304" pitchFamily="18" charset="0"/>
                <a:cs typeface="Times New Roman" panose="02020603050405020304" pitchFamily="18" charset="0"/>
              </a:rPr>
              <a:t>value = 3.0 kg)</a:t>
            </a:r>
          </a:p>
        </p:txBody>
      </p:sp>
      <p:sp>
        <p:nvSpPr>
          <p:cNvPr id="4" name="Slide Number Placeholder 3"/>
          <p:cNvSpPr>
            <a:spLocks noGrp="1"/>
          </p:cNvSpPr>
          <p:nvPr>
            <p:ph type="sldNum" sz="quarter" idx="12"/>
          </p:nvPr>
        </p:nvSpPr>
        <p:spPr/>
        <p:txBody>
          <a:bodyPr/>
          <a:lstStyle/>
          <a:p>
            <a:fld id="{A59F65AA-5AD6-4B27-A329-0A7EBCBF0449}" type="slidenum">
              <a:rPr lang="en-US" smtClean="0"/>
              <a:t>109</a:t>
            </a:fld>
            <a:endParaRPr lang="en-US"/>
          </a:p>
        </p:txBody>
      </p:sp>
    </p:spTree>
    <p:extLst>
      <p:ext uri="{BB962C8B-B14F-4D97-AF65-F5344CB8AC3E}">
        <p14:creationId xmlns:p14="http://schemas.microsoft.com/office/powerpoint/2010/main" val="2820086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11</a:t>
            </a:fld>
            <a:endParaRPr lang="en-US"/>
          </a:p>
        </p:txBody>
      </p:sp>
      <p:sp>
        <p:nvSpPr>
          <p:cNvPr id="4" name="Content Placeholder 3"/>
          <p:cNvSpPr>
            <a:spLocks noGrp="1"/>
          </p:cNvSpPr>
          <p:nvPr>
            <p:ph sz="quarter" idx="1"/>
          </p:nvPr>
        </p:nvSpPr>
        <p:spPr>
          <a:xfrm>
            <a:off x="457200" y="838200"/>
            <a:ext cx="8229600" cy="5287963"/>
          </a:xfrm>
        </p:spPr>
        <p:txBody>
          <a:bodyPr>
            <a:normAutofit/>
          </a:bodyPr>
          <a:lstStyle/>
          <a:p>
            <a:pPr algn="just"/>
            <a:r>
              <a:rPr lang="en-US" sz="2800" dirty="0">
                <a:latin typeface="Cambria" pitchFamily="18" charset="0"/>
                <a:ea typeface="Cambria" pitchFamily="18" charset="0"/>
              </a:rPr>
              <a:t>The use of self-administered questionnaires is simpler and </a:t>
            </a:r>
            <a:r>
              <a:rPr lang="en-US" sz="2800" dirty="0" smtClean="0">
                <a:latin typeface="Cambria" pitchFamily="18" charset="0"/>
                <a:ea typeface="Cambria" pitchFamily="18" charset="0"/>
              </a:rPr>
              <a:t>cheaper; such </a:t>
            </a:r>
            <a:r>
              <a:rPr lang="en-US" sz="2800" dirty="0">
                <a:latin typeface="Cambria" pitchFamily="18" charset="0"/>
                <a:ea typeface="Cambria" pitchFamily="18" charset="0"/>
              </a:rPr>
              <a:t>questionnaires can be administered to many </a:t>
            </a:r>
            <a:r>
              <a:rPr lang="en-US" sz="2800" dirty="0" smtClean="0">
                <a:latin typeface="Cambria" pitchFamily="18" charset="0"/>
                <a:ea typeface="Cambria" pitchFamily="18" charset="0"/>
              </a:rPr>
              <a:t>persons simultaneously </a:t>
            </a:r>
            <a:r>
              <a:rPr lang="en-US" sz="2800" dirty="0">
                <a:latin typeface="Cambria" pitchFamily="18" charset="0"/>
                <a:ea typeface="Cambria" pitchFamily="18" charset="0"/>
              </a:rPr>
              <a:t>(e.g. to a class of students), and unlike interviews, </a:t>
            </a:r>
            <a:r>
              <a:rPr lang="en-US" sz="2800" dirty="0" smtClean="0">
                <a:latin typeface="Cambria" pitchFamily="18" charset="0"/>
                <a:ea typeface="Cambria" pitchFamily="18" charset="0"/>
              </a:rPr>
              <a:t>can be </a:t>
            </a:r>
            <a:r>
              <a:rPr lang="en-US" sz="2800" dirty="0">
                <a:latin typeface="Cambria" pitchFamily="18" charset="0"/>
                <a:ea typeface="Cambria" pitchFamily="18" charset="0"/>
              </a:rPr>
              <a:t>sent by post. </a:t>
            </a:r>
            <a:endParaRPr lang="en-US" sz="2800" dirty="0" smtClean="0">
              <a:latin typeface="Cambria" pitchFamily="18" charset="0"/>
              <a:ea typeface="Cambria" pitchFamily="18" charset="0"/>
            </a:endParaRPr>
          </a:p>
          <a:p>
            <a:pPr algn="just"/>
            <a:endParaRPr lang="en-US" sz="2800" dirty="0">
              <a:latin typeface="Cambria" pitchFamily="18" charset="0"/>
              <a:ea typeface="Cambria" pitchFamily="18" charset="0"/>
            </a:endParaRPr>
          </a:p>
          <a:p>
            <a:pPr algn="just"/>
            <a:r>
              <a:rPr lang="en-US" sz="2800" dirty="0" smtClean="0">
                <a:latin typeface="Cambria" pitchFamily="18" charset="0"/>
                <a:ea typeface="Cambria" pitchFamily="18" charset="0"/>
              </a:rPr>
              <a:t>On </a:t>
            </a:r>
            <a:r>
              <a:rPr lang="en-US" sz="2800" dirty="0">
                <a:latin typeface="Cambria" pitchFamily="18" charset="0"/>
                <a:ea typeface="Cambria" pitchFamily="18" charset="0"/>
              </a:rPr>
              <a:t>the other hand, </a:t>
            </a:r>
            <a:r>
              <a:rPr lang="en-US" sz="2800" dirty="0">
                <a:solidFill>
                  <a:srgbClr val="FF0000"/>
                </a:solidFill>
                <a:latin typeface="Cambria" pitchFamily="18" charset="0"/>
                <a:ea typeface="Cambria" pitchFamily="18" charset="0"/>
              </a:rPr>
              <a:t>they demand a certain level </a:t>
            </a:r>
            <a:r>
              <a:rPr lang="en-US" sz="2800" dirty="0" smtClean="0">
                <a:solidFill>
                  <a:srgbClr val="FF0000"/>
                </a:solidFill>
                <a:latin typeface="Cambria" pitchFamily="18" charset="0"/>
                <a:ea typeface="Cambria" pitchFamily="18" charset="0"/>
              </a:rPr>
              <a:t>of education </a:t>
            </a:r>
            <a:r>
              <a:rPr lang="en-US" sz="2800" dirty="0">
                <a:solidFill>
                  <a:srgbClr val="FF0000"/>
                </a:solidFill>
                <a:latin typeface="Cambria" pitchFamily="18" charset="0"/>
                <a:ea typeface="Cambria" pitchFamily="18" charset="0"/>
              </a:rPr>
              <a:t>and skill</a:t>
            </a:r>
            <a:r>
              <a:rPr lang="en-US" sz="2800" dirty="0">
                <a:latin typeface="Cambria" pitchFamily="18" charset="0"/>
                <a:ea typeface="Cambria" pitchFamily="18" charset="0"/>
              </a:rPr>
              <a:t> on the part of the </a:t>
            </a:r>
            <a:r>
              <a:rPr lang="en-US" sz="2800" dirty="0" smtClean="0">
                <a:latin typeface="Cambria" pitchFamily="18" charset="0"/>
                <a:ea typeface="Cambria" pitchFamily="18" charset="0"/>
              </a:rPr>
              <a:t>respondents.</a:t>
            </a:r>
            <a:endParaRPr lang="en-US" sz="2800" dirty="0">
              <a:latin typeface="Cambria" pitchFamily="18" charset="0"/>
              <a:ea typeface="Cambria" pitchFamily="18" charset="0"/>
            </a:endParaRPr>
          </a:p>
        </p:txBody>
      </p:sp>
    </p:spTree>
    <p:extLst>
      <p:ext uri="{BB962C8B-B14F-4D97-AF65-F5344CB8AC3E}">
        <p14:creationId xmlns:p14="http://schemas.microsoft.com/office/powerpoint/2010/main" val="41483987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Characteristics of Mode </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110</a:t>
            </a:fld>
            <a:endParaRPr lang="en-US"/>
          </a:p>
        </p:txBody>
      </p:sp>
      <p:sp>
        <p:nvSpPr>
          <p:cNvPr id="4" name="Content Placeholder 3"/>
          <p:cNvSpPr>
            <a:spLocks noGrp="1"/>
          </p:cNvSpPr>
          <p:nvPr>
            <p:ph sz="quarter" idx="1"/>
          </p:nvPr>
        </p:nvSpPr>
        <p:spPr>
          <a:xfrm>
            <a:off x="457200" y="1219200"/>
            <a:ext cx="8458200" cy="4937760"/>
          </a:xfrm>
        </p:spPr>
        <p:txBody>
          <a:bodyPr>
            <a:normAutofit/>
          </a:bodyPr>
          <a:lstStyle/>
          <a:p>
            <a:pPr algn="just"/>
            <a:r>
              <a:rPr lang="en-US" sz="2800" dirty="0" smtClean="0"/>
              <a:t>It can be used with quantitative and qualitative data.</a:t>
            </a:r>
          </a:p>
          <a:p>
            <a:pPr algn="just"/>
            <a:endParaRPr lang="en-US" sz="2800" dirty="0" smtClean="0"/>
          </a:p>
          <a:p>
            <a:pPr algn="just"/>
            <a:r>
              <a:rPr lang="en-US" sz="2800" dirty="0" smtClean="0"/>
              <a:t>The mode won’t always exist, but if it does, it must be an actual value of the data set. </a:t>
            </a:r>
          </a:p>
          <a:p>
            <a:pPr algn="just"/>
            <a:endParaRPr lang="en-US" sz="2800" dirty="0" smtClean="0"/>
          </a:p>
          <a:p>
            <a:pPr algn="just"/>
            <a:r>
              <a:rPr lang="en-US" sz="2800" dirty="0" smtClean="0"/>
              <a:t>It might not be located near the center of the data values.</a:t>
            </a:r>
          </a:p>
          <a:p>
            <a:pPr algn="just"/>
            <a:endParaRPr lang="en-US" sz="2800" dirty="0" smtClean="0"/>
          </a:p>
          <a:p>
            <a:pPr algn="just"/>
            <a:r>
              <a:rPr lang="en-US" sz="2800" dirty="0" smtClean="0"/>
              <a:t>It can be less sensitive to extreme data values than both the median and mean. </a:t>
            </a:r>
            <a:endParaRPr lang="en-US" sz="2800" dirty="0"/>
          </a:p>
        </p:txBody>
      </p:sp>
    </p:spTree>
    <p:extLst>
      <p:ext uri="{BB962C8B-B14F-4D97-AF65-F5344CB8AC3E}">
        <p14:creationId xmlns:p14="http://schemas.microsoft.com/office/powerpoint/2010/main" val="4628545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a:t>Measures of Variation</a:t>
            </a:r>
            <a:endParaRPr lang="en-US" dirty="0"/>
          </a:p>
        </p:txBody>
      </p:sp>
      <p:sp>
        <p:nvSpPr>
          <p:cNvPr id="3" name="Content Placeholder 2"/>
          <p:cNvSpPr>
            <a:spLocks noGrp="1"/>
          </p:cNvSpPr>
          <p:nvPr>
            <p:ph sz="quarter" idx="1"/>
          </p:nvPr>
        </p:nvSpPr>
        <p:spPr/>
        <p:txBody>
          <a:bodyPr/>
          <a:lstStyle/>
          <a:p>
            <a:endParaRPr lang="en-US" dirty="0" smtClean="0"/>
          </a:p>
          <a:p>
            <a:pPr algn="just"/>
            <a:r>
              <a:rPr lang="en-US" dirty="0" smtClean="0"/>
              <a:t>Some </a:t>
            </a:r>
            <a:r>
              <a:rPr lang="en-US" dirty="0"/>
              <a:t>of the commonly used measures of dispersion (variation) </a:t>
            </a:r>
            <a:r>
              <a:rPr lang="en-US" dirty="0" smtClean="0"/>
              <a:t>are: Range</a:t>
            </a:r>
            <a:r>
              <a:rPr lang="en-US" dirty="0"/>
              <a:t>, </a:t>
            </a:r>
            <a:r>
              <a:rPr lang="en-US" dirty="0" err="1"/>
              <a:t>I</a:t>
            </a:r>
            <a:r>
              <a:rPr lang="en-US" dirty="0" err="1" smtClean="0"/>
              <a:t>nterquartile</a:t>
            </a:r>
            <a:r>
              <a:rPr lang="en-US" dirty="0" smtClean="0"/>
              <a:t> </a:t>
            </a:r>
            <a:r>
              <a:rPr lang="en-US" dirty="0"/>
              <a:t>R</a:t>
            </a:r>
            <a:r>
              <a:rPr lang="en-US" dirty="0" smtClean="0"/>
              <a:t>ange</a:t>
            </a:r>
            <a:r>
              <a:rPr lang="en-US" dirty="0"/>
              <a:t>, </a:t>
            </a:r>
            <a:r>
              <a:rPr lang="en-US" dirty="0" smtClean="0"/>
              <a:t>Variance</a:t>
            </a:r>
            <a:r>
              <a:rPr lang="en-US" dirty="0"/>
              <a:t>, </a:t>
            </a:r>
            <a:r>
              <a:rPr lang="en-US" dirty="0" smtClean="0"/>
              <a:t>Standard </a:t>
            </a:r>
            <a:r>
              <a:rPr lang="en-US" dirty="0"/>
              <a:t>deviation and </a:t>
            </a:r>
            <a:r>
              <a:rPr lang="en-US" dirty="0" smtClean="0"/>
              <a:t>Coefficient of </a:t>
            </a:r>
            <a:r>
              <a:rPr lang="en-US" dirty="0"/>
              <a:t>variation</a:t>
            </a:r>
            <a:r>
              <a:rPr lang="en-US" dirty="0" smtClean="0"/>
              <a:t>.</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111</a:t>
            </a:fld>
            <a:endParaRPr lang="en-US"/>
          </a:p>
        </p:txBody>
      </p:sp>
    </p:spTree>
    <p:extLst>
      <p:ext uri="{BB962C8B-B14F-4D97-AF65-F5344CB8AC3E}">
        <p14:creationId xmlns:p14="http://schemas.microsoft.com/office/powerpoint/2010/main" val="372657420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normAutofit/>
          </a:bodyPr>
          <a:lstStyle/>
          <a:p>
            <a:pPr algn="ctr"/>
            <a:r>
              <a:rPr lang="en-US" b="1" dirty="0" smtClean="0"/>
              <a:t>Range</a:t>
            </a:r>
            <a:endParaRPr lang="en-US" dirty="0"/>
          </a:p>
        </p:txBody>
      </p:sp>
      <p:sp>
        <p:nvSpPr>
          <p:cNvPr id="3" name="Content Placeholder 2"/>
          <p:cNvSpPr>
            <a:spLocks noGrp="1"/>
          </p:cNvSpPr>
          <p:nvPr>
            <p:ph sz="quarter" idx="1"/>
          </p:nvPr>
        </p:nvSpPr>
        <p:spPr>
          <a:xfrm>
            <a:off x="457200" y="1219200"/>
            <a:ext cx="8229600" cy="3657600"/>
          </a:xfrm>
        </p:spPr>
        <p:txBody>
          <a:bodyPr/>
          <a:lstStyle/>
          <a:p>
            <a:pPr algn="just"/>
            <a:r>
              <a:rPr lang="en-US" dirty="0" smtClean="0"/>
              <a:t>The range is defined as the difference between the highest and smallest observation in the data. </a:t>
            </a:r>
          </a:p>
          <a:p>
            <a:pPr algn="just"/>
            <a:endParaRPr lang="en-US" dirty="0" smtClean="0"/>
          </a:p>
          <a:p>
            <a:pPr algn="just"/>
            <a:r>
              <a:rPr lang="en-US" dirty="0" smtClean="0"/>
              <a:t>It is the crudest measure of dispersion. </a:t>
            </a:r>
          </a:p>
          <a:p>
            <a:pPr algn="just"/>
            <a:endParaRPr lang="en-US" dirty="0" smtClean="0"/>
          </a:p>
          <a:p>
            <a:pPr algn="just"/>
            <a:r>
              <a:rPr lang="en-US" dirty="0" smtClean="0"/>
              <a:t>The range is a measure of absolute dispersion and as such cannot be usefully employed for comparing the variability of two distributions expressed in different units.</a:t>
            </a:r>
            <a:endParaRPr lang="en-US" dirty="0"/>
          </a:p>
        </p:txBody>
      </p:sp>
      <p:pic>
        <p:nvPicPr>
          <p:cNvPr id="1026" name="Picture 2"/>
          <p:cNvPicPr>
            <a:picLocks noChangeAspect="1" noChangeArrowheads="1"/>
          </p:cNvPicPr>
          <p:nvPr/>
        </p:nvPicPr>
        <p:blipFill>
          <a:blip r:embed="rId2"/>
          <a:srcRect/>
          <a:stretch>
            <a:fillRect/>
          </a:stretch>
        </p:blipFill>
        <p:spPr bwMode="auto">
          <a:xfrm>
            <a:off x="1295400" y="4876800"/>
            <a:ext cx="2790825" cy="609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410200"/>
            <a:ext cx="8515350" cy="1000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59F65AA-5AD6-4B27-A329-0A7EBCBF0449}" type="slidenum">
              <a:rPr lang="en-US" smtClean="0"/>
              <a:t>112</a:t>
            </a:fld>
            <a:endParaRPr lang="en-US"/>
          </a:p>
        </p:txBody>
      </p:sp>
    </p:spTree>
    <p:extLst>
      <p:ext uri="{BB962C8B-B14F-4D97-AF65-F5344CB8AC3E}">
        <p14:creationId xmlns:p14="http://schemas.microsoft.com/office/powerpoint/2010/main" val="38834513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sz="quarter" idx="1"/>
          </p:nvPr>
        </p:nvSpPr>
        <p:spPr>
          <a:xfrm>
            <a:off x="457200" y="3276600"/>
            <a:ext cx="8229600" cy="2880360"/>
          </a:xfrm>
        </p:spPr>
        <p:txBody>
          <a:bodyPr/>
          <a:lstStyle/>
          <a:p>
            <a:r>
              <a:rPr lang="en-US" dirty="0" smtClean="0"/>
              <a:t>The range of data in set 1 is 70-30 =40</a:t>
            </a:r>
          </a:p>
          <a:p>
            <a:r>
              <a:rPr lang="en-US" dirty="0" smtClean="0"/>
              <a:t>The range of data in set 2 is 53-48 =5</a:t>
            </a:r>
            <a:endParaRPr lang="en-US" dirty="0"/>
          </a:p>
        </p:txBody>
      </p:sp>
      <p:pic>
        <p:nvPicPr>
          <p:cNvPr id="2051" name="Picture 3"/>
          <p:cNvPicPr>
            <a:picLocks noChangeAspect="1" noChangeArrowheads="1"/>
          </p:cNvPicPr>
          <p:nvPr/>
        </p:nvPicPr>
        <p:blipFill>
          <a:blip r:embed="rId2"/>
          <a:srcRect/>
          <a:stretch>
            <a:fillRect/>
          </a:stretch>
        </p:blipFill>
        <p:spPr bwMode="auto">
          <a:xfrm>
            <a:off x="228600" y="1752600"/>
            <a:ext cx="8810625" cy="10477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59F65AA-5AD6-4B27-A329-0A7EBCBF0449}" type="slidenum">
              <a:rPr lang="en-US" smtClean="0"/>
              <a:t>113</a:t>
            </a:fld>
            <a:endParaRPr lang="en-US"/>
          </a:p>
        </p:txBody>
      </p:sp>
    </p:spTree>
    <p:extLst>
      <p:ext uri="{BB962C8B-B14F-4D97-AF65-F5344CB8AC3E}">
        <p14:creationId xmlns:p14="http://schemas.microsoft.com/office/powerpoint/2010/main" val="3500102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Characteristics of Range</a:t>
            </a:r>
            <a:endParaRPr lang="en-US" dirty="0"/>
          </a:p>
        </p:txBody>
      </p:sp>
      <p:sp>
        <p:nvSpPr>
          <p:cNvPr id="3" name="Content Placeholder 2"/>
          <p:cNvSpPr>
            <a:spLocks noGrp="1"/>
          </p:cNvSpPr>
          <p:nvPr>
            <p:ph sz="quarter" idx="1"/>
          </p:nvPr>
        </p:nvSpPr>
        <p:spPr/>
        <p:txBody>
          <a:bodyPr>
            <a:normAutofit fontScale="92500" lnSpcReduction="10000"/>
          </a:bodyPr>
          <a:lstStyle/>
          <a:p>
            <a:pPr marL="514350" indent="-514350" algn="just">
              <a:buFont typeface="+mj-lt"/>
              <a:buAutoNum type="arabicParenR"/>
            </a:pPr>
            <a:r>
              <a:rPr lang="en-US" dirty="0" smtClean="0"/>
              <a:t>Since it is based upon two extreme cases in the entire distribution, the range may be considerably changed if either of the extreme cases happens to drop out, while the removal of any other case would not affect it at all.</a:t>
            </a:r>
          </a:p>
          <a:p>
            <a:pPr marL="514350" indent="-514350" algn="just">
              <a:buFont typeface="+mj-lt"/>
              <a:buAutoNum type="arabicParenR"/>
            </a:pPr>
            <a:endParaRPr lang="en-US" dirty="0" smtClean="0"/>
          </a:p>
          <a:p>
            <a:pPr marL="514350" indent="-514350" algn="just">
              <a:buFont typeface="+mj-lt"/>
              <a:buAutoNum type="arabicParenR"/>
            </a:pPr>
            <a:r>
              <a:rPr lang="en-US" dirty="0" smtClean="0"/>
              <a:t>It wastes information for it takes no account of the entire data.</a:t>
            </a:r>
          </a:p>
          <a:p>
            <a:pPr marL="514350" indent="-514350" algn="just">
              <a:buFont typeface="+mj-lt"/>
              <a:buAutoNum type="arabicParenR"/>
            </a:pPr>
            <a:endParaRPr lang="en-US" dirty="0" smtClean="0"/>
          </a:p>
          <a:p>
            <a:pPr marL="514350" indent="-514350" algn="just">
              <a:buFont typeface="+mj-lt"/>
              <a:buAutoNum type="arabicParenR"/>
            </a:pPr>
            <a:r>
              <a:rPr lang="en-US" dirty="0" smtClean="0"/>
              <a:t>The extremes values may be unreliable; that is, they are the most likely to be faulty.</a:t>
            </a:r>
          </a:p>
          <a:p>
            <a:pPr marL="514350" indent="-514350" algn="just">
              <a:buFont typeface="+mj-lt"/>
              <a:buAutoNum type="arabicParenR"/>
            </a:pPr>
            <a:endParaRPr lang="en-US" dirty="0" smtClean="0"/>
          </a:p>
          <a:p>
            <a:pPr marL="514350" indent="-514350" algn="just">
              <a:buFont typeface="+mj-lt"/>
              <a:buAutoNum type="arabicParenR"/>
            </a:pPr>
            <a:r>
              <a:rPr lang="en-US" dirty="0" smtClean="0"/>
              <a:t>Not suitable with regard to the mathematical treatment required in driving the techniques of statistical inference.</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114</a:t>
            </a:fld>
            <a:endParaRPr lang="en-US"/>
          </a:p>
        </p:txBody>
      </p:sp>
    </p:spTree>
    <p:extLst>
      <p:ext uri="{BB962C8B-B14F-4D97-AF65-F5344CB8AC3E}">
        <p14:creationId xmlns:p14="http://schemas.microsoft.com/office/powerpoint/2010/main" val="3771768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2"/>
          </a:solidFill>
        </p:spPr>
        <p:txBody>
          <a:bodyPr>
            <a:normAutofit/>
          </a:bodyPr>
          <a:lstStyle/>
          <a:p>
            <a:pPr algn="ctr"/>
            <a:r>
              <a:rPr lang="en-US" b="1" dirty="0" err="1" smtClean="0"/>
              <a:t>Quantiles</a:t>
            </a:r>
            <a:endParaRPr lang="en-US" dirty="0"/>
          </a:p>
        </p:txBody>
      </p:sp>
      <p:sp>
        <p:nvSpPr>
          <p:cNvPr id="3" name="Content Placeholder 2"/>
          <p:cNvSpPr>
            <a:spLocks noGrp="1"/>
          </p:cNvSpPr>
          <p:nvPr>
            <p:ph sz="quarter" idx="1"/>
          </p:nvPr>
        </p:nvSpPr>
        <p:spPr>
          <a:xfrm>
            <a:off x="457200" y="1066800"/>
            <a:ext cx="8229600" cy="5090160"/>
          </a:xfrm>
        </p:spPr>
        <p:txBody>
          <a:bodyPr>
            <a:normAutofit fontScale="92500" lnSpcReduction="10000"/>
          </a:bodyPr>
          <a:lstStyle/>
          <a:p>
            <a:pPr algn="just"/>
            <a:r>
              <a:rPr lang="en-US" dirty="0" smtClean="0"/>
              <a:t>Another approach that addresses some of the shortcomings of the range is in quantifying the spread in the data set is the use of </a:t>
            </a:r>
            <a:r>
              <a:rPr lang="en-US" dirty="0" err="1" smtClean="0"/>
              <a:t>quantiles</a:t>
            </a:r>
            <a:r>
              <a:rPr lang="en-US" dirty="0" smtClean="0"/>
              <a:t> or percentiles. </a:t>
            </a:r>
          </a:p>
          <a:p>
            <a:pPr algn="just"/>
            <a:endParaRPr lang="en-US" dirty="0" smtClean="0"/>
          </a:p>
          <a:p>
            <a:pPr algn="just"/>
            <a:r>
              <a:rPr lang="en-US" dirty="0" smtClean="0"/>
              <a:t>Intuitively, the </a:t>
            </a:r>
            <a:r>
              <a:rPr lang="en-US" dirty="0" err="1" smtClean="0"/>
              <a:t>P</a:t>
            </a:r>
            <a:r>
              <a:rPr lang="en-US" baseline="30000" dirty="0" err="1" smtClean="0"/>
              <a:t>th</a:t>
            </a:r>
            <a:r>
              <a:rPr lang="en-US" dirty="0" smtClean="0"/>
              <a:t> percentile is the value </a:t>
            </a:r>
            <a:r>
              <a:rPr lang="en-US" dirty="0" err="1" smtClean="0"/>
              <a:t>Vp</a:t>
            </a:r>
            <a:r>
              <a:rPr lang="en-US" dirty="0" smtClean="0"/>
              <a:t> such that p percent of the sample points are less than or equal to </a:t>
            </a:r>
            <a:r>
              <a:rPr lang="en-US" dirty="0" err="1" smtClean="0"/>
              <a:t>Vp</a:t>
            </a:r>
            <a:r>
              <a:rPr lang="en-US" dirty="0" smtClean="0"/>
              <a:t>.</a:t>
            </a:r>
          </a:p>
          <a:p>
            <a:pPr algn="just"/>
            <a:endParaRPr lang="en-US" dirty="0" smtClean="0"/>
          </a:p>
          <a:p>
            <a:pPr algn="just"/>
            <a:r>
              <a:rPr lang="en-US" dirty="0" smtClean="0"/>
              <a:t>The median, being the 50</a:t>
            </a:r>
            <a:r>
              <a:rPr lang="en-US" baseline="30000" dirty="0" smtClean="0"/>
              <a:t>th</a:t>
            </a:r>
            <a:r>
              <a:rPr lang="en-US" dirty="0" smtClean="0"/>
              <a:t> percentile, is a special case of a </a:t>
            </a:r>
            <a:r>
              <a:rPr lang="en-US" dirty="0" err="1" smtClean="0"/>
              <a:t>quantile</a:t>
            </a:r>
            <a:r>
              <a:rPr lang="en-US" dirty="0" smtClean="0"/>
              <a:t>.</a:t>
            </a:r>
          </a:p>
          <a:p>
            <a:pPr algn="just"/>
            <a:endParaRPr lang="en-US" dirty="0" smtClean="0"/>
          </a:p>
          <a:p>
            <a:pPr algn="just"/>
            <a:r>
              <a:rPr lang="en-US" dirty="0" smtClean="0"/>
              <a:t>As was the case for the median, a different definition is needed for the </a:t>
            </a:r>
            <a:r>
              <a:rPr lang="en-US" dirty="0" err="1" smtClean="0"/>
              <a:t>P</a:t>
            </a:r>
            <a:r>
              <a:rPr lang="en-US" baseline="30000" dirty="0" err="1" smtClean="0"/>
              <a:t>th</a:t>
            </a:r>
            <a:r>
              <a:rPr lang="en-US" dirty="0" smtClean="0"/>
              <a:t> percentile, depending on whether </a:t>
            </a:r>
            <a:r>
              <a:rPr lang="en-US" dirty="0" err="1" smtClean="0"/>
              <a:t>np</a:t>
            </a:r>
            <a:r>
              <a:rPr lang="en-US" dirty="0" smtClean="0"/>
              <a:t>/100 is an integer or not.</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115</a:t>
            </a:fld>
            <a:endParaRPr lang="en-US"/>
          </a:p>
        </p:txBody>
      </p:sp>
    </p:spTree>
    <p:extLst>
      <p:ext uri="{BB962C8B-B14F-4D97-AF65-F5344CB8AC3E}">
        <p14:creationId xmlns:p14="http://schemas.microsoft.com/office/powerpoint/2010/main" val="25527283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buNone/>
            </a:pPr>
            <a:r>
              <a:rPr lang="en-US" b="1" dirty="0" smtClean="0"/>
              <a:t>Definition: </a:t>
            </a:r>
          </a:p>
          <a:p>
            <a:pPr algn="just"/>
            <a:r>
              <a:rPr lang="en-US" b="1" dirty="0" smtClean="0"/>
              <a:t>The </a:t>
            </a:r>
            <a:r>
              <a:rPr lang="en-US" b="1" dirty="0" err="1" smtClean="0"/>
              <a:t>p</a:t>
            </a:r>
            <a:r>
              <a:rPr lang="en-US" b="1" baseline="30000" dirty="0" err="1" smtClean="0"/>
              <a:t>th</a:t>
            </a:r>
            <a:r>
              <a:rPr lang="en-US" b="1" dirty="0" smtClean="0"/>
              <a:t> percentile is defined by</a:t>
            </a:r>
          </a:p>
          <a:p>
            <a:pPr algn="just"/>
            <a:endParaRPr lang="en-US" b="1" dirty="0" smtClean="0"/>
          </a:p>
          <a:p>
            <a:pPr marL="514350" indent="-514350" algn="just">
              <a:buFont typeface="+mj-lt"/>
              <a:buAutoNum type="arabicPeriod"/>
            </a:pPr>
            <a:r>
              <a:rPr lang="en-US" dirty="0" smtClean="0"/>
              <a:t>The (k+1)</a:t>
            </a:r>
            <a:r>
              <a:rPr lang="en-US" baseline="30000" dirty="0" err="1" smtClean="0"/>
              <a:t>th</a:t>
            </a:r>
            <a:r>
              <a:rPr lang="en-US" dirty="0" smtClean="0"/>
              <a:t> largest sample point if </a:t>
            </a:r>
            <a:r>
              <a:rPr lang="en-US" dirty="0" err="1" smtClean="0"/>
              <a:t>np</a:t>
            </a:r>
            <a:r>
              <a:rPr lang="en-US" dirty="0" smtClean="0"/>
              <a:t>/100 is not an integer (where k is the largest integer less than </a:t>
            </a:r>
            <a:r>
              <a:rPr lang="en-US" dirty="0" err="1" smtClean="0"/>
              <a:t>np</a:t>
            </a:r>
            <a:r>
              <a:rPr lang="en-US" dirty="0" smtClean="0"/>
              <a:t>/100)</a:t>
            </a:r>
          </a:p>
          <a:p>
            <a:pPr marL="514350" indent="-514350" algn="just">
              <a:buFont typeface="+mj-lt"/>
              <a:buAutoNum type="arabicPeriod"/>
            </a:pPr>
            <a:endParaRPr lang="en-US" dirty="0" smtClean="0"/>
          </a:p>
          <a:p>
            <a:pPr marL="514350" indent="-514350" algn="just">
              <a:buFont typeface="+mj-lt"/>
              <a:buAutoNum type="arabicPeriod"/>
            </a:pPr>
            <a:r>
              <a:rPr lang="en-US" dirty="0" smtClean="0"/>
              <a:t>The average of the (</a:t>
            </a:r>
            <a:r>
              <a:rPr lang="en-US" dirty="0" err="1" smtClean="0"/>
              <a:t>np</a:t>
            </a:r>
            <a:r>
              <a:rPr lang="en-US" dirty="0" smtClean="0"/>
              <a:t>/100)</a:t>
            </a:r>
            <a:r>
              <a:rPr lang="en-US" baseline="30000" dirty="0" err="1" smtClean="0"/>
              <a:t>th</a:t>
            </a:r>
            <a:r>
              <a:rPr lang="en-US" dirty="0" smtClean="0"/>
              <a:t> and (</a:t>
            </a:r>
            <a:r>
              <a:rPr lang="en-US" dirty="0" err="1" smtClean="0"/>
              <a:t>np</a:t>
            </a:r>
            <a:r>
              <a:rPr lang="en-US" dirty="0" smtClean="0"/>
              <a:t>/100 + 1)</a:t>
            </a:r>
            <a:r>
              <a:rPr lang="en-US" baseline="30000" dirty="0" err="1" smtClean="0"/>
              <a:t>th</a:t>
            </a:r>
            <a:r>
              <a:rPr lang="en-US" dirty="0" smtClean="0"/>
              <a:t> largest observation is </a:t>
            </a:r>
            <a:r>
              <a:rPr lang="en-US" dirty="0" err="1" smtClean="0"/>
              <a:t>np</a:t>
            </a:r>
            <a:r>
              <a:rPr lang="en-US" dirty="0" smtClean="0"/>
              <a:t>/100 is an integer.</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116</a:t>
            </a:fld>
            <a:endParaRPr lang="en-US"/>
          </a:p>
        </p:txBody>
      </p:sp>
    </p:spTree>
    <p:extLst>
      <p:ext uri="{BB962C8B-B14F-4D97-AF65-F5344CB8AC3E}">
        <p14:creationId xmlns:p14="http://schemas.microsoft.com/office/powerpoint/2010/main" val="33462377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229600" cy="6004560"/>
          </a:xfrm>
        </p:spPr>
        <p:txBody>
          <a:bodyPr>
            <a:normAutofit fontScale="92500" lnSpcReduction="10000"/>
          </a:bodyPr>
          <a:lstStyle/>
          <a:p>
            <a:pPr>
              <a:buNone/>
            </a:pPr>
            <a:r>
              <a:rPr lang="en-US" b="1" dirty="0" smtClean="0"/>
              <a:t>Example</a:t>
            </a:r>
            <a:r>
              <a:rPr lang="en-US" dirty="0" smtClean="0"/>
              <a:t>: </a:t>
            </a:r>
          </a:p>
          <a:p>
            <a:pPr>
              <a:buNone/>
            </a:pPr>
            <a:r>
              <a:rPr lang="en-US" dirty="0" smtClean="0"/>
              <a:t>Compute the 10</a:t>
            </a:r>
            <a:r>
              <a:rPr lang="en-US" baseline="30000" dirty="0" smtClean="0"/>
              <a:t>th</a:t>
            </a:r>
            <a:r>
              <a:rPr lang="en-US" dirty="0" smtClean="0"/>
              <a:t> and 90</a:t>
            </a:r>
            <a:r>
              <a:rPr lang="en-US" baseline="30000" dirty="0" smtClean="0"/>
              <a:t>th</a:t>
            </a:r>
            <a:r>
              <a:rPr lang="en-US" dirty="0" smtClean="0"/>
              <a:t> percentile for the birth weight data.</a:t>
            </a:r>
          </a:p>
          <a:p>
            <a:r>
              <a:rPr lang="en-US" dirty="0" smtClean="0"/>
              <a:t>2069, 2581, 2759, 2834, 2838, 2841, 3031, 3101, 3200, 3245, 3248, 3260, 3265, 3314, 3323, 3484, 3541, 3609, 3649, 4146</a:t>
            </a:r>
          </a:p>
          <a:p>
            <a:pPr>
              <a:buNone/>
            </a:pPr>
            <a:endParaRPr lang="en-US" b="1" dirty="0" smtClean="0"/>
          </a:p>
          <a:p>
            <a:pPr>
              <a:buNone/>
            </a:pPr>
            <a:r>
              <a:rPr lang="en-US" b="1" dirty="0" smtClean="0"/>
              <a:t>Solution</a:t>
            </a:r>
            <a:r>
              <a:rPr lang="en-US" dirty="0" smtClean="0"/>
              <a:t>: </a:t>
            </a:r>
          </a:p>
          <a:p>
            <a:r>
              <a:rPr lang="en-US" dirty="0" smtClean="0"/>
              <a:t>Since 20×0.1=2 and 20×0.9=18 are integers, the 10</a:t>
            </a:r>
            <a:r>
              <a:rPr lang="en-US" baseline="30000" dirty="0" smtClean="0"/>
              <a:t>th</a:t>
            </a:r>
            <a:r>
              <a:rPr lang="en-US" dirty="0" smtClean="0"/>
              <a:t> and 90</a:t>
            </a:r>
            <a:r>
              <a:rPr lang="en-US" baseline="30000" dirty="0" smtClean="0"/>
              <a:t>th</a:t>
            </a:r>
            <a:r>
              <a:rPr lang="en-US" dirty="0" smtClean="0"/>
              <a:t> percentiles are defined by</a:t>
            </a:r>
          </a:p>
          <a:p>
            <a:r>
              <a:rPr lang="en-US" dirty="0" smtClean="0"/>
              <a:t>10</a:t>
            </a:r>
            <a:r>
              <a:rPr lang="en-US" baseline="30000" dirty="0" smtClean="0"/>
              <a:t>th</a:t>
            </a:r>
            <a:r>
              <a:rPr lang="en-US" dirty="0" smtClean="0"/>
              <a:t> percentile = the average of the 2</a:t>
            </a:r>
            <a:r>
              <a:rPr lang="en-US" baseline="30000" dirty="0" smtClean="0"/>
              <a:t>nd</a:t>
            </a:r>
            <a:r>
              <a:rPr lang="en-US" dirty="0" smtClean="0"/>
              <a:t> and 3</a:t>
            </a:r>
            <a:r>
              <a:rPr lang="en-US" baseline="30000" dirty="0" smtClean="0"/>
              <a:t>rd</a:t>
            </a:r>
            <a:r>
              <a:rPr lang="en-US" dirty="0" smtClean="0"/>
              <a:t> largest values = (2581+2759)/2 = 2670 g</a:t>
            </a:r>
          </a:p>
          <a:p>
            <a:r>
              <a:rPr lang="en-US" dirty="0" smtClean="0"/>
              <a:t>90</a:t>
            </a:r>
            <a:r>
              <a:rPr lang="en-US" baseline="30000" dirty="0" smtClean="0"/>
              <a:t>th</a:t>
            </a:r>
            <a:r>
              <a:rPr lang="en-US" dirty="0" smtClean="0"/>
              <a:t> percentile=the average of the 18</a:t>
            </a:r>
            <a:r>
              <a:rPr lang="en-US" baseline="30000" dirty="0" smtClean="0"/>
              <a:t>th</a:t>
            </a:r>
            <a:r>
              <a:rPr lang="en-US" dirty="0" smtClean="0"/>
              <a:t> and 19</a:t>
            </a:r>
            <a:r>
              <a:rPr lang="en-US" baseline="30000" dirty="0" smtClean="0"/>
              <a:t>th</a:t>
            </a:r>
            <a:r>
              <a:rPr lang="en-US" dirty="0" smtClean="0"/>
              <a:t> largest values = (3609+3649)/2 = 3629 grams.</a:t>
            </a:r>
          </a:p>
          <a:p>
            <a:r>
              <a:rPr lang="en-US" dirty="0" smtClean="0"/>
              <a:t>We would estimate that 80 percent of birth weights would fall between 2670 g and 3629 g, which gives us an overall feel for the spread of the distribution.</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117</a:t>
            </a:fld>
            <a:endParaRPr lang="en-US"/>
          </a:p>
        </p:txBody>
      </p:sp>
    </p:spTree>
    <p:extLst>
      <p:ext uri="{BB962C8B-B14F-4D97-AF65-F5344CB8AC3E}">
        <p14:creationId xmlns:p14="http://schemas.microsoft.com/office/powerpoint/2010/main" val="23745397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smtClean="0"/>
              <a:t>Other </a:t>
            </a:r>
            <a:r>
              <a:rPr lang="en-US" dirty="0" err="1" smtClean="0"/>
              <a:t>quantlies</a:t>
            </a:r>
            <a:r>
              <a:rPr lang="en-US" dirty="0" smtClean="0"/>
              <a:t> which are particularly useful are the </a:t>
            </a:r>
            <a:r>
              <a:rPr lang="en-US" b="1" dirty="0" smtClean="0"/>
              <a:t>quartiles of the </a:t>
            </a:r>
            <a:r>
              <a:rPr lang="en-US" dirty="0" smtClean="0"/>
              <a:t>distribution. </a:t>
            </a:r>
          </a:p>
          <a:p>
            <a:pPr algn="just"/>
            <a:endParaRPr lang="en-US" dirty="0" smtClean="0"/>
          </a:p>
          <a:p>
            <a:pPr algn="just"/>
            <a:r>
              <a:rPr lang="en-US" dirty="0" smtClean="0"/>
              <a:t>The quartiles divide the distribution into four equal parts.</a:t>
            </a:r>
          </a:p>
          <a:p>
            <a:pPr algn="just"/>
            <a:endParaRPr lang="en-US" dirty="0" smtClean="0"/>
          </a:p>
          <a:p>
            <a:pPr algn="just"/>
            <a:r>
              <a:rPr lang="en-US" dirty="0" smtClean="0"/>
              <a:t>The second quartile is the median. </a:t>
            </a:r>
          </a:p>
          <a:p>
            <a:pPr algn="just"/>
            <a:endParaRPr lang="en-US" dirty="0" smtClean="0"/>
          </a:p>
          <a:p>
            <a:pPr algn="just"/>
            <a:r>
              <a:rPr lang="en-US" dirty="0" smtClean="0"/>
              <a:t>The </a:t>
            </a:r>
            <a:r>
              <a:rPr lang="en-US" dirty="0" err="1" smtClean="0"/>
              <a:t>interquartile</a:t>
            </a:r>
            <a:r>
              <a:rPr lang="en-US" dirty="0" smtClean="0"/>
              <a:t> range is the difference between the first and the third quartiles.</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118</a:t>
            </a:fld>
            <a:endParaRPr lang="en-US"/>
          </a:p>
        </p:txBody>
      </p:sp>
    </p:spTree>
    <p:extLst>
      <p:ext uri="{BB962C8B-B14F-4D97-AF65-F5344CB8AC3E}">
        <p14:creationId xmlns:p14="http://schemas.microsoft.com/office/powerpoint/2010/main" val="15702546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endParaRPr lang="en-US" dirty="0" smtClean="0"/>
          </a:p>
          <a:p>
            <a:pPr algn="just"/>
            <a:r>
              <a:rPr lang="en-US" dirty="0" smtClean="0"/>
              <a:t>To compute it, we first sort the data, in ascending order, then find the data values corresponding to the first quarter of the numbers (first quartile), and then the third quartile. </a:t>
            </a:r>
          </a:p>
          <a:p>
            <a:pPr algn="just"/>
            <a:endParaRPr lang="en-US" dirty="0" smtClean="0"/>
          </a:p>
          <a:p>
            <a:pPr algn="just"/>
            <a:r>
              <a:rPr lang="en-US" dirty="0" smtClean="0"/>
              <a:t>The </a:t>
            </a:r>
            <a:r>
              <a:rPr lang="en-US" dirty="0" err="1" smtClean="0"/>
              <a:t>interquartile</a:t>
            </a:r>
            <a:r>
              <a:rPr lang="en-US" dirty="0" smtClean="0"/>
              <a:t> range (IQR) is the distance (difference) between these quartiles.</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119</a:t>
            </a:fld>
            <a:endParaRPr lang="en-US"/>
          </a:p>
        </p:txBody>
      </p:sp>
    </p:spTree>
    <p:extLst>
      <p:ext uri="{BB962C8B-B14F-4D97-AF65-F5344CB8AC3E}">
        <p14:creationId xmlns:p14="http://schemas.microsoft.com/office/powerpoint/2010/main" val="182070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12</a:t>
            </a:fld>
            <a:endParaRPr lang="en-US"/>
          </a:p>
        </p:txBody>
      </p:sp>
      <p:sp>
        <p:nvSpPr>
          <p:cNvPr id="4" name="Content Placeholder 3"/>
          <p:cNvSpPr>
            <a:spLocks noGrp="1"/>
          </p:cNvSpPr>
          <p:nvPr>
            <p:ph sz="quarter" idx="1"/>
          </p:nvPr>
        </p:nvSpPr>
        <p:spPr>
          <a:xfrm>
            <a:off x="457200" y="1066800"/>
            <a:ext cx="8229600" cy="5059363"/>
          </a:xfrm>
        </p:spPr>
        <p:txBody>
          <a:bodyPr>
            <a:normAutofit/>
          </a:bodyPr>
          <a:lstStyle/>
          <a:p>
            <a:pPr algn="just"/>
            <a:r>
              <a:rPr lang="en-US" sz="2800" dirty="0">
                <a:latin typeface="Cambria" pitchFamily="18" charset="0"/>
                <a:ea typeface="Cambria" pitchFamily="18" charset="0"/>
              </a:rPr>
              <a:t>In interviewing using questionnaire, the investigator appoints </a:t>
            </a:r>
            <a:r>
              <a:rPr lang="en-US" sz="2800" dirty="0" smtClean="0">
                <a:latin typeface="Cambria" pitchFamily="18" charset="0"/>
                <a:ea typeface="Cambria" pitchFamily="18" charset="0"/>
              </a:rPr>
              <a:t>agents known </a:t>
            </a:r>
            <a:r>
              <a:rPr lang="en-US" sz="2800" dirty="0">
                <a:latin typeface="Cambria" pitchFamily="18" charset="0"/>
                <a:ea typeface="Cambria" pitchFamily="18" charset="0"/>
              </a:rPr>
              <a:t>as enumerators, who go to the respondents personally </a:t>
            </a:r>
            <a:r>
              <a:rPr lang="en-US" sz="2800" dirty="0" smtClean="0">
                <a:latin typeface="Cambria" pitchFamily="18" charset="0"/>
                <a:ea typeface="Cambria" pitchFamily="18" charset="0"/>
              </a:rPr>
              <a:t>with the </a:t>
            </a:r>
            <a:r>
              <a:rPr lang="en-US" sz="2800" dirty="0">
                <a:latin typeface="Cambria" pitchFamily="18" charset="0"/>
                <a:ea typeface="Cambria" pitchFamily="18" charset="0"/>
              </a:rPr>
              <a:t>questionnaire, ask them the questions given there in, and </a:t>
            </a:r>
            <a:r>
              <a:rPr lang="en-US" sz="2800" dirty="0" smtClean="0">
                <a:latin typeface="Cambria" pitchFamily="18" charset="0"/>
                <a:ea typeface="Cambria" pitchFamily="18" charset="0"/>
              </a:rPr>
              <a:t>record their </a:t>
            </a:r>
            <a:r>
              <a:rPr lang="en-US" sz="2800" dirty="0">
                <a:latin typeface="Cambria" pitchFamily="18" charset="0"/>
                <a:ea typeface="Cambria" pitchFamily="18" charset="0"/>
              </a:rPr>
              <a:t>replies. </a:t>
            </a:r>
            <a:endParaRPr lang="en-US" sz="2800" dirty="0" smtClean="0">
              <a:latin typeface="Cambria" pitchFamily="18" charset="0"/>
              <a:ea typeface="Cambria" pitchFamily="18" charset="0"/>
            </a:endParaRPr>
          </a:p>
          <a:p>
            <a:pPr algn="just"/>
            <a:endParaRPr lang="en-US" sz="2800" dirty="0">
              <a:latin typeface="Cambria" pitchFamily="18" charset="0"/>
              <a:ea typeface="Cambria" pitchFamily="18" charset="0"/>
            </a:endParaRPr>
          </a:p>
          <a:p>
            <a:pPr algn="just"/>
            <a:r>
              <a:rPr lang="en-US" sz="2800" dirty="0" smtClean="0">
                <a:latin typeface="Cambria" pitchFamily="18" charset="0"/>
                <a:ea typeface="Cambria" pitchFamily="18" charset="0"/>
              </a:rPr>
              <a:t>They </a:t>
            </a:r>
            <a:r>
              <a:rPr lang="en-US" sz="2800" dirty="0">
                <a:latin typeface="Cambria" pitchFamily="18" charset="0"/>
                <a:ea typeface="Cambria" pitchFamily="18" charset="0"/>
              </a:rPr>
              <a:t>can be either face-to-face or telephone interviews.</a:t>
            </a:r>
          </a:p>
        </p:txBody>
      </p:sp>
    </p:spTree>
    <p:extLst>
      <p:ext uri="{BB962C8B-B14F-4D97-AF65-F5344CB8AC3E}">
        <p14:creationId xmlns:p14="http://schemas.microsoft.com/office/powerpoint/2010/main" val="12157500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buNone/>
            </a:pPr>
            <a:r>
              <a:rPr lang="en-US" dirty="0" err="1" smtClean="0"/>
              <a:t>Eg</a:t>
            </a:r>
            <a:r>
              <a:rPr lang="en-US" dirty="0" smtClean="0"/>
              <a:t>. </a:t>
            </a:r>
          </a:p>
          <a:p>
            <a:pPr algn="just"/>
            <a:r>
              <a:rPr lang="en-US" dirty="0" smtClean="0"/>
              <a:t>Given the following data set (age of patients): </a:t>
            </a:r>
          </a:p>
          <a:p>
            <a:pPr algn="just">
              <a:buNone/>
            </a:pPr>
            <a:r>
              <a:rPr lang="en-US" dirty="0" smtClean="0"/>
              <a:t>           18, 59, 24, 42, 21, 23, 24, 32</a:t>
            </a:r>
          </a:p>
          <a:p>
            <a:pPr algn="just"/>
            <a:r>
              <a:rPr lang="en-US" dirty="0" smtClean="0"/>
              <a:t>Find the </a:t>
            </a:r>
            <a:r>
              <a:rPr lang="en-US" dirty="0" err="1" smtClean="0"/>
              <a:t>interquartile</a:t>
            </a:r>
            <a:r>
              <a:rPr lang="en-US" dirty="0" smtClean="0"/>
              <a:t> range!</a:t>
            </a:r>
          </a:p>
          <a:p>
            <a:pPr algn="just"/>
            <a:endParaRPr lang="en-US" dirty="0" smtClean="0"/>
          </a:p>
          <a:p>
            <a:pPr marL="514350" indent="-514350" algn="just">
              <a:buFont typeface="+mj-lt"/>
              <a:buAutoNum type="arabicParenR"/>
            </a:pPr>
            <a:r>
              <a:rPr lang="en-US" dirty="0" smtClean="0"/>
              <a:t>Sort the data from lowest to highest</a:t>
            </a:r>
          </a:p>
          <a:p>
            <a:pPr marL="514350" indent="-514350" algn="just">
              <a:buFont typeface="+mj-lt"/>
              <a:buAutoNum type="arabicParenR"/>
            </a:pPr>
            <a:r>
              <a:rPr lang="en-US" dirty="0" smtClean="0"/>
              <a:t>Find the bottom and the top quarters of the data</a:t>
            </a:r>
          </a:p>
          <a:p>
            <a:pPr marL="514350" indent="-514350" algn="just">
              <a:buFont typeface="+mj-lt"/>
              <a:buAutoNum type="arabicParenR"/>
            </a:pPr>
            <a:r>
              <a:rPr lang="en-US" dirty="0" smtClean="0"/>
              <a:t>Find the difference (</a:t>
            </a:r>
            <a:r>
              <a:rPr lang="en-US" dirty="0" err="1" smtClean="0"/>
              <a:t>interquartile</a:t>
            </a:r>
            <a:r>
              <a:rPr lang="en-US" dirty="0" smtClean="0"/>
              <a:t> range) between the two quartiles.</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120</a:t>
            </a:fld>
            <a:endParaRPr lang="en-US"/>
          </a:p>
        </p:txBody>
      </p:sp>
    </p:spTree>
    <p:extLst>
      <p:ext uri="{BB962C8B-B14F-4D97-AF65-F5344CB8AC3E}">
        <p14:creationId xmlns:p14="http://schemas.microsoft.com/office/powerpoint/2010/main" val="13387289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buNone/>
            </a:pPr>
            <a:r>
              <a:rPr lang="en-US" dirty="0" smtClean="0"/>
              <a:t>           18  21  23  24  24  32  42  59</a:t>
            </a:r>
          </a:p>
          <a:p>
            <a:pPr algn="just"/>
            <a:endParaRPr lang="en-US" dirty="0" smtClean="0"/>
          </a:p>
          <a:p>
            <a:pPr algn="just"/>
            <a:r>
              <a:rPr lang="en-US" dirty="0" smtClean="0"/>
              <a:t>1</a:t>
            </a:r>
            <a:r>
              <a:rPr lang="en-US" baseline="30000" dirty="0" smtClean="0"/>
              <a:t>st</a:t>
            </a:r>
            <a:r>
              <a:rPr lang="en-US" dirty="0" smtClean="0"/>
              <a:t> quartile = The {(n+1)/4}</a:t>
            </a:r>
            <a:r>
              <a:rPr lang="en-US" baseline="30000" dirty="0" err="1" smtClean="0"/>
              <a:t>th</a:t>
            </a:r>
            <a:r>
              <a:rPr lang="en-US" dirty="0" smtClean="0"/>
              <a:t> observation =(2.25)</a:t>
            </a:r>
            <a:r>
              <a:rPr lang="en-US" baseline="30000" dirty="0" err="1" smtClean="0"/>
              <a:t>th</a:t>
            </a:r>
            <a:r>
              <a:rPr lang="en-US" dirty="0" smtClean="0"/>
              <a:t> observation = 21 + (23-21)x .25 = 21.5</a:t>
            </a:r>
          </a:p>
          <a:p>
            <a:pPr algn="just"/>
            <a:endParaRPr lang="en-US" dirty="0" smtClean="0"/>
          </a:p>
          <a:p>
            <a:pPr algn="just"/>
            <a:r>
              <a:rPr lang="en-US" dirty="0" smtClean="0"/>
              <a:t>3</a:t>
            </a:r>
            <a:r>
              <a:rPr lang="en-US" baseline="30000" dirty="0" smtClean="0"/>
              <a:t>rd</a:t>
            </a:r>
            <a:r>
              <a:rPr lang="en-US" dirty="0" smtClean="0"/>
              <a:t> quartile = {3/4 (n+1)}</a:t>
            </a:r>
            <a:r>
              <a:rPr lang="en-US" baseline="30000" dirty="0" err="1" smtClean="0"/>
              <a:t>th</a:t>
            </a:r>
            <a:r>
              <a:rPr lang="en-US" dirty="0" smtClean="0"/>
              <a:t> observation =(6.75)</a:t>
            </a:r>
            <a:r>
              <a:rPr lang="en-US" baseline="30000" dirty="0" err="1" smtClean="0"/>
              <a:t>th</a:t>
            </a:r>
            <a:r>
              <a:rPr lang="en-US" dirty="0" smtClean="0"/>
              <a:t> observation = 32 + (42-32)x .75 = 39.5</a:t>
            </a:r>
          </a:p>
          <a:p>
            <a:pPr algn="just"/>
            <a:endParaRPr lang="fr-FR" dirty="0" smtClean="0"/>
          </a:p>
          <a:p>
            <a:pPr algn="just"/>
            <a:r>
              <a:rPr lang="fr-FR" dirty="0" err="1" smtClean="0"/>
              <a:t>Hence</a:t>
            </a:r>
            <a:r>
              <a:rPr lang="fr-FR" dirty="0" smtClean="0"/>
              <a:t>, IQR = 39.5 - 21.5 = 18</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121</a:t>
            </a:fld>
            <a:endParaRPr lang="en-US"/>
          </a:p>
        </p:txBody>
      </p:sp>
    </p:spTree>
    <p:extLst>
      <p:ext uri="{BB962C8B-B14F-4D97-AF65-F5344CB8AC3E}">
        <p14:creationId xmlns:p14="http://schemas.microsoft.com/office/powerpoint/2010/main" val="31926461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smtClean="0"/>
              <a:t>Standard Deviation and Variance</a:t>
            </a:r>
            <a:endParaRPr lang="en-US" dirty="0"/>
          </a:p>
        </p:txBody>
      </p:sp>
      <p:sp>
        <p:nvSpPr>
          <p:cNvPr id="3" name="Content Placeholder 2"/>
          <p:cNvSpPr>
            <a:spLocks noGrp="1"/>
          </p:cNvSpPr>
          <p:nvPr>
            <p:ph sz="quarter" idx="1"/>
          </p:nvPr>
        </p:nvSpPr>
        <p:spPr>
          <a:xfrm>
            <a:off x="457200" y="1219200"/>
            <a:ext cx="8229600" cy="1676400"/>
          </a:xfrm>
        </p:spPr>
        <p:txBody>
          <a:bodyPr>
            <a:normAutofit lnSpcReduction="10000"/>
          </a:bodyPr>
          <a:lstStyle/>
          <a:p>
            <a:pPr algn="just"/>
            <a:endParaRPr lang="en-US" dirty="0" smtClean="0"/>
          </a:p>
          <a:p>
            <a:pPr algn="just"/>
            <a:r>
              <a:rPr lang="en-US" dirty="0" smtClean="0"/>
              <a:t>The sample and population standard deviations denoted by S and σ (by convention) respectively are defined as follows:</a:t>
            </a:r>
            <a:endParaRPr lang="en-US" dirty="0"/>
          </a:p>
        </p:txBody>
      </p:sp>
      <p:pic>
        <p:nvPicPr>
          <p:cNvPr id="1026" name="Picture 2"/>
          <p:cNvPicPr>
            <a:picLocks noChangeAspect="1" noChangeArrowheads="1"/>
          </p:cNvPicPr>
          <p:nvPr/>
        </p:nvPicPr>
        <p:blipFill>
          <a:blip r:embed="rId2"/>
          <a:srcRect/>
          <a:stretch>
            <a:fillRect/>
          </a:stretch>
        </p:blipFill>
        <p:spPr bwMode="auto">
          <a:xfrm>
            <a:off x="533400" y="2819400"/>
            <a:ext cx="8382000" cy="2133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029200"/>
            <a:ext cx="7943850" cy="15240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59F65AA-5AD6-4B27-A329-0A7EBCBF0449}" type="slidenum">
              <a:rPr lang="en-US" smtClean="0"/>
              <a:t>122</a:t>
            </a:fld>
            <a:endParaRPr lang="en-US"/>
          </a:p>
        </p:txBody>
      </p:sp>
    </p:spTree>
    <p:extLst>
      <p:ext uri="{BB962C8B-B14F-4D97-AF65-F5344CB8AC3E}">
        <p14:creationId xmlns:p14="http://schemas.microsoft.com/office/powerpoint/2010/main" val="41578129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endParaRPr lang="en-US" dirty="0" smtClean="0"/>
          </a:p>
          <a:p>
            <a:pPr algn="just"/>
            <a:r>
              <a:rPr lang="en-US" dirty="0" smtClean="0"/>
              <a:t>This measure of variation is universally used to show the scatter of the individual measurements around the mean of all the measurements in a given distribution.</a:t>
            </a:r>
          </a:p>
          <a:p>
            <a:pPr algn="just"/>
            <a:endParaRPr lang="en-US" dirty="0" smtClean="0"/>
          </a:p>
          <a:p>
            <a:pPr algn="just"/>
            <a:r>
              <a:rPr lang="en-US" dirty="0" smtClean="0"/>
              <a:t>Note that the sum of the deviations of the individual observations of a sample about the sample mean is always 0.</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123</a:t>
            </a:fld>
            <a:endParaRPr lang="en-US"/>
          </a:p>
        </p:txBody>
      </p:sp>
    </p:spTree>
    <p:extLst>
      <p:ext uri="{BB962C8B-B14F-4D97-AF65-F5344CB8AC3E}">
        <p14:creationId xmlns:p14="http://schemas.microsoft.com/office/powerpoint/2010/main" val="207421667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229600" cy="5928360"/>
          </a:xfrm>
        </p:spPr>
        <p:txBody>
          <a:bodyPr>
            <a:normAutofit/>
          </a:bodyPr>
          <a:lstStyle/>
          <a:p>
            <a:pPr algn="just"/>
            <a:r>
              <a:rPr lang="en-US" dirty="0" smtClean="0"/>
              <a:t>The square of the standard deviation is called the variance. </a:t>
            </a:r>
          </a:p>
          <a:p>
            <a:pPr algn="just"/>
            <a:r>
              <a:rPr lang="en-US" dirty="0" smtClean="0"/>
              <a:t>The variance is a very useful measure of variability because it uses the information provided by every observation in the sample and also it is very easy to handle mathematically. </a:t>
            </a:r>
          </a:p>
          <a:p>
            <a:pPr algn="just"/>
            <a:endParaRPr lang="en-US" dirty="0" smtClean="0"/>
          </a:p>
          <a:p>
            <a:pPr algn="just"/>
            <a:r>
              <a:rPr lang="en-US" dirty="0" smtClean="0"/>
              <a:t>Its main disadvantage is that the units of variance are the square of the units of the original observations.</a:t>
            </a:r>
          </a:p>
          <a:p>
            <a:pPr algn="just"/>
            <a:endParaRPr lang="en-US" dirty="0" smtClean="0"/>
          </a:p>
          <a:p>
            <a:pPr algn="just"/>
            <a:r>
              <a:rPr lang="en-US" dirty="0" smtClean="0"/>
              <a:t>The easiest way around this difficulty is to use the square root of the variance (i.e., standard deviation) as a measure of variability.</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124</a:t>
            </a:fld>
            <a:endParaRPr lang="en-US"/>
          </a:p>
        </p:txBody>
      </p:sp>
    </p:spTree>
    <p:extLst>
      <p:ext uri="{BB962C8B-B14F-4D97-AF65-F5344CB8AC3E}">
        <p14:creationId xmlns:p14="http://schemas.microsoft.com/office/powerpoint/2010/main" val="27177063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buNone/>
            </a:pPr>
            <a:r>
              <a:rPr lang="en-US" b="1" dirty="0" smtClean="0"/>
              <a:t>Example: </a:t>
            </a:r>
          </a:p>
          <a:p>
            <a:r>
              <a:rPr lang="en-US" dirty="0" smtClean="0"/>
              <a:t>Areas of </a:t>
            </a:r>
            <a:r>
              <a:rPr lang="en-US" dirty="0" err="1" smtClean="0"/>
              <a:t>sprayable</a:t>
            </a:r>
            <a:r>
              <a:rPr lang="en-US" dirty="0" smtClean="0"/>
              <a:t> surfaces with DDT from a sample of 15 houses are as follows (m2) :</a:t>
            </a:r>
          </a:p>
          <a:p>
            <a:endParaRPr lang="en-US" dirty="0" smtClean="0"/>
          </a:p>
          <a:p>
            <a:r>
              <a:rPr lang="en-US" dirty="0" smtClean="0"/>
              <a:t>101,105,110,114,115,124,125, 125, 130, 133, 135, 136, 137,  140, 145</a:t>
            </a:r>
          </a:p>
          <a:p>
            <a:endParaRPr lang="en-US" dirty="0" smtClean="0"/>
          </a:p>
          <a:p>
            <a:r>
              <a:rPr lang="en-US" dirty="0" smtClean="0"/>
              <a:t>Find the variance and standard deviation of the above distribution.</a:t>
            </a:r>
          </a:p>
          <a:p>
            <a:endParaRPr lang="en-US" dirty="0" smtClean="0"/>
          </a:p>
          <a:p>
            <a:r>
              <a:rPr lang="en-US" dirty="0" smtClean="0"/>
              <a:t>The mean of the sample is 125 m</a:t>
            </a:r>
            <a:r>
              <a:rPr lang="en-US" baseline="30000" dirty="0" smtClean="0"/>
              <a:t>2</a:t>
            </a:r>
            <a:r>
              <a:rPr lang="en-US" dirty="0" smtClean="0"/>
              <a:t> .</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125</a:t>
            </a:fld>
            <a:endParaRPr lang="en-US"/>
          </a:p>
        </p:txBody>
      </p:sp>
    </p:spTree>
    <p:extLst>
      <p:ext uri="{BB962C8B-B14F-4D97-AF65-F5344CB8AC3E}">
        <p14:creationId xmlns:p14="http://schemas.microsoft.com/office/powerpoint/2010/main" val="14542907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pt-BR" dirty="0" smtClean="0"/>
              <a:t>Variance (sample) = S</a:t>
            </a:r>
            <a:r>
              <a:rPr lang="pt-BR" baseline="30000" dirty="0" smtClean="0"/>
              <a:t>2</a:t>
            </a:r>
            <a:r>
              <a:rPr lang="pt-BR" dirty="0" smtClean="0"/>
              <a:t> = Σ(xi –x)</a:t>
            </a:r>
            <a:r>
              <a:rPr lang="pt-BR" baseline="30000" dirty="0" smtClean="0"/>
              <a:t>2</a:t>
            </a:r>
            <a:r>
              <a:rPr lang="pt-BR" dirty="0" smtClean="0"/>
              <a:t>/n-1</a:t>
            </a:r>
          </a:p>
          <a:p>
            <a:pPr>
              <a:buNone/>
            </a:pPr>
            <a:endParaRPr lang="en-US" dirty="0" smtClean="0"/>
          </a:p>
          <a:p>
            <a:pPr>
              <a:buNone/>
            </a:pPr>
            <a:r>
              <a:rPr lang="en-US" dirty="0" smtClean="0"/>
              <a:t>= (101-125)</a:t>
            </a:r>
            <a:r>
              <a:rPr lang="en-US" baseline="30000" dirty="0" smtClean="0"/>
              <a:t>2</a:t>
            </a:r>
            <a:r>
              <a:rPr lang="en-US" dirty="0" smtClean="0"/>
              <a:t> + (105-125)</a:t>
            </a:r>
            <a:r>
              <a:rPr lang="en-US" baseline="30000" dirty="0" smtClean="0"/>
              <a:t>2</a:t>
            </a:r>
            <a:r>
              <a:rPr lang="en-US" dirty="0" smtClean="0"/>
              <a:t>+ …. (145-125)</a:t>
            </a:r>
            <a:r>
              <a:rPr lang="en-US" baseline="30000" dirty="0" smtClean="0"/>
              <a:t>2</a:t>
            </a:r>
            <a:r>
              <a:rPr lang="en-US" dirty="0" smtClean="0"/>
              <a:t>} / (15-1)</a:t>
            </a:r>
          </a:p>
          <a:p>
            <a:pPr>
              <a:buNone/>
            </a:pPr>
            <a:endParaRPr lang="en-US" dirty="0" smtClean="0"/>
          </a:p>
          <a:p>
            <a:pPr>
              <a:buNone/>
            </a:pPr>
            <a:r>
              <a:rPr lang="en-US" dirty="0" smtClean="0"/>
              <a:t>= 2502/14  = 178.71m</a:t>
            </a:r>
            <a:r>
              <a:rPr lang="en-US" baseline="30000" dirty="0" smtClean="0"/>
              <a:t>2</a:t>
            </a:r>
            <a:r>
              <a:rPr lang="en-US" dirty="0" smtClean="0"/>
              <a:t> </a:t>
            </a:r>
          </a:p>
          <a:p>
            <a:endParaRPr lang="en-US" dirty="0" smtClean="0"/>
          </a:p>
          <a:p>
            <a:r>
              <a:rPr lang="en-US" dirty="0" smtClean="0"/>
              <a:t>Hence, the standard deviation =        = 13.37m</a:t>
            </a:r>
            <a:r>
              <a:rPr lang="en-US" baseline="30000" dirty="0" smtClean="0"/>
              <a:t>2</a:t>
            </a:r>
            <a:r>
              <a:rPr lang="en-US" dirty="0" smtClean="0"/>
              <a:t> </a:t>
            </a:r>
          </a:p>
          <a:p>
            <a:endParaRPr lang="en-US" dirty="0"/>
          </a:p>
        </p:txBody>
      </p:sp>
      <p:sp>
        <p:nvSpPr>
          <p:cNvPr id="3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07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078"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080"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082"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3081"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105400" y="4114800"/>
            <a:ext cx="609600" cy="381000"/>
          </a:xfrm>
          <a:prstGeom prst="rect">
            <a:avLst/>
          </a:prstGeom>
          <a:noFill/>
        </p:spPr>
      </p:pic>
      <p:sp>
        <p:nvSpPr>
          <p:cNvPr id="14" name="Slide Number Placeholder 13"/>
          <p:cNvSpPr>
            <a:spLocks noGrp="1"/>
          </p:cNvSpPr>
          <p:nvPr>
            <p:ph type="sldNum" sz="quarter" idx="12"/>
          </p:nvPr>
        </p:nvSpPr>
        <p:spPr/>
        <p:txBody>
          <a:bodyPr/>
          <a:lstStyle/>
          <a:p>
            <a:fld id="{A59F65AA-5AD6-4B27-A329-0A7EBCBF0449}" type="slidenum">
              <a:rPr lang="en-US" smtClean="0"/>
              <a:t>126</a:t>
            </a:fld>
            <a:endParaRPr lang="en-US"/>
          </a:p>
        </p:txBody>
      </p:sp>
    </p:spTree>
    <p:extLst>
      <p:ext uri="{BB962C8B-B14F-4D97-AF65-F5344CB8AC3E}">
        <p14:creationId xmlns:p14="http://schemas.microsoft.com/office/powerpoint/2010/main" val="42770215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Coefficient of Variation </a:t>
            </a:r>
            <a:endParaRPr lang="en-US" dirty="0"/>
          </a:p>
        </p:txBody>
      </p:sp>
      <p:sp>
        <p:nvSpPr>
          <p:cNvPr id="5" name="Content Placeholder 4"/>
          <p:cNvSpPr>
            <a:spLocks noGrp="1"/>
          </p:cNvSpPr>
          <p:nvPr>
            <p:ph sz="quarter" idx="1"/>
          </p:nvPr>
        </p:nvSpPr>
        <p:spPr/>
        <p:txBody>
          <a:bodyPr/>
          <a:lstStyle/>
          <a:p>
            <a:pPr algn="just">
              <a:buNone/>
            </a:pPr>
            <a:r>
              <a:rPr lang="en-US" b="1" dirty="0" smtClean="0"/>
              <a:t>Definition: </a:t>
            </a:r>
          </a:p>
          <a:p>
            <a:pPr algn="just"/>
            <a:r>
              <a:rPr lang="en-US" dirty="0" smtClean="0"/>
              <a:t>The coefficient of variation (CV) is defined by: 100</a:t>
            </a:r>
            <a:r>
              <a:rPr lang="en-US" b="1" dirty="0" smtClean="0"/>
              <a:t>% </a:t>
            </a:r>
            <a:r>
              <a:rPr lang="el-GR" dirty="0" smtClean="0"/>
              <a:t>Χ </a:t>
            </a:r>
            <a:endParaRPr lang="en-US" dirty="0" smtClean="0"/>
          </a:p>
          <a:p>
            <a:pPr algn="just"/>
            <a:endParaRPr lang="en-US" dirty="0" smtClean="0"/>
          </a:p>
          <a:p>
            <a:pPr algn="just"/>
            <a:r>
              <a:rPr lang="en-US" dirty="0" smtClean="0"/>
              <a:t>The coefficient of variation is most useful in comparing the variability of several different samples each with different means. </a:t>
            </a:r>
          </a:p>
          <a:p>
            <a:pPr algn="just"/>
            <a:endParaRPr lang="en-US" dirty="0" smtClean="0"/>
          </a:p>
          <a:p>
            <a:pPr algn="just"/>
            <a:r>
              <a:rPr lang="en-US" dirty="0" smtClean="0"/>
              <a:t>This is because a higher variability is usually expected when the mean increases and the CV is a measure that accounts for this variability.</a:t>
            </a:r>
          </a:p>
          <a:p>
            <a:pPr algn="just"/>
            <a:endParaRPr lang="en-US" dirty="0" smtClean="0"/>
          </a:p>
          <a:p>
            <a:pPr algn="just"/>
            <a:endParaRPr lang="en-US" dirty="0"/>
          </a:p>
        </p:txBody>
      </p:sp>
      <p:sp>
        <p:nvSpPr>
          <p:cNvPr id="5325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325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325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077200" y="1752600"/>
            <a:ext cx="304800" cy="381000"/>
          </a:xfrm>
          <a:prstGeom prst="rect">
            <a:avLst/>
          </a:prstGeom>
          <a:noFill/>
        </p:spPr>
      </p:pic>
      <p:sp>
        <p:nvSpPr>
          <p:cNvPr id="11" name="Slide Number Placeholder 10"/>
          <p:cNvSpPr>
            <a:spLocks noGrp="1"/>
          </p:cNvSpPr>
          <p:nvPr>
            <p:ph type="sldNum" sz="quarter" idx="12"/>
          </p:nvPr>
        </p:nvSpPr>
        <p:spPr/>
        <p:txBody>
          <a:bodyPr/>
          <a:lstStyle/>
          <a:p>
            <a:fld id="{A59F65AA-5AD6-4B27-A329-0A7EBCBF0449}" type="slidenum">
              <a:rPr lang="en-US" smtClean="0"/>
              <a:t>127</a:t>
            </a:fld>
            <a:endParaRPr lang="en-US"/>
          </a:p>
        </p:txBody>
      </p:sp>
    </p:spTree>
    <p:extLst>
      <p:ext uri="{BB962C8B-B14F-4D97-AF65-F5344CB8AC3E}">
        <p14:creationId xmlns:p14="http://schemas.microsoft.com/office/powerpoint/2010/main" val="305935735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r>
              <a:rPr lang="en-US" dirty="0" smtClean="0"/>
              <a:t>The coefficient of variation is also useful for comparing the reproducibility of different variables. </a:t>
            </a:r>
          </a:p>
          <a:p>
            <a:pPr algn="just"/>
            <a:endParaRPr lang="en-US" dirty="0" smtClean="0"/>
          </a:p>
          <a:p>
            <a:pPr algn="just"/>
            <a:r>
              <a:rPr lang="en-US" dirty="0" smtClean="0"/>
              <a:t>CV is a relative measure free from unit of measurement. </a:t>
            </a:r>
          </a:p>
          <a:p>
            <a:pPr algn="just"/>
            <a:endParaRPr lang="en-US" dirty="0" smtClean="0"/>
          </a:p>
          <a:p>
            <a:pPr algn="just"/>
            <a:r>
              <a:rPr lang="en-US" dirty="0" smtClean="0"/>
              <a:t>CV remains the same regardless of what units are used, because if the units are changed by a factor C, both the mean and SD change by the factor C; the CV, which is the ratio  between them, remains uncharged.</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128</a:t>
            </a:fld>
            <a:endParaRPr lang="en-US"/>
          </a:p>
        </p:txBody>
      </p:sp>
    </p:spTree>
    <p:extLst>
      <p:ext uri="{BB962C8B-B14F-4D97-AF65-F5344CB8AC3E}">
        <p14:creationId xmlns:p14="http://schemas.microsoft.com/office/powerpoint/2010/main" val="27277625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3352800"/>
          </a:xfrm>
        </p:spPr>
        <p:txBody>
          <a:bodyPr>
            <a:normAutofit/>
          </a:bodyPr>
          <a:lstStyle/>
          <a:p>
            <a:pPr>
              <a:buNone/>
            </a:pPr>
            <a:r>
              <a:rPr lang="en-US" dirty="0" smtClean="0"/>
              <a:t>Example: </a:t>
            </a:r>
          </a:p>
          <a:p>
            <a:r>
              <a:rPr lang="en-US" dirty="0" smtClean="0"/>
              <a:t>Compute the CV for the birth weight data when they are expressed in grams</a:t>
            </a:r>
          </a:p>
          <a:p>
            <a:endParaRPr lang="en-US" dirty="0" smtClean="0"/>
          </a:p>
          <a:p>
            <a:r>
              <a:rPr lang="en-US" dirty="0" smtClean="0"/>
              <a:t>2069, 2581, 2759, 2834, 2838, 2841, 3031, 3101, 3200, 3245, 3248, 3260, 3265, 3314, 3323, 3484, 3541, 3609, 3649, 4146</a:t>
            </a:r>
          </a:p>
          <a:p>
            <a:endParaRPr lang="en-US" dirty="0"/>
          </a:p>
        </p:txBody>
      </p:sp>
      <p:pic>
        <p:nvPicPr>
          <p:cNvPr id="54274" name="Picture 2"/>
          <p:cNvPicPr>
            <a:picLocks noChangeAspect="1" noChangeArrowheads="1"/>
          </p:cNvPicPr>
          <p:nvPr/>
        </p:nvPicPr>
        <p:blipFill>
          <a:blip r:embed="rId2"/>
          <a:srcRect/>
          <a:stretch>
            <a:fillRect/>
          </a:stretch>
        </p:blipFill>
        <p:spPr bwMode="auto">
          <a:xfrm>
            <a:off x="914400" y="4343400"/>
            <a:ext cx="7924800" cy="18097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59F65AA-5AD6-4B27-A329-0A7EBCBF0449}" type="slidenum">
              <a:rPr lang="en-US" smtClean="0"/>
              <a:t>129</a:t>
            </a:fld>
            <a:endParaRPr lang="en-US"/>
          </a:p>
        </p:txBody>
      </p:sp>
    </p:spTree>
    <p:extLst>
      <p:ext uri="{BB962C8B-B14F-4D97-AF65-F5344CB8AC3E}">
        <p14:creationId xmlns:p14="http://schemas.microsoft.com/office/powerpoint/2010/main" val="2188778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13</a:t>
            </a:fld>
            <a:endParaRPr lang="en-US"/>
          </a:p>
        </p:txBody>
      </p:sp>
      <p:sp>
        <p:nvSpPr>
          <p:cNvPr id="4" name="Content Placeholder 3"/>
          <p:cNvSpPr>
            <a:spLocks noGrp="1"/>
          </p:cNvSpPr>
          <p:nvPr>
            <p:ph sz="quarter" idx="1"/>
          </p:nvPr>
        </p:nvSpPr>
        <p:spPr>
          <a:xfrm>
            <a:off x="457200" y="457200"/>
            <a:ext cx="8229600" cy="6172200"/>
          </a:xfrm>
        </p:spPr>
        <p:txBody>
          <a:bodyPr>
            <a:normAutofit fontScale="92500" lnSpcReduction="20000"/>
          </a:bodyPr>
          <a:lstStyle/>
          <a:p>
            <a:pPr marL="0" indent="0" algn="ctr">
              <a:buNone/>
            </a:pPr>
            <a:r>
              <a:rPr lang="en-US" sz="3800" b="1" dirty="0">
                <a:latin typeface="Cambria" pitchFamily="18" charset="0"/>
                <a:ea typeface="Cambria" pitchFamily="18" charset="0"/>
              </a:rPr>
              <a:t>Face-to-face and telephone </a:t>
            </a:r>
            <a:r>
              <a:rPr lang="en-US" sz="3800" b="1" dirty="0" smtClean="0">
                <a:latin typeface="Cambria" pitchFamily="18" charset="0"/>
                <a:ea typeface="Cambria" pitchFamily="18" charset="0"/>
              </a:rPr>
              <a:t>interviews</a:t>
            </a:r>
            <a:r>
              <a:rPr lang="en-US" sz="3800" dirty="0" smtClean="0">
                <a:latin typeface="Cambria" pitchFamily="18" charset="0"/>
                <a:ea typeface="Cambria" pitchFamily="18" charset="0"/>
              </a:rPr>
              <a:t> </a:t>
            </a:r>
          </a:p>
          <a:p>
            <a:endParaRPr lang="en-US" dirty="0" smtClean="0">
              <a:latin typeface="Cambria" pitchFamily="18" charset="0"/>
              <a:ea typeface="Cambria" pitchFamily="18" charset="0"/>
            </a:endParaRPr>
          </a:p>
          <a:p>
            <a:pPr algn="just"/>
            <a:r>
              <a:rPr lang="en-US" dirty="0" smtClean="0">
                <a:latin typeface="Cambria" pitchFamily="18" charset="0"/>
                <a:ea typeface="Cambria" pitchFamily="18" charset="0"/>
              </a:rPr>
              <a:t>A good </a:t>
            </a:r>
            <a:r>
              <a:rPr lang="en-US" dirty="0">
                <a:latin typeface="Cambria" pitchFamily="18" charset="0"/>
                <a:ea typeface="Cambria" pitchFamily="18" charset="0"/>
              </a:rPr>
              <a:t>interviewer can stimulate and maintain the </a:t>
            </a:r>
            <a:r>
              <a:rPr lang="en-US" dirty="0" smtClean="0">
                <a:latin typeface="Cambria" pitchFamily="18" charset="0"/>
                <a:ea typeface="Cambria" pitchFamily="18" charset="0"/>
              </a:rPr>
              <a:t>respondent’s interest</a:t>
            </a:r>
            <a:r>
              <a:rPr lang="en-US" dirty="0">
                <a:latin typeface="Cambria" pitchFamily="18" charset="0"/>
                <a:ea typeface="Cambria" pitchFamily="18" charset="0"/>
              </a:rPr>
              <a:t>, and can create a rapport (understanding, concord) </a:t>
            </a:r>
            <a:r>
              <a:rPr lang="en-US" dirty="0" smtClean="0">
                <a:latin typeface="Cambria" pitchFamily="18" charset="0"/>
                <a:ea typeface="Cambria" pitchFamily="18" charset="0"/>
              </a:rPr>
              <a:t>and atmosphere </a:t>
            </a:r>
            <a:r>
              <a:rPr lang="en-US" dirty="0">
                <a:latin typeface="Cambria" pitchFamily="18" charset="0"/>
                <a:ea typeface="Cambria" pitchFamily="18" charset="0"/>
              </a:rPr>
              <a:t>conducive to the answering of questions. </a:t>
            </a:r>
            <a:endParaRPr lang="en-US" dirty="0" smtClean="0">
              <a:latin typeface="Cambria" pitchFamily="18" charset="0"/>
              <a:ea typeface="Cambria" pitchFamily="18" charset="0"/>
            </a:endParaRPr>
          </a:p>
          <a:p>
            <a:endParaRPr lang="en-US" dirty="0">
              <a:latin typeface="Cambria" pitchFamily="18" charset="0"/>
              <a:ea typeface="Cambria" pitchFamily="18" charset="0"/>
            </a:endParaRPr>
          </a:p>
          <a:p>
            <a:pPr algn="just"/>
            <a:r>
              <a:rPr lang="en-US" dirty="0" smtClean="0">
                <a:latin typeface="Cambria" pitchFamily="18" charset="0"/>
                <a:ea typeface="Cambria" pitchFamily="18" charset="0"/>
              </a:rPr>
              <a:t>If anxiety aroused</a:t>
            </a:r>
            <a:r>
              <a:rPr lang="en-US" dirty="0">
                <a:latin typeface="Cambria" pitchFamily="18" charset="0"/>
                <a:ea typeface="Cambria" pitchFamily="18" charset="0"/>
              </a:rPr>
              <a:t>, the interviewer can allay it. </a:t>
            </a:r>
            <a:endParaRPr lang="en-US" dirty="0" smtClean="0">
              <a:latin typeface="Cambria" pitchFamily="18" charset="0"/>
              <a:ea typeface="Cambria" pitchFamily="18" charset="0"/>
            </a:endParaRPr>
          </a:p>
          <a:p>
            <a:pPr algn="just"/>
            <a:endParaRPr lang="en-US" dirty="0">
              <a:latin typeface="Cambria" pitchFamily="18" charset="0"/>
              <a:ea typeface="Cambria" pitchFamily="18" charset="0"/>
            </a:endParaRPr>
          </a:p>
          <a:p>
            <a:pPr algn="just"/>
            <a:r>
              <a:rPr lang="en-US" dirty="0" smtClean="0">
                <a:latin typeface="Cambria" pitchFamily="18" charset="0"/>
                <a:ea typeface="Cambria" pitchFamily="18" charset="0"/>
              </a:rPr>
              <a:t>If </a:t>
            </a:r>
            <a:r>
              <a:rPr lang="en-US" dirty="0">
                <a:latin typeface="Cambria" pitchFamily="18" charset="0"/>
                <a:ea typeface="Cambria" pitchFamily="18" charset="0"/>
              </a:rPr>
              <a:t>a question is not </a:t>
            </a:r>
            <a:r>
              <a:rPr lang="en-US" dirty="0" smtClean="0">
                <a:latin typeface="Cambria" pitchFamily="18" charset="0"/>
                <a:ea typeface="Cambria" pitchFamily="18" charset="0"/>
              </a:rPr>
              <a:t>understood an </a:t>
            </a:r>
            <a:r>
              <a:rPr lang="en-US" dirty="0">
                <a:latin typeface="Cambria" pitchFamily="18" charset="0"/>
                <a:ea typeface="Cambria" pitchFamily="18" charset="0"/>
              </a:rPr>
              <a:t>interviewer can repeat it and if necessary (and in accordance </a:t>
            </a:r>
            <a:r>
              <a:rPr lang="en-US" dirty="0" smtClean="0">
                <a:latin typeface="Cambria" pitchFamily="18" charset="0"/>
                <a:ea typeface="Cambria" pitchFamily="18" charset="0"/>
              </a:rPr>
              <a:t>with guidelines </a:t>
            </a:r>
            <a:r>
              <a:rPr lang="en-US" dirty="0">
                <a:latin typeface="Cambria" pitchFamily="18" charset="0"/>
                <a:ea typeface="Cambria" pitchFamily="18" charset="0"/>
              </a:rPr>
              <a:t>decided in advance) provide an explanation or </a:t>
            </a:r>
            <a:r>
              <a:rPr lang="en-US" dirty="0" smtClean="0">
                <a:latin typeface="Cambria" pitchFamily="18" charset="0"/>
                <a:ea typeface="Cambria" pitchFamily="18" charset="0"/>
              </a:rPr>
              <a:t>alternative wording</a:t>
            </a:r>
            <a:r>
              <a:rPr lang="en-US" dirty="0">
                <a:latin typeface="Cambria" pitchFamily="18" charset="0"/>
                <a:ea typeface="Cambria" pitchFamily="18" charset="0"/>
              </a:rPr>
              <a:t>. </a:t>
            </a:r>
            <a:endParaRPr lang="en-US" dirty="0" smtClean="0">
              <a:latin typeface="Cambria" pitchFamily="18" charset="0"/>
              <a:ea typeface="Cambria" pitchFamily="18" charset="0"/>
            </a:endParaRPr>
          </a:p>
          <a:p>
            <a:pPr algn="just"/>
            <a:endParaRPr lang="en-US" dirty="0" smtClean="0">
              <a:latin typeface="Cambria" pitchFamily="18" charset="0"/>
              <a:ea typeface="Cambria" pitchFamily="18" charset="0"/>
            </a:endParaRPr>
          </a:p>
          <a:p>
            <a:pPr algn="just"/>
            <a:r>
              <a:rPr lang="en-US" dirty="0" smtClean="0">
                <a:latin typeface="Cambria" pitchFamily="18" charset="0"/>
                <a:ea typeface="Cambria" pitchFamily="18" charset="0"/>
              </a:rPr>
              <a:t>apart from their expenses, interviews are preferable to self-administered questionnaire, with the important proviso that they are conducted by skilled interviewers.</a:t>
            </a:r>
          </a:p>
          <a:p>
            <a:pPr algn="just"/>
            <a:endParaRPr lang="en-US" dirty="0" smtClean="0">
              <a:latin typeface="Cambria" pitchFamily="18" charset="0"/>
              <a:ea typeface="Cambria" pitchFamily="18" charset="0"/>
            </a:endParaRPr>
          </a:p>
        </p:txBody>
      </p:sp>
    </p:spTree>
    <p:extLst>
      <p:ext uri="{BB962C8B-B14F-4D97-AF65-F5344CB8AC3E}">
        <p14:creationId xmlns:p14="http://schemas.microsoft.com/office/powerpoint/2010/main" val="13680228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Reading assignment</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130</a:t>
            </a:fld>
            <a:endParaRPr lang="en-US"/>
          </a:p>
        </p:txBody>
      </p:sp>
      <p:sp>
        <p:nvSpPr>
          <p:cNvPr id="4" name="Content Placeholder 3"/>
          <p:cNvSpPr>
            <a:spLocks noGrp="1"/>
          </p:cNvSpPr>
          <p:nvPr>
            <p:ph sz="quarter" idx="1"/>
          </p:nvPr>
        </p:nvSpPr>
        <p:spPr/>
        <p:txBody>
          <a:bodyPr>
            <a:normAutofit/>
          </a:bodyPr>
          <a:lstStyle/>
          <a:p>
            <a:pPr algn="just"/>
            <a:endParaRPr lang="en-US" dirty="0" smtClean="0"/>
          </a:p>
          <a:p>
            <a:pPr algn="just"/>
            <a:r>
              <a:rPr lang="en-US" dirty="0" smtClean="0"/>
              <a:t>Weighted </a:t>
            </a:r>
            <a:r>
              <a:rPr lang="en-US" dirty="0"/>
              <a:t>mean of sample means and pooled standard deviation</a:t>
            </a:r>
          </a:p>
          <a:p>
            <a:pPr algn="just"/>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75416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2"/>
          </a:solidFill>
        </p:spPr>
        <p:txBody>
          <a:bodyPr>
            <a:normAutofit/>
          </a:bodyPr>
          <a:lstStyle/>
          <a:p>
            <a:pPr algn="ctr"/>
            <a:r>
              <a:rPr lang="en-GB" dirty="0"/>
              <a:t>Measures of shape of distribution </a:t>
            </a:r>
            <a:endParaRPr lang="en-US" dirty="0"/>
          </a:p>
        </p:txBody>
      </p:sp>
      <p:sp>
        <p:nvSpPr>
          <p:cNvPr id="3" name="Content Placeholder 2"/>
          <p:cNvSpPr>
            <a:spLocks noGrp="1"/>
          </p:cNvSpPr>
          <p:nvPr>
            <p:ph sz="quarter" idx="1"/>
          </p:nvPr>
        </p:nvSpPr>
        <p:spPr>
          <a:xfrm>
            <a:off x="228600" y="609600"/>
            <a:ext cx="8686800" cy="6248400"/>
          </a:xfrm>
        </p:spPr>
        <p:txBody>
          <a:bodyPr>
            <a:normAutofit/>
          </a:bodyPr>
          <a:lstStyle/>
          <a:p>
            <a:pPr marL="0" indent="0" algn="just">
              <a:buNone/>
            </a:pPr>
            <a:endParaRPr lang="en-US" sz="2800" b="1" dirty="0" smtClean="0"/>
          </a:p>
          <a:p>
            <a:pPr marL="0" indent="0" algn="just">
              <a:buNone/>
            </a:pPr>
            <a:r>
              <a:rPr lang="en-US" sz="2800" b="1" dirty="0" smtClean="0"/>
              <a:t>1. </a:t>
            </a:r>
            <a:r>
              <a:rPr lang="en-US" sz="2800" b="1" dirty="0" err="1" smtClean="0"/>
              <a:t>Skewness</a:t>
            </a:r>
            <a:endParaRPr lang="en-US" dirty="0" smtClean="0"/>
          </a:p>
          <a:p>
            <a:pPr algn="just"/>
            <a:endParaRPr lang="en-US" dirty="0" smtClean="0"/>
          </a:p>
          <a:p>
            <a:pPr algn="just"/>
            <a:r>
              <a:rPr lang="en-US" dirty="0" err="1" smtClean="0"/>
              <a:t>Skewness</a:t>
            </a:r>
            <a:r>
              <a:rPr lang="en-US" dirty="0" smtClean="0"/>
              <a:t> </a:t>
            </a:r>
            <a:r>
              <a:rPr lang="en-US" dirty="0"/>
              <a:t>is a measure of symmetry, or more precisely, the lack of symmetry. </a:t>
            </a:r>
            <a:endParaRPr lang="en-US" dirty="0" smtClean="0"/>
          </a:p>
          <a:p>
            <a:pPr algn="just"/>
            <a:endParaRPr lang="en-US" dirty="0"/>
          </a:p>
          <a:p>
            <a:pPr algn="just"/>
            <a:r>
              <a:rPr lang="en-US" dirty="0" smtClean="0"/>
              <a:t>A </a:t>
            </a:r>
            <a:r>
              <a:rPr lang="en-US" dirty="0"/>
              <a:t>distribution, or data set, is symmetric if it looks the same to the left and right of the center point.</a:t>
            </a:r>
            <a:endParaRPr lang="en-US" dirty="0" smtClean="0"/>
          </a:p>
          <a:p>
            <a:pPr algn="just"/>
            <a:endParaRPr lang="en-US" dirty="0" smtClean="0"/>
          </a:p>
          <a:p>
            <a:pPr algn="just"/>
            <a:r>
              <a:rPr lang="en-US" dirty="0" smtClean="0"/>
              <a:t>If </a:t>
            </a:r>
            <a:r>
              <a:rPr lang="en-US" dirty="0"/>
              <a:t>extremely low or extremely high observations </a:t>
            </a:r>
            <a:r>
              <a:rPr lang="en-US" dirty="0" smtClean="0"/>
              <a:t>are present </a:t>
            </a:r>
            <a:r>
              <a:rPr lang="en-US" dirty="0"/>
              <a:t>in a distribution, then the mean tends to shift towards </a:t>
            </a:r>
            <a:r>
              <a:rPr lang="en-US" dirty="0" smtClean="0"/>
              <a:t>those scores</a:t>
            </a:r>
            <a:r>
              <a:rPr lang="en-US" dirty="0"/>
              <a:t>. </a:t>
            </a:r>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A59F65AA-5AD6-4B27-A329-0A7EBCBF0449}" type="slidenum">
              <a:rPr lang="en-US" smtClean="0"/>
              <a:t>131</a:t>
            </a:fld>
            <a:endParaRPr lang="en-US"/>
          </a:p>
        </p:txBody>
      </p:sp>
    </p:spTree>
    <p:extLst>
      <p:ext uri="{BB962C8B-B14F-4D97-AF65-F5344CB8AC3E}">
        <p14:creationId xmlns:p14="http://schemas.microsoft.com/office/powerpoint/2010/main" val="20123502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Skeweness</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D47A117F-A1EE-4146-96C1-DDC0A70E5E21}" type="slidenum">
              <a:rPr lang="en-US" smtClean="0"/>
              <a:t>132</a:t>
            </a:fld>
            <a:endParaRPr lang="en-US"/>
          </a:p>
        </p:txBody>
      </p:sp>
      <p:sp>
        <p:nvSpPr>
          <p:cNvPr id="4" name="Content Placeholder 3"/>
          <p:cNvSpPr>
            <a:spLocks noGrp="1"/>
          </p:cNvSpPr>
          <p:nvPr>
            <p:ph sz="quarter" idx="1"/>
          </p:nvPr>
        </p:nvSpPr>
        <p:spPr/>
        <p:txBody>
          <a:bodyPr>
            <a:normAutofit fontScale="92500" lnSpcReduction="10000"/>
          </a:bodyPr>
          <a:lstStyle/>
          <a:p>
            <a:pPr algn="just"/>
            <a:r>
              <a:rPr lang="en-US" dirty="0"/>
              <a:t>Based on the type of </a:t>
            </a:r>
            <a:r>
              <a:rPr lang="en-US" dirty="0" err="1"/>
              <a:t>skewness</a:t>
            </a:r>
            <a:r>
              <a:rPr lang="en-US" dirty="0"/>
              <a:t>, distributions can be:</a:t>
            </a:r>
          </a:p>
          <a:p>
            <a:pPr marL="514350" indent="-514350" algn="just">
              <a:buFont typeface="+mj-lt"/>
              <a:buAutoNum type="alphaUcPeriod"/>
            </a:pPr>
            <a:endParaRPr lang="en-US" b="1" dirty="0"/>
          </a:p>
          <a:p>
            <a:pPr marL="514350" indent="-514350" algn="just">
              <a:buFont typeface="+mj-lt"/>
              <a:buAutoNum type="alphaUcPeriod"/>
            </a:pPr>
            <a:r>
              <a:rPr lang="en-US" b="1" dirty="0">
                <a:solidFill>
                  <a:srgbClr val="FF0000"/>
                </a:solidFill>
              </a:rPr>
              <a:t>Negatively skewed distribution</a:t>
            </a:r>
            <a:r>
              <a:rPr lang="en-US" b="1" dirty="0"/>
              <a:t>: </a:t>
            </a:r>
            <a:r>
              <a:rPr lang="en-US" dirty="0"/>
              <a:t>occurs when majority of scores are at the right end of the curve and a few small scores are scattered at the left end.</a:t>
            </a:r>
          </a:p>
          <a:p>
            <a:pPr marL="514350" indent="-514350" algn="just">
              <a:buFont typeface="+mj-lt"/>
              <a:buAutoNum type="alphaUcPeriod"/>
            </a:pPr>
            <a:endParaRPr lang="en-US" b="1" dirty="0"/>
          </a:p>
          <a:p>
            <a:pPr marL="514350" indent="-514350" algn="just">
              <a:buFont typeface="+mj-lt"/>
              <a:buAutoNum type="alphaUcPeriod"/>
            </a:pPr>
            <a:r>
              <a:rPr lang="en-US" b="1" dirty="0">
                <a:solidFill>
                  <a:srgbClr val="FF0000"/>
                </a:solidFill>
              </a:rPr>
              <a:t>Positively skewed distribution</a:t>
            </a:r>
            <a:r>
              <a:rPr lang="en-US" b="1" dirty="0"/>
              <a:t>: </a:t>
            </a:r>
            <a:r>
              <a:rPr lang="en-US" dirty="0"/>
              <a:t>Occurs when the majority of scores are at the left end of the curve and a few extreme large scores are scattered at the right end.</a:t>
            </a:r>
          </a:p>
          <a:p>
            <a:pPr marL="514350" indent="-514350" algn="just">
              <a:buFont typeface="+mj-lt"/>
              <a:buAutoNum type="alphaUcPeriod"/>
            </a:pPr>
            <a:endParaRPr lang="en-US" b="1" dirty="0"/>
          </a:p>
          <a:p>
            <a:pPr marL="514350" indent="-514350" algn="just">
              <a:buFont typeface="+mj-lt"/>
              <a:buAutoNum type="alphaUcPeriod"/>
            </a:pPr>
            <a:r>
              <a:rPr lang="en-US" b="1" dirty="0">
                <a:solidFill>
                  <a:srgbClr val="FF0000"/>
                </a:solidFill>
              </a:rPr>
              <a:t>Symmetrical distribution</a:t>
            </a:r>
            <a:r>
              <a:rPr lang="en-US" b="1" dirty="0"/>
              <a:t>: </a:t>
            </a:r>
            <a:r>
              <a:rPr lang="en-US" dirty="0"/>
              <a:t>It is neither positively nor negatively skewed. A curve is symmetrical if one half of the curve is the mirror image of the other half.</a:t>
            </a:r>
          </a:p>
          <a:p>
            <a:endParaRPr lang="en-US" dirty="0"/>
          </a:p>
        </p:txBody>
      </p:sp>
    </p:spTree>
    <p:extLst>
      <p:ext uri="{BB962C8B-B14F-4D97-AF65-F5344CB8AC3E}">
        <p14:creationId xmlns:p14="http://schemas.microsoft.com/office/powerpoint/2010/main" val="6694777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95400"/>
            <a:ext cx="5638800" cy="4830763"/>
          </a:xfrm>
        </p:spPr>
        <p:txBody>
          <a:bodyPr>
            <a:normAutofit/>
          </a:bodyPr>
          <a:lstStyle/>
          <a:p>
            <a:pPr algn="just"/>
            <a:r>
              <a:rPr lang="en-US" dirty="0"/>
              <a:t>In </a:t>
            </a:r>
            <a:r>
              <a:rPr lang="en-US" dirty="0" err="1"/>
              <a:t>unimodal</a:t>
            </a:r>
            <a:r>
              <a:rPr lang="en-US" dirty="0"/>
              <a:t> </a:t>
            </a:r>
            <a:r>
              <a:rPr lang="en-US" dirty="0" smtClean="0"/>
              <a:t>(one-peak</a:t>
            </a:r>
            <a:r>
              <a:rPr lang="en-US" dirty="0"/>
              <a:t>) symmetrical distributions, the mean, </a:t>
            </a:r>
            <a:r>
              <a:rPr lang="en-US" dirty="0" smtClean="0"/>
              <a:t>median and </a:t>
            </a:r>
            <a:r>
              <a:rPr lang="en-US" dirty="0"/>
              <a:t>mode are identical. </a:t>
            </a:r>
            <a:endParaRPr lang="en-US" dirty="0" smtClean="0"/>
          </a:p>
          <a:p>
            <a:pPr algn="just"/>
            <a:endParaRPr lang="en-US" dirty="0"/>
          </a:p>
          <a:p>
            <a:pPr algn="just"/>
            <a:r>
              <a:rPr lang="en-US" dirty="0" smtClean="0"/>
              <a:t>The </a:t>
            </a:r>
            <a:r>
              <a:rPr lang="en-US" dirty="0"/>
              <a:t>mean, median </a:t>
            </a:r>
            <a:r>
              <a:rPr lang="en-US" dirty="0" smtClean="0"/>
              <a:t>and mode </a:t>
            </a:r>
            <a:r>
              <a:rPr lang="en-US" dirty="0"/>
              <a:t>occur in alphabetical order when the longer tail is at the left </a:t>
            </a:r>
            <a:r>
              <a:rPr lang="en-US" dirty="0" smtClean="0"/>
              <a:t>of the distribution.  </a:t>
            </a:r>
          </a:p>
          <a:p>
            <a:pPr algn="just"/>
            <a:endParaRPr lang="en-US" dirty="0" smtClean="0"/>
          </a:p>
          <a:p>
            <a:pPr algn="just"/>
            <a:r>
              <a:rPr lang="en-US" dirty="0" smtClean="0"/>
              <a:t>Or </a:t>
            </a:r>
            <a:r>
              <a:rPr lang="en-US" dirty="0"/>
              <a:t>in reverse alphabetical order when the longer tail </a:t>
            </a:r>
            <a:r>
              <a:rPr lang="en-US" dirty="0" smtClean="0"/>
              <a:t>is at </a:t>
            </a:r>
            <a:r>
              <a:rPr lang="en-US" dirty="0"/>
              <a:t>the right of the distribution.</a:t>
            </a:r>
          </a:p>
        </p:txBody>
      </p:sp>
      <p:sp>
        <p:nvSpPr>
          <p:cNvPr id="4" name="Slide Number Placeholder 3"/>
          <p:cNvSpPr>
            <a:spLocks noGrp="1"/>
          </p:cNvSpPr>
          <p:nvPr>
            <p:ph type="sldNum" sz="quarter" idx="12"/>
          </p:nvPr>
        </p:nvSpPr>
        <p:spPr/>
        <p:txBody>
          <a:bodyPr/>
          <a:lstStyle/>
          <a:p>
            <a:fld id="{A59F65AA-5AD6-4B27-A329-0A7EBCBF0449}" type="slidenum">
              <a:rPr lang="en-US" smtClean="0"/>
              <a:t>133</a:t>
            </a:fld>
            <a:endParaRPr lang="en-US"/>
          </a:p>
        </p:txBody>
      </p:sp>
      <p:pic>
        <p:nvPicPr>
          <p:cNvPr id="1027" name="Picture 3"/>
          <p:cNvPicPr>
            <a:picLocks noChangeAspect="1" noChangeArrowheads="1"/>
          </p:cNvPicPr>
          <p:nvPr/>
        </p:nvPicPr>
        <p:blipFill>
          <a:blip r:embed="rId2"/>
          <a:srcRect/>
          <a:stretch>
            <a:fillRect/>
          </a:stretch>
        </p:blipFill>
        <p:spPr bwMode="auto">
          <a:xfrm>
            <a:off x="6324600" y="2743199"/>
            <a:ext cx="2362200" cy="1447801"/>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248400" y="4343401"/>
            <a:ext cx="2371725" cy="1600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6400800" y="1143000"/>
            <a:ext cx="2514600" cy="1590675"/>
          </a:xfrm>
          <a:prstGeom prst="rect">
            <a:avLst/>
          </a:prstGeom>
          <a:noFill/>
          <a:ln w="9525">
            <a:noFill/>
            <a:miter lim="800000"/>
            <a:headEnd/>
            <a:tailEnd/>
          </a:ln>
          <a:effectLst/>
        </p:spPr>
      </p:pic>
    </p:spTree>
    <p:extLst>
      <p:ext uri="{BB962C8B-B14F-4D97-AF65-F5344CB8AC3E}">
        <p14:creationId xmlns:p14="http://schemas.microsoft.com/office/powerpoint/2010/main" val="91643636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134</a:t>
            </a:fld>
            <a:endParaRPr lang="en-US"/>
          </a:p>
        </p:txBody>
      </p:sp>
      <p:sp>
        <p:nvSpPr>
          <p:cNvPr id="4" name="Content Placeholder 3"/>
          <p:cNvSpPr>
            <a:spLocks noGrp="1"/>
          </p:cNvSpPr>
          <p:nvPr>
            <p:ph sz="quarter" idx="1"/>
          </p:nvPr>
        </p:nvSpPr>
        <p:spPr>
          <a:xfrm>
            <a:off x="457200" y="1143000"/>
            <a:ext cx="8382000" cy="5013960"/>
          </a:xfrm>
        </p:spPr>
        <p:txBody>
          <a:bodyPr>
            <a:normAutofit/>
          </a:bodyPr>
          <a:lstStyle/>
          <a:p>
            <a:pPr marL="0" indent="0">
              <a:buNone/>
            </a:pPr>
            <a:r>
              <a:rPr lang="en-US" dirty="0"/>
              <a:t>2</a:t>
            </a:r>
            <a:r>
              <a:rPr lang="en-US" dirty="0" smtClean="0"/>
              <a:t>. </a:t>
            </a:r>
            <a:r>
              <a:rPr lang="en-US" dirty="0"/>
              <a:t>Kurtosis </a:t>
            </a:r>
            <a:endParaRPr lang="en-US" dirty="0" smtClean="0"/>
          </a:p>
          <a:p>
            <a:pPr lvl="1"/>
            <a:endParaRPr lang="en-US" dirty="0" smtClean="0">
              <a:solidFill>
                <a:schemeClr val="tx1"/>
              </a:solidFill>
            </a:endParaRPr>
          </a:p>
          <a:p>
            <a:pPr lvl="1" algn="just"/>
            <a:r>
              <a:rPr lang="en-US" dirty="0" smtClean="0">
                <a:solidFill>
                  <a:schemeClr val="tx1"/>
                </a:solidFill>
              </a:rPr>
              <a:t>measures </a:t>
            </a:r>
            <a:r>
              <a:rPr lang="en-US" dirty="0">
                <a:solidFill>
                  <a:schemeClr val="tx1"/>
                </a:solidFill>
              </a:rPr>
              <a:t>the </a:t>
            </a:r>
            <a:r>
              <a:rPr lang="en-US" b="1" dirty="0">
                <a:solidFill>
                  <a:schemeClr val="tx1"/>
                </a:solidFill>
              </a:rPr>
              <a:t>"</a:t>
            </a:r>
            <a:r>
              <a:rPr lang="en-US" b="1" dirty="0" err="1">
                <a:solidFill>
                  <a:schemeClr val="tx1"/>
                </a:solidFill>
              </a:rPr>
              <a:t>tailedness</a:t>
            </a:r>
            <a:r>
              <a:rPr lang="en-US" b="1" dirty="0">
                <a:solidFill>
                  <a:schemeClr val="tx1"/>
                </a:solidFill>
              </a:rPr>
              <a:t>"</a:t>
            </a:r>
            <a:r>
              <a:rPr lang="en-US" dirty="0">
                <a:solidFill>
                  <a:schemeClr val="tx1"/>
                </a:solidFill>
              </a:rPr>
              <a:t> or sharpness of the peak of a distribution. </a:t>
            </a:r>
            <a:r>
              <a:rPr lang="en-US" dirty="0" smtClean="0">
                <a:solidFill>
                  <a:schemeClr val="tx1"/>
                </a:solidFill>
              </a:rPr>
              <a:t> </a:t>
            </a:r>
          </a:p>
          <a:p>
            <a:pPr lvl="1" algn="just"/>
            <a:endParaRPr lang="en-US" dirty="0">
              <a:solidFill>
                <a:schemeClr val="tx1"/>
              </a:solidFill>
            </a:endParaRPr>
          </a:p>
          <a:p>
            <a:pPr lvl="1" algn="just"/>
            <a:r>
              <a:rPr lang="en-US" dirty="0" smtClean="0">
                <a:solidFill>
                  <a:schemeClr val="tx1"/>
                </a:solidFill>
              </a:rPr>
              <a:t>It </a:t>
            </a:r>
            <a:r>
              <a:rPr lang="en-US" dirty="0">
                <a:solidFill>
                  <a:schemeClr val="tx1"/>
                </a:solidFill>
              </a:rPr>
              <a:t>indicates how much of the variance in the dataset is due to extreme values (outliers</a:t>
            </a:r>
            <a:r>
              <a:rPr lang="en-US" dirty="0" smtClean="0">
                <a:solidFill>
                  <a:schemeClr val="tx1"/>
                </a:solidFill>
              </a:rPr>
              <a:t>).</a:t>
            </a:r>
          </a:p>
          <a:p>
            <a:pPr lvl="2"/>
            <a:endParaRPr lang="en-US" dirty="0"/>
          </a:p>
        </p:txBody>
      </p:sp>
    </p:spTree>
    <p:extLst>
      <p:ext uri="{BB962C8B-B14F-4D97-AF65-F5344CB8AC3E}">
        <p14:creationId xmlns:p14="http://schemas.microsoft.com/office/powerpoint/2010/main" val="18109347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pPr algn="ctr"/>
            <a:r>
              <a:rPr lang="en-US" dirty="0" smtClean="0"/>
              <a:t>Kurtosis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D47A117F-A1EE-4146-96C1-DDC0A70E5E21}" type="slidenum">
              <a:rPr lang="en-US" smtClean="0"/>
              <a:t>135</a:t>
            </a:fld>
            <a:endParaRPr lang="en-US"/>
          </a:p>
        </p:txBody>
      </p:sp>
      <p:sp>
        <p:nvSpPr>
          <p:cNvPr id="4" name="Content Placeholder 3"/>
          <p:cNvSpPr>
            <a:spLocks noGrp="1"/>
          </p:cNvSpPr>
          <p:nvPr>
            <p:ph sz="quarter" idx="1"/>
          </p:nvPr>
        </p:nvSpPr>
        <p:spPr>
          <a:xfrm>
            <a:off x="304800" y="762000"/>
            <a:ext cx="8610600" cy="5638800"/>
          </a:xfrm>
        </p:spPr>
        <p:txBody>
          <a:bodyPr>
            <a:normAutofit fontScale="92500" lnSpcReduction="20000"/>
          </a:bodyPr>
          <a:lstStyle/>
          <a:p>
            <a:pPr marL="274320" lvl="1" indent="0">
              <a:buNone/>
            </a:pPr>
            <a:r>
              <a:rPr lang="en-US" sz="2900" b="1" dirty="0">
                <a:solidFill>
                  <a:schemeClr val="tx1"/>
                </a:solidFill>
              </a:rPr>
              <a:t>Types of Kurtosis:</a:t>
            </a:r>
          </a:p>
          <a:p>
            <a:endParaRPr lang="en-US" b="1" dirty="0" smtClean="0"/>
          </a:p>
          <a:p>
            <a:r>
              <a:rPr lang="en-US" b="1" dirty="0" err="1" smtClean="0"/>
              <a:t>Mesokurtic</a:t>
            </a:r>
            <a:r>
              <a:rPr lang="en-US" b="1" dirty="0" smtClean="0"/>
              <a:t> </a:t>
            </a:r>
            <a:r>
              <a:rPr lang="en-US" b="1" dirty="0"/>
              <a:t>(Normal Kurtosis):</a:t>
            </a:r>
            <a:endParaRPr lang="en-US" dirty="0"/>
          </a:p>
          <a:p>
            <a:pPr lvl="1"/>
            <a:r>
              <a:rPr lang="en-US" dirty="0">
                <a:solidFill>
                  <a:schemeClr val="tx1"/>
                </a:solidFill>
              </a:rPr>
              <a:t>Kurtosis = 3. The distribution has a similar peak and tail behavior as the normal distribution.</a:t>
            </a:r>
          </a:p>
          <a:p>
            <a:r>
              <a:rPr lang="en-US" b="1" dirty="0"/>
              <a:t>Leptokurtic (High Kurtosis):</a:t>
            </a:r>
            <a:endParaRPr lang="en-US" dirty="0"/>
          </a:p>
          <a:p>
            <a:pPr lvl="1"/>
            <a:r>
              <a:rPr lang="en-US" dirty="0">
                <a:solidFill>
                  <a:schemeClr val="tx1"/>
                </a:solidFill>
              </a:rPr>
              <a:t>Kurtosis &gt; 3. The distribution has a </a:t>
            </a:r>
            <a:r>
              <a:rPr lang="en-US" b="1" dirty="0">
                <a:solidFill>
                  <a:schemeClr val="tx1"/>
                </a:solidFill>
              </a:rPr>
              <a:t>sharper peak</a:t>
            </a:r>
            <a:r>
              <a:rPr lang="en-US" dirty="0">
                <a:solidFill>
                  <a:schemeClr val="tx1"/>
                </a:solidFill>
              </a:rPr>
              <a:t> and </a:t>
            </a:r>
            <a:r>
              <a:rPr lang="en-US" b="1" dirty="0">
                <a:solidFill>
                  <a:schemeClr val="tx1"/>
                </a:solidFill>
              </a:rPr>
              <a:t>fatter tails</a:t>
            </a:r>
            <a:r>
              <a:rPr lang="en-US" dirty="0">
                <a:solidFill>
                  <a:schemeClr val="tx1"/>
                </a:solidFill>
              </a:rPr>
              <a:t>, indicating more extreme values (outliers).</a:t>
            </a:r>
          </a:p>
          <a:p>
            <a:pPr lvl="1"/>
            <a:r>
              <a:rPr lang="en-US" dirty="0">
                <a:solidFill>
                  <a:schemeClr val="tx1"/>
                </a:solidFill>
              </a:rPr>
              <a:t>Example: Stock returns with occasional large jumps.</a:t>
            </a:r>
          </a:p>
          <a:p>
            <a:r>
              <a:rPr lang="en-US" b="1" dirty="0" err="1"/>
              <a:t>Platykurtic</a:t>
            </a:r>
            <a:r>
              <a:rPr lang="en-US" b="1" dirty="0"/>
              <a:t> (Low Kurtosis):</a:t>
            </a:r>
            <a:endParaRPr lang="en-US" dirty="0"/>
          </a:p>
          <a:p>
            <a:pPr lvl="1"/>
            <a:r>
              <a:rPr lang="en-US" dirty="0">
                <a:solidFill>
                  <a:schemeClr val="tx1"/>
                </a:solidFill>
              </a:rPr>
              <a:t>Kurtosis &lt; 3. The distribution has a </a:t>
            </a:r>
            <a:r>
              <a:rPr lang="en-US" b="1" dirty="0">
                <a:solidFill>
                  <a:schemeClr val="tx1"/>
                </a:solidFill>
              </a:rPr>
              <a:t>flatter peak</a:t>
            </a:r>
            <a:r>
              <a:rPr lang="en-US" dirty="0">
                <a:solidFill>
                  <a:schemeClr val="tx1"/>
                </a:solidFill>
              </a:rPr>
              <a:t> and </a:t>
            </a:r>
            <a:r>
              <a:rPr lang="en-US" b="1" dirty="0">
                <a:solidFill>
                  <a:schemeClr val="tx1"/>
                </a:solidFill>
              </a:rPr>
              <a:t>thinner tails</a:t>
            </a:r>
            <a:r>
              <a:rPr lang="en-US" dirty="0">
                <a:solidFill>
                  <a:schemeClr val="tx1"/>
                </a:solidFill>
              </a:rPr>
              <a:t>, indicating fewer extreme values.</a:t>
            </a:r>
          </a:p>
          <a:p>
            <a:pPr lvl="1"/>
            <a:r>
              <a:rPr lang="en-US" dirty="0">
                <a:solidFill>
                  <a:schemeClr val="tx1"/>
                </a:solidFill>
              </a:rPr>
              <a:t>Example: Uniformly distributed data.</a:t>
            </a:r>
          </a:p>
          <a:p>
            <a:r>
              <a:rPr lang="en-US" b="1" dirty="0"/>
              <a:t>Excess Kurtosis:</a:t>
            </a:r>
          </a:p>
          <a:p>
            <a:pPr lvl="1"/>
            <a:r>
              <a:rPr lang="en-US" dirty="0">
                <a:solidFill>
                  <a:schemeClr val="tx1"/>
                </a:solidFill>
              </a:rPr>
              <a:t>Excess kurtosis = </a:t>
            </a:r>
            <a:r>
              <a:rPr lang="en-US" b="1" dirty="0">
                <a:solidFill>
                  <a:schemeClr val="tx1"/>
                </a:solidFill>
              </a:rPr>
              <a:t>Kurtosis - 3</a:t>
            </a:r>
            <a:r>
              <a:rPr lang="en-US" dirty="0">
                <a:solidFill>
                  <a:schemeClr val="tx1"/>
                </a:solidFill>
              </a:rPr>
              <a:t>.</a:t>
            </a:r>
          </a:p>
          <a:p>
            <a:pPr lvl="1"/>
            <a:r>
              <a:rPr lang="en-US" dirty="0">
                <a:solidFill>
                  <a:schemeClr val="tx1"/>
                </a:solidFill>
              </a:rPr>
              <a:t>If excess kurtosis &gt; 0: Leptokurtic (more extreme outliers).</a:t>
            </a:r>
          </a:p>
          <a:p>
            <a:pPr lvl="1"/>
            <a:r>
              <a:rPr lang="en-US" dirty="0">
                <a:solidFill>
                  <a:schemeClr val="tx1"/>
                </a:solidFill>
              </a:rPr>
              <a:t>If excess kurtosis &lt; 0: </a:t>
            </a:r>
            <a:r>
              <a:rPr lang="en-US" dirty="0" err="1">
                <a:solidFill>
                  <a:schemeClr val="tx1"/>
                </a:solidFill>
              </a:rPr>
              <a:t>Platykurtic</a:t>
            </a:r>
            <a:r>
              <a:rPr lang="en-US" dirty="0">
                <a:solidFill>
                  <a:schemeClr val="tx1"/>
                </a:solidFill>
              </a:rPr>
              <a:t> (fewer extreme outliers).</a:t>
            </a:r>
          </a:p>
          <a:p>
            <a:endParaRPr lang="en-US" dirty="0"/>
          </a:p>
        </p:txBody>
      </p:sp>
    </p:spTree>
    <p:extLst>
      <p:ext uri="{BB962C8B-B14F-4D97-AF65-F5344CB8AC3E}">
        <p14:creationId xmlns:p14="http://schemas.microsoft.com/office/powerpoint/2010/main" val="13130277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136</a:t>
            </a:fld>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534400"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9510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137</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774874473"/>
              </p:ext>
            </p:extLst>
          </p:nvPr>
        </p:nvGraphicFramePr>
        <p:xfrm>
          <a:off x="533400" y="1219200"/>
          <a:ext cx="8382000" cy="3962402"/>
        </p:xfrm>
        <a:graphic>
          <a:graphicData uri="http://schemas.openxmlformats.org/drawingml/2006/table">
            <a:tbl>
              <a:tblPr firstRow="1" bandRow="1">
                <a:tableStyleId>{5C22544A-7EE6-4342-B048-85BDC9FD1C3A}</a:tableStyleId>
              </a:tblPr>
              <a:tblGrid>
                <a:gridCol w="2438400"/>
                <a:gridCol w="2286000"/>
                <a:gridCol w="1794933"/>
                <a:gridCol w="1862667"/>
              </a:tblGrid>
              <a:tr h="582706">
                <a:tc>
                  <a:txBody>
                    <a:bodyPr/>
                    <a:lstStyle/>
                    <a:p>
                      <a:endParaRPr lang="en-US" sz="2400" dirty="0"/>
                    </a:p>
                  </a:txBody>
                  <a:tcPr/>
                </a:tc>
                <a:tc>
                  <a:txBody>
                    <a:bodyPr/>
                    <a:lstStyle/>
                    <a:p>
                      <a:r>
                        <a:rPr lang="en-US" sz="2400" dirty="0" err="1" smtClean="0"/>
                        <a:t>Mesokurtic</a:t>
                      </a:r>
                      <a:endParaRPr lang="en-US" sz="2400" dirty="0"/>
                    </a:p>
                  </a:txBody>
                  <a:tcPr/>
                </a:tc>
                <a:tc>
                  <a:txBody>
                    <a:bodyPr/>
                    <a:lstStyle/>
                    <a:p>
                      <a:r>
                        <a:rPr lang="en-US" sz="2400" dirty="0" err="1" smtClean="0"/>
                        <a:t>Platykurtic</a:t>
                      </a:r>
                      <a:endParaRPr lang="en-US" sz="2400" dirty="0"/>
                    </a:p>
                  </a:txBody>
                  <a:tcPr/>
                </a:tc>
                <a:tc>
                  <a:txBody>
                    <a:bodyPr/>
                    <a:lstStyle/>
                    <a:p>
                      <a:r>
                        <a:rPr lang="en-US" sz="2400" dirty="0" err="1" smtClean="0"/>
                        <a:t>Laptokurtic</a:t>
                      </a:r>
                      <a:endParaRPr lang="en-US" sz="2400" dirty="0"/>
                    </a:p>
                  </a:txBody>
                  <a:tcPr/>
                </a:tc>
              </a:tr>
              <a:tr h="582706">
                <a:tc>
                  <a:txBody>
                    <a:bodyPr/>
                    <a:lstStyle/>
                    <a:p>
                      <a:r>
                        <a:rPr lang="en-US" sz="2400" dirty="0" err="1" smtClean="0"/>
                        <a:t>Tailedness</a:t>
                      </a:r>
                      <a:endParaRPr lang="en-US" sz="2400" dirty="0"/>
                    </a:p>
                  </a:txBody>
                  <a:tcPr/>
                </a:tc>
                <a:tc>
                  <a:txBody>
                    <a:bodyPr/>
                    <a:lstStyle/>
                    <a:p>
                      <a:r>
                        <a:rPr lang="en-US" sz="2400" dirty="0" smtClean="0"/>
                        <a:t>Medium-tailed</a:t>
                      </a:r>
                      <a:endParaRPr lang="en-US" sz="2400" dirty="0"/>
                    </a:p>
                  </a:txBody>
                  <a:tcPr/>
                </a:tc>
                <a:tc>
                  <a:txBody>
                    <a:bodyPr/>
                    <a:lstStyle/>
                    <a:p>
                      <a:r>
                        <a:rPr lang="en-US" sz="2400" dirty="0" smtClean="0"/>
                        <a:t>Thin-tailed</a:t>
                      </a:r>
                      <a:endParaRPr lang="en-US" sz="2400" dirty="0"/>
                    </a:p>
                  </a:txBody>
                  <a:tcPr/>
                </a:tc>
                <a:tc>
                  <a:txBody>
                    <a:bodyPr/>
                    <a:lstStyle/>
                    <a:p>
                      <a:r>
                        <a:rPr lang="en-US" sz="2400" dirty="0" smtClean="0"/>
                        <a:t>Fat-tailed</a:t>
                      </a:r>
                      <a:endParaRPr lang="en-US" sz="2400" dirty="0"/>
                    </a:p>
                  </a:txBody>
                  <a:tcPr/>
                </a:tc>
              </a:tr>
              <a:tr h="582706">
                <a:tc>
                  <a:txBody>
                    <a:bodyPr/>
                    <a:lstStyle/>
                    <a:p>
                      <a:r>
                        <a:rPr lang="en-US" sz="2400" dirty="0" smtClean="0"/>
                        <a:t>Outlier frequency</a:t>
                      </a:r>
                      <a:endParaRPr lang="en-US" sz="2400" dirty="0"/>
                    </a:p>
                  </a:txBody>
                  <a:tcPr/>
                </a:tc>
                <a:tc>
                  <a:txBody>
                    <a:bodyPr/>
                    <a:lstStyle/>
                    <a:p>
                      <a:r>
                        <a:rPr lang="en-US" sz="2400" dirty="0" smtClean="0"/>
                        <a:t>Medium</a:t>
                      </a:r>
                      <a:endParaRPr lang="en-US" sz="2400" dirty="0"/>
                    </a:p>
                  </a:txBody>
                  <a:tcPr/>
                </a:tc>
                <a:tc>
                  <a:txBody>
                    <a:bodyPr/>
                    <a:lstStyle/>
                    <a:p>
                      <a:r>
                        <a:rPr lang="en-US" sz="2400" dirty="0" smtClean="0"/>
                        <a:t>Low</a:t>
                      </a:r>
                      <a:endParaRPr lang="en-US" sz="2400" dirty="0"/>
                    </a:p>
                  </a:txBody>
                  <a:tcPr/>
                </a:tc>
                <a:tc>
                  <a:txBody>
                    <a:bodyPr/>
                    <a:lstStyle/>
                    <a:p>
                      <a:r>
                        <a:rPr lang="en-US" sz="2400" dirty="0" smtClean="0"/>
                        <a:t>High</a:t>
                      </a:r>
                      <a:endParaRPr lang="en-US" sz="2400" dirty="0"/>
                    </a:p>
                  </a:txBody>
                  <a:tcPr/>
                </a:tc>
              </a:tr>
              <a:tr h="582706">
                <a:tc>
                  <a:txBody>
                    <a:bodyPr/>
                    <a:lstStyle/>
                    <a:p>
                      <a:r>
                        <a:rPr lang="en-US" sz="2400" dirty="0" smtClean="0"/>
                        <a:t>Kurtosis</a:t>
                      </a:r>
                      <a:endParaRPr lang="en-US" sz="2400" dirty="0"/>
                    </a:p>
                  </a:txBody>
                  <a:tcPr/>
                </a:tc>
                <a:tc>
                  <a:txBody>
                    <a:bodyPr/>
                    <a:lstStyle/>
                    <a:p>
                      <a:r>
                        <a:rPr lang="en-US" sz="2400" dirty="0" smtClean="0"/>
                        <a:t>Moderate (3)</a:t>
                      </a:r>
                      <a:endParaRPr lang="en-US" sz="2400" dirty="0"/>
                    </a:p>
                  </a:txBody>
                  <a:tcPr/>
                </a:tc>
                <a:tc>
                  <a:txBody>
                    <a:bodyPr/>
                    <a:lstStyle/>
                    <a:p>
                      <a:r>
                        <a:rPr lang="en-US" sz="2400" dirty="0" smtClean="0"/>
                        <a:t>Low (&lt;3)</a:t>
                      </a:r>
                      <a:endParaRPr lang="en-US" sz="2400" dirty="0"/>
                    </a:p>
                  </a:txBody>
                  <a:tcPr/>
                </a:tc>
                <a:tc>
                  <a:txBody>
                    <a:bodyPr/>
                    <a:lstStyle/>
                    <a:p>
                      <a:r>
                        <a:rPr lang="en-US" sz="2400" dirty="0" smtClean="0"/>
                        <a:t>High (&gt;3)</a:t>
                      </a:r>
                      <a:endParaRPr lang="en-US" sz="2400" dirty="0"/>
                    </a:p>
                  </a:txBody>
                  <a:tcPr/>
                </a:tc>
              </a:tr>
              <a:tr h="582706">
                <a:tc>
                  <a:txBody>
                    <a:bodyPr/>
                    <a:lstStyle/>
                    <a:p>
                      <a:r>
                        <a:rPr lang="en-US" sz="2400" dirty="0" smtClean="0"/>
                        <a:t>Excess kurtosis</a:t>
                      </a:r>
                      <a:endParaRPr lang="en-US" sz="2400" dirty="0"/>
                    </a:p>
                  </a:txBody>
                  <a:tcPr/>
                </a:tc>
                <a:tc>
                  <a:txBody>
                    <a:bodyPr/>
                    <a:lstStyle/>
                    <a:p>
                      <a:r>
                        <a:rPr lang="en-US" sz="2400" dirty="0" smtClean="0"/>
                        <a:t>0</a:t>
                      </a:r>
                      <a:endParaRPr lang="en-US" sz="2400" dirty="0"/>
                    </a:p>
                  </a:txBody>
                  <a:tcPr/>
                </a:tc>
                <a:tc>
                  <a:txBody>
                    <a:bodyPr/>
                    <a:lstStyle/>
                    <a:p>
                      <a:r>
                        <a:rPr lang="en-US" sz="2400" dirty="0" smtClean="0"/>
                        <a:t>Negative</a:t>
                      </a:r>
                      <a:endParaRPr lang="en-US" sz="2400" dirty="0"/>
                    </a:p>
                  </a:txBody>
                  <a:tcPr/>
                </a:tc>
                <a:tc>
                  <a:txBody>
                    <a:bodyPr/>
                    <a:lstStyle/>
                    <a:p>
                      <a:r>
                        <a:rPr lang="en-US" sz="2400" dirty="0" smtClean="0"/>
                        <a:t>Positive</a:t>
                      </a:r>
                      <a:endParaRPr lang="en-US" sz="2400" dirty="0"/>
                    </a:p>
                  </a:txBody>
                  <a:tcPr/>
                </a:tc>
              </a:tr>
              <a:tr h="1048872">
                <a:tc>
                  <a:txBody>
                    <a:bodyPr/>
                    <a:lstStyle/>
                    <a:p>
                      <a:r>
                        <a:rPr lang="en-US" sz="2400" dirty="0" smtClean="0"/>
                        <a:t>Example distribution</a:t>
                      </a:r>
                      <a:endParaRPr lang="en-US" sz="2400" dirty="0"/>
                    </a:p>
                  </a:txBody>
                  <a:tcPr/>
                </a:tc>
                <a:tc>
                  <a:txBody>
                    <a:bodyPr/>
                    <a:lstStyle/>
                    <a:p>
                      <a:r>
                        <a:rPr lang="en-US" sz="2400" dirty="0" smtClean="0"/>
                        <a:t>Normal</a:t>
                      </a:r>
                      <a:endParaRPr lang="en-US" sz="2400" dirty="0"/>
                    </a:p>
                  </a:txBody>
                  <a:tcPr/>
                </a:tc>
                <a:tc>
                  <a:txBody>
                    <a:bodyPr/>
                    <a:lstStyle/>
                    <a:p>
                      <a:r>
                        <a:rPr lang="en-US" sz="2400" dirty="0" smtClean="0"/>
                        <a:t>Uniform</a:t>
                      </a:r>
                      <a:endParaRPr lang="en-US" sz="2400" dirty="0"/>
                    </a:p>
                  </a:txBody>
                  <a:tcPr/>
                </a:tc>
                <a:tc>
                  <a:txBody>
                    <a:bodyPr/>
                    <a:lstStyle/>
                    <a:p>
                      <a:r>
                        <a:rPr lang="en-US" sz="2400" dirty="0" smtClean="0"/>
                        <a:t>Laplace</a:t>
                      </a:r>
                      <a:endParaRPr lang="en-US" sz="2400" dirty="0"/>
                    </a:p>
                  </a:txBody>
                  <a:tcPr/>
                </a:tc>
              </a:tr>
            </a:tbl>
          </a:graphicData>
        </a:graphic>
      </p:graphicFrame>
    </p:spTree>
    <p:extLst>
      <p:ext uri="{BB962C8B-B14F-4D97-AF65-F5344CB8AC3E}">
        <p14:creationId xmlns:p14="http://schemas.microsoft.com/office/powerpoint/2010/main" val="6273833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Skeweness</a:t>
            </a:r>
            <a:r>
              <a:rPr lang="en-US" dirty="0" smtClean="0"/>
              <a:t> </a:t>
            </a:r>
            <a:r>
              <a:rPr lang="en-US" dirty="0" err="1" smtClean="0"/>
              <a:t>vs</a:t>
            </a:r>
            <a:r>
              <a:rPr lang="en-US" dirty="0" smtClean="0"/>
              <a:t> kurtosis</a:t>
            </a:r>
            <a:endParaRPr lang="en-US" dirty="0"/>
          </a:p>
        </p:txBody>
      </p:sp>
      <p:sp>
        <p:nvSpPr>
          <p:cNvPr id="3" name="Slide Number Placeholder 2"/>
          <p:cNvSpPr>
            <a:spLocks noGrp="1"/>
          </p:cNvSpPr>
          <p:nvPr>
            <p:ph type="sldNum" sz="quarter" idx="12"/>
          </p:nvPr>
        </p:nvSpPr>
        <p:spPr/>
        <p:txBody>
          <a:bodyPr/>
          <a:lstStyle/>
          <a:p>
            <a:fld id="{D47A117F-A1EE-4146-96C1-DDC0A70E5E21}" type="slidenum">
              <a:rPr lang="en-US" smtClean="0"/>
              <a:t>138</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679516132"/>
              </p:ext>
            </p:extLst>
          </p:nvPr>
        </p:nvGraphicFramePr>
        <p:xfrm>
          <a:off x="457200" y="1219200"/>
          <a:ext cx="8229600" cy="2514600"/>
        </p:xfrm>
        <a:graphic>
          <a:graphicData uri="http://schemas.openxmlformats.org/drawingml/2006/table">
            <a:tbl>
              <a:tblPr firstRow="1" bandRow="1">
                <a:tableStyleId>{5C22544A-7EE6-4342-B048-85BDC9FD1C3A}</a:tableStyleId>
              </a:tblPr>
              <a:tblGrid>
                <a:gridCol w="1515979"/>
                <a:gridCol w="2526632"/>
                <a:gridCol w="4186989"/>
              </a:tblGrid>
              <a:tr h="661737">
                <a:tc>
                  <a:txBody>
                    <a:bodyPr/>
                    <a:lstStyle/>
                    <a:p>
                      <a:r>
                        <a:rPr lang="en-US" sz="2400" dirty="0" smtClean="0"/>
                        <a:t>Measure</a:t>
                      </a:r>
                      <a:endParaRPr lang="en-US" sz="2400" dirty="0"/>
                    </a:p>
                  </a:txBody>
                  <a:tcPr marL="86627" marR="86627"/>
                </a:tc>
                <a:tc>
                  <a:txBody>
                    <a:bodyPr/>
                    <a:lstStyle/>
                    <a:p>
                      <a:r>
                        <a:rPr lang="en-US" sz="2400" dirty="0" smtClean="0"/>
                        <a:t>What it tells</a:t>
                      </a:r>
                      <a:endParaRPr lang="en-US" sz="2400" dirty="0"/>
                    </a:p>
                  </a:txBody>
                  <a:tcPr marL="86627" marR="86627"/>
                </a:tc>
                <a:tc>
                  <a:txBody>
                    <a:bodyPr/>
                    <a:lstStyle/>
                    <a:p>
                      <a:r>
                        <a:rPr lang="en-US" sz="2400" dirty="0" smtClean="0"/>
                        <a:t>Values </a:t>
                      </a:r>
                      <a:endParaRPr lang="en-US" sz="2400" dirty="0"/>
                    </a:p>
                  </a:txBody>
                  <a:tcPr marL="86627" marR="86627"/>
                </a:tc>
              </a:tr>
              <a:tr h="1191126">
                <a:tc>
                  <a:txBody>
                    <a:bodyPr/>
                    <a:lstStyle/>
                    <a:p>
                      <a:r>
                        <a:rPr lang="en-US" sz="2400" dirty="0" err="1" smtClean="0"/>
                        <a:t>Skeweness</a:t>
                      </a:r>
                      <a:r>
                        <a:rPr lang="en-US" sz="2400" dirty="0" smtClean="0"/>
                        <a:t> </a:t>
                      </a:r>
                      <a:endParaRPr lang="en-US" sz="2400" dirty="0"/>
                    </a:p>
                  </a:txBody>
                  <a:tcPr marL="86627" marR="86627"/>
                </a:tc>
                <a:tc>
                  <a:txBody>
                    <a:bodyPr/>
                    <a:lstStyle/>
                    <a:p>
                      <a:r>
                        <a:rPr lang="en-US" sz="2400" dirty="0" smtClean="0"/>
                        <a:t>Asymmetry of data</a:t>
                      </a:r>
                      <a:endParaRPr lang="en-US" sz="2400" dirty="0"/>
                    </a:p>
                  </a:txBody>
                  <a:tcPr marL="86627" marR="86627"/>
                </a:tc>
                <a:tc>
                  <a:txBody>
                    <a:bodyPr/>
                    <a:lstStyle/>
                    <a:p>
                      <a:r>
                        <a:rPr lang="en-US" sz="2400" dirty="0" smtClean="0"/>
                        <a:t>Positive (&gt;0) or Negative (&lt;0)</a:t>
                      </a:r>
                      <a:endParaRPr lang="en-US" sz="2400" dirty="0"/>
                    </a:p>
                  </a:txBody>
                  <a:tcPr marL="86627" marR="86627"/>
                </a:tc>
              </a:tr>
              <a:tr h="661737">
                <a:tc>
                  <a:txBody>
                    <a:bodyPr/>
                    <a:lstStyle/>
                    <a:p>
                      <a:r>
                        <a:rPr lang="en-US" sz="2400" dirty="0" smtClean="0"/>
                        <a:t>Kurtosis </a:t>
                      </a:r>
                      <a:endParaRPr lang="en-US" sz="2400" dirty="0"/>
                    </a:p>
                  </a:txBody>
                  <a:tcPr marL="86627" marR="86627"/>
                </a:tc>
                <a:tc>
                  <a:txBody>
                    <a:bodyPr/>
                    <a:lstStyle/>
                    <a:p>
                      <a:r>
                        <a:rPr lang="en-US" sz="2400" dirty="0" err="1" smtClean="0"/>
                        <a:t>Tailedness</a:t>
                      </a:r>
                      <a:r>
                        <a:rPr lang="en-US" sz="2400" dirty="0" smtClean="0"/>
                        <a:t> of data</a:t>
                      </a:r>
                      <a:endParaRPr lang="en-US" sz="2400" dirty="0"/>
                    </a:p>
                  </a:txBody>
                  <a:tcPr marL="86627" marR="86627"/>
                </a:tc>
                <a:tc>
                  <a:txBody>
                    <a:bodyPr/>
                    <a:lstStyle/>
                    <a:p>
                      <a:r>
                        <a:rPr lang="en-US" sz="2400" dirty="0" smtClean="0"/>
                        <a:t>High (&gt;3), Normal (3), Low (&lt;3)</a:t>
                      </a:r>
                      <a:endParaRPr lang="en-US" sz="2400" dirty="0"/>
                    </a:p>
                  </a:txBody>
                  <a:tcPr marL="86627" marR="86627"/>
                </a:tc>
              </a:tr>
            </a:tbl>
          </a:graphicData>
        </a:graphic>
      </p:graphicFrame>
    </p:spTree>
    <p:extLst>
      <p:ext uri="{BB962C8B-B14F-4D97-AF65-F5344CB8AC3E}">
        <p14:creationId xmlns:p14="http://schemas.microsoft.com/office/powerpoint/2010/main" val="12161362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2743200"/>
          </a:xfrm>
        </p:spPr>
        <p:txBody>
          <a:bodyPr>
            <a:normAutofit/>
          </a:bodyPr>
          <a:lstStyle/>
          <a:p>
            <a:pPr lvl="0" algn="ctr"/>
            <a:r>
              <a:rPr lang="en-GB" dirty="0"/>
              <a:t>Data presentation, and summary measures using </a:t>
            </a:r>
            <a:r>
              <a:rPr lang="en-GB" dirty="0" smtClean="0"/>
              <a:t>statistical software</a:t>
            </a:r>
            <a:r>
              <a:rPr lang="en-GB" dirty="0" smtClean="0"/>
              <a:t/>
            </a:r>
            <a:br>
              <a:rPr lang="en-GB" dirty="0" smtClean="0"/>
            </a:br>
            <a:r>
              <a:rPr lang="en-GB" dirty="0"/>
              <a:t/>
            </a:r>
            <a:br>
              <a:rPr lang="en-GB" dirty="0"/>
            </a:br>
            <a:r>
              <a:rPr lang="en-GB" dirty="0" smtClean="0"/>
              <a:t>Practice session</a:t>
            </a: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D47A117F-A1EE-4146-96C1-DDC0A70E5E21}" type="slidenum">
              <a:rPr lang="en-US" smtClean="0"/>
              <a:t>139</a:t>
            </a:fld>
            <a:endParaRPr lang="en-US"/>
          </a:p>
        </p:txBody>
      </p:sp>
    </p:spTree>
    <p:extLst>
      <p:ext uri="{BB962C8B-B14F-4D97-AF65-F5344CB8AC3E}">
        <p14:creationId xmlns:p14="http://schemas.microsoft.com/office/powerpoint/2010/main" val="2282405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14</a:t>
            </a:fld>
            <a:endParaRPr lang="en-US"/>
          </a:p>
        </p:txBody>
      </p:sp>
      <p:sp>
        <p:nvSpPr>
          <p:cNvPr id="4" name="Content Placeholder 3"/>
          <p:cNvSpPr>
            <a:spLocks noGrp="1"/>
          </p:cNvSpPr>
          <p:nvPr>
            <p:ph sz="quarter" idx="1"/>
          </p:nvPr>
        </p:nvSpPr>
        <p:spPr>
          <a:xfrm>
            <a:off x="457200" y="381000"/>
            <a:ext cx="8229600" cy="5775960"/>
          </a:xfrm>
        </p:spPr>
        <p:txBody>
          <a:bodyPr>
            <a:normAutofit fontScale="92500"/>
          </a:bodyPr>
          <a:lstStyle/>
          <a:p>
            <a:pPr marL="0" indent="0" algn="ctr">
              <a:buNone/>
            </a:pPr>
            <a:r>
              <a:rPr lang="en-US" sz="3600" b="1" dirty="0">
                <a:latin typeface="Cambria" pitchFamily="18" charset="0"/>
                <a:ea typeface="Cambria" pitchFamily="18" charset="0"/>
              </a:rPr>
              <a:t>Mailed Questionnaire Method</a:t>
            </a:r>
            <a:r>
              <a:rPr lang="en-US" sz="4100" dirty="0">
                <a:latin typeface="Cambria" pitchFamily="18" charset="0"/>
                <a:ea typeface="Cambria" pitchFamily="18" charset="0"/>
              </a:rPr>
              <a:t>: </a:t>
            </a:r>
            <a:endParaRPr lang="en-US" sz="4100" dirty="0" smtClean="0">
              <a:latin typeface="Cambria" pitchFamily="18" charset="0"/>
              <a:ea typeface="Cambria" pitchFamily="18" charset="0"/>
            </a:endParaRPr>
          </a:p>
          <a:p>
            <a:endParaRPr lang="en-US" dirty="0" smtClean="0">
              <a:latin typeface="Cambria" pitchFamily="18" charset="0"/>
              <a:ea typeface="Cambria" pitchFamily="18" charset="0"/>
            </a:endParaRPr>
          </a:p>
          <a:p>
            <a:pPr algn="just"/>
            <a:r>
              <a:rPr lang="en-US" sz="2800" dirty="0" smtClean="0">
                <a:latin typeface="Cambria" pitchFamily="18" charset="0"/>
                <a:ea typeface="Cambria" pitchFamily="18" charset="0"/>
              </a:rPr>
              <a:t>The investigator prepares </a:t>
            </a:r>
            <a:r>
              <a:rPr lang="en-US" sz="2800" dirty="0">
                <a:latin typeface="Cambria" pitchFamily="18" charset="0"/>
                <a:ea typeface="Cambria" pitchFamily="18" charset="0"/>
              </a:rPr>
              <a:t>a questionnaire containing a number of questions </a:t>
            </a:r>
            <a:r>
              <a:rPr lang="en-US" sz="2800" dirty="0" smtClean="0">
                <a:latin typeface="Cambria" pitchFamily="18" charset="0"/>
                <a:ea typeface="Cambria" pitchFamily="18" charset="0"/>
              </a:rPr>
              <a:t>pertaining the </a:t>
            </a:r>
            <a:r>
              <a:rPr lang="en-US" sz="2800" dirty="0">
                <a:latin typeface="Cambria" pitchFamily="18" charset="0"/>
                <a:ea typeface="Cambria" pitchFamily="18" charset="0"/>
              </a:rPr>
              <a:t>field of </a:t>
            </a:r>
            <a:r>
              <a:rPr lang="en-US" sz="2800" dirty="0" smtClean="0">
                <a:latin typeface="Cambria" pitchFamily="18" charset="0"/>
                <a:ea typeface="Cambria" pitchFamily="18" charset="0"/>
              </a:rPr>
              <a:t>inquiry and sent </a:t>
            </a:r>
            <a:r>
              <a:rPr lang="en-US" sz="2800" dirty="0">
                <a:latin typeface="Cambria" pitchFamily="18" charset="0"/>
                <a:ea typeface="Cambria" pitchFamily="18" charset="0"/>
              </a:rPr>
              <a:t>by post to </a:t>
            </a:r>
            <a:r>
              <a:rPr lang="en-US" sz="2800" dirty="0" smtClean="0">
                <a:latin typeface="Cambria" pitchFamily="18" charset="0"/>
                <a:ea typeface="Cambria" pitchFamily="18" charset="0"/>
              </a:rPr>
              <a:t>the informants </a:t>
            </a:r>
            <a:r>
              <a:rPr lang="en-US" sz="2800" dirty="0">
                <a:latin typeface="Cambria" pitchFamily="18" charset="0"/>
                <a:ea typeface="Cambria" pitchFamily="18" charset="0"/>
              </a:rPr>
              <a:t>together with </a:t>
            </a:r>
            <a:endParaRPr lang="en-US" sz="2800" dirty="0" smtClean="0">
              <a:latin typeface="Cambria" pitchFamily="18" charset="0"/>
              <a:ea typeface="Cambria" pitchFamily="18" charset="0"/>
            </a:endParaRPr>
          </a:p>
          <a:p>
            <a:pPr lvl="2" algn="just"/>
            <a:r>
              <a:rPr lang="en-US" sz="2200" dirty="0" smtClean="0">
                <a:latin typeface="Cambria" pitchFamily="18" charset="0"/>
                <a:ea typeface="Cambria" pitchFamily="18" charset="0"/>
              </a:rPr>
              <a:t>a </a:t>
            </a:r>
            <a:r>
              <a:rPr lang="en-US" sz="2200" dirty="0">
                <a:latin typeface="Cambria" pitchFamily="18" charset="0"/>
                <a:ea typeface="Cambria" pitchFamily="18" charset="0"/>
              </a:rPr>
              <a:t>polite covering letter explaining the </a:t>
            </a:r>
            <a:r>
              <a:rPr lang="en-US" sz="2200" dirty="0" smtClean="0">
                <a:latin typeface="Cambria" pitchFamily="18" charset="0"/>
                <a:ea typeface="Cambria" pitchFamily="18" charset="0"/>
              </a:rPr>
              <a:t>detail, </a:t>
            </a:r>
          </a:p>
          <a:p>
            <a:pPr lvl="2" algn="just"/>
            <a:r>
              <a:rPr lang="en-US" sz="2200" dirty="0" smtClean="0">
                <a:latin typeface="Cambria" pitchFamily="18" charset="0"/>
                <a:ea typeface="Cambria" pitchFamily="18" charset="0"/>
              </a:rPr>
              <a:t>the </a:t>
            </a:r>
            <a:r>
              <a:rPr lang="en-US" sz="2200" dirty="0">
                <a:latin typeface="Cambria" pitchFamily="18" charset="0"/>
                <a:ea typeface="Cambria" pitchFamily="18" charset="0"/>
              </a:rPr>
              <a:t>aims and objectives of collecting the information, and </a:t>
            </a:r>
            <a:endParaRPr lang="en-US" sz="2200" dirty="0" smtClean="0">
              <a:latin typeface="Cambria" pitchFamily="18" charset="0"/>
              <a:ea typeface="Cambria" pitchFamily="18" charset="0"/>
            </a:endParaRPr>
          </a:p>
          <a:p>
            <a:pPr lvl="2" algn="just"/>
            <a:r>
              <a:rPr lang="en-US" sz="2200" dirty="0" smtClean="0">
                <a:latin typeface="Cambria" pitchFamily="18" charset="0"/>
                <a:ea typeface="Cambria" pitchFamily="18" charset="0"/>
              </a:rPr>
              <a:t>requesting the </a:t>
            </a:r>
            <a:r>
              <a:rPr lang="en-US" sz="2200" dirty="0">
                <a:latin typeface="Cambria" pitchFamily="18" charset="0"/>
                <a:ea typeface="Cambria" pitchFamily="18" charset="0"/>
              </a:rPr>
              <a:t>respondents to cooperate by furnishing the correct replies </a:t>
            </a:r>
            <a:r>
              <a:rPr lang="en-US" sz="2200" dirty="0" smtClean="0">
                <a:latin typeface="Cambria" pitchFamily="18" charset="0"/>
                <a:ea typeface="Cambria" pitchFamily="18" charset="0"/>
              </a:rPr>
              <a:t>and returning </a:t>
            </a:r>
            <a:r>
              <a:rPr lang="en-US" sz="2200" dirty="0">
                <a:latin typeface="Cambria" pitchFamily="18" charset="0"/>
                <a:ea typeface="Cambria" pitchFamily="18" charset="0"/>
              </a:rPr>
              <a:t>the questionnaire duly filled in. </a:t>
            </a:r>
            <a:endParaRPr lang="en-US" sz="2200" dirty="0" smtClean="0">
              <a:latin typeface="Cambria" pitchFamily="18" charset="0"/>
              <a:ea typeface="Cambria" pitchFamily="18" charset="0"/>
            </a:endParaRPr>
          </a:p>
          <a:p>
            <a:pPr algn="just"/>
            <a:endParaRPr lang="en-US" sz="2800" dirty="0">
              <a:latin typeface="Cambria" pitchFamily="18" charset="0"/>
              <a:ea typeface="Cambria" pitchFamily="18" charset="0"/>
            </a:endParaRPr>
          </a:p>
          <a:p>
            <a:pPr algn="just"/>
            <a:r>
              <a:rPr lang="en-US" sz="2800" dirty="0" smtClean="0">
                <a:latin typeface="Cambria" pitchFamily="18" charset="0"/>
                <a:ea typeface="Cambria" pitchFamily="18" charset="0"/>
              </a:rPr>
              <a:t>The main problems with postal questionnaire are that response rates tend to be relatively low, and that there may be under representation of less literate subjects.</a:t>
            </a:r>
          </a:p>
          <a:p>
            <a:pPr algn="just"/>
            <a:endParaRPr lang="en-US" sz="2800" dirty="0">
              <a:latin typeface="Cambria" pitchFamily="18" charset="0"/>
              <a:ea typeface="Cambria" pitchFamily="18" charset="0"/>
            </a:endParaRPr>
          </a:p>
        </p:txBody>
      </p:sp>
    </p:spTree>
    <p:extLst>
      <p:ext uri="{BB962C8B-B14F-4D97-AF65-F5344CB8AC3E}">
        <p14:creationId xmlns:p14="http://schemas.microsoft.com/office/powerpoint/2010/main" val="266372005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3276600" cy="4525963"/>
          </a:xfrm>
        </p:spPr>
        <p:txBody>
          <a:bodyPr/>
          <a:lstStyle/>
          <a:p>
            <a:endParaRPr lang="en-US" dirty="0"/>
          </a:p>
        </p:txBody>
      </p:sp>
      <p:pic>
        <p:nvPicPr>
          <p:cNvPr id="1026" name="Picture 2" descr="https://www.startpage.com/av/proxy-image?piurl=https%3A%2F%2Fmedia.istockphoto.com%2Fid%2F1397892955%2Fphoto%2Fthank-you-message-for-card-presentation-business-expressing-gratitude-acknowledgment-and.jpg%3Fs%3D612x612%26w%3D0%26k%3D20%26c%3D7Lyf2sRAJnX_uiDy3ZEytmirul8pyJWm4l2fxiUtdvk%3D&amp;sp=1732638554Tc8ab54dae8039ec2110d25d0ba72301ddcc8ad02359555615ea03c0dbefdec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456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15</a:t>
            </a:fld>
            <a:endParaRPr lang="en-US"/>
          </a:p>
        </p:txBody>
      </p:sp>
      <p:sp>
        <p:nvSpPr>
          <p:cNvPr id="4" name="Content Placeholder 3"/>
          <p:cNvSpPr>
            <a:spLocks noGrp="1"/>
          </p:cNvSpPr>
          <p:nvPr>
            <p:ph sz="quarter" idx="1"/>
          </p:nvPr>
        </p:nvSpPr>
        <p:spPr>
          <a:xfrm>
            <a:off x="457200" y="381000"/>
            <a:ext cx="8229600" cy="5943600"/>
          </a:xfrm>
        </p:spPr>
        <p:txBody>
          <a:bodyPr>
            <a:normAutofit fontScale="92500" lnSpcReduction="10000"/>
          </a:bodyPr>
          <a:lstStyle/>
          <a:p>
            <a:pPr marL="0" indent="0" algn="ctr">
              <a:buNone/>
            </a:pPr>
            <a:r>
              <a:rPr lang="en-US" sz="3800" b="1" i="1" dirty="0">
                <a:latin typeface="Cambria" pitchFamily="18" charset="0"/>
                <a:ea typeface="Cambria" pitchFamily="18" charset="0"/>
              </a:rPr>
              <a:t>Use of documentary sources</a:t>
            </a:r>
            <a:r>
              <a:rPr lang="en-US" sz="3800" dirty="0">
                <a:latin typeface="Cambria" pitchFamily="18" charset="0"/>
                <a:ea typeface="Cambria" pitchFamily="18" charset="0"/>
              </a:rPr>
              <a:t>: </a:t>
            </a:r>
            <a:endParaRPr lang="en-US" sz="3800" dirty="0" smtClean="0">
              <a:latin typeface="Cambria" pitchFamily="18" charset="0"/>
              <a:ea typeface="Cambria" pitchFamily="18" charset="0"/>
            </a:endParaRPr>
          </a:p>
          <a:p>
            <a:endParaRPr lang="en-US" sz="3800" dirty="0" smtClean="0">
              <a:latin typeface="Cambria" pitchFamily="18" charset="0"/>
              <a:ea typeface="Cambria" pitchFamily="18" charset="0"/>
            </a:endParaRPr>
          </a:p>
          <a:p>
            <a:pPr algn="just"/>
            <a:r>
              <a:rPr lang="en-US" dirty="0" smtClean="0">
                <a:latin typeface="Cambria" pitchFamily="18" charset="0"/>
                <a:ea typeface="Cambria" pitchFamily="18" charset="0"/>
              </a:rPr>
              <a:t>Clinical </a:t>
            </a:r>
            <a:r>
              <a:rPr lang="en-US" dirty="0">
                <a:latin typeface="Cambria" pitchFamily="18" charset="0"/>
                <a:ea typeface="Cambria" pitchFamily="18" charset="0"/>
              </a:rPr>
              <a:t>and other </a:t>
            </a:r>
            <a:r>
              <a:rPr lang="en-US" dirty="0" smtClean="0">
                <a:latin typeface="Cambria" pitchFamily="18" charset="0"/>
                <a:ea typeface="Cambria" pitchFamily="18" charset="0"/>
              </a:rPr>
              <a:t>personal records</a:t>
            </a:r>
            <a:r>
              <a:rPr lang="en-US" dirty="0">
                <a:latin typeface="Cambria" pitchFamily="18" charset="0"/>
                <a:ea typeface="Cambria" pitchFamily="18" charset="0"/>
              </a:rPr>
              <a:t>, death certificates, published mortality statistics, </a:t>
            </a:r>
            <a:r>
              <a:rPr lang="en-US" dirty="0" smtClean="0">
                <a:latin typeface="Cambria" pitchFamily="18" charset="0"/>
                <a:ea typeface="Cambria" pitchFamily="18" charset="0"/>
              </a:rPr>
              <a:t>census publications</a:t>
            </a:r>
            <a:r>
              <a:rPr lang="en-US" dirty="0">
                <a:latin typeface="Cambria" pitchFamily="18" charset="0"/>
                <a:ea typeface="Cambria" pitchFamily="18" charset="0"/>
              </a:rPr>
              <a:t>, etc. </a:t>
            </a:r>
            <a:endParaRPr lang="en-US" dirty="0" smtClean="0">
              <a:latin typeface="Cambria" pitchFamily="18" charset="0"/>
              <a:ea typeface="Cambria" pitchFamily="18" charset="0"/>
            </a:endParaRPr>
          </a:p>
          <a:p>
            <a:pPr algn="just"/>
            <a:endParaRPr lang="en-US" dirty="0">
              <a:latin typeface="Cambria" pitchFamily="18" charset="0"/>
              <a:ea typeface="Cambria" pitchFamily="18" charset="0"/>
            </a:endParaRPr>
          </a:p>
          <a:p>
            <a:pPr algn="just"/>
            <a:r>
              <a:rPr lang="en-US" dirty="0" smtClean="0">
                <a:latin typeface="Cambria" pitchFamily="18" charset="0"/>
                <a:ea typeface="Cambria" pitchFamily="18" charset="0"/>
              </a:rPr>
              <a:t>Examples </a:t>
            </a:r>
            <a:r>
              <a:rPr lang="en-US" dirty="0">
                <a:latin typeface="Cambria" pitchFamily="18" charset="0"/>
                <a:ea typeface="Cambria" pitchFamily="18" charset="0"/>
              </a:rPr>
              <a:t>include:</a:t>
            </a:r>
          </a:p>
          <a:p>
            <a:pPr marL="914400" lvl="1" indent="-514350">
              <a:lnSpc>
                <a:spcPct val="150000"/>
              </a:lnSpc>
              <a:buFont typeface="+mj-lt"/>
              <a:buAutoNum type="arabicPeriod"/>
            </a:pPr>
            <a:r>
              <a:rPr lang="en-US" dirty="0" smtClean="0">
                <a:solidFill>
                  <a:schemeClr val="tx1"/>
                </a:solidFill>
                <a:latin typeface="Cambria" pitchFamily="18" charset="0"/>
                <a:ea typeface="Cambria" pitchFamily="18" charset="0"/>
              </a:rPr>
              <a:t>Official </a:t>
            </a:r>
            <a:r>
              <a:rPr lang="en-US" dirty="0">
                <a:solidFill>
                  <a:schemeClr val="tx1"/>
                </a:solidFill>
                <a:latin typeface="Cambria" pitchFamily="18" charset="0"/>
                <a:ea typeface="Cambria" pitchFamily="18" charset="0"/>
              </a:rPr>
              <a:t>publications of Central Statistical </a:t>
            </a:r>
            <a:r>
              <a:rPr lang="en-US" dirty="0" smtClean="0">
                <a:solidFill>
                  <a:schemeClr val="tx1"/>
                </a:solidFill>
                <a:latin typeface="Cambria" pitchFamily="18" charset="0"/>
                <a:ea typeface="Cambria" pitchFamily="18" charset="0"/>
              </a:rPr>
              <a:t>Authority</a:t>
            </a:r>
          </a:p>
          <a:p>
            <a:pPr marL="914400" lvl="1" indent="-514350">
              <a:lnSpc>
                <a:spcPct val="150000"/>
              </a:lnSpc>
              <a:buFont typeface="+mj-lt"/>
              <a:buAutoNum type="arabicPeriod"/>
            </a:pPr>
            <a:r>
              <a:rPr lang="en-US" dirty="0" smtClean="0">
                <a:solidFill>
                  <a:schemeClr val="tx1"/>
                </a:solidFill>
                <a:latin typeface="Cambria" pitchFamily="18" charset="0"/>
                <a:ea typeface="Cambria" pitchFamily="18" charset="0"/>
              </a:rPr>
              <a:t>Publication </a:t>
            </a:r>
            <a:r>
              <a:rPr lang="en-US" dirty="0">
                <a:solidFill>
                  <a:schemeClr val="tx1"/>
                </a:solidFill>
                <a:latin typeface="Cambria" pitchFamily="18" charset="0"/>
                <a:ea typeface="Cambria" pitchFamily="18" charset="0"/>
              </a:rPr>
              <a:t>of Ministry of Health and Other </a:t>
            </a:r>
            <a:r>
              <a:rPr lang="en-US" dirty="0" smtClean="0">
                <a:solidFill>
                  <a:schemeClr val="tx1"/>
                </a:solidFill>
                <a:latin typeface="Cambria" pitchFamily="18" charset="0"/>
                <a:ea typeface="Cambria" pitchFamily="18" charset="0"/>
              </a:rPr>
              <a:t>Ministries</a:t>
            </a:r>
          </a:p>
          <a:p>
            <a:pPr marL="914400" lvl="1" indent="-514350">
              <a:lnSpc>
                <a:spcPct val="150000"/>
              </a:lnSpc>
              <a:buFont typeface="+mj-lt"/>
              <a:buAutoNum type="arabicPeriod"/>
            </a:pPr>
            <a:r>
              <a:rPr lang="en-US" dirty="0" smtClean="0">
                <a:solidFill>
                  <a:schemeClr val="tx1"/>
                </a:solidFill>
                <a:latin typeface="Cambria" pitchFamily="18" charset="0"/>
                <a:ea typeface="Cambria" pitchFamily="18" charset="0"/>
              </a:rPr>
              <a:t>News </a:t>
            </a:r>
            <a:r>
              <a:rPr lang="en-US" dirty="0">
                <a:solidFill>
                  <a:schemeClr val="tx1"/>
                </a:solidFill>
                <a:latin typeface="Cambria" pitchFamily="18" charset="0"/>
                <a:ea typeface="Cambria" pitchFamily="18" charset="0"/>
              </a:rPr>
              <a:t>Papers and </a:t>
            </a:r>
            <a:r>
              <a:rPr lang="en-US" dirty="0" smtClean="0">
                <a:solidFill>
                  <a:schemeClr val="tx1"/>
                </a:solidFill>
                <a:latin typeface="Cambria" pitchFamily="18" charset="0"/>
                <a:ea typeface="Cambria" pitchFamily="18" charset="0"/>
              </a:rPr>
              <a:t>Journals.</a:t>
            </a:r>
          </a:p>
          <a:p>
            <a:pPr marL="914400" lvl="1" indent="-514350">
              <a:lnSpc>
                <a:spcPct val="150000"/>
              </a:lnSpc>
              <a:buFont typeface="+mj-lt"/>
              <a:buAutoNum type="arabicPeriod"/>
            </a:pPr>
            <a:r>
              <a:rPr lang="en-US" dirty="0" smtClean="0">
                <a:solidFill>
                  <a:schemeClr val="tx1"/>
                </a:solidFill>
                <a:latin typeface="Cambria" pitchFamily="18" charset="0"/>
                <a:ea typeface="Cambria" pitchFamily="18" charset="0"/>
              </a:rPr>
              <a:t>International </a:t>
            </a:r>
            <a:r>
              <a:rPr lang="en-US" dirty="0">
                <a:solidFill>
                  <a:schemeClr val="tx1"/>
                </a:solidFill>
                <a:latin typeface="Cambria" pitchFamily="18" charset="0"/>
                <a:ea typeface="Cambria" pitchFamily="18" charset="0"/>
              </a:rPr>
              <a:t>Publications like Publications by WHO, </a:t>
            </a:r>
            <a:r>
              <a:rPr lang="en-US" dirty="0" smtClean="0">
                <a:solidFill>
                  <a:schemeClr val="tx1"/>
                </a:solidFill>
                <a:latin typeface="Cambria" pitchFamily="18" charset="0"/>
                <a:ea typeface="Cambria" pitchFamily="18" charset="0"/>
              </a:rPr>
              <a:t>World Bank, UNICEF</a:t>
            </a:r>
            <a:endParaRPr lang="en-US" dirty="0">
              <a:solidFill>
                <a:schemeClr val="tx1"/>
              </a:solidFill>
              <a:latin typeface="Cambria" pitchFamily="18" charset="0"/>
              <a:ea typeface="Cambria" pitchFamily="18" charset="0"/>
            </a:endParaRPr>
          </a:p>
          <a:p>
            <a:pPr marL="914400" lvl="1" indent="-514350">
              <a:lnSpc>
                <a:spcPct val="150000"/>
              </a:lnSpc>
              <a:buFont typeface="+mj-lt"/>
              <a:buAutoNum type="arabicPeriod"/>
            </a:pPr>
            <a:r>
              <a:rPr lang="en-US" dirty="0" smtClean="0">
                <a:solidFill>
                  <a:schemeClr val="tx1"/>
                </a:solidFill>
                <a:latin typeface="Cambria" pitchFamily="18" charset="0"/>
                <a:ea typeface="Cambria" pitchFamily="18" charset="0"/>
              </a:rPr>
              <a:t>Records </a:t>
            </a:r>
            <a:r>
              <a:rPr lang="en-US" dirty="0">
                <a:solidFill>
                  <a:schemeClr val="tx1"/>
                </a:solidFill>
                <a:latin typeface="Cambria" pitchFamily="18" charset="0"/>
                <a:ea typeface="Cambria" pitchFamily="18" charset="0"/>
              </a:rPr>
              <a:t>of hospitals or any Health Institutions</a:t>
            </a:r>
          </a:p>
        </p:txBody>
      </p:sp>
    </p:spTree>
    <p:extLst>
      <p:ext uri="{BB962C8B-B14F-4D97-AF65-F5344CB8AC3E}">
        <p14:creationId xmlns:p14="http://schemas.microsoft.com/office/powerpoint/2010/main" val="342719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16</a:t>
            </a:fld>
            <a:endParaRPr lang="en-US"/>
          </a:p>
        </p:txBody>
      </p:sp>
      <p:sp>
        <p:nvSpPr>
          <p:cNvPr id="4" name="Content Placeholder 3"/>
          <p:cNvSpPr>
            <a:spLocks noGrp="1"/>
          </p:cNvSpPr>
          <p:nvPr>
            <p:ph sz="quarter" idx="1"/>
          </p:nvPr>
        </p:nvSpPr>
        <p:spPr>
          <a:xfrm>
            <a:off x="457200" y="381000"/>
            <a:ext cx="8229600" cy="5775960"/>
          </a:xfrm>
        </p:spPr>
        <p:txBody>
          <a:bodyPr>
            <a:normAutofit/>
          </a:bodyPr>
          <a:lstStyle/>
          <a:p>
            <a:pPr marL="0" indent="0" algn="ctr">
              <a:buNone/>
            </a:pPr>
            <a:r>
              <a:rPr lang="en-US" b="1" i="1" dirty="0" smtClean="0">
                <a:latin typeface="Cambria" pitchFamily="18" charset="0"/>
                <a:ea typeface="Cambria" pitchFamily="18" charset="0"/>
              </a:rPr>
              <a:t>Problems in gathering data:</a:t>
            </a:r>
            <a:endParaRPr lang="en-US" b="1" i="1" dirty="0">
              <a:latin typeface="Cambria" pitchFamily="18" charset="0"/>
              <a:ea typeface="Cambria" pitchFamily="18" charset="0"/>
            </a:endParaRPr>
          </a:p>
          <a:p>
            <a:endParaRPr lang="en-US" dirty="0" smtClean="0">
              <a:latin typeface="Cambria" pitchFamily="18" charset="0"/>
              <a:ea typeface="Cambria" pitchFamily="18" charset="0"/>
            </a:endParaRPr>
          </a:p>
          <a:p>
            <a:r>
              <a:rPr lang="en-US" sz="2800" dirty="0" smtClean="0">
                <a:latin typeface="Cambria" pitchFamily="18" charset="0"/>
                <a:ea typeface="Cambria" pitchFamily="18" charset="0"/>
              </a:rPr>
              <a:t>Language </a:t>
            </a:r>
            <a:r>
              <a:rPr lang="en-US" sz="2800" dirty="0">
                <a:latin typeface="Cambria" pitchFamily="18" charset="0"/>
                <a:ea typeface="Cambria" pitchFamily="18" charset="0"/>
              </a:rPr>
              <a:t>barriers</a:t>
            </a:r>
          </a:p>
          <a:p>
            <a:r>
              <a:rPr lang="en-US" sz="2800" dirty="0" smtClean="0">
                <a:latin typeface="Cambria" pitchFamily="18" charset="0"/>
                <a:ea typeface="Cambria" pitchFamily="18" charset="0"/>
              </a:rPr>
              <a:t>Lack </a:t>
            </a:r>
            <a:r>
              <a:rPr lang="en-US" sz="2800" dirty="0">
                <a:latin typeface="Cambria" pitchFamily="18" charset="0"/>
                <a:ea typeface="Cambria" pitchFamily="18" charset="0"/>
              </a:rPr>
              <a:t>of adequate time</a:t>
            </a:r>
          </a:p>
          <a:p>
            <a:r>
              <a:rPr lang="en-US" sz="2800" dirty="0" smtClean="0">
                <a:latin typeface="Cambria" pitchFamily="18" charset="0"/>
                <a:ea typeface="Cambria" pitchFamily="18" charset="0"/>
              </a:rPr>
              <a:t>Expense</a:t>
            </a:r>
            <a:endParaRPr lang="en-US" sz="2800" dirty="0">
              <a:latin typeface="Cambria" pitchFamily="18" charset="0"/>
              <a:ea typeface="Cambria" pitchFamily="18" charset="0"/>
            </a:endParaRPr>
          </a:p>
          <a:p>
            <a:r>
              <a:rPr lang="en-US" sz="2800" dirty="0" smtClean="0">
                <a:latin typeface="Cambria" pitchFamily="18" charset="0"/>
                <a:ea typeface="Cambria" pitchFamily="18" charset="0"/>
              </a:rPr>
              <a:t>Inadequately </a:t>
            </a:r>
            <a:r>
              <a:rPr lang="en-US" sz="2800" dirty="0">
                <a:latin typeface="Cambria" pitchFamily="18" charset="0"/>
                <a:ea typeface="Cambria" pitchFamily="18" charset="0"/>
              </a:rPr>
              <a:t>trained and experienced staff</a:t>
            </a:r>
          </a:p>
          <a:p>
            <a:r>
              <a:rPr lang="en-US" sz="2800" dirty="0" smtClean="0">
                <a:latin typeface="Cambria" pitchFamily="18" charset="0"/>
                <a:ea typeface="Cambria" pitchFamily="18" charset="0"/>
              </a:rPr>
              <a:t>Invasion </a:t>
            </a:r>
            <a:r>
              <a:rPr lang="en-US" sz="2800" dirty="0">
                <a:latin typeface="Cambria" pitchFamily="18" charset="0"/>
                <a:ea typeface="Cambria" pitchFamily="18" charset="0"/>
              </a:rPr>
              <a:t>of privacy</a:t>
            </a:r>
          </a:p>
          <a:p>
            <a:pPr algn="just"/>
            <a:r>
              <a:rPr lang="en-US" sz="2800" dirty="0" smtClean="0">
                <a:latin typeface="Cambria" pitchFamily="18" charset="0"/>
                <a:ea typeface="Cambria" pitchFamily="18" charset="0"/>
              </a:rPr>
              <a:t>Bias </a:t>
            </a:r>
          </a:p>
          <a:p>
            <a:pPr algn="just"/>
            <a:r>
              <a:rPr lang="en-US" sz="2800" dirty="0" smtClean="0">
                <a:latin typeface="Cambria" pitchFamily="18" charset="0"/>
                <a:ea typeface="Cambria" pitchFamily="18" charset="0"/>
              </a:rPr>
              <a:t>Cultural </a:t>
            </a:r>
            <a:r>
              <a:rPr lang="en-US" sz="2800" dirty="0">
                <a:latin typeface="Cambria" pitchFamily="18" charset="0"/>
                <a:ea typeface="Cambria" pitchFamily="18" charset="0"/>
              </a:rPr>
              <a:t>norms (e.g. which may preclude men </a:t>
            </a:r>
            <a:r>
              <a:rPr lang="en-US" sz="2800" dirty="0" smtClean="0">
                <a:latin typeface="Cambria" pitchFamily="18" charset="0"/>
                <a:ea typeface="Cambria" pitchFamily="18" charset="0"/>
              </a:rPr>
              <a:t>interviewing women</a:t>
            </a:r>
            <a:r>
              <a:rPr lang="en-US" sz="2800" dirty="0">
                <a:latin typeface="Cambria" pitchFamily="18" charset="0"/>
                <a:ea typeface="Cambria" pitchFamily="18" charset="0"/>
              </a:rPr>
              <a:t>)</a:t>
            </a:r>
          </a:p>
        </p:txBody>
      </p:sp>
    </p:spTree>
    <p:extLst>
      <p:ext uri="{BB962C8B-B14F-4D97-AF65-F5344CB8AC3E}">
        <p14:creationId xmlns:p14="http://schemas.microsoft.com/office/powerpoint/2010/main" val="274945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pPr algn="ctr"/>
            <a:r>
              <a:rPr lang="en-US" sz="3200" b="1" dirty="0">
                <a:latin typeface="Cambria" pitchFamily="18" charset="0"/>
                <a:ea typeface="Cambria" pitchFamily="18" charset="0"/>
              </a:rPr>
              <a:t>Choosing a Method of Data </a:t>
            </a:r>
            <a:r>
              <a:rPr lang="en-US" sz="3200" b="1" dirty="0" smtClean="0">
                <a:latin typeface="Cambria" pitchFamily="18" charset="0"/>
                <a:ea typeface="Cambria" pitchFamily="18" charset="0"/>
              </a:rPr>
              <a:t>Collection</a:t>
            </a:r>
            <a:endParaRPr lang="en-US" sz="3200"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D47A117F-A1EE-4146-96C1-DDC0A70E5E21}" type="slidenum">
              <a:rPr lang="en-US" smtClean="0"/>
              <a:t>17</a:t>
            </a:fld>
            <a:endParaRPr lang="en-US"/>
          </a:p>
        </p:txBody>
      </p:sp>
      <p:sp>
        <p:nvSpPr>
          <p:cNvPr id="4" name="Content Placeholder 3"/>
          <p:cNvSpPr>
            <a:spLocks noGrp="1"/>
          </p:cNvSpPr>
          <p:nvPr>
            <p:ph sz="quarter" idx="1"/>
          </p:nvPr>
        </p:nvSpPr>
        <p:spPr>
          <a:xfrm>
            <a:off x="457200" y="1143000"/>
            <a:ext cx="8229600" cy="4525963"/>
          </a:xfrm>
        </p:spPr>
        <p:txBody>
          <a:bodyPr>
            <a:noAutofit/>
          </a:bodyPr>
          <a:lstStyle/>
          <a:p>
            <a:pPr algn="just"/>
            <a:r>
              <a:rPr lang="en-US" sz="2400" dirty="0" smtClean="0">
                <a:latin typeface="Cambria" pitchFamily="18" charset="0"/>
                <a:ea typeface="Cambria" pitchFamily="18" charset="0"/>
              </a:rPr>
              <a:t>Decision-makers </a:t>
            </a:r>
            <a:r>
              <a:rPr lang="en-US" sz="2400" dirty="0">
                <a:latin typeface="Cambria" pitchFamily="18" charset="0"/>
                <a:ea typeface="Cambria" pitchFamily="18" charset="0"/>
              </a:rPr>
              <a:t>need information that is </a:t>
            </a:r>
            <a:r>
              <a:rPr lang="en-US" sz="2400" b="1" i="1" dirty="0">
                <a:latin typeface="Cambria" pitchFamily="18" charset="0"/>
                <a:ea typeface="Cambria" pitchFamily="18" charset="0"/>
              </a:rPr>
              <a:t>relevant, timely, </a:t>
            </a:r>
            <a:r>
              <a:rPr lang="en-US" sz="2400" b="1" i="1" dirty="0" smtClean="0">
                <a:latin typeface="Cambria" pitchFamily="18" charset="0"/>
                <a:ea typeface="Cambria" pitchFamily="18" charset="0"/>
              </a:rPr>
              <a:t>accurate and </a:t>
            </a:r>
            <a:r>
              <a:rPr lang="en-US" sz="2400" b="1" i="1" dirty="0">
                <a:latin typeface="Cambria" pitchFamily="18" charset="0"/>
                <a:ea typeface="Cambria" pitchFamily="18" charset="0"/>
              </a:rPr>
              <a:t>usable</a:t>
            </a:r>
            <a:r>
              <a:rPr lang="en-US" sz="2400" dirty="0">
                <a:latin typeface="Cambria" pitchFamily="18" charset="0"/>
                <a:ea typeface="Cambria" pitchFamily="18" charset="0"/>
              </a:rPr>
              <a:t>. </a:t>
            </a:r>
            <a:endParaRPr lang="en-US" sz="2400" dirty="0" smtClean="0">
              <a:latin typeface="Cambria" pitchFamily="18" charset="0"/>
              <a:ea typeface="Cambria" pitchFamily="18" charset="0"/>
            </a:endParaRPr>
          </a:p>
          <a:p>
            <a:pPr algn="just"/>
            <a:endParaRPr lang="en-US" sz="2400" dirty="0">
              <a:latin typeface="Cambria" pitchFamily="18" charset="0"/>
              <a:ea typeface="Cambria" pitchFamily="18" charset="0"/>
            </a:endParaRPr>
          </a:p>
          <a:p>
            <a:pPr algn="just"/>
            <a:r>
              <a:rPr lang="en-US" sz="2400" dirty="0" smtClean="0">
                <a:latin typeface="Cambria" pitchFamily="18" charset="0"/>
                <a:ea typeface="Cambria" pitchFamily="18" charset="0"/>
              </a:rPr>
              <a:t>The </a:t>
            </a:r>
            <a:r>
              <a:rPr lang="en-US" sz="2400" dirty="0">
                <a:latin typeface="Cambria" pitchFamily="18" charset="0"/>
                <a:ea typeface="Cambria" pitchFamily="18" charset="0"/>
              </a:rPr>
              <a:t>cost of obtaining, processing and analyzing </a:t>
            </a:r>
            <a:r>
              <a:rPr lang="en-US" sz="2400" dirty="0" smtClean="0">
                <a:latin typeface="Cambria" pitchFamily="18" charset="0"/>
                <a:ea typeface="Cambria" pitchFamily="18" charset="0"/>
              </a:rPr>
              <a:t>these data </a:t>
            </a:r>
            <a:r>
              <a:rPr lang="en-US" sz="2400" dirty="0">
                <a:latin typeface="Cambria" pitchFamily="18" charset="0"/>
                <a:ea typeface="Cambria" pitchFamily="18" charset="0"/>
              </a:rPr>
              <a:t>is high. </a:t>
            </a:r>
            <a:endParaRPr lang="en-US" sz="2400" dirty="0" smtClean="0">
              <a:latin typeface="Cambria" pitchFamily="18" charset="0"/>
              <a:ea typeface="Cambria" pitchFamily="18" charset="0"/>
            </a:endParaRPr>
          </a:p>
          <a:p>
            <a:pPr algn="just"/>
            <a:endParaRPr lang="en-US" sz="2400" dirty="0">
              <a:latin typeface="Cambria" pitchFamily="18" charset="0"/>
              <a:ea typeface="Cambria" pitchFamily="18" charset="0"/>
            </a:endParaRPr>
          </a:p>
          <a:p>
            <a:pPr algn="just"/>
            <a:r>
              <a:rPr lang="en-US" sz="2400" dirty="0" smtClean="0">
                <a:latin typeface="Cambria" pitchFamily="18" charset="0"/>
                <a:ea typeface="Cambria" pitchFamily="18" charset="0"/>
              </a:rPr>
              <a:t>The </a:t>
            </a:r>
            <a:r>
              <a:rPr lang="en-US" sz="2400" dirty="0">
                <a:latin typeface="Cambria" pitchFamily="18" charset="0"/>
                <a:ea typeface="Cambria" pitchFamily="18" charset="0"/>
              </a:rPr>
              <a:t>challenge is to find ways, which lead to </a:t>
            </a:r>
            <a:r>
              <a:rPr lang="en-US" sz="2400" dirty="0" smtClean="0">
                <a:latin typeface="Cambria" pitchFamily="18" charset="0"/>
                <a:ea typeface="Cambria" pitchFamily="18" charset="0"/>
              </a:rPr>
              <a:t>information that </a:t>
            </a:r>
            <a:r>
              <a:rPr lang="en-US" sz="2400" dirty="0">
                <a:latin typeface="Cambria" pitchFamily="18" charset="0"/>
                <a:ea typeface="Cambria" pitchFamily="18" charset="0"/>
              </a:rPr>
              <a:t>is cost-effective, relevant, timely and important for </a:t>
            </a:r>
            <a:r>
              <a:rPr lang="en-US" sz="2400" dirty="0" smtClean="0">
                <a:latin typeface="Cambria" pitchFamily="18" charset="0"/>
                <a:ea typeface="Cambria" pitchFamily="18" charset="0"/>
              </a:rPr>
              <a:t>immediate use</a:t>
            </a:r>
            <a:r>
              <a:rPr lang="en-US" sz="2400" dirty="0">
                <a:latin typeface="Cambria" pitchFamily="18" charset="0"/>
                <a:ea typeface="Cambria" pitchFamily="18" charset="0"/>
              </a:rPr>
              <a:t>. </a:t>
            </a:r>
            <a:endParaRPr lang="en-US" sz="2400" dirty="0" smtClean="0">
              <a:latin typeface="Cambria" pitchFamily="18" charset="0"/>
              <a:ea typeface="Cambria" pitchFamily="18" charset="0"/>
            </a:endParaRPr>
          </a:p>
          <a:p>
            <a:pPr algn="just"/>
            <a:endParaRPr lang="en-US" sz="2400" dirty="0">
              <a:latin typeface="Cambria" pitchFamily="18" charset="0"/>
              <a:ea typeface="Cambria" pitchFamily="18" charset="0"/>
            </a:endParaRPr>
          </a:p>
          <a:p>
            <a:pPr algn="just"/>
            <a:r>
              <a:rPr lang="en-US" sz="2400" dirty="0" smtClean="0">
                <a:latin typeface="Cambria" pitchFamily="18" charset="0"/>
                <a:ea typeface="Cambria" pitchFamily="18" charset="0"/>
              </a:rPr>
              <a:t>Some </a:t>
            </a:r>
            <a:r>
              <a:rPr lang="en-US" sz="2400" dirty="0">
                <a:latin typeface="Cambria" pitchFamily="18" charset="0"/>
                <a:ea typeface="Cambria" pitchFamily="18" charset="0"/>
              </a:rPr>
              <a:t>methods pay attention to </a:t>
            </a:r>
            <a:r>
              <a:rPr lang="en-US" sz="2400" b="1" i="1" dirty="0">
                <a:latin typeface="Cambria" pitchFamily="18" charset="0"/>
                <a:ea typeface="Cambria" pitchFamily="18" charset="0"/>
              </a:rPr>
              <a:t>timeliness and reduction </a:t>
            </a:r>
            <a:r>
              <a:rPr lang="en-US" sz="2400" b="1" i="1" dirty="0" smtClean="0">
                <a:latin typeface="Cambria" pitchFamily="18" charset="0"/>
                <a:ea typeface="Cambria" pitchFamily="18" charset="0"/>
              </a:rPr>
              <a:t>in cost</a:t>
            </a:r>
            <a:r>
              <a:rPr lang="en-US" sz="2400" dirty="0">
                <a:latin typeface="Cambria" pitchFamily="18" charset="0"/>
                <a:ea typeface="Cambria" pitchFamily="18" charset="0"/>
              </a:rPr>
              <a:t>. Others pay attention to </a:t>
            </a:r>
            <a:r>
              <a:rPr lang="en-US" sz="2400" b="1" i="1" dirty="0">
                <a:latin typeface="Cambria" pitchFamily="18" charset="0"/>
                <a:ea typeface="Cambria" pitchFamily="18" charset="0"/>
              </a:rPr>
              <a:t>accuracy and the strength of </a:t>
            </a:r>
            <a:r>
              <a:rPr lang="en-US" sz="2400" b="1" i="1" dirty="0" smtClean="0">
                <a:latin typeface="Cambria" pitchFamily="18" charset="0"/>
                <a:ea typeface="Cambria" pitchFamily="18" charset="0"/>
              </a:rPr>
              <a:t>the method </a:t>
            </a:r>
            <a:r>
              <a:rPr lang="en-US" sz="2400" dirty="0">
                <a:latin typeface="Cambria" pitchFamily="18" charset="0"/>
                <a:ea typeface="Cambria" pitchFamily="18" charset="0"/>
              </a:rPr>
              <a:t>in using scientific approaches.</a:t>
            </a:r>
          </a:p>
        </p:txBody>
      </p:sp>
    </p:spTree>
    <p:extLst>
      <p:ext uri="{BB962C8B-B14F-4D97-AF65-F5344CB8AC3E}">
        <p14:creationId xmlns:p14="http://schemas.microsoft.com/office/powerpoint/2010/main" val="4086736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18</a:t>
            </a:fld>
            <a:endParaRPr lang="en-US"/>
          </a:p>
        </p:txBody>
      </p:sp>
      <p:sp>
        <p:nvSpPr>
          <p:cNvPr id="4" name="Content Placeholder 3"/>
          <p:cNvSpPr>
            <a:spLocks noGrp="1"/>
          </p:cNvSpPr>
          <p:nvPr>
            <p:ph sz="quarter" idx="1"/>
          </p:nvPr>
        </p:nvSpPr>
        <p:spPr/>
        <p:txBody>
          <a:bodyPr>
            <a:normAutofit/>
          </a:bodyPr>
          <a:lstStyle/>
          <a:p>
            <a:pPr algn="just"/>
            <a:r>
              <a:rPr lang="en-US" sz="2800" dirty="0">
                <a:latin typeface="Cambria" pitchFamily="18" charset="0"/>
                <a:ea typeface="Cambria" pitchFamily="18" charset="0"/>
              </a:rPr>
              <a:t>The statistical data may be classified under two </a:t>
            </a:r>
            <a:r>
              <a:rPr lang="en-US" sz="2800" dirty="0" smtClean="0">
                <a:latin typeface="Cambria" pitchFamily="18" charset="0"/>
                <a:ea typeface="Cambria" pitchFamily="18" charset="0"/>
              </a:rPr>
              <a:t>categories, depending </a:t>
            </a:r>
            <a:r>
              <a:rPr lang="en-US" sz="2800" dirty="0">
                <a:latin typeface="Cambria" pitchFamily="18" charset="0"/>
                <a:ea typeface="Cambria" pitchFamily="18" charset="0"/>
              </a:rPr>
              <a:t>upon the sources.</a:t>
            </a:r>
          </a:p>
          <a:p>
            <a:pPr marL="514350" indent="-514350">
              <a:lnSpc>
                <a:spcPct val="150000"/>
              </a:lnSpc>
              <a:buFont typeface="+mj-lt"/>
              <a:buAutoNum type="arabicParenR"/>
            </a:pPr>
            <a:r>
              <a:rPr lang="en-US" sz="2800" dirty="0" smtClean="0">
                <a:latin typeface="Cambria" pitchFamily="18" charset="0"/>
                <a:ea typeface="Cambria" pitchFamily="18" charset="0"/>
              </a:rPr>
              <a:t>Primary data</a:t>
            </a:r>
          </a:p>
          <a:p>
            <a:pPr marL="514350" indent="-514350">
              <a:lnSpc>
                <a:spcPct val="150000"/>
              </a:lnSpc>
              <a:buFont typeface="+mj-lt"/>
              <a:buAutoNum type="arabicParenR"/>
            </a:pPr>
            <a:r>
              <a:rPr lang="en-US" sz="2800" dirty="0" smtClean="0">
                <a:latin typeface="Cambria" pitchFamily="18" charset="0"/>
                <a:ea typeface="Cambria" pitchFamily="18" charset="0"/>
              </a:rPr>
              <a:t>Secondary </a:t>
            </a:r>
            <a:r>
              <a:rPr lang="en-US" sz="2800" dirty="0">
                <a:latin typeface="Cambria" pitchFamily="18" charset="0"/>
                <a:ea typeface="Cambria" pitchFamily="18" charset="0"/>
              </a:rPr>
              <a:t>data</a:t>
            </a:r>
          </a:p>
        </p:txBody>
      </p:sp>
    </p:spTree>
    <p:extLst>
      <p:ext uri="{BB962C8B-B14F-4D97-AF65-F5344CB8AC3E}">
        <p14:creationId xmlns:p14="http://schemas.microsoft.com/office/powerpoint/2010/main" val="375931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19</a:t>
            </a:fld>
            <a:endParaRPr lang="en-US"/>
          </a:p>
        </p:txBody>
      </p:sp>
      <p:sp>
        <p:nvSpPr>
          <p:cNvPr id="4" name="Content Placeholder 3"/>
          <p:cNvSpPr>
            <a:spLocks noGrp="1"/>
          </p:cNvSpPr>
          <p:nvPr>
            <p:ph sz="quarter" idx="1"/>
          </p:nvPr>
        </p:nvSpPr>
        <p:spPr>
          <a:xfrm>
            <a:off x="457200" y="228600"/>
            <a:ext cx="8229600" cy="6477000"/>
          </a:xfrm>
        </p:spPr>
        <p:txBody>
          <a:bodyPr>
            <a:noAutofit/>
          </a:bodyPr>
          <a:lstStyle/>
          <a:p>
            <a:pPr marL="0" indent="0">
              <a:buNone/>
            </a:pPr>
            <a:r>
              <a:rPr lang="en-US" sz="2400" b="1" dirty="0">
                <a:solidFill>
                  <a:srgbClr val="FF0000"/>
                </a:solidFill>
                <a:latin typeface="Cambria" pitchFamily="18" charset="0"/>
                <a:ea typeface="Cambria" pitchFamily="18" charset="0"/>
              </a:rPr>
              <a:t>Primary Data</a:t>
            </a:r>
            <a:r>
              <a:rPr lang="en-US" sz="2400" dirty="0">
                <a:solidFill>
                  <a:srgbClr val="FF0000"/>
                </a:solidFill>
                <a:latin typeface="Cambria" pitchFamily="18" charset="0"/>
                <a:ea typeface="Cambria" pitchFamily="18" charset="0"/>
              </a:rPr>
              <a:t>: </a:t>
            </a:r>
            <a:endParaRPr lang="en-US" sz="2400" dirty="0" smtClean="0">
              <a:solidFill>
                <a:srgbClr val="FF0000"/>
              </a:solidFill>
              <a:latin typeface="Cambria" pitchFamily="18" charset="0"/>
              <a:ea typeface="Cambria" pitchFamily="18" charset="0"/>
            </a:endParaRPr>
          </a:p>
          <a:p>
            <a:pPr algn="just"/>
            <a:r>
              <a:rPr lang="en-US" sz="2400" dirty="0" smtClean="0">
                <a:latin typeface="Cambria" pitchFamily="18" charset="0"/>
                <a:ea typeface="Cambria" pitchFamily="18" charset="0"/>
              </a:rPr>
              <a:t>Collected </a:t>
            </a:r>
            <a:r>
              <a:rPr lang="en-US" sz="2400" dirty="0">
                <a:latin typeface="Cambria" pitchFamily="18" charset="0"/>
                <a:ea typeface="Cambria" pitchFamily="18" charset="0"/>
              </a:rPr>
              <a:t>by the </a:t>
            </a:r>
            <a:r>
              <a:rPr lang="en-US" sz="2400" dirty="0" smtClean="0">
                <a:latin typeface="Cambria" pitchFamily="18" charset="0"/>
                <a:ea typeface="Cambria" pitchFamily="18" charset="0"/>
              </a:rPr>
              <a:t>investigator himself </a:t>
            </a:r>
            <a:r>
              <a:rPr lang="en-US" sz="2400" dirty="0">
                <a:latin typeface="Cambria" pitchFamily="18" charset="0"/>
                <a:ea typeface="Cambria" pitchFamily="18" charset="0"/>
              </a:rPr>
              <a:t>for the purpose of a specific inquiry or study. </a:t>
            </a:r>
            <a:endParaRPr lang="en-US" sz="2400" dirty="0" smtClean="0">
              <a:latin typeface="Cambria" pitchFamily="18" charset="0"/>
              <a:ea typeface="Cambria" pitchFamily="18" charset="0"/>
            </a:endParaRPr>
          </a:p>
          <a:p>
            <a:pPr algn="just"/>
            <a:endParaRPr lang="en-US" sz="2400" dirty="0">
              <a:latin typeface="Cambria" pitchFamily="18" charset="0"/>
              <a:ea typeface="Cambria" pitchFamily="18" charset="0"/>
            </a:endParaRPr>
          </a:p>
          <a:p>
            <a:pPr algn="just"/>
            <a:r>
              <a:rPr lang="en-US" sz="2400" dirty="0" smtClean="0">
                <a:latin typeface="Cambria" pitchFamily="18" charset="0"/>
                <a:ea typeface="Cambria" pitchFamily="18" charset="0"/>
              </a:rPr>
              <a:t>Such </a:t>
            </a:r>
            <a:r>
              <a:rPr lang="en-US" sz="2400" dirty="0">
                <a:latin typeface="Cambria" pitchFamily="18" charset="0"/>
                <a:ea typeface="Cambria" pitchFamily="18" charset="0"/>
              </a:rPr>
              <a:t>data </a:t>
            </a:r>
            <a:r>
              <a:rPr lang="en-US" sz="2400" dirty="0" smtClean="0">
                <a:latin typeface="Cambria" pitchFamily="18" charset="0"/>
                <a:ea typeface="Cambria" pitchFamily="18" charset="0"/>
              </a:rPr>
              <a:t>are original </a:t>
            </a:r>
            <a:r>
              <a:rPr lang="en-US" sz="2400" dirty="0">
                <a:latin typeface="Cambria" pitchFamily="18" charset="0"/>
                <a:ea typeface="Cambria" pitchFamily="18" charset="0"/>
              </a:rPr>
              <a:t>in character and are mostly generated by surveys </a:t>
            </a:r>
            <a:r>
              <a:rPr lang="en-US" sz="2400" dirty="0" smtClean="0">
                <a:latin typeface="Cambria" pitchFamily="18" charset="0"/>
                <a:ea typeface="Cambria" pitchFamily="18" charset="0"/>
              </a:rPr>
              <a:t>conducted by </a:t>
            </a:r>
            <a:r>
              <a:rPr lang="en-US" sz="2400" dirty="0">
                <a:latin typeface="Cambria" pitchFamily="18" charset="0"/>
                <a:ea typeface="Cambria" pitchFamily="18" charset="0"/>
              </a:rPr>
              <a:t>individuals or research institutions.</a:t>
            </a: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The </a:t>
            </a:r>
            <a:r>
              <a:rPr lang="en-US" sz="2400" dirty="0">
                <a:latin typeface="Cambria" pitchFamily="18" charset="0"/>
                <a:ea typeface="Cambria" pitchFamily="18" charset="0"/>
              </a:rPr>
              <a:t>first hand information obtained by the investigator is more </a:t>
            </a:r>
            <a:r>
              <a:rPr lang="en-US" sz="2400" dirty="0" smtClean="0">
                <a:latin typeface="Cambria" pitchFamily="18" charset="0"/>
                <a:ea typeface="Cambria" pitchFamily="18" charset="0"/>
              </a:rPr>
              <a:t>reliable and </a:t>
            </a:r>
            <a:r>
              <a:rPr lang="en-US" sz="2400" dirty="0">
                <a:latin typeface="Cambria" pitchFamily="18" charset="0"/>
                <a:ea typeface="Cambria" pitchFamily="18" charset="0"/>
              </a:rPr>
              <a:t>accurate since the investigator can extract the correct </a:t>
            </a:r>
            <a:r>
              <a:rPr lang="en-US" sz="2400" dirty="0" smtClean="0">
                <a:latin typeface="Cambria" pitchFamily="18" charset="0"/>
                <a:ea typeface="Cambria" pitchFamily="18" charset="0"/>
              </a:rPr>
              <a:t>information by </a:t>
            </a:r>
            <a:r>
              <a:rPr lang="en-US" sz="2400" dirty="0">
                <a:latin typeface="Cambria" pitchFamily="18" charset="0"/>
                <a:ea typeface="Cambria" pitchFamily="18" charset="0"/>
              </a:rPr>
              <a:t>removing doubts, if any, in the minds of the respondents </a:t>
            </a:r>
            <a:r>
              <a:rPr lang="en-US" sz="2400" dirty="0" smtClean="0">
                <a:latin typeface="Cambria" pitchFamily="18" charset="0"/>
                <a:ea typeface="Cambria" pitchFamily="18" charset="0"/>
              </a:rPr>
              <a:t>regarding certain </a:t>
            </a:r>
            <a:r>
              <a:rPr lang="en-US" sz="2400" dirty="0">
                <a:latin typeface="Cambria" pitchFamily="18" charset="0"/>
                <a:ea typeface="Cambria" pitchFamily="18" charset="0"/>
              </a:rPr>
              <a:t>questions. </a:t>
            </a:r>
            <a:endParaRPr lang="en-US" sz="2400" dirty="0" smtClean="0">
              <a:latin typeface="Cambria" pitchFamily="18" charset="0"/>
              <a:ea typeface="Cambria" pitchFamily="18" charset="0"/>
            </a:endParaRP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High </a:t>
            </a:r>
            <a:r>
              <a:rPr lang="en-US" sz="2400" dirty="0">
                <a:latin typeface="Cambria" pitchFamily="18" charset="0"/>
                <a:ea typeface="Cambria" pitchFamily="18" charset="0"/>
              </a:rPr>
              <a:t>response rates might be obtained since </a:t>
            </a:r>
            <a:r>
              <a:rPr lang="en-US" sz="2400" dirty="0" smtClean="0">
                <a:latin typeface="Cambria" pitchFamily="18" charset="0"/>
                <a:ea typeface="Cambria" pitchFamily="18" charset="0"/>
              </a:rPr>
              <a:t>the answers </a:t>
            </a:r>
            <a:r>
              <a:rPr lang="en-US" sz="2400" dirty="0">
                <a:latin typeface="Cambria" pitchFamily="18" charset="0"/>
                <a:ea typeface="Cambria" pitchFamily="18" charset="0"/>
              </a:rPr>
              <a:t>to various questions are obtained on the spot. </a:t>
            </a:r>
            <a:endParaRPr lang="en-US" sz="2400" dirty="0" smtClean="0">
              <a:latin typeface="Cambria" pitchFamily="18" charset="0"/>
              <a:ea typeface="Cambria" pitchFamily="18" charset="0"/>
            </a:endParaRPr>
          </a:p>
        </p:txBody>
      </p:sp>
    </p:spTree>
    <p:extLst>
      <p:ext uri="{BB962C8B-B14F-4D97-AF65-F5344CB8AC3E}">
        <p14:creationId xmlns:p14="http://schemas.microsoft.com/office/powerpoint/2010/main" val="311631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305800" cy="2228851"/>
          </a:xfrm>
        </p:spPr>
        <p:txBody>
          <a:bodyPr>
            <a:normAutofit/>
          </a:bodyPr>
          <a:lstStyle/>
          <a:p>
            <a:pPr algn="ctr"/>
            <a:r>
              <a:rPr lang="en-US" b="1" dirty="0">
                <a:latin typeface="Cambria" pitchFamily="18" charset="0"/>
                <a:ea typeface="Cambria" pitchFamily="18" charset="0"/>
              </a:rPr>
              <a:t>Methods </a:t>
            </a:r>
            <a:r>
              <a:rPr lang="en-US" b="1" dirty="0" smtClean="0">
                <a:latin typeface="Cambria" pitchFamily="18" charset="0"/>
                <a:ea typeface="Cambria" pitchFamily="18" charset="0"/>
              </a:rPr>
              <a:t>of </a:t>
            </a:r>
            <a:r>
              <a:rPr lang="en-US" b="1" dirty="0">
                <a:latin typeface="Cambria" pitchFamily="18" charset="0"/>
                <a:ea typeface="Cambria" pitchFamily="18" charset="0"/>
              </a:rPr>
              <a:t>Data </a:t>
            </a:r>
            <a:r>
              <a:rPr lang="en-US" b="1" dirty="0" smtClean="0">
                <a:latin typeface="Cambria" pitchFamily="18" charset="0"/>
                <a:ea typeface="Cambria" pitchFamily="18" charset="0"/>
              </a:rPr>
              <a:t>collection</a:t>
            </a:r>
            <a:endParaRPr lang="en-US"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BAF83A8A-ECFC-4780-B148-28347C3DFE63}" type="slidenum">
              <a:rPr lang="en-US" smtClean="0"/>
              <a:t>2</a:t>
            </a:fld>
            <a:endParaRPr lang="en-US"/>
          </a:p>
        </p:txBody>
      </p:sp>
    </p:spTree>
    <p:extLst>
      <p:ext uri="{BB962C8B-B14F-4D97-AF65-F5344CB8AC3E}">
        <p14:creationId xmlns:p14="http://schemas.microsoft.com/office/powerpoint/2010/main" val="11301426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20</a:t>
            </a:fld>
            <a:endParaRPr lang="en-US"/>
          </a:p>
        </p:txBody>
      </p:sp>
      <p:sp>
        <p:nvSpPr>
          <p:cNvPr id="4" name="Content Placeholder 3"/>
          <p:cNvSpPr>
            <a:spLocks noGrp="1"/>
          </p:cNvSpPr>
          <p:nvPr>
            <p:ph sz="quarter" idx="1"/>
          </p:nvPr>
        </p:nvSpPr>
        <p:spPr>
          <a:xfrm>
            <a:off x="457200" y="228600"/>
            <a:ext cx="8229600" cy="6324600"/>
          </a:xfrm>
        </p:spPr>
        <p:txBody>
          <a:bodyPr>
            <a:noAutofit/>
          </a:bodyPr>
          <a:lstStyle/>
          <a:p>
            <a:pPr marL="0" indent="0">
              <a:buNone/>
            </a:pPr>
            <a:r>
              <a:rPr lang="en-US" sz="2400" b="1" dirty="0">
                <a:solidFill>
                  <a:srgbClr val="FF0000"/>
                </a:solidFill>
                <a:latin typeface="Cambria" pitchFamily="18" charset="0"/>
                <a:ea typeface="Cambria" pitchFamily="18" charset="0"/>
              </a:rPr>
              <a:t>Secondary Data</a:t>
            </a:r>
            <a:r>
              <a:rPr lang="en-US" sz="2400" dirty="0">
                <a:solidFill>
                  <a:srgbClr val="FF0000"/>
                </a:solidFill>
                <a:latin typeface="Cambria" pitchFamily="18" charset="0"/>
                <a:ea typeface="Cambria" pitchFamily="18" charset="0"/>
              </a:rPr>
              <a:t>: </a:t>
            </a:r>
            <a:endParaRPr lang="en-US" sz="2400" dirty="0" smtClean="0">
              <a:solidFill>
                <a:srgbClr val="FF0000"/>
              </a:solidFill>
              <a:latin typeface="Cambria" pitchFamily="18" charset="0"/>
              <a:ea typeface="Cambria" pitchFamily="18" charset="0"/>
            </a:endParaRPr>
          </a:p>
          <a:p>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When </a:t>
            </a:r>
            <a:r>
              <a:rPr lang="en-US" sz="2400" dirty="0">
                <a:latin typeface="Cambria" pitchFamily="18" charset="0"/>
                <a:ea typeface="Cambria" pitchFamily="18" charset="0"/>
              </a:rPr>
              <a:t>an investigator uses data, which </a:t>
            </a:r>
            <a:r>
              <a:rPr lang="en-US" sz="2400" dirty="0" smtClean="0">
                <a:latin typeface="Cambria" pitchFamily="18" charset="0"/>
                <a:ea typeface="Cambria" pitchFamily="18" charset="0"/>
              </a:rPr>
              <a:t>have already </a:t>
            </a:r>
            <a:r>
              <a:rPr lang="en-US" sz="2400" dirty="0">
                <a:latin typeface="Cambria" pitchFamily="18" charset="0"/>
                <a:ea typeface="Cambria" pitchFamily="18" charset="0"/>
              </a:rPr>
              <a:t>been collected by others, such data are called "</a:t>
            </a:r>
            <a:r>
              <a:rPr lang="en-US" sz="2400" dirty="0" smtClean="0">
                <a:latin typeface="Cambria" pitchFamily="18" charset="0"/>
                <a:ea typeface="Cambria" pitchFamily="18" charset="0"/>
              </a:rPr>
              <a:t>Secondary Data</a:t>
            </a:r>
            <a:r>
              <a:rPr lang="en-US" sz="2400" dirty="0">
                <a:latin typeface="Cambria" pitchFamily="18" charset="0"/>
                <a:ea typeface="Cambria" pitchFamily="18" charset="0"/>
              </a:rPr>
              <a:t>". </a:t>
            </a:r>
            <a:endParaRPr lang="en-US" sz="2400" dirty="0" smtClean="0">
              <a:latin typeface="Cambria" pitchFamily="18" charset="0"/>
              <a:ea typeface="Cambria" pitchFamily="18" charset="0"/>
            </a:endParaRPr>
          </a:p>
          <a:p>
            <a:pPr algn="just"/>
            <a:endParaRPr lang="en-US" sz="2400" dirty="0">
              <a:latin typeface="Cambria" pitchFamily="18" charset="0"/>
              <a:ea typeface="Cambria" pitchFamily="18" charset="0"/>
            </a:endParaRPr>
          </a:p>
          <a:p>
            <a:pPr algn="just"/>
            <a:r>
              <a:rPr lang="en-US" sz="2400" dirty="0" smtClean="0">
                <a:latin typeface="Cambria" pitchFamily="18" charset="0"/>
                <a:ea typeface="Cambria" pitchFamily="18" charset="0"/>
              </a:rPr>
              <a:t>can </a:t>
            </a:r>
            <a:r>
              <a:rPr lang="en-US" sz="2400" dirty="0">
                <a:latin typeface="Cambria" pitchFamily="18" charset="0"/>
                <a:ea typeface="Cambria" pitchFamily="18" charset="0"/>
              </a:rPr>
              <a:t>be obtained from journals, </a:t>
            </a:r>
            <a:r>
              <a:rPr lang="en-US" sz="2400" dirty="0" smtClean="0">
                <a:latin typeface="Cambria" pitchFamily="18" charset="0"/>
                <a:ea typeface="Cambria" pitchFamily="18" charset="0"/>
              </a:rPr>
              <a:t>reports, government </a:t>
            </a:r>
            <a:r>
              <a:rPr lang="en-US" sz="2400" dirty="0">
                <a:latin typeface="Cambria" pitchFamily="18" charset="0"/>
                <a:ea typeface="Cambria" pitchFamily="18" charset="0"/>
              </a:rPr>
              <a:t>publications, publications of professionals and </a:t>
            </a:r>
            <a:r>
              <a:rPr lang="en-US" sz="2400" dirty="0" smtClean="0">
                <a:latin typeface="Cambria" pitchFamily="18" charset="0"/>
                <a:ea typeface="Cambria" pitchFamily="18" charset="0"/>
              </a:rPr>
              <a:t>research organizations</a:t>
            </a:r>
            <a:r>
              <a:rPr lang="en-US" sz="2400" dirty="0">
                <a:latin typeface="Cambria" pitchFamily="18" charset="0"/>
                <a:ea typeface="Cambria" pitchFamily="18" charset="0"/>
              </a:rPr>
              <a:t>.</a:t>
            </a: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Secondary </a:t>
            </a:r>
            <a:r>
              <a:rPr lang="en-US" sz="2400" dirty="0">
                <a:latin typeface="Cambria" pitchFamily="18" charset="0"/>
                <a:ea typeface="Cambria" pitchFamily="18" charset="0"/>
              </a:rPr>
              <a:t>data are less expensive to collect both in money and time.</a:t>
            </a:r>
          </a:p>
          <a:p>
            <a:pPr algn="just"/>
            <a:endParaRPr lang="en-US" sz="2400" dirty="0" smtClean="0">
              <a:latin typeface="Cambria" pitchFamily="18" charset="0"/>
              <a:ea typeface="Cambria" pitchFamily="18" charset="0"/>
            </a:endParaRPr>
          </a:p>
        </p:txBody>
      </p:sp>
    </p:spTree>
    <p:extLst>
      <p:ext uri="{BB962C8B-B14F-4D97-AF65-F5344CB8AC3E}">
        <p14:creationId xmlns:p14="http://schemas.microsoft.com/office/powerpoint/2010/main" val="3612622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21</a:t>
            </a:fld>
            <a:endParaRPr lang="en-US"/>
          </a:p>
        </p:txBody>
      </p:sp>
      <p:sp>
        <p:nvSpPr>
          <p:cNvPr id="4" name="Content Placeholder 3"/>
          <p:cNvSpPr>
            <a:spLocks noGrp="1"/>
          </p:cNvSpPr>
          <p:nvPr>
            <p:ph sz="quarter" idx="1"/>
          </p:nvPr>
        </p:nvSpPr>
        <p:spPr>
          <a:xfrm>
            <a:off x="457200" y="1066800"/>
            <a:ext cx="8229600" cy="5059363"/>
          </a:xfrm>
        </p:spPr>
        <p:txBody>
          <a:bodyPr>
            <a:normAutofit/>
          </a:bodyPr>
          <a:lstStyle/>
          <a:p>
            <a:pPr marL="0" indent="0">
              <a:buNone/>
            </a:pPr>
            <a:r>
              <a:rPr lang="en-US" sz="2800" b="1" dirty="0">
                <a:solidFill>
                  <a:srgbClr val="FF0000"/>
                </a:solidFill>
                <a:latin typeface="Cambria" pitchFamily="18" charset="0"/>
                <a:ea typeface="Cambria" pitchFamily="18" charset="0"/>
              </a:rPr>
              <a:t>Types of Questions</a:t>
            </a:r>
          </a:p>
          <a:p>
            <a:pPr algn="just">
              <a:lnSpc>
                <a:spcPct val="150000"/>
              </a:lnSpc>
            </a:pPr>
            <a:r>
              <a:rPr lang="en-US" sz="2400" dirty="0" smtClean="0">
                <a:latin typeface="Cambria" pitchFamily="18" charset="0"/>
                <a:ea typeface="Cambria" pitchFamily="18" charset="0"/>
              </a:rPr>
              <a:t>Depending on how </a:t>
            </a:r>
            <a:r>
              <a:rPr lang="en-US" sz="2400" dirty="0">
                <a:latin typeface="Cambria" pitchFamily="18" charset="0"/>
                <a:ea typeface="Cambria" pitchFamily="18" charset="0"/>
              </a:rPr>
              <a:t>questions are asked and recorded we can distinguish two </a:t>
            </a:r>
            <a:r>
              <a:rPr lang="en-US" sz="2400" dirty="0" smtClean="0">
                <a:latin typeface="Cambria" pitchFamily="18" charset="0"/>
                <a:ea typeface="Cambria" pitchFamily="18" charset="0"/>
              </a:rPr>
              <a:t>major possibilities – </a:t>
            </a:r>
          </a:p>
          <a:p>
            <a:pPr marL="914400" lvl="1" indent="-514350">
              <a:buFont typeface="+mj-lt"/>
              <a:buAutoNum type="arabicPeriod"/>
            </a:pPr>
            <a:r>
              <a:rPr lang="en-US" sz="2400" dirty="0" smtClean="0">
                <a:solidFill>
                  <a:schemeClr val="tx1"/>
                </a:solidFill>
                <a:latin typeface="Cambria" pitchFamily="18" charset="0"/>
                <a:ea typeface="Cambria" pitchFamily="18" charset="0"/>
              </a:rPr>
              <a:t>Open </a:t>
            </a:r>
            <a:r>
              <a:rPr lang="en-US" sz="2400" dirty="0">
                <a:solidFill>
                  <a:schemeClr val="tx1"/>
                </a:solidFill>
                <a:latin typeface="Cambria" pitchFamily="18" charset="0"/>
                <a:ea typeface="Cambria" pitchFamily="18" charset="0"/>
              </a:rPr>
              <a:t>–ended </a:t>
            </a:r>
            <a:r>
              <a:rPr lang="en-US" sz="2400" dirty="0" smtClean="0">
                <a:solidFill>
                  <a:schemeClr val="tx1"/>
                </a:solidFill>
                <a:latin typeface="Cambria" pitchFamily="18" charset="0"/>
                <a:ea typeface="Cambria" pitchFamily="18" charset="0"/>
              </a:rPr>
              <a:t>questions</a:t>
            </a:r>
          </a:p>
          <a:p>
            <a:pPr marL="914400" lvl="1" indent="-514350">
              <a:buFont typeface="+mj-lt"/>
              <a:buAutoNum type="arabicPeriod"/>
            </a:pPr>
            <a:r>
              <a:rPr lang="en-US" sz="2400" dirty="0" smtClean="0">
                <a:solidFill>
                  <a:schemeClr val="tx1"/>
                </a:solidFill>
                <a:latin typeface="Cambria" pitchFamily="18" charset="0"/>
                <a:ea typeface="Cambria" pitchFamily="18" charset="0"/>
              </a:rPr>
              <a:t>closed </a:t>
            </a:r>
            <a:r>
              <a:rPr lang="en-US" sz="2400" dirty="0">
                <a:solidFill>
                  <a:schemeClr val="tx1"/>
                </a:solidFill>
                <a:latin typeface="Cambria" pitchFamily="18" charset="0"/>
                <a:ea typeface="Cambria" pitchFamily="18" charset="0"/>
              </a:rPr>
              <a:t>questions</a:t>
            </a:r>
            <a:r>
              <a:rPr lang="en-US" sz="2400" dirty="0" smtClean="0">
                <a:solidFill>
                  <a:schemeClr val="tx1"/>
                </a:solidFill>
                <a:latin typeface="Cambria" pitchFamily="18" charset="0"/>
                <a:ea typeface="Cambria" pitchFamily="18" charset="0"/>
              </a:rPr>
              <a:t>.</a:t>
            </a:r>
            <a:endParaRPr lang="en-US" sz="2400" dirty="0">
              <a:solidFill>
                <a:schemeClr val="tx1"/>
              </a:solidFill>
              <a:latin typeface="Cambria" pitchFamily="18" charset="0"/>
              <a:ea typeface="Cambria" pitchFamily="18" charset="0"/>
            </a:endParaRPr>
          </a:p>
        </p:txBody>
      </p:sp>
    </p:spTree>
    <p:extLst>
      <p:ext uri="{BB962C8B-B14F-4D97-AF65-F5344CB8AC3E}">
        <p14:creationId xmlns:p14="http://schemas.microsoft.com/office/powerpoint/2010/main" val="2009265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22</a:t>
            </a:fld>
            <a:endParaRPr lang="en-US"/>
          </a:p>
        </p:txBody>
      </p:sp>
      <p:sp>
        <p:nvSpPr>
          <p:cNvPr id="4" name="Content Placeholder 3"/>
          <p:cNvSpPr>
            <a:spLocks noGrp="1"/>
          </p:cNvSpPr>
          <p:nvPr>
            <p:ph sz="quarter" idx="1"/>
          </p:nvPr>
        </p:nvSpPr>
        <p:spPr>
          <a:xfrm>
            <a:off x="457200" y="381000"/>
            <a:ext cx="8229600" cy="5775960"/>
          </a:xfrm>
        </p:spPr>
        <p:txBody>
          <a:bodyPr>
            <a:normAutofit/>
          </a:bodyPr>
          <a:lstStyle/>
          <a:p>
            <a:pPr marL="0" indent="0">
              <a:buNone/>
            </a:pPr>
            <a:r>
              <a:rPr lang="en-US" sz="2800" b="1" dirty="0">
                <a:solidFill>
                  <a:srgbClr val="FF0000"/>
                </a:solidFill>
                <a:latin typeface="Cambria" pitchFamily="18" charset="0"/>
                <a:ea typeface="Cambria" pitchFamily="18" charset="0"/>
              </a:rPr>
              <a:t>Open-ended questions</a:t>
            </a:r>
          </a:p>
          <a:p>
            <a:endParaRPr lang="en-US" dirty="0" smtClean="0">
              <a:latin typeface="Cambria" pitchFamily="18" charset="0"/>
              <a:ea typeface="Cambria" pitchFamily="18" charset="0"/>
            </a:endParaRPr>
          </a:p>
          <a:p>
            <a:pPr algn="just"/>
            <a:r>
              <a:rPr lang="en-US" sz="2600" dirty="0" smtClean="0">
                <a:latin typeface="Cambria" pitchFamily="18" charset="0"/>
                <a:ea typeface="Cambria" pitchFamily="18" charset="0"/>
              </a:rPr>
              <a:t>Open-ended </a:t>
            </a:r>
            <a:r>
              <a:rPr lang="en-US" sz="2600" dirty="0">
                <a:latin typeface="Cambria" pitchFamily="18" charset="0"/>
                <a:ea typeface="Cambria" pitchFamily="18" charset="0"/>
              </a:rPr>
              <a:t>questions permit free responses that should be </a:t>
            </a:r>
            <a:r>
              <a:rPr lang="en-US" sz="2600" dirty="0" smtClean="0">
                <a:latin typeface="Cambria" pitchFamily="18" charset="0"/>
                <a:ea typeface="Cambria" pitchFamily="18" charset="0"/>
              </a:rPr>
              <a:t>recorded in </a:t>
            </a:r>
            <a:r>
              <a:rPr lang="en-US" sz="2600" dirty="0">
                <a:latin typeface="Cambria" pitchFamily="18" charset="0"/>
                <a:ea typeface="Cambria" pitchFamily="18" charset="0"/>
              </a:rPr>
              <a:t>the respondent’s own words. </a:t>
            </a:r>
            <a:endParaRPr lang="en-US" sz="2600" dirty="0" smtClean="0">
              <a:latin typeface="Cambria" pitchFamily="18" charset="0"/>
              <a:ea typeface="Cambria" pitchFamily="18" charset="0"/>
            </a:endParaRPr>
          </a:p>
          <a:p>
            <a:pPr algn="just"/>
            <a:endParaRPr lang="en-US" sz="2600" dirty="0">
              <a:latin typeface="Cambria" pitchFamily="18" charset="0"/>
              <a:ea typeface="Cambria" pitchFamily="18" charset="0"/>
            </a:endParaRPr>
          </a:p>
          <a:p>
            <a:pPr algn="just"/>
            <a:r>
              <a:rPr lang="en-US" sz="2600" dirty="0" smtClean="0">
                <a:latin typeface="Cambria" pitchFamily="18" charset="0"/>
                <a:ea typeface="Cambria" pitchFamily="18" charset="0"/>
              </a:rPr>
              <a:t>The </a:t>
            </a:r>
            <a:r>
              <a:rPr lang="en-US" sz="2600" dirty="0">
                <a:latin typeface="Cambria" pitchFamily="18" charset="0"/>
                <a:ea typeface="Cambria" pitchFamily="18" charset="0"/>
              </a:rPr>
              <a:t>respondent is not given </a:t>
            </a:r>
            <a:r>
              <a:rPr lang="en-US" sz="2600" dirty="0" smtClean="0">
                <a:latin typeface="Cambria" pitchFamily="18" charset="0"/>
                <a:ea typeface="Cambria" pitchFamily="18" charset="0"/>
              </a:rPr>
              <a:t>any possible </a:t>
            </a:r>
            <a:r>
              <a:rPr lang="en-US" sz="2600" dirty="0">
                <a:latin typeface="Cambria" pitchFamily="18" charset="0"/>
                <a:ea typeface="Cambria" pitchFamily="18" charset="0"/>
              </a:rPr>
              <a:t>answers to choose from.</a:t>
            </a:r>
          </a:p>
          <a:p>
            <a:pPr algn="just"/>
            <a:endParaRPr lang="en-US" sz="2600" dirty="0" smtClean="0">
              <a:latin typeface="Cambria" pitchFamily="18" charset="0"/>
              <a:ea typeface="Cambria" pitchFamily="18" charset="0"/>
            </a:endParaRPr>
          </a:p>
          <a:p>
            <a:pPr algn="just"/>
            <a:r>
              <a:rPr lang="en-US" sz="2600" dirty="0">
                <a:latin typeface="Cambria" pitchFamily="18" charset="0"/>
                <a:ea typeface="Cambria" pitchFamily="18" charset="0"/>
              </a:rPr>
              <a:t>Such questions are useful to obtain information on:</a:t>
            </a:r>
          </a:p>
          <a:p>
            <a:pPr lvl="1" algn="just"/>
            <a:r>
              <a:rPr lang="en-US" sz="2600" dirty="0" smtClean="0">
                <a:solidFill>
                  <a:schemeClr val="tx1"/>
                </a:solidFill>
                <a:latin typeface="Cambria" pitchFamily="18" charset="0"/>
                <a:ea typeface="Cambria" pitchFamily="18" charset="0"/>
              </a:rPr>
              <a:t>Facts </a:t>
            </a:r>
            <a:r>
              <a:rPr lang="en-US" sz="2600" dirty="0">
                <a:solidFill>
                  <a:schemeClr val="tx1"/>
                </a:solidFill>
                <a:latin typeface="Cambria" pitchFamily="18" charset="0"/>
                <a:ea typeface="Cambria" pitchFamily="18" charset="0"/>
              </a:rPr>
              <a:t>with which the researcher is not very </a:t>
            </a:r>
            <a:r>
              <a:rPr lang="en-US" sz="2600" dirty="0" smtClean="0">
                <a:solidFill>
                  <a:schemeClr val="tx1"/>
                </a:solidFill>
                <a:latin typeface="Cambria" pitchFamily="18" charset="0"/>
                <a:ea typeface="Cambria" pitchFamily="18" charset="0"/>
              </a:rPr>
              <a:t>familiar,</a:t>
            </a:r>
          </a:p>
          <a:p>
            <a:pPr lvl="1" algn="just"/>
            <a:r>
              <a:rPr lang="en-US" sz="2600" dirty="0" smtClean="0">
                <a:solidFill>
                  <a:schemeClr val="tx1"/>
                </a:solidFill>
                <a:latin typeface="Cambria" pitchFamily="18" charset="0"/>
                <a:ea typeface="Cambria" pitchFamily="18" charset="0"/>
              </a:rPr>
              <a:t>Opinions</a:t>
            </a:r>
            <a:r>
              <a:rPr lang="en-US" sz="2600" dirty="0">
                <a:solidFill>
                  <a:schemeClr val="tx1"/>
                </a:solidFill>
                <a:latin typeface="Cambria" pitchFamily="18" charset="0"/>
                <a:ea typeface="Cambria" pitchFamily="18" charset="0"/>
              </a:rPr>
              <a:t>, attitudes, and suggestions of informants, </a:t>
            </a:r>
            <a:r>
              <a:rPr lang="en-US" sz="2600" dirty="0" smtClean="0">
                <a:solidFill>
                  <a:schemeClr val="tx1"/>
                </a:solidFill>
                <a:latin typeface="Cambria" pitchFamily="18" charset="0"/>
                <a:ea typeface="Cambria" pitchFamily="18" charset="0"/>
              </a:rPr>
              <a:t>or</a:t>
            </a:r>
          </a:p>
          <a:p>
            <a:pPr lvl="1" algn="just"/>
            <a:r>
              <a:rPr lang="en-US" sz="2600" dirty="0" smtClean="0">
                <a:solidFill>
                  <a:schemeClr val="tx1"/>
                </a:solidFill>
                <a:latin typeface="Cambria" pitchFamily="18" charset="0"/>
                <a:ea typeface="Cambria" pitchFamily="18" charset="0"/>
              </a:rPr>
              <a:t>Sensitive </a:t>
            </a:r>
            <a:r>
              <a:rPr lang="en-US" sz="2600" dirty="0">
                <a:solidFill>
                  <a:schemeClr val="tx1"/>
                </a:solidFill>
                <a:latin typeface="Cambria" pitchFamily="18" charset="0"/>
                <a:ea typeface="Cambria" pitchFamily="18" charset="0"/>
              </a:rPr>
              <a:t>issues.</a:t>
            </a:r>
          </a:p>
        </p:txBody>
      </p:sp>
    </p:spTree>
    <p:extLst>
      <p:ext uri="{BB962C8B-B14F-4D97-AF65-F5344CB8AC3E}">
        <p14:creationId xmlns:p14="http://schemas.microsoft.com/office/powerpoint/2010/main" val="3327600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23</a:t>
            </a:fld>
            <a:endParaRPr lang="en-US"/>
          </a:p>
        </p:txBody>
      </p:sp>
      <p:sp>
        <p:nvSpPr>
          <p:cNvPr id="4" name="Content Placeholder 3"/>
          <p:cNvSpPr>
            <a:spLocks noGrp="1"/>
          </p:cNvSpPr>
          <p:nvPr>
            <p:ph sz="quarter" idx="1"/>
          </p:nvPr>
        </p:nvSpPr>
        <p:spPr>
          <a:xfrm>
            <a:off x="457200" y="228600"/>
            <a:ext cx="8229600" cy="5928360"/>
          </a:xfrm>
        </p:spPr>
        <p:txBody>
          <a:bodyPr>
            <a:normAutofit/>
          </a:bodyPr>
          <a:lstStyle/>
          <a:p>
            <a:pPr marL="0" indent="0">
              <a:buNone/>
            </a:pPr>
            <a:r>
              <a:rPr lang="en-US" sz="2800" b="1" dirty="0">
                <a:solidFill>
                  <a:srgbClr val="FF0000"/>
                </a:solidFill>
                <a:latin typeface="Cambria" pitchFamily="18" charset="0"/>
                <a:ea typeface="Cambria" pitchFamily="18" charset="0"/>
              </a:rPr>
              <a:t>Closed Questions</a:t>
            </a:r>
          </a:p>
          <a:p>
            <a:endParaRPr lang="en-US" dirty="0" smtClean="0">
              <a:latin typeface="Cambria" pitchFamily="18" charset="0"/>
              <a:ea typeface="Cambria" pitchFamily="18" charset="0"/>
            </a:endParaRPr>
          </a:p>
          <a:p>
            <a:pPr algn="just"/>
            <a:r>
              <a:rPr lang="en-US" sz="2600" dirty="0" smtClean="0">
                <a:latin typeface="Cambria" pitchFamily="18" charset="0"/>
                <a:ea typeface="Cambria" pitchFamily="18" charset="0"/>
              </a:rPr>
              <a:t>Closed </a:t>
            </a:r>
            <a:r>
              <a:rPr lang="en-US" sz="2600" dirty="0">
                <a:latin typeface="Cambria" pitchFamily="18" charset="0"/>
                <a:ea typeface="Cambria" pitchFamily="18" charset="0"/>
              </a:rPr>
              <a:t>questions offer a list of possible options or answers </a:t>
            </a:r>
            <a:r>
              <a:rPr lang="en-US" sz="2600" dirty="0" smtClean="0">
                <a:latin typeface="Cambria" pitchFamily="18" charset="0"/>
                <a:ea typeface="Cambria" pitchFamily="18" charset="0"/>
              </a:rPr>
              <a:t>from which </a:t>
            </a:r>
            <a:r>
              <a:rPr lang="en-US" sz="2600" dirty="0">
                <a:latin typeface="Cambria" pitchFamily="18" charset="0"/>
                <a:ea typeface="Cambria" pitchFamily="18" charset="0"/>
              </a:rPr>
              <a:t>the respondents must choose. </a:t>
            </a:r>
            <a:endParaRPr lang="en-US" sz="2600" dirty="0" smtClean="0">
              <a:latin typeface="Cambria" pitchFamily="18" charset="0"/>
              <a:ea typeface="Cambria" pitchFamily="18" charset="0"/>
            </a:endParaRPr>
          </a:p>
          <a:p>
            <a:pPr algn="just"/>
            <a:endParaRPr lang="en-US" sz="2600" dirty="0">
              <a:latin typeface="Cambria" pitchFamily="18" charset="0"/>
              <a:ea typeface="Cambria" pitchFamily="18" charset="0"/>
            </a:endParaRPr>
          </a:p>
          <a:p>
            <a:pPr algn="just"/>
            <a:r>
              <a:rPr lang="en-US" sz="2600" dirty="0" smtClean="0">
                <a:latin typeface="Cambria" pitchFamily="18" charset="0"/>
                <a:ea typeface="Cambria" pitchFamily="18" charset="0"/>
              </a:rPr>
              <a:t>When </a:t>
            </a:r>
            <a:r>
              <a:rPr lang="en-US" sz="2600" dirty="0">
                <a:latin typeface="Cambria" pitchFamily="18" charset="0"/>
                <a:ea typeface="Cambria" pitchFamily="18" charset="0"/>
              </a:rPr>
              <a:t>designing </a:t>
            </a:r>
            <a:r>
              <a:rPr lang="en-US" sz="2600" dirty="0" smtClean="0">
                <a:latin typeface="Cambria" pitchFamily="18" charset="0"/>
                <a:ea typeface="Cambria" pitchFamily="18" charset="0"/>
              </a:rPr>
              <a:t>closed questions </a:t>
            </a:r>
            <a:r>
              <a:rPr lang="en-US" sz="2600" dirty="0">
                <a:latin typeface="Cambria" pitchFamily="18" charset="0"/>
                <a:ea typeface="Cambria" pitchFamily="18" charset="0"/>
              </a:rPr>
              <a:t>one should try to:</a:t>
            </a:r>
          </a:p>
          <a:p>
            <a:pPr lvl="1" algn="just"/>
            <a:r>
              <a:rPr lang="en-US" sz="2600" dirty="0" smtClean="0">
                <a:solidFill>
                  <a:schemeClr val="tx1"/>
                </a:solidFill>
                <a:latin typeface="Cambria" pitchFamily="18" charset="0"/>
                <a:ea typeface="Cambria" pitchFamily="18" charset="0"/>
              </a:rPr>
              <a:t>Offer </a:t>
            </a:r>
            <a:r>
              <a:rPr lang="en-US" sz="2600" dirty="0">
                <a:solidFill>
                  <a:schemeClr val="tx1"/>
                </a:solidFill>
                <a:latin typeface="Cambria" pitchFamily="18" charset="0"/>
                <a:ea typeface="Cambria" pitchFamily="18" charset="0"/>
              </a:rPr>
              <a:t>a list of options that are exhaustive and </a:t>
            </a:r>
            <a:r>
              <a:rPr lang="en-US" sz="2600" dirty="0" smtClean="0">
                <a:solidFill>
                  <a:schemeClr val="tx1"/>
                </a:solidFill>
                <a:latin typeface="Cambria" pitchFamily="18" charset="0"/>
                <a:ea typeface="Cambria" pitchFamily="18" charset="0"/>
              </a:rPr>
              <a:t>mutually exclusive</a:t>
            </a:r>
            <a:endParaRPr lang="en-US" sz="2600" dirty="0">
              <a:solidFill>
                <a:schemeClr val="tx1"/>
              </a:solidFill>
              <a:latin typeface="Cambria" pitchFamily="18" charset="0"/>
              <a:ea typeface="Cambria" pitchFamily="18" charset="0"/>
            </a:endParaRPr>
          </a:p>
          <a:p>
            <a:pPr lvl="1" algn="just"/>
            <a:r>
              <a:rPr lang="en-US" sz="2600" dirty="0" smtClean="0">
                <a:solidFill>
                  <a:schemeClr val="tx1"/>
                </a:solidFill>
                <a:latin typeface="Cambria" pitchFamily="18" charset="0"/>
                <a:ea typeface="Cambria" pitchFamily="18" charset="0"/>
              </a:rPr>
              <a:t>Keep </a:t>
            </a:r>
            <a:r>
              <a:rPr lang="en-US" sz="2600" dirty="0">
                <a:solidFill>
                  <a:schemeClr val="tx1"/>
                </a:solidFill>
                <a:latin typeface="Cambria" pitchFamily="18" charset="0"/>
                <a:ea typeface="Cambria" pitchFamily="18" charset="0"/>
              </a:rPr>
              <a:t>the number of options as few as possible.</a:t>
            </a:r>
          </a:p>
          <a:p>
            <a:pPr algn="just"/>
            <a:endParaRPr lang="en-US" sz="2600" dirty="0" smtClean="0">
              <a:latin typeface="Cambria" pitchFamily="18" charset="0"/>
              <a:ea typeface="Cambria" pitchFamily="18" charset="0"/>
            </a:endParaRPr>
          </a:p>
          <a:p>
            <a:pPr algn="just"/>
            <a:r>
              <a:rPr lang="en-US" sz="2600" dirty="0" smtClean="0">
                <a:latin typeface="Cambria" pitchFamily="18" charset="0"/>
                <a:ea typeface="Cambria" pitchFamily="18" charset="0"/>
              </a:rPr>
              <a:t>Closed </a:t>
            </a:r>
            <a:r>
              <a:rPr lang="en-US" sz="2600" dirty="0">
                <a:latin typeface="Cambria" pitchFamily="18" charset="0"/>
                <a:ea typeface="Cambria" pitchFamily="18" charset="0"/>
              </a:rPr>
              <a:t>questions are useful if the range of possible responses </a:t>
            </a:r>
            <a:r>
              <a:rPr lang="en-US" sz="2600" dirty="0" smtClean="0">
                <a:latin typeface="Cambria" pitchFamily="18" charset="0"/>
                <a:ea typeface="Cambria" pitchFamily="18" charset="0"/>
              </a:rPr>
              <a:t>is known</a:t>
            </a:r>
            <a:r>
              <a:rPr lang="en-US" sz="2600" dirty="0">
                <a:latin typeface="Cambria" pitchFamily="18" charset="0"/>
                <a:ea typeface="Cambria" pitchFamily="18" charset="0"/>
              </a:rPr>
              <a:t>.</a:t>
            </a:r>
          </a:p>
        </p:txBody>
      </p:sp>
    </p:spTree>
    <p:extLst>
      <p:ext uri="{BB962C8B-B14F-4D97-AF65-F5344CB8AC3E}">
        <p14:creationId xmlns:p14="http://schemas.microsoft.com/office/powerpoint/2010/main" val="422695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24</a:t>
            </a:fld>
            <a:endParaRPr lang="en-US"/>
          </a:p>
        </p:txBody>
      </p:sp>
      <p:sp>
        <p:nvSpPr>
          <p:cNvPr id="4" name="Content Placeholder 3"/>
          <p:cNvSpPr>
            <a:spLocks noGrp="1"/>
          </p:cNvSpPr>
          <p:nvPr>
            <p:ph sz="quarter" idx="1"/>
          </p:nvPr>
        </p:nvSpPr>
        <p:spPr>
          <a:xfrm>
            <a:off x="457200" y="228600"/>
            <a:ext cx="8229600" cy="5928360"/>
          </a:xfrm>
        </p:spPr>
        <p:txBody>
          <a:bodyPr>
            <a:normAutofit/>
          </a:bodyPr>
          <a:lstStyle/>
          <a:p>
            <a:pPr marL="0" indent="0" algn="ctr">
              <a:buNone/>
            </a:pPr>
            <a:r>
              <a:rPr lang="en-US" sz="3000" b="1" dirty="0">
                <a:latin typeface="Cambria" pitchFamily="18" charset="0"/>
                <a:ea typeface="Cambria" pitchFamily="18" charset="0"/>
              </a:rPr>
              <a:t>Requirements of questions</a:t>
            </a:r>
          </a:p>
          <a:p>
            <a:endParaRPr lang="en-US" b="1" dirty="0" smtClean="0"/>
          </a:p>
          <a:p>
            <a:pPr marL="0" indent="0">
              <a:buNone/>
            </a:pPr>
            <a:r>
              <a:rPr lang="en-US" sz="2800" b="1" dirty="0" smtClean="0">
                <a:solidFill>
                  <a:srgbClr val="FF0000"/>
                </a:solidFill>
                <a:latin typeface="Cambria" pitchFamily="18" charset="0"/>
                <a:ea typeface="Cambria" pitchFamily="18" charset="0"/>
              </a:rPr>
              <a:t>1. Must </a:t>
            </a:r>
            <a:r>
              <a:rPr lang="en-US" sz="2800" b="1" dirty="0">
                <a:solidFill>
                  <a:srgbClr val="FF0000"/>
                </a:solidFill>
                <a:latin typeface="Cambria" pitchFamily="18" charset="0"/>
                <a:ea typeface="Cambria" pitchFamily="18" charset="0"/>
              </a:rPr>
              <a:t>have face </a:t>
            </a:r>
            <a:r>
              <a:rPr lang="en-US" sz="2800" b="1" dirty="0" smtClean="0">
                <a:solidFill>
                  <a:srgbClr val="FF0000"/>
                </a:solidFill>
                <a:latin typeface="Cambria" pitchFamily="18" charset="0"/>
                <a:ea typeface="Cambria" pitchFamily="18" charset="0"/>
              </a:rPr>
              <a:t>validity </a:t>
            </a:r>
            <a:endParaRPr lang="en-US" dirty="0" smtClean="0">
              <a:latin typeface="Cambria" pitchFamily="18" charset="0"/>
              <a:ea typeface="Cambria" pitchFamily="18" charset="0"/>
            </a:endParaRPr>
          </a:p>
          <a:p>
            <a:pPr algn="just"/>
            <a:r>
              <a:rPr lang="en-US" sz="2400" dirty="0" smtClean="0">
                <a:latin typeface="Cambria" pitchFamily="18" charset="0"/>
                <a:ea typeface="Cambria" pitchFamily="18" charset="0"/>
              </a:rPr>
              <a:t>That </a:t>
            </a:r>
            <a:r>
              <a:rPr lang="en-US" sz="2400" dirty="0">
                <a:latin typeface="Cambria" pitchFamily="18" charset="0"/>
                <a:ea typeface="Cambria" pitchFamily="18" charset="0"/>
              </a:rPr>
              <a:t>is the question that we design </a:t>
            </a:r>
            <a:r>
              <a:rPr lang="en-US" sz="2400" dirty="0" smtClean="0">
                <a:latin typeface="Cambria" pitchFamily="18" charset="0"/>
                <a:ea typeface="Cambria" pitchFamily="18" charset="0"/>
              </a:rPr>
              <a:t>should be </a:t>
            </a:r>
            <a:r>
              <a:rPr lang="en-US" sz="2400" dirty="0">
                <a:latin typeface="Cambria" pitchFamily="18" charset="0"/>
                <a:ea typeface="Cambria" pitchFamily="18" charset="0"/>
              </a:rPr>
              <a:t>one that give an obviously valid and relevant measurement for </a:t>
            </a:r>
            <a:r>
              <a:rPr lang="en-US" sz="2400" dirty="0" smtClean="0">
                <a:latin typeface="Cambria" pitchFamily="18" charset="0"/>
                <a:ea typeface="Cambria" pitchFamily="18" charset="0"/>
              </a:rPr>
              <a:t>the variable</a:t>
            </a:r>
            <a:r>
              <a:rPr lang="en-US" sz="2400" dirty="0">
                <a:latin typeface="Cambria" pitchFamily="18" charset="0"/>
                <a:ea typeface="Cambria" pitchFamily="18" charset="0"/>
              </a:rPr>
              <a:t>. </a:t>
            </a:r>
            <a:endParaRPr lang="en-US" sz="2400" dirty="0" smtClean="0">
              <a:latin typeface="Cambria" pitchFamily="18" charset="0"/>
              <a:ea typeface="Cambria" pitchFamily="18" charset="0"/>
            </a:endParaRP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For </a:t>
            </a:r>
            <a:r>
              <a:rPr lang="en-US" sz="2400" dirty="0">
                <a:latin typeface="Cambria" pitchFamily="18" charset="0"/>
                <a:ea typeface="Cambria" pitchFamily="18" charset="0"/>
              </a:rPr>
              <a:t>example, it may be self-evident that records kept in </a:t>
            </a:r>
            <a:r>
              <a:rPr lang="en-US" sz="2400" dirty="0" smtClean="0">
                <a:latin typeface="Cambria" pitchFamily="18" charset="0"/>
                <a:ea typeface="Cambria" pitchFamily="18" charset="0"/>
              </a:rPr>
              <a:t>an obstetrics </a:t>
            </a:r>
            <a:r>
              <a:rPr lang="en-US" sz="2400" dirty="0">
                <a:latin typeface="Cambria" pitchFamily="18" charset="0"/>
                <a:ea typeface="Cambria" pitchFamily="18" charset="0"/>
              </a:rPr>
              <a:t>ward will provide a more valid indication of birth </a:t>
            </a:r>
            <a:r>
              <a:rPr lang="en-US" sz="2400" dirty="0" smtClean="0">
                <a:latin typeface="Cambria" pitchFamily="18" charset="0"/>
                <a:ea typeface="Cambria" pitchFamily="18" charset="0"/>
              </a:rPr>
              <a:t>weights than </a:t>
            </a:r>
            <a:r>
              <a:rPr lang="en-US" sz="2400" dirty="0">
                <a:latin typeface="Cambria" pitchFamily="18" charset="0"/>
                <a:ea typeface="Cambria" pitchFamily="18" charset="0"/>
              </a:rPr>
              <a:t>information obtained by questioning mothers</a:t>
            </a:r>
            <a:r>
              <a:rPr lang="en-US" sz="2400" dirty="0" smtClean="0">
                <a:latin typeface="Cambria" pitchFamily="18" charset="0"/>
                <a:ea typeface="Cambria" pitchFamily="18" charset="0"/>
              </a:rPr>
              <a:t>.</a:t>
            </a:r>
            <a:endParaRPr lang="en-US" sz="2400" dirty="0">
              <a:latin typeface="Cambria" pitchFamily="18" charset="0"/>
              <a:ea typeface="Cambria" pitchFamily="18" charset="0"/>
            </a:endParaRPr>
          </a:p>
        </p:txBody>
      </p:sp>
    </p:spTree>
    <p:extLst>
      <p:ext uri="{BB962C8B-B14F-4D97-AF65-F5344CB8AC3E}">
        <p14:creationId xmlns:p14="http://schemas.microsoft.com/office/powerpoint/2010/main" val="1330284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25</a:t>
            </a:fld>
            <a:endParaRPr lang="en-US"/>
          </a:p>
        </p:txBody>
      </p:sp>
      <p:sp>
        <p:nvSpPr>
          <p:cNvPr id="4" name="Content Placeholder 3"/>
          <p:cNvSpPr>
            <a:spLocks noGrp="1"/>
          </p:cNvSpPr>
          <p:nvPr>
            <p:ph sz="quarter" idx="1"/>
          </p:nvPr>
        </p:nvSpPr>
        <p:spPr>
          <a:xfrm>
            <a:off x="457200" y="838200"/>
            <a:ext cx="8229600" cy="5318760"/>
          </a:xfrm>
        </p:spPr>
        <p:txBody>
          <a:bodyPr>
            <a:normAutofit/>
          </a:bodyPr>
          <a:lstStyle/>
          <a:p>
            <a:pPr marL="0" indent="0">
              <a:buNone/>
            </a:pPr>
            <a:r>
              <a:rPr lang="en-US" sz="2800" b="1" dirty="0" smtClean="0">
                <a:solidFill>
                  <a:srgbClr val="FF0000"/>
                </a:solidFill>
                <a:latin typeface="Cambria" pitchFamily="18" charset="0"/>
                <a:ea typeface="Cambria" pitchFamily="18" charset="0"/>
              </a:rPr>
              <a:t>2. Must </a:t>
            </a:r>
            <a:r>
              <a:rPr lang="en-US" sz="2800" b="1" dirty="0">
                <a:solidFill>
                  <a:srgbClr val="FF0000"/>
                </a:solidFill>
                <a:latin typeface="Cambria" pitchFamily="18" charset="0"/>
                <a:ea typeface="Cambria" pitchFamily="18" charset="0"/>
              </a:rPr>
              <a:t>be clear and </a:t>
            </a:r>
            <a:r>
              <a:rPr lang="en-US" sz="2800" b="1" dirty="0" smtClean="0">
                <a:solidFill>
                  <a:srgbClr val="FF0000"/>
                </a:solidFill>
                <a:latin typeface="Cambria" pitchFamily="18" charset="0"/>
                <a:ea typeface="Cambria" pitchFamily="18" charset="0"/>
              </a:rPr>
              <a:t>unambiguous</a:t>
            </a:r>
            <a:r>
              <a:rPr lang="en-US" sz="2800" dirty="0" smtClean="0">
                <a:solidFill>
                  <a:srgbClr val="FF0000"/>
                </a:solidFill>
                <a:latin typeface="Cambria" pitchFamily="18" charset="0"/>
                <a:ea typeface="Cambria" pitchFamily="18" charset="0"/>
              </a:rPr>
              <a:t> </a:t>
            </a:r>
            <a:endParaRPr lang="en-US" sz="2800" dirty="0">
              <a:solidFill>
                <a:srgbClr val="FF0000"/>
              </a:solidFill>
              <a:latin typeface="Cambria" pitchFamily="18" charset="0"/>
              <a:ea typeface="Cambria" pitchFamily="18" charset="0"/>
            </a:endParaRPr>
          </a:p>
          <a:p>
            <a:endParaRPr lang="en-US" dirty="0" smtClean="0">
              <a:latin typeface="Cambria" pitchFamily="18" charset="0"/>
              <a:ea typeface="Cambria" pitchFamily="18" charset="0"/>
            </a:endParaRPr>
          </a:p>
          <a:p>
            <a:pPr algn="just"/>
            <a:r>
              <a:rPr lang="en-US" sz="2400" dirty="0" smtClean="0">
                <a:latin typeface="Cambria" pitchFamily="18" charset="0"/>
                <a:ea typeface="Cambria" pitchFamily="18" charset="0"/>
              </a:rPr>
              <a:t>The </a:t>
            </a:r>
            <a:r>
              <a:rPr lang="en-US" sz="2400" dirty="0">
                <a:latin typeface="Cambria" pitchFamily="18" charset="0"/>
                <a:ea typeface="Cambria" pitchFamily="18" charset="0"/>
              </a:rPr>
              <a:t>way in which questions are worded can ‘</a:t>
            </a:r>
            <a:r>
              <a:rPr lang="en-US" sz="2400" i="1" dirty="0">
                <a:latin typeface="Cambria" pitchFamily="18" charset="0"/>
                <a:ea typeface="Cambria" pitchFamily="18" charset="0"/>
              </a:rPr>
              <a:t>make or break</a:t>
            </a:r>
            <a:r>
              <a:rPr lang="en-US" sz="2400" dirty="0">
                <a:latin typeface="Cambria" pitchFamily="18" charset="0"/>
                <a:ea typeface="Cambria" pitchFamily="18" charset="0"/>
              </a:rPr>
              <a:t>’ a questionnaire. Questions must </a:t>
            </a:r>
            <a:r>
              <a:rPr lang="en-US" sz="2400" dirty="0" smtClean="0">
                <a:latin typeface="Cambria" pitchFamily="18" charset="0"/>
                <a:ea typeface="Cambria" pitchFamily="18" charset="0"/>
              </a:rPr>
              <a:t>be clear </a:t>
            </a:r>
            <a:r>
              <a:rPr lang="en-US" sz="2400" dirty="0">
                <a:latin typeface="Cambria" pitchFamily="18" charset="0"/>
                <a:ea typeface="Cambria" pitchFamily="18" charset="0"/>
              </a:rPr>
              <a:t>and unambiguous. </a:t>
            </a:r>
            <a:endParaRPr lang="en-US" sz="2400" dirty="0" smtClean="0">
              <a:latin typeface="Cambria" pitchFamily="18" charset="0"/>
              <a:ea typeface="Cambria" pitchFamily="18" charset="0"/>
            </a:endParaRP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They </a:t>
            </a:r>
            <a:r>
              <a:rPr lang="en-US" sz="2400" dirty="0">
                <a:latin typeface="Cambria" pitchFamily="18" charset="0"/>
                <a:ea typeface="Cambria" pitchFamily="18" charset="0"/>
              </a:rPr>
              <a:t>must be phrased in language that it </a:t>
            </a:r>
            <a:r>
              <a:rPr lang="en-US" sz="2400" dirty="0" smtClean="0">
                <a:latin typeface="Cambria" pitchFamily="18" charset="0"/>
                <a:ea typeface="Cambria" pitchFamily="18" charset="0"/>
              </a:rPr>
              <a:t>is believed </a:t>
            </a:r>
            <a:r>
              <a:rPr lang="en-US" sz="2400" dirty="0">
                <a:latin typeface="Cambria" pitchFamily="18" charset="0"/>
                <a:ea typeface="Cambria" pitchFamily="18" charset="0"/>
              </a:rPr>
              <a:t>the respondent will understand, and that all respondents </a:t>
            </a:r>
            <a:r>
              <a:rPr lang="en-US" sz="2400" dirty="0" smtClean="0">
                <a:latin typeface="Cambria" pitchFamily="18" charset="0"/>
                <a:ea typeface="Cambria" pitchFamily="18" charset="0"/>
              </a:rPr>
              <a:t>will understand </a:t>
            </a:r>
            <a:r>
              <a:rPr lang="en-US" sz="2400" dirty="0">
                <a:latin typeface="Cambria" pitchFamily="18" charset="0"/>
                <a:ea typeface="Cambria" pitchFamily="18" charset="0"/>
              </a:rPr>
              <a:t>in the same way. </a:t>
            </a:r>
            <a:endParaRPr lang="en-US" sz="2400" dirty="0" smtClean="0">
              <a:latin typeface="Cambria" pitchFamily="18" charset="0"/>
              <a:ea typeface="Cambria" pitchFamily="18" charset="0"/>
            </a:endParaRP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To </a:t>
            </a:r>
            <a:r>
              <a:rPr lang="en-US" sz="2400" dirty="0">
                <a:latin typeface="Cambria" pitchFamily="18" charset="0"/>
                <a:ea typeface="Cambria" pitchFamily="18" charset="0"/>
              </a:rPr>
              <a:t>ensure clarity, each question </a:t>
            </a:r>
            <a:r>
              <a:rPr lang="en-US" sz="2400" dirty="0" smtClean="0">
                <a:latin typeface="Cambria" pitchFamily="18" charset="0"/>
                <a:ea typeface="Cambria" pitchFamily="18" charset="0"/>
              </a:rPr>
              <a:t>should contain </a:t>
            </a:r>
            <a:r>
              <a:rPr lang="en-US" sz="2400" dirty="0">
                <a:latin typeface="Cambria" pitchFamily="18" charset="0"/>
                <a:ea typeface="Cambria" pitchFamily="18" charset="0"/>
              </a:rPr>
              <a:t>only one </a:t>
            </a:r>
            <a:r>
              <a:rPr lang="en-US" sz="2400" dirty="0" smtClean="0">
                <a:latin typeface="Cambria" pitchFamily="18" charset="0"/>
                <a:ea typeface="Cambria" pitchFamily="18" charset="0"/>
              </a:rPr>
              <a:t>idea</a:t>
            </a:r>
            <a:r>
              <a:rPr lang="en-US" sz="2400" dirty="0">
                <a:latin typeface="Cambria" pitchFamily="18" charset="0"/>
                <a:ea typeface="Cambria" pitchFamily="18" charset="0"/>
              </a:rPr>
              <a:t>.</a:t>
            </a:r>
          </a:p>
        </p:txBody>
      </p:sp>
    </p:spTree>
    <p:extLst>
      <p:ext uri="{BB962C8B-B14F-4D97-AF65-F5344CB8AC3E}">
        <p14:creationId xmlns:p14="http://schemas.microsoft.com/office/powerpoint/2010/main" val="1096885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26</a:t>
            </a:fld>
            <a:endParaRPr lang="en-US"/>
          </a:p>
        </p:txBody>
      </p:sp>
      <p:sp>
        <p:nvSpPr>
          <p:cNvPr id="4" name="Content Placeholder 3"/>
          <p:cNvSpPr>
            <a:spLocks noGrp="1"/>
          </p:cNvSpPr>
          <p:nvPr>
            <p:ph sz="quarter" idx="1"/>
          </p:nvPr>
        </p:nvSpPr>
        <p:spPr>
          <a:xfrm>
            <a:off x="457200" y="304800"/>
            <a:ext cx="8229600" cy="5852160"/>
          </a:xfrm>
        </p:spPr>
        <p:txBody>
          <a:bodyPr>
            <a:normAutofit fontScale="92500" lnSpcReduction="10000"/>
          </a:bodyPr>
          <a:lstStyle/>
          <a:p>
            <a:pPr marL="0" indent="0">
              <a:buNone/>
            </a:pPr>
            <a:r>
              <a:rPr lang="en-US" sz="3000" b="1" dirty="0" smtClean="0">
                <a:solidFill>
                  <a:srgbClr val="FF0000"/>
                </a:solidFill>
                <a:latin typeface="Cambria" pitchFamily="18" charset="0"/>
                <a:ea typeface="Cambria" pitchFamily="18" charset="0"/>
              </a:rPr>
              <a:t>3. Must </a:t>
            </a:r>
            <a:r>
              <a:rPr lang="en-US" sz="3000" b="1" dirty="0">
                <a:solidFill>
                  <a:srgbClr val="FF0000"/>
                </a:solidFill>
                <a:latin typeface="Cambria" pitchFamily="18" charset="0"/>
                <a:ea typeface="Cambria" pitchFamily="18" charset="0"/>
              </a:rPr>
              <a:t>not be offensive </a:t>
            </a:r>
            <a:endParaRPr lang="en-US" sz="3000" dirty="0" smtClean="0">
              <a:solidFill>
                <a:srgbClr val="FF0000"/>
              </a:solidFill>
              <a:latin typeface="Cambria" pitchFamily="18" charset="0"/>
              <a:ea typeface="Cambria" pitchFamily="18" charset="0"/>
            </a:endParaRPr>
          </a:p>
          <a:p>
            <a:endParaRPr lang="en-US" dirty="0" smtClean="0">
              <a:latin typeface="Cambria" pitchFamily="18" charset="0"/>
              <a:ea typeface="Cambria" pitchFamily="18" charset="0"/>
            </a:endParaRPr>
          </a:p>
          <a:p>
            <a:pPr algn="just"/>
            <a:r>
              <a:rPr lang="en-US" sz="2800" dirty="0" smtClean="0">
                <a:latin typeface="Cambria" pitchFamily="18" charset="0"/>
                <a:ea typeface="Cambria" pitchFamily="18" charset="0"/>
              </a:rPr>
              <a:t>Whenever </a:t>
            </a:r>
            <a:r>
              <a:rPr lang="en-US" sz="2800" dirty="0">
                <a:latin typeface="Cambria" pitchFamily="18" charset="0"/>
                <a:ea typeface="Cambria" pitchFamily="18" charset="0"/>
              </a:rPr>
              <a:t>possible it is wise to </a:t>
            </a:r>
            <a:r>
              <a:rPr lang="en-US" sz="2800" dirty="0" smtClean="0">
                <a:latin typeface="Cambria" pitchFamily="18" charset="0"/>
                <a:ea typeface="Cambria" pitchFamily="18" charset="0"/>
              </a:rPr>
              <a:t>avoid questions </a:t>
            </a:r>
            <a:r>
              <a:rPr lang="en-US" sz="2800" dirty="0">
                <a:latin typeface="Cambria" pitchFamily="18" charset="0"/>
                <a:ea typeface="Cambria" pitchFamily="18" charset="0"/>
              </a:rPr>
              <a:t>that may offend the respondent, for example those </a:t>
            </a:r>
            <a:r>
              <a:rPr lang="en-US" sz="2800" dirty="0" smtClean="0">
                <a:latin typeface="Cambria" pitchFamily="18" charset="0"/>
                <a:ea typeface="Cambria" pitchFamily="18" charset="0"/>
              </a:rPr>
              <a:t>that deal </a:t>
            </a:r>
            <a:r>
              <a:rPr lang="en-US" sz="2800" dirty="0">
                <a:latin typeface="Cambria" pitchFamily="18" charset="0"/>
                <a:ea typeface="Cambria" pitchFamily="18" charset="0"/>
              </a:rPr>
              <a:t>with intimate matters, those which may seem to expose </a:t>
            </a:r>
            <a:r>
              <a:rPr lang="en-US" sz="2800" dirty="0" smtClean="0">
                <a:latin typeface="Cambria" pitchFamily="18" charset="0"/>
                <a:ea typeface="Cambria" pitchFamily="18" charset="0"/>
              </a:rPr>
              <a:t>the respondent’s </a:t>
            </a:r>
            <a:r>
              <a:rPr lang="en-US" sz="2800" dirty="0">
                <a:latin typeface="Cambria" pitchFamily="18" charset="0"/>
                <a:ea typeface="Cambria" pitchFamily="18" charset="0"/>
              </a:rPr>
              <a:t>ignorance, and those requiring him to give a </a:t>
            </a:r>
            <a:r>
              <a:rPr lang="en-US" sz="2800" dirty="0" smtClean="0">
                <a:latin typeface="Cambria" pitchFamily="18" charset="0"/>
                <a:ea typeface="Cambria" pitchFamily="18" charset="0"/>
              </a:rPr>
              <a:t>socially unacceptable </a:t>
            </a:r>
            <a:r>
              <a:rPr lang="en-US" sz="2800" dirty="0">
                <a:latin typeface="Cambria" pitchFamily="18" charset="0"/>
                <a:ea typeface="Cambria" pitchFamily="18" charset="0"/>
              </a:rPr>
              <a:t>answer.</a:t>
            </a:r>
          </a:p>
          <a:p>
            <a:endParaRPr lang="en-US" dirty="0" smtClean="0">
              <a:latin typeface="Cambria" pitchFamily="18" charset="0"/>
              <a:ea typeface="Cambria" pitchFamily="18" charset="0"/>
            </a:endParaRPr>
          </a:p>
          <a:p>
            <a:pPr marL="0" indent="0">
              <a:buNone/>
            </a:pPr>
            <a:r>
              <a:rPr lang="en-US" sz="3000" b="1" dirty="0" smtClean="0">
                <a:solidFill>
                  <a:srgbClr val="FF0000"/>
                </a:solidFill>
                <a:latin typeface="Cambria" pitchFamily="18" charset="0"/>
                <a:ea typeface="Cambria" pitchFamily="18" charset="0"/>
              </a:rPr>
              <a:t>4. The </a:t>
            </a:r>
            <a:r>
              <a:rPr lang="en-US" sz="3000" b="1" dirty="0">
                <a:solidFill>
                  <a:srgbClr val="FF0000"/>
                </a:solidFill>
                <a:latin typeface="Cambria" pitchFamily="18" charset="0"/>
                <a:ea typeface="Cambria" pitchFamily="18" charset="0"/>
              </a:rPr>
              <a:t>questions should be </a:t>
            </a:r>
            <a:r>
              <a:rPr lang="en-US" sz="3000" b="1" dirty="0" smtClean="0">
                <a:solidFill>
                  <a:srgbClr val="FF0000"/>
                </a:solidFill>
                <a:latin typeface="Cambria" pitchFamily="18" charset="0"/>
                <a:ea typeface="Cambria" pitchFamily="18" charset="0"/>
              </a:rPr>
              <a:t>fair</a:t>
            </a:r>
            <a:endParaRPr lang="en-US" sz="3000" dirty="0" smtClean="0">
              <a:solidFill>
                <a:srgbClr val="FF0000"/>
              </a:solidFill>
              <a:latin typeface="Cambria" pitchFamily="18" charset="0"/>
              <a:ea typeface="Cambria" pitchFamily="18" charset="0"/>
            </a:endParaRPr>
          </a:p>
          <a:p>
            <a:endParaRPr lang="en-US" dirty="0" smtClean="0">
              <a:latin typeface="Cambria" pitchFamily="18" charset="0"/>
              <a:ea typeface="Cambria" pitchFamily="18" charset="0"/>
            </a:endParaRPr>
          </a:p>
          <a:p>
            <a:pPr algn="just"/>
            <a:r>
              <a:rPr lang="en-US" sz="2800" dirty="0" smtClean="0">
                <a:latin typeface="Cambria" pitchFamily="18" charset="0"/>
                <a:ea typeface="Cambria" pitchFamily="18" charset="0"/>
              </a:rPr>
              <a:t>They </a:t>
            </a:r>
            <a:r>
              <a:rPr lang="en-US" sz="2800" dirty="0">
                <a:latin typeface="Cambria" pitchFamily="18" charset="0"/>
                <a:ea typeface="Cambria" pitchFamily="18" charset="0"/>
              </a:rPr>
              <a:t>should not be phrased in a </a:t>
            </a:r>
            <a:r>
              <a:rPr lang="en-US" sz="2800" dirty="0" smtClean="0">
                <a:latin typeface="Cambria" pitchFamily="18" charset="0"/>
                <a:ea typeface="Cambria" pitchFamily="18" charset="0"/>
              </a:rPr>
              <a:t>way that </a:t>
            </a:r>
            <a:r>
              <a:rPr lang="en-US" sz="2800" dirty="0">
                <a:latin typeface="Cambria" pitchFamily="18" charset="0"/>
                <a:ea typeface="Cambria" pitchFamily="18" charset="0"/>
              </a:rPr>
              <a:t>suggests a specific answer, and should not be loaded. </a:t>
            </a:r>
            <a:endParaRPr lang="en-US" sz="2800" dirty="0" smtClean="0">
              <a:latin typeface="Cambria" pitchFamily="18" charset="0"/>
              <a:ea typeface="Cambria" pitchFamily="18" charset="0"/>
            </a:endParaRPr>
          </a:p>
          <a:p>
            <a:pPr algn="just"/>
            <a:r>
              <a:rPr lang="en-US" sz="2800" dirty="0" smtClean="0">
                <a:latin typeface="Cambria" pitchFamily="18" charset="0"/>
                <a:ea typeface="Cambria" pitchFamily="18" charset="0"/>
              </a:rPr>
              <a:t>Short</a:t>
            </a:r>
            <a:r>
              <a:rPr lang="en-US" sz="2800" dirty="0">
                <a:latin typeface="Cambria" pitchFamily="18" charset="0"/>
                <a:ea typeface="Cambria" pitchFamily="18" charset="0"/>
              </a:rPr>
              <a:t> </a:t>
            </a:r>
            <a:r>
              <a:rPr lang="en-US" sz="2800" dirty="0" smtClean="0">
                <a:latin typeface="Cambria" pitchFamily="18" charset="0"/>
                <a:ea typeface="Cambria" pitchFamily="18" charset="0"/>
              </a:rPr>
              <a:t>questions </a:t>
            </a:r>
            <a:r>
              <a:rPr lang="en-US" sz="2800" dirty="0">
                <a:latin typeface="Cambria" pitchFamily="18" charset="0"/>
                <a:ea typeface="Cambria" pitchFamily="18" charset="0"/>
              </a:rPr>
              <a:t>are generally regarded as preferable to long ones.</a:t>
            </a:r>
          </a:p>
        </p:txBody>
      </p:sp>
    </p:spTree>
    <p:extLst>
      <p:ext uri="{BB962C8B-B14F-4D97-AF65-F5344CB8AC3E}">
        <p14:creationId xmlns:p14="http://schemas.microsoft.com/office/powerpoint/2010/main" val="1058675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27</a:t>
            </a:fld>
            <a:endParaRPr lang="en-US"/>
          </a:p>
        </p:txBody>
      </p:sp>
      <p:sp>
        <p:nvSpPr>
          <p:cNvPr id="4" name="Content Placeholder 3"/>
          <p:cNvSpPr>
            <a:spLocks noGrp="1"/>
          </p:cNvSpPr>
          <p:nvPr>
            <p:ph sz="quarter" idx="1"/>
          </p:nvPr>
        </p:nvSpPr>
        <p:spPr>
          <a:xfrm>
            <a:off x="457200" y="457200"/>
            <a:ext cx="8229600" cy="5668963"/>
          </a:xfrm>
        </p:spPr>
        <p:txBody>
          <a:bodyPr>
            <a:normAutofit/>
          </a:bodyPr>
          <a:lstStyle/>
          <a:p>
            <a:pPr marL="0" indent="0">
              <a:buNone/>
            </a:pPr>
            <a:r>
              <a:rPr lang="en-US" sz="2800" b="1" dirty="0" smtClean="0">
                <a:solidFill>
                  <a:srgbClr val="FF0000"/>
                </a:solidFill>
                <a:latin typeface="Cambria" pitchFamily="18" charset="0"/>
                <a:ea typeface="Cambria" pitchFamily="18" charset="0"/>
              </a:rPr>
              <a:t>5. Sensitive questions</a:t>
            </a:r>
            <a:endParaRPr lang="en-US" sz="2800" dirty="0" smtClean="0">
              <a:solidFill>
                <a:srgbClr val="FF0000"/>
              </a:solidFill>
              <a:latin typeface="Cambria" pitchFamily="18" charset="0"/>
              <a:ea typeface="Cambria" pitchFamily="18" charset="0"/>
            </a:endParaRPr>
          </a:p>
          <a:p>
            <a:endParaRPr lang="en-US" dirty="0" smtClean="0">
              <a:latin typeface="Cambria" pitchFamily="18" charset="0"/>
              <a:ea typeface="Cambria" pitchFamily="18" charset="0"/>
            </a:endParaRPr>
          </a:p>
          <a:p>
            <a:pPr algn="just"/>
            <a:r>
              <a:rPr lang="en-US" sz="2400" dirty="0" smtClean="0">
                <a:latin typeface="Cambria" pitchFamily="18" charset="0"/>
                <a:ea typeface="Cambria" pitchFamily="18" charset="0"/>
              </a:rPr>
              <a:t>It </a:t>
            </a:r>
            <a:r>
              <a:rPr lang="en-US" sz="2400" dirty="0">
                <a:latin typeface="Cambria" pitchFamily="18" charset="0"/>
                <a:ea typeface="Cambria" pitchFamily="18" charset="0"/>
              </a:rPr>
              <a:t>may not be possible to avoid asking ‘</a:t>
            </a:r>
            <a:r>
              <a:rPr lang="en-US" sz="2400" dirty="0" smtClean="0">
                <a:latin typeface="Cambria" pitchFamily="18" charset="0"/>
                <a:ea typeface="Cambria" pitchFamily="18" charset="0"/>
              </a:rPr>
              <a:t>sensitive’ questions </a:t>
            </a:r>
            <a:r>
              <a:rPr lang="en-US" sz="2400" dirty="0">
                <a:latin typeface="Cambria" pitchFamily="18" charset="0"/>
                <a:ea typeface="Cambria" pitchFamily="18" charset="0"/>
              </a:rPr>
              <a:t>that may offend </a:t>
            </a:r>
            <a:r>
              <a:rPr lang="en-US" sz="2400" dirty="0" smtClean="0">
                <a:latin typeface="Cambria" pitchFamily="18" charset="0"/>
                <a:ea typeface="Cambria" pitchFamily="18" charset="0"/>
              </a:rPr>
              <a:t>respondents</a:t>
            </a:r>
            <a:r>
              <a:rPr lang="en-US" sz="2400" dirty="0">
                <a:latin typeface="Cambria" pitchFamily="18" charset="0"/>
                <a:ea typeface="Cambria" pitchFamily="18" charset="0"/>
              </a:rPr>
              <a:t>.</a:t>
            </a: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In </a:t>
            </a:r>
            <a:r>
              <a:rPr lang="en-US" sz="2400" dirty="0">
                <a:latin typeface="Cambria" pitchFamily="18" charset="0"/>
                <a:ea typeface="Cambria" pitchFamily="18" charset="0"/>
              </a:rPr>
              <a:t>such situations the </a:t>
            </a:r>
            <a:r>
              <a:rPr lang="en-US" sz="2400" dirty="0" smtClean="0">
                <a:latin typeface="Cambria" pitchFamily="18" charset="0"/>
                <a:ea typeface="Cambria" pitchFamily="18" charset="0"/>
              </a:rPr>
              <a:t>interviewer (questioner</a:t>
            </a:r>
            <a:r>
              <a:rPr lang="en-US" sz="2400" dirty="0">
                <a:latin typeface="Cambria" pitchFamily="18" charset="0"/>
                <a:ea typeface="Cambria" pitchFamily="18" charset="0"/>
              </a:rPr>
              <a:t>) should do it very carefully and </a:t>
            </a:r>
            <a:r>
              <a:rPr lang="en-US" sz="2400" dirty="0" smtClean="0">
                <a:latin typeface="Cambria" pitchFamily="18" charset="0"/>
                <a:ea typeface="Cambria" pitchFamily="18" charset="0"/>
              </a:rPr>
              <a:t>wisely.</a:t>
            </a:r>
            <a:endParaRPr lang="en-US" sz="2400" dirty="0">
              <a:latin typeface="Cambria" pitchFamily="18" charset="0"/>
              <a:ea typeface="Cambria" pitchFamily="18" charset="0"/>
            </a:endParaRPr>
          </a:p>
        </p:txBody>
      </p:sp>
    </p:spTree>
    <p:extLst>
      <p:ext uri="{BB962C8B-B14F-4D97-AF65-F5344CB8AC3E}">
        <p14:creationId xmlns:p14="http://schemas.microsoft.com/office/powerpoint/2010/main" val="973869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pPr algn="ctr"/>
            <a:r>
              <a:rPr lang="en-US" sz="3200" b="1" dirty="0" smtClean="0">
                <a:latin typeface="Cambria" pitchFamily="18" charset="0"/>
                <a:ea typeface="Cambria" pitchFamily="18" charset="0"/>
              </a:rPr>
              <a:t>Steps in designing questionnaire</a:t>
            </a:r>
            <a:endParaRPr lang="en-US" sz="3200"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D47A117F-A1EE-4146-96C1-DDC0A70E5E21}" type="slidenum">
              <a:rPr lang="en-US" smtClean="0"/>
              <a:t>28</a:t>
            </a:fld>
            <a:endParaRPr lang="en-US"/>
          </a:p>
        </p:txBody>
      </p:sp>
      <p:sp>
        <p:nvSpPr>
          <p:cNvPr id="4" name="Content Placeholder 3"/>
          <p:cNvSpPr>
            <a:spLocks noGrp="1"/>
          </p:cNvSpPr>
          <p:nvPr>
            <p:ph sz="quarter" idx="1"/>
          </p:nvPr>
        </p:nvSpPr>
        <p:spPr>
          <a:xfrm>
            <a:off x="457200" y="838200"/>
            <a:ext cx="8229600" cy="5318760"/>
          </a:xfrm>
        </p:spPr>
        <p:txBody>
          <a:bodyPr>
            <a:normAutofit fontScale="85000" lnSpcReduction="20000"/>
          </a:bodyPr>
          <a:lstStyle/>
          <a:p>
            <a:pPr marL="0" indent="0">
              <a:buNone/>
            </a:pPr>
            <a:r>
              <a:rPr lang="en-US" sz="3600" b="1" dirty="0">
                <a:solidFill>
                  <a:srgbClr val="FF0000"/>
                </a:solidFill>
                <a:latin typeface="Cambria" pitchFamily="18" charset="0"/>
                <a:ea typeface="Cambria" pitchFamily="18" charset="0"/>
              </a:rPr>
              <a:t>Step1: </a:t>
            </a:r>
            <a:r>
              <a:rPr lang="en-US" sz="3600" b="1" dirty="0" smtClean="0">
                <a:solidFill>
                  <a:srgbClr val="FF0000"/>
                </a:solidFill>
                <a:latin typeface="Cambria" pitchFamily="18" charset="0"/>
                <a:ea typeface="Cambria" pitchFamily="18" charset="0"/>
              </a:rPr>
              <a:t>Content</a:t>
            </a:r>
            <a:endParaRPr lang="en-US" sz="3600" b="1" dirty="0">
              <a:solidFill>
                <a:srgbClr val="FF0000"/>
              </a:solidFill>
              <a:latin typeface="Cambria" pitchFamily="18" charset="0"/>
              <a:ea typeface="Cambria" pitchFamily="18" charset="0"/>
            </a:endParaRPr>
          </a:p>
          <a:p>
            <a:endParaRPr lang="en-US" b="1" dirty="0" smtClean="0"/>
          </a:p>
          <a:p>
            <a:pPr algn="just"/>
            <a:r>
              <a:rPr lang="en-US" sz="3100" dirty="0" smtClean="0">
                <a:latin typeface="Cambria" pitchFamily="18" charset="0"/>
                <a:ea typeface="Cambria" pitchFamily="18" charset="0"/>
              </a:rPr>
              <a:t>Take </a:t>
            </a:r>
            <a:r>
              <a:rPr lang="en-US" sz="3100" dirty="0">
                <a:latin typeface="Cambria" pitchFamily="18" charset="0"/>
                <a:ea typeface="Cambria" pitchFamily="18" charset="0"/>
              </a:rPr>
              <a:t>your objectives and variables as your starting point.</a:t>
            </a:r>
          </a:p>
          <a:p>
            <a:endParaRPr lang="en-US" sz="3100" dirty="0" smtClean="0">
              <a:latin typeface="Cambria" pitchFamily="18" charset="0"/>
              <a:ea typeface="Cambria" pitchFamily="18" charset="0"/>
            </a:endParaRPr>
          </a:p>
          <a:p>
            <a:pPr algn="just"/>
            <a:r>
              <a:rPr lang="en-US" sz="3100" dirty="0" smtClean="0">
                <a:latin typeface="Cambria" pitchFamily="18" charset="0"/>
                <a:ea typeface="Cambria" pitchFamily="18" charset="0"/>
              </a:rPr>
              <a:t>Decide </a:t>
            </a:r>
            <a:r>
              <a:rPr lang="en-US" sz="3100" dirty="0">
                <a:latin typeface="Cambria" pitchFamily="18" charset="0"/>
                <a:ea typeface="Cambria" pitchFamily="18" charset="0"/>
              </a:rPr>
              <a:t>what questions will be needed to measure or to define </a:t>
            </a:r>
            <a:r>
              <a:rPr lang="en-US" sz="3100" dirty="0" smtClean="0">
                <a:latin typeface="Cambria" pitchFamily="18" charset="0"/>
                <a:ea typeface="Cambria" pitchFamily="18" charset="0"/>
              </a:rPr>
              <a:t>your variables </a:t>
            </a:r>
            <a:r>
              <a:rPr lang="en-US" sz="3100" dirty="0">
                <a:latin typeface="Cambria" pitchFamily="18" charset="0"/>
                <a:ea typeface="Cambria" pitchFamily="18" charset="0"/>
              </a:rPr>
              <a:t>and reach your objectives. </a:t>
            </a:r>
            <a:endParaRPr lang="en-US" sz="3100" dirty="0" smtClean="0">
              <a:latin typeface="Cambria" pitchFamily="18" charset="0"/>
              <a:ea typeface="Cambria" pitchFamily="18" charset="0"/>
            </a:endParaRPr>
          </a:p>
          <a:p>
            <a:pPr algn="just"/>
            <a:endParaRPr lang="en-US" sz="3100" dirty="0" smtClean="0">
              <a:latin typeface="Cambria" pitchFamily="18" charset="0"/>
              <a:ea typeface="Cambria" pitchFamily="18" charset="0"/>
            </a:endParaRPr>
          </a:p>
          <a:p>
            <a:pPr algn="just"/>
            <a:r>
              <a:rPr lang="en-US" sz="3100" dirty="0" smtClean="0">
                <a:latin typeface="Cambria" pitchFamily="18" charset="0"/>
                <a:ea typeface="Cambria" pitchFamily="18" charset="0"/>
              </a:rPr>
              <a:t>When </a:t>
            </a:r>
            <a:r>
              <a:rPr lang="en-US" sz="3100" dirty="0">
                <a:latin typeface="Cambria" pitchFamily="18" charset="0"/>
                <a:ea typeface="Cambria" pitchFamily="18" charset="0"/>
              </a:rPr>
              <a:t>developing </a:t>
            </a:r>
            <a:r>
              <a:rPr lang="en-US" sz="3100" dirty="0" smtClean="0">
                <a:latin typeface="Cambria" pitchFamily="18" charset="0"/>
                <a:ea typeface="Cambria" pitchFamily="18" charset="0"/>
              </a:rPr>
              <a:t>the questionnaire</a:t>
            </a:r>
            <a:r>
              <a:rPr lang="en-US" sz="3100" dirty="0">
                <a:latin typeface="Cambria" pitchFamily="18" charset="0"/>
                <a:ea typeface="Cambria" pitchFamily="18" charset="0"/>
              </a:rPr>
              <a:t>, you should reconsider the variables you have </a:t>
            </a:r>
            <a:r>
              <a:rPr lang="en-US" sz="3100" dirty="0" smtClean="0">
                <a:latin typeface="Cambria" pitchFamily="18" charset="0"/>
                <a:ea typeface="Cambria" pitchFamily="18" charset="0"/>
              </a:rPr>
              <a:t>chosen, and</a:t>
            </a:r>
            <a:r>
              <a:rPr lang="en-US" sz="3100" dirty="0">
                <a:latin typeface="Cambria" pitchFamily="18" charset="0"/>
                <a:ea typeface="Cambria" pitchFamily="18" charset="0"/>
              </a:rPr>
              <a:t>, if necessary, add, drop or change some. </a:t>
            </a:r>
            <a:endParaRPr lang="en-US" sz="3100" dirty="0" smtClean="0">
              <a:latin typeface="Cambria" pitchFamily="18" charset="0"/>
              <a:ea typeface="Cambria" pitchFamily="18" charset="0"/>
            </a:endParaRPr>
          </a:p>
          <a:p>
            <a:pPr algn="just"/>
            <a:endParaRPr lang="en-US" sz="3100" dirty="0" smtClean="0">
              <a:latin typeface="Cambria" pitchFamily="18" charset="0"/>
              <a:ea typeface="Cambria" pitchFamily="18" charset="0"/>
            </a:endParaRPr>
          </a:p>
          <a:p>
            <a:pPr algn="just"/>
            <a:r>
              <a:rPr lang="en-US" sz="3100" dirty="0" smtClean="0">
                <a:latin typeface="Cambria" pitchFamily="18" charset="0"/>
                <a:ea typeface="Cambria" pitchFamily="18" charset="0"/>
              </a:rPr>
              <a:t>You </a:t>
            </a:r>
            <a:r>
              <a:rPr lang="en-US" sz="3100" dirty="0">
                <a:latin typeface="Cambria" pitchFamily="18" charset="0"/>
                <a:ea typeface="Cambria" pitchFamily="18" charset="0"/>
              </a:rPr>
              <a:t>may even </a:t>
            </a:r>
            <a:r>
              <a:rPr lang="en-US" sz="3100" dirty="0" smtClean="0">
                <a:latin typeface="Cambria" pitchFamily="18" charset="0"/>
                <a:ea typeface="Cambria" pitchFamily="18" charset="0"/>
              </a:rPr>
              <a:t>change some </a:t>
            </a:r>
            <a:r>
              <a:rPr lang="en-US" sz="3100" dirty="0">
                <a:latin typeface="Cambria" pitchFamily="18" charset="0"/>
                <a:ea typeface="Cambria" pitchFamily="18" charset="0"/>
              </a:rPr>
              <a:t>of your objectives at this stage.</a:t>
            </a:r>
          </a:p>
        </p:txBody>
      </p:sp>
    </p:spTree>
    <p:extLst>
      <p:ext uri="{BB962C8B-B14F-4D97-AF65-F5344CB8AC3E}">
        <p14:creationId xmlns:p14="http://schemas.microsoft.com/office/powerpoint/2010/main" val="29149565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29</a:t>
            </a:fld>
            <a:endParaRPr lang="en-US"/>
          </a:p>
        </p:txBody>
      </p:sp>
      <p:sp>
        <p:nvSpPr>
          <p:cNvPr id="4" name="Content Placeholder 3"/>
          <p:cNvSpPr>
            <a:spLocks noGrp="1"/>
          </p:cNvSpPr>
          <p:nvPr>
            <p:ph sz="quarter" idx="1"/>
          </p:nvPr>
        </p:nvSpPr>
        <p:spPr>
          <a:xfrm>
            <a:off x="457200" y="533400"/>
            <a:ext cx="8229600" cy="6019800"/>
          </a:xfrm>
        </p:spPr>
        <p:txBody>
          <a:bodyPr>
            <a:normAutofit fontScale="92500" lnSpcReduction="20000"/>
          </a:bodyPr>
          <a:lstStyle/>
          <a:p>
            <a:pPr marL="0" indent="0">
              <a:buNone/>
            </a:pPr>
            <a:r>
              <a:rPr lang="en-US" sz="3000" b="1" dirty="0">
                <a:solidFill>
                  <a:srgbClr val="FF0000"/>
                </a:solidFill>
                <a:latin typeface="Cambria" pitchFamily="18" charset="0"/>
                <a:ea typeface="Cambria" pitchFamily="18" charset="0"/>
              </a:rPr>
              <a:t>Step 2: </a:t>
            </a:r>
            <a:r>
              <a:rPr lang="en-US" sz="3000" b="1" dirty="0" smtClean="0">
                <a:solidFill>
                  <a:srgbClr val="FF0000"/>
                </a:solidFill>
                <a:latin typeface="Cambria" pitchFamily="18" charset="0"/>
                <a:ea typeface="Cambria" pitchFamily="18" charset="0"/>
              </a:rPr>
              <a:t>Formulating questions</a:t>
            </a:r>
            <a:endParaRPr lang="en-US" sz="3000" b="1" dirty="0">
              <a:solidFill>
                <a:srgbClr val="FF0000"/>
              </a:solidFill>
              <a:latin typeface="Cambria" pitchFamily="18" charset="0"/>
              <a:ea typeface="Cambria" pitchFamily="18" charset="0"/>
            </a:endParaRPr>
          </a:p>
          <a:p>
            <a:endParaRPr lang="en-US" b="1" dirty="0" smtClean="0">
              <a:latin typeface="Cambria" pitchFamily="18" charset="0"/>
              <a:ea typeface="Cambria" pitchFamily="18" charset="0"/>
            </a:endParaRPr>
          </a:p>
          <a:p>
            <a:pPr algn="just"/>
            <a:r>
              <a:rPr lang="en-US" sz="2800" dirty="0" smtClean="0">
                <a:latin typeface="Cambria" pitchFamily="18" charset="0"/>
                <a:ea typeface="Cambria" pitchFamily="18" charset="0"/>
              </a:rPr>
              <a:t>Formulate </a:t>
            </a:r>
            <a:r>
              <a:rPr lang="en-US" sz="2800" dirty="0">
                <a:latin typeface="Cambria" pitchFamily="18" charset="0"/>
                <a:ea typeface="Cambria" pitchFamily="18" charset="0"/>
              </a:rPr>
              <a:t>one or more questions that will provide </a:t>
            </a:r>
            <a:r>
              <a:rPr lang="en-US" sz="2800" dirty="0" smtClean="0">
                <a:latin typeface="Cambria" pitchFamily="18" charset="0"/>
                <a:ea typeface="Cambria" pitchFamily="18" charset="0"/>
              </a:rPr>
              <a:t>the information </a:t>
            </a:r>
            <a:r>
              <a:rPr lang="en-US" sz="2800" dirty="0">
                <a:latin typeface="Cambria" pitchFamily="18" charset="0"/>
                <a:ea typeface="Cambria" pitchFamily="18" charset="0"/>
              </a:rPr>
              <a:t>needed for each variable.</a:t>
            </a:r>
          </a:p>
          <a:p>
            <a:pPr algn="just"/>
            <a:endParaRPr lang="en-US" sz="2800" dirty="0" smtClean="0">
              <a:latin typeface="Cambria" pitchFamily="18" charset="0"/>
              <a:ea typeface="Cambria" pitchFamily="18" charset="0"/>
            </a:endParaRPr>
          </a:p>
          <a:p>
            <a:pPr algn="just"/>
            <a:r>
              <a:rPr lang="en-US" sz="2800" dirty="0" smtClean="0">
                <a:latin typeface="Cambria" pitchFamily="18" charset="0"/>
                <a:ea typeface="Cambria" pitchFamily="18" charset="0"/>
              </a:rPr>
              <a:t>Take </a:t>
            </a:r>
            <a:r>
              <a:rPr lang="en-US" sz="2800" dirty="0">
                <a:latin typeface="Cambria" pitchFamily="18" charset="0"/>
                <a:ea typeface="Cambria" pitchFamily="18" charset="0"/>
              </a:rPr>
              <a:t>care that questions are specific and precise enough </a:t>
            </a:r>
            <a:r>
              <a:rPr lang="en-US" sz="2800" dirty="0" smtClean="0">
                <a:latin typeface="Cambria" pitchFamily="18" charset="0"/>
                <a:ea typeface="Cambria" pitchFamily="18" charset="0"/>
              </a:rPr>
              <a:t>that different </a:t>
            </a:r>
            <a:r>
              <a:rPr lang="en-US" sz="2800" dirty="0">
                <a:latin typeface="Cambria" pitchFamily="18" charset="0"/>
                <a:ea typeface="Cambria" pitchFamily="18" charset="0"/>
              </a:rPr>
              <a:t>respondents do not interpret them differently. </a:t>
            </a:r>
            <a:endParaRPr lang="en-US" sz="2800" dirty="0" smtClean="0">
              <a:latin typeface="Cambria" pitchFamily="18" charset="0"/>
              <a:ea typeface="Cambria" pitchFamily="18" charset="0"/>
            </a:endParaRPr>
          </a:p>
          <a:p>
            <a:pPr algn="just"/>
            <a:endParaRPr lang="en-US" sz="2800" dirty="0" smtClean="0">
              <a:latin typeface="Cambria" pitchFamily="18" charset="0"/>
              <a:ea typeface="Cambria" pitchFamily="18" charset="0"/>
            </a:endParaRPr>
          </a:p>
          <a:p>
            <a:pPr algn="just"/>
            <a:r>
              <a:rPr lang="en-US" sz="2800" dirty="0" smtClean="0">
                <a:latin typeface="Cambria" pitchFamily="18" charset="0"/>
                <a:ea typeface="Cambria" pitchFamily="18" charset="0"/>
              </a:rPr>
              <a:t>The question, should be broken up into different parts and made so specific that all informants focus on the same thing. </a:t>
            </a:r>
          </a:p>
          <a:p>
            <a:pPr algn="just"/>
            <a:endParaRPr lang="en-US" sz="2800" dirty="0" smtClean="0">
              <a:latin typeface="Cambria" pitchFamily="18" charset="0"/>
              <a:ea typeface="Cambria" pitchFamily="18" charset="0"/>
            </a:endParaRPr>
          </a:p>
          <a:p>
            <a:pPr algn="just"/>
            <a:r>
              <a:rPr lang="en-US" sz="2800" dirty="0" smtClean="0">
                <a:latin typeface="Cambria" pitchFamily="18" charset="0"/>
                <a:ea typeface="Cambria" pitchFamily="18" charset="0"/>
              </a:rPr>
              <a:t>Check whether each question measures one thing at a time.</a:t>
            </a:r>
          </a:p>
          <a:p>
            <a:pPr algn="just"/>
            <a:r>
              <a:rPr lang="en-US" sz="2800" dirty="0" smtClean="0">
                <a:latin typeface="Cambria" pitchFamily="18" charset="0"/>
                <a:ea typeface="Cambria" pitchFamily="18" charset="0"/>
              </a:rPr>
              <a:t>Avoid leading questions.</a:t>
            </a:r>
          </a:p>
          <a:p>
            <a:pPr algn="just"/>
            <a:endParaRPr lang="en-US" b="1" dirty="0" smtClean="0">
              <a:latin typeface="Cambria" pitchFamily="18" charset="0"/>
              <a:ea typeface="Cambria" pitchFamily="18" charset="0"/>
            </a:endParaRPr>
          </a:p>
          <a:p>
            <a:pPr algn="just"/>
            <a:endParaRPr lang="en-US" dirty="0" smtClean="0">
              <a:latin typeface="Cambria" pitchFamily="18" charset="0"/>
              <a:ea typeface="Cambria" pitchFamily="18" charset="0"/>
            </a:endParaRPr>
          </a:p>
          <a:p>
            <a:pPr algn="just"/>
            <a:endParaRPr lang="en-US" dirty="0" smtClean="0">
              <a:latin typeface="Cambria" pitchFamily="18" charset="0"/>
              <a:ea typeface="Cambria" pitchFamily="18" charset="0"/>
            </a:endParaRPr>
          </a:p>
        </p:txBody>
      </p:sp>
    </p:spTree>
    <p:extLst>
      <p:ext uri="{BB962C8B-B14F-4D97-AF65-F5344CB8AC3E}">
        <p14:creationId xmlns:p14="http://schemas.microsoft.com/office/powerpoint/2010/main" val="12129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a:bodyPr>
          <a:lstStyle/>
          <a:p>
            <a:r>
              <a:rPr lang="en-US" b="1" dirty="0">
                <a:latin typeface="Cambria" pitchFamily="18" charset="0"/>
                <a:ea typeface="Cambria" pitchFamily="18" charset="0"/>
              </a:rPr>
              <a:t>Data Collection </a:t>
            </a:r>
            <a:r>
              <a:rPr lang="en-US" b="1" dirty="0" smtClean="0">
                <a:latin typeface="Cambria" pitchFamily="18" charset="0"/>
                <a:ea typeface="Cambria" pitchFamily="18" charset="0"/>
              </a:rPr>
              <a:t>Methods</a:t>
            </a:r>
            <a:endParaRPr lang="en-US"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D47A117F-A1EE-4146-96C1-DDC0A70E5E21}" type="slidenum">
              <a:rPr lang="en-US" smtClean="0"/>
              <a:t>3</a:t>
            </a:fld>
            <a:endParaRPr lang="en-US"/>
          </a:p>
        </p:txBody>
      </p:sp>
      <p:sp>
        <p:nvSpPr>
          <p:cNvPr id="4" name="Content Placeholder 3"/>
          <p:cNvSpPr>
            <a:spLocks noGrp="1"/>
          </p:cNvSpPr>
          <p:nvPr>
            <p:ph sz="quarter" idx="1"/>
          </p:nvPr>
        </p:nvSpPr>
        <p:spPr/>
        <p:txBody>
          <a:bodyPr>
            <a:normAutofit/>
          </a:bodyPr>
          <a:lstStyle/>
          <a:p>
            <a:pPr algn="just"/>
            <a:r>
              <a:rPr lang="en-US" sz="2800" dirty="0" smtClean="0">
                <a:latin typeface="Cambria" pitchFamily="18" charset="0"/>
                <a:ea typeface="Cambria" pitchFamily="18" charset="0"/>
              </a:rPr>
              <a:t>Data </a:t>
            </a:r>
            <a:r>
              <a:rPr lang="en-US" sz="2800" dirty="0">
                <a:latin typeface="Cambria" pitchFamily="18" charset="0"/>
                <a:ea typeface="Cambria" pitchFamily="18" charset="0"/>
              </a:rPr>
              <a:t>collection techniques allow us to systematically collect </a:t>
            </a:r>
            <a:r>
              <a:rPr lang="en-US" sz="2800" dirty="0" smtClean="0">
                <a:latin typeface="Cambria" pitchFamily="18" charset="0"/>
                <a:ea typeface="Cambria" pitchFamily="18" charset="0"/>
              </a:rPr>
              <a:t>data about </a:t>
            </a:r>
            <a:r>
              <a:rPr lang="en-US" sz="2800" dirty="0">
                <a:latin typeface="Cambria" pitchFamily="18" charset="0"/>
                <a:ea typeface="Cambria" pitchFamily="18" charset="0"/>
              </a:rPr>
              <a:t>our objects of study (people, objects, and phenomena) </a:t>
            </a:r>
            <a:r>
              <a:rPr lang="en-US" sz="2800" dirty="0" smtClean="0">
                <a:latin typeface="Cambria" pitchFamily="18" charset="0"/>
                <a:ea typeface="Cambria" pitchFamily="18" charset="0"/>
              </a:rPr>
              <a:t>and about </a:t>
            </a:r>
            <a:r>
              <a:rPr lang="en-US" sz="2800" dirty="0">
                <a:latin typeface="Cambria" pitchFamily="18" charset="0"/>
                <a:ea typeface="Cambria" pitchFamily="18" charset="0"/>
              </a:rPr>
              <a:t>the setting in which they occur. </a:t>
            </a:r>
            <a:endParaRPr lang="en-US" sz="2800" dirty="0" smtClean="0">
              <a:latin typeface="Cambria" pitchFamily="18" charset="0"/>
              <a:ea typeface="Cambria" pitchFamily="18" charset="0"/>
            </a:endParaRPr>
          </a:p>
          <a:p>
            <a:pPr algn="just"/>
            <a:endParaRPr lang="en-US" sz="2800" dirty="0">
              <a:latin typeface="Cambria" pitchFamily="18" charset="0"/>
              <a:ea typeface="Cambria" pitchFamily="18" charset="0"/>
            </a:endParaRPr>
          </a:p>
          <a:p>
            <a:pPr algn="just"/>
            <a:r>
              <a:rPr lang="en-US" sz="2800" dirty="0" smtClean="0">
                <a:latin typeface="Cambria" pitchFamily="18" charset="0"/>
                <a:ea typeface="Cambria" pitchFamily="18" charset="0"/>
              </a:rPr>
              <a:t>In </a:t>
            </a:r>
            <a:r>
              <a:rPr lang="en-US" sz="2800" dirty="0">
                <a:latin typeface="Cambria" pitchFamily="18" charset="0"/>
                <a:ea typeface="Cambria" pitchFamily="18" charset="0"/>
              </a:rPr>
              <a:t>the collection of data </a:t>
            </a:r>
            <a:r>
              <a:rPr lang="en-US" sz="2800" dirty="0" smtClean="0">
                <a:latin typeface="Cambria" pitchFamily="18" charset="0"/>
                <a:ea typeface="Cambria" pitchFamily="18" charset="0"/>
              </a:rPr>
              <a:t>we have </a:t>
            </a:r>
            <a:r>
              <a:rPr lang="en-US" sz="2800" dirty="0">
                <a:latin typeface="Cambria" pitchFamily="18" charset="0"/>
                <a:ea typeface="Cambria" pitchFamily="18" charset="0"/>
              </a:rPr>
              <a:t>to be systematic. If data are collected haphazardly, it will </a:t>
            </a:r>
            <a:r>
              <a:rPr lang="en-US" sz="2800" dirty="0" smtClean="0">
                <a:latin typeface="Cambria" pitchFamily="18" charset="0"/>
                <a:ea typeface="Cambria" pitchFamily="18" charset="0"/>
              </a:rPr>
              <a:t>be difficult </a:t>
            </a:r>
            <a:r>
              <a:rPr lang="en-US" sz="2800" dirty="0">
                <a:latin typeface="Cambria" pitchFamily="18" charset="0"/>
                <a:ea typeface="Cambria" pitchFamily="18" charset="0"/>
              </a:rPr>
              <a:t>to answer our research questions in a conclusive way.</a:t>
            </a:r>
          </a:p>
        </p:txBody>
      </p:sp>
    </p:spTree>
    <p:extLst>
      <p:ext uri="{BB962C8B-B14F-4D97-AF65-F5344CB8AC3E}">
        <p14:creationId xmlns:p14="http://schemas.microsoft.com/office/powerpoint/2010/main" val="1072521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30</a:t>
            </a:fld>
            <a:endParaRPr lang="en-US"/>
          </a:p>
        </p:txBody>
      </p:sp>
      <p:sp>
        <p:nvSpPr>
          <p:cNvPr id="4" name="Content Placeholder 3"/>
          <p:cNvSpPr>
            <a:spLocks noGrp="1"/>
          </p:cNvSpPr>
          <p:nvPr>
            <p:ph sz="quarter" idx="1"/>
          </p:nvPr>
        </p:nvSpPr>
        <p:spPr>
          <a:xfrm>
            <a:off x="457200" y="304800"/>
            <a:ext cx="8229600" cy="5852160"/>
          </a:xfrm>
        </p:spPr>
        <p:txBody>
          <a:bodyPr>
            <a:normAutofit/>
          </a:bodyPr>
          <a:lstStyle/>
          <a:p>
            <a:pPr marL="0" indent="0">
              <a:buNone/>
            </a:pPr>
            <a:endParaRPr lang="en-US" sz="2800" b="1" dirty="0" smtClean="0">
              <a:solidFill>
                <a:srgbClr val="FF0000"/>
              </a:solidFill>
              <a:latin typeface="Cambria" pitchFamily="18" charset="0"/>
              <a:ea typeface="Cambria" pitchFamily="18" charset="0"/>
            </a:endParaRPr>
          </a:p>
          <a:p>
            <a:pPr marL="0" indent="0">
              <a:buNone/>
            </a:pPr>
            <a:r>
              <a:rPr lang="en-US" sz="2800" b="1" dirty="0" smtClean="0">
                <a:solidFill>
                  <a:srgbClr val="FF0000"/>
                </a:solidFill>
                <a:latin typeface="Cambria" pitchFamily="18" charset="0"/>
                <a:ea typeface="Cambria" pitchFamily="18" charset="0"/>
              </a:rPr>
              <a:t>Step </a:t>
            </a:r>
            <a:r>
              <a:rPr lang="en-US" sz="2800" b="1" dirty="0">
                <a:solidFill>
                  <a:srgbClr val="FF0000"/>
                </a:solidFill>
                <a:latin typeface="Cambria" pitchFamily="18" charset="0"/>
                <a:ea typeface="Cambria" pitchFamily="18" charset="0"/>
              </a:rPr>
              <a:t>3: </a:t>
            </a:r>
            <a:r>
              <a:rPr lang="en-US" sz="2800" b="1" dirty="0" smtClean="0">
                <a:solidFill>
                  <a:srgbClr val="FF0000"/>
                </a:solidFill>
                <a:latin typeface="Cambria" pitchFamily="18" charset="0"/>
                <a:ea typeface="Cambria" pitchFamily="18" charset="0"/>
              </a:rPr>
              <a:t>Sequencing of questions</a:t>
            </a:r>
            <a:endParaRPr lang="en-US" sz="2800" b="1" dirty="0">
              <a:solidFill>
                <a:srgbClr val="FF0000"/>
              </a:solidFill>
              <a:latin typeface="Cambria" pitchFamily="18" charset="0"/>
              <a:ea typeface="Cambria" pitchFamily="18" charset="0"/>
            </a:endParaRPr>
          </a:p>
          <a:p>
            <a:endParaRPr lang="en-US" sz="2400" b="1" dirty="0" smtClean="0">
              <a:latin typeface="Cambria" pitchFamily="18" charset="0"/>
              <a:ea typeface="Cambria" pitchFamily="18" charset="0"/>
            </a:endParaRPr>
          </a:p>
          <a:p>
            <a:pPr algn="just"/>
            <a:r>
              <a:rPr lang="en-US" sz="2400" dirty="0" smtClean="0">
                <a:latin typeface="Cambria" pitchFamily="18" charset="0"/>
                <a:ea typeface="Cambria" pitchFamily="18" charset="0"/>
              </a:rPr>
              <a:t>Design </a:t>
            </a:r>
            <a:r>
              <a:rPr lang="en-US" sz="2400" dirty="0">
                <a:latin typeface="Cambria" pitchFamily="18" charset="0"/>
                <a:ea typeface="Cambria" pitchFamily="18" charset="0"/>
              </a:rPr>
              <a:t>your interview schedule or questionnaire to </a:t>
            </a:r>
            <a:r>
              <a:rPr lang="en-US" sz="2400" dirty="0" smtClean="0">
                <a:latin typeface="Cambria" pitchFamily="18" charset="0"/>
                <a:ea typeface="Cambria" pitchFamily="18" charset="0"/>
              </a:rPr>
              <a:t>be “consumer </a:t>
            </a:r>
            <a:r>
              <a:rPr lang="en-US" sz="2400" dirty="0">
                <a:latin typeface="Cambria" pitchFamily="18" charset="0"/>
                <a:ea typeface="Cambria" pitchFamily="18" charset="0"/>
              </a:rPr>
              <a:t>friendly.”</a:t>
            </a: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At </a:t>
            </a:r>
            <a:r>
              <a:rPr lang="en-US" sz="2400" dirty="0">
                <a:latin typeface="Cambria" pitchFamily="18" charset="0"/>
                <a:ea typeface="Cambria" pitchFamily="18" charset="0"/>
              </a:rPr>
              <a:t>the beginning of the interview, </a:t>
            </a:r>
            <a:r>
              <a:rPr lang="en-US" sz="2400" dirty="0">
                <a:solidFill>
                  <a:srgbClr val="FF0000"/>
                </a:solidFill>
                <a:latin typeface="Cambria" pitchFamily="18" charset="0"/>
                <a:ea typeface="Cambria" pitchFamily="18" charset="0"/>
              </a:rPr>
              <a:t>keep questions </a:t>
            </a:r>
            <a:r>
              <a:rPr lang="en-US" sz="2400" dirty="0" smtClean="0">
                <a:solidFill>
                  <a:srgbClr val="FF0000"/>
                </a:solidFill>
                <a:latin typeface="Cambria" pitchFamily="18" charset="0"/>
                <a:ea typeface="Cambria" pitchFamily="18" charset="0"/>
              </a:rPr>
              <a:t>concerning “background </a:t>
            </a:r>
            <a:r>
              <a:rPr lang="en-US" sz="2400" dirty="0">
                <a:solidFill>
                  <a:srgbClr val="FF0000"/>
                </a:solidFill>
                <a:latin typeface="Cambria" pitchFamily="18" charset="0"/>
                <a:ea typeface="Cambria" pitchFamily="18" charset="0"/>
              </a:rPr>
              <a:t>variables</a:t>
            </a:r>
            <a:r>
              <a:rPr lang="en-US" sz="2400" dirty="0">
                <a:latin typeface="Cambria" pitchFamily="18" charset="0"/>
                <a:ea typeface="Cambria" pitchFamily="18" charset="0"/>
              </a:rPr>
              <a:t>” (e.g., age, religion, education, </a:t>
            </a:r>
            <a:r>
              <a:rPr lang="en-US" sz="2400" dirty="0" smtClean="0">
                <a:latin typeface="Cambria" pitchFamily="18" charset="0"/>
                <a:ea typeface="Cambria" pitchFamily="18" charset="0"/>
              </a:rPr>
              <a:t>marital status</a:t>
            </a:r>
            <a:r>
              <a:rPr lang="en-US" sz="2400" dirty="0">
                <a:latin typeface="Cambria" pitchFamily="18" charset="0"/>
                <a:ea typeface="Cambria" pitchFamily="18" charset="0"/>
              </a:rPr>
              <a:t>, or occupation) to a minimum. </a:t>
            </a:r>
            <a:endParaRPr lang="en-US" sz="2400" dirty="0" smtClean="0">
              <a:latin typeface="Cambria" pitchFamily="18" charset="0"/>
              <a:ea typeface="Cambria" pitchFamily="18" charset="0"/>
            </a:endParaRP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Pose more sensitive questions as late as possible in the interview. </a:t>
            </a:r>
          </a:p>
          <a:p>
            <a:pPr algn="just"/>
            <a:r>
              <a:rPr lang="en-US" sz="2400" dirty="0" smtClean="0">
                <a:latin typeface="Cambria" pitchFamily="18" charset="0"/>
                <a:ea typeface="Cambria" pitchFamily="18" charset="0"/>
              </a:rPr>
              <a:t>Use simple everyday language</a:t>
            </a:r>
          </a:p>
          <a:p>
            <a:pPr algn="just"/>
            <a:endParaRPr lang="en-US" sz="2400" dirty="0" smtClean="0">
              <a:latin typeface="Cambria" pitchFamily="18" charset="0"/>
              <a:ea typeface="Cambria" pitchFamily="18" charset="0"/>
            </a:endParaRPr>
          </a:p>
          <a:p>
            <a:pPr algn="just"/>
            <a:endParaRPr lang="en-US" sz="3100" dirty="0">
              <a:latin typeface="Cambria" pitchFamily="18" charset="0"/>
              <a:ea typeface="Cambria" pitchFamily="18" charset="0"/>
            </a:endParaRPr>
          </a:p>
        </p:txBody>
      </p:sp>
    </p:spTree>
    <p:extLst>
      <p:ext uri="{BB962C8B-B14F-4D97-AF65-F5344CB8AC3E}">
        <p14:creationId xmlns:p14="http://schemas.microsoft.com/office/powerpoint/2010/main" val="2154470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31</a:t>
            </a:fld>
            <a:endParaRPr lang="en-US"/>
          </a:p>
        </p:txBody>
      </p:sp>
      <p:sp>
        <p:nvSpPr>
          <p:cNvPr id="4" name="Content Placeholder 3"/>
          <p:cNvSpPr>
            <a:spLocks noGrp="1"/>
          </p:cNvSpPr>
          <p:nvPr>
            <p:ph sz="quarter" idx="1"/>
          </p:nvPr>
        </p:nvSpPr>
        <p:spPr>
          <a:xfrm>
            <a:off x="457200" y="457200"/>
            <a:ext cx="8305800" cy="6172200"/>
          </a:xfrm>
        </p:spPr>
        <p:txBody>
          <a:bodyPr>
            <a:normAutofit fontScale="92500" lnSpcReduction="10000"/>
          </a:bodyPr>
          <a:lstStyle/>
          <a:p>
            <a:pPr marL="0" indent="0">
              <a:buNone/>
            </a:pPr>
            <a:r>
              <a:rPr lang="en-US" sz="3000" b="1" dirty="0">
                <a:solidFill>
                  <a:srgbClr val="FF0000"/>
                </a:solidFill>
                <a:latin typeface="Cambria" pitchFamily="18" charset="0"/>
                <a:ea typeface="Cambria" pitchFamily="18" charset="0"/>
              </a:rPr>
              <a:t>Step 4: </a:t>
            </a:r>
            <a:r>
              <a:rPr lang="en-US" sz="3000" b="1" dirty="0" smtClean="0">
                <a:solidFill>
                  <a:srgbClr val="FF0000"/>
                </a:solidFill>
                <a:latin typeface="Cambria" pitchFamily="18" charset="0"/>
                <a:ea typeface="Cambria" pitchFamily="18" charset="0"/>
              </a:rPr>
              <a:t>Formatting the questionnaire</a:t>
            </a:r>
            <a:endParaRPr lang="en-US" sz="3000" b="1" dirty="0">
              <a:solidFill>
                <a:srgbClr val="FF0000"/>
              </a:solidFill>
              <a:latin typeface="Cambria" pitchFamily="18" charset="0"/>
              <a:ea typeface="Cambria" pitchFamily="18" charset="0"/>
            </a:endParaRPr>
          </a:p>
          <a:p>
            <a:endParaRPr lang="en-US" b="1" dirty="0" smtClean="0">
              <a:latin typeface="Cambria" pitchFamily="18" charset="0"/>
              <a:ea typeface="Cambria" pitchFamily="18" charset="0"/>
            </a:endParaRPr>
          </a:p>
          <a:p>
            <a:pPr marL="0" indent="0">
              <a:buNone/>
            </a:pPr>
            <a:r>
              <a:rPr lang="en-US" sz="2600" b="1" dirty="0" smtClean="0">
                <a:latin typeface="Cambria" pitchFamily="18" charset="0"/>
                <a:ea typeface="Cambria" pitchFamily="18" charset="0"/>
              </a:rPr>
              <a:t>When </a:t>
            </a:r>
            <a:r>
              <a:rPr lang="en-US" sz="2600" b="1" dirty="0">
                <a:latin typeface="Cambria" pitchFamily="18" charset="0"/>
                <a:ea typeface="Cambria" pitchFamily="18" charset="0"/>
              </a:rPr>
              <a:t>you finalize your questionnaire, be sure that:</a:t>
            </a:r>
          </a:p>
          <a:p>
            <a:endParaRPr lang="en-US" sz="2600" dirty="0" smtClean="0">
              <a:latin typeface="Cambria" pitchFamily="18" charset="0"/>
              <a:ea typeface="Cambria" pitchFamily="18" charset="0"/>
            </a:endParaRPr>
          </a:p>
          <a:p>
            <a:pPr algn="just"/>
            <a:r>
              <a:rPr lang="en-US" sz="2600" dirty="0" smtClean="0">
                <a:latin typeface="Cambria" pitchFamily="18" charset="0"/>
                <a:ea typeface="Cambria" pitchFamily="18" charset="0"/>
              </a:rPr>
              <a:t>Each </a:t>
            </a:r>
            <a:r>
              <a:rPr lang="en-US" sz="2600" dirty="0">
                <a:latin typeface="Cambria" pitchFamily="18" charset="0"/>
                <a:ea typeface="Cambria" pitchFamily="18" charset="0"/>
              </a:rPr>
              <a:t>questionnaire has a heading and space to insert </a:t>
            </a:r>
            <a:r>
              <a:rPr lang="en-US" sz="2600" dirty="0" smtClean="0">
                <a:latin typeface="Cambria" pitchFamily="18" charset="0"/>
                <a:ea typeface="Cambria" pitchFamily="18" charset="0"/>
              </a:rPr>
              <a:t>the number</a:t>
            </a:r>
            <a:r>
              <a:rPr lang="en-US" sz="2600" dirty="0">
                <a:latin typeface="Cambria" pitchFamily="18" charset="0"/>
                <a:ea typeface="Cambria" pitchFamily="18" charset="0"/>
              </a:rPr>
              <a:t>, data and location of the interview, and, if required </a:t>
            </a:r>
            <a:r>
              <a:rPr lang="en-US" sz="2600" dirty="0" smtClean="0">
                <a:latin typeface="Cambria" pitchFamily="18" charset="0"/>
                <a:ea typeface="Cambria" pitchFamily="18" charset="0"/>
              </a:rPr>
              <a:t>the </a:t>
            </a:r>
            <a:r>
              <a:rPr lang="en-US" sz="2600" dirty="0">
                <a:latin typeface="Cambria" pitchFamily="18" charset="0"/>
                <a:ea typeface="Cambria" pitchFamily="18" charset="0"/>
              </a:rPr>
              <a:t>name of the informant. You may add the name of </a:t>
            </a:r>
            <a:r>
              <a:rPr lang="en-US" sz="2600" dirty="0" smtClean="0">
                <a:latin typeface="Cambria" pitchFamily="18" charset="0"/>
                <a:ea typeface="Cambria" pitchFamily="18" charset="0"/>
              </a:rPr>
              <a:t>the interviewer </a:t>
            </a:r>
            <a:r>
              <a:rPr lang="en-US" sz="2600" dirty="0">
                <a:latin typeface="Cambria" pitchFamily="18" charset="0"/>
                <a:ea typeface="Cambria" pitchFamily="18" charset="0"/>
              </a:rPr>
              <a:t>to facilitate quality control.</a:t>
            </a:r>
          </a:p>
          <a:p>
            <a:pPr algn="just"/>
            <a:endParaRPr lang="en-US" sz="2600" dirty="0" smtClean="0">
              <a:latin typeface="Cambria" pitchFamily="18" charset="0"/>
              <a:ea typeface="Cambria" pitchFamily="18" charset="0"/>
            </a:endParaRPr>
          </a:p>
          <a:p>
            <a:pPr algn="just"/>
            <a:r>
              <a:rPr lang="en-US" sz="2600" dirty="0" smtClean="0">
                <a:latin typeface="Cambria" pitchFamily="18" charset="0"/>
                <a:ea typeface="Cambria" pitchFamily="18" charset="0"/>
              </a:rPr>
              <a:t>Layout </a:t>
            </a:r>
            <a:r>
              <a:rPr lang="en-US" sz="2600" dirty="0">
                <a:latin typeface="Cambria" pitchFamily="18" charset="0"/>
                <a:ea typeface="Cambria" pitchFamily="18" charset="0"/>
              </a:rPr>
              <a:t>is such that questions belonging together </a:t>
            </a:r>
            <a:r>
              <a:rPr lang="en-US" sz="2600" dirty="0" smtClean="0">
                <a:latin typeface="Cambria" pitchFamily="18" charset="0"/>
                <a:ea typeface="Cambria" pitchFamily="18" charset="0"/>
              </a:rPr>
              <a:t>appear together </a:t>
            </a:r>
            <a:r>
              <a:rPr lang="en-US" sz="2600" dirty="0">
                <a:latin typeface="Cambria" pitchFamily="18" charset="0"/>
                <a:ea typeface="Cambria" pitchFamily="18" charset="0"/>
              </a:rPr>
              <a:t>visually. If the questionnaire is long, you may </a:t>
            </a:r>
            <a:r>
              <a:rPr lang="en-US" sz="2600" dirty="0" smtClean="0">
                <a:latin typeface="Cambria" pitchFamily="18" charset="0"/>
                <a:ea typeface="Cambria" pitchFamily="18" charset="0"/>
              </a:rPr>
              <a:t>use subheadings </a:t>
            </a:r>
            <a:r>
              <a:rPr lang="en-US" sz="2600" dirty="0">
                <a:latin typeface="Cambria" pitchFamily="18" charset="0"/>
                <a:ea typeface="Cambria" pitchFamily="18" charset="0"/>
              </a:rPr>
              <a:t>for groups of questions.</a:t>
            </a:r>
          </a:p>
          <a:p>
            <a:pPr algn="just"/>
            <a:endParaRPr lang="en-US" sz="2600" dirty="0" smtClean="0">
              <a:latin typeface="Cambria" pitchFamily="18" charset="0"/>
              <a:ea typeface="Cambria" pitchFamily="18" charset="0"/>
            </a:endParaRPr>
          </a:p>
          <a:p>
            <a:pPr algn="just"/>
            <a:r>
              <a:rPr lang="en-US" sz="2600" dirty="0" smtClean="0">
                <a:latin typeface="Cambria" pitchFamily="18" charset="0"/>
                <a:ea typeface="Cambria" pitchFamily="18" charset="0"/>
              </a:rPr>
              <a:t>Sufficient </a:t>
            </a:r>
            <a:r>
              <a:rPr lang="en-US" sz="2600" dirty="0">
                <a:latin typeface="Cambria" pitchFamily="18" charset="0"/>
                <a:ea typeface="Cambria" pitchFamily="18" charset="0"/>
              </a:rPr>
              <a:t>space is provided for answers to </a:t>
            </a:r>
            <a:r>
              <a:rPr lang="en-US" sz="2600" dirty="0" smtClean="0">
                <a:latin typeface="Cambria" pitchFamily="18" charset="0"/>
                <a:ea typeface="Cambria" pitchFamily="18" charset="0"/>
              </a:rPr>
              <a:t>open-ended questions</a:t>
            </a:r>
            <a:r>
              <a:rPr lang="en-US" sz="2600" dirty="0">
                <a:latin typeface="Cambria" pitchFamily="18" charset="0"/>
                <a:ea typeface="Cambria" pitchFamily="18" charset="0"/>
              </a:rPr>
              <a:t>.</a:t>
            </a:r>
          </a:p>
          <a:p>
            <a:pPr algn="just"/>
            <a:endParaRPr lang="en-US" sz="3400" dirty="0" smtClean="0">
              <a:latin typeface="Cambria" pitchFamily="18" charset="0"/>
              <a:ea typeface="Cambria" pitchFamily="18" charset="0"/>
            </a:endParaRPr>
          </a:p>
        </p:txBody>
      </p:sp>
    </p:spTree>
    <p:extLst>
      <p:ext uri="{BB962C8B-B14F-4D97-AF65-F5344CB8AC3E}">
        <p14:creationId xmlns:p14="http://schemas.microsoft.com/office/powerpoint/2010/main" val="3336118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32</a:t>
            </a:fld>
            <a:endParaRPr lang="en-US"/>
          </a:p>
        </p:txBody>
      </p:sp>
      <p:sp>
        <p:nvSpPr>
          <p:cNvPr id="4" name="Content Placeholder 3"/>
          <p:cNvSpPr>
            <a:spLocks noGrp="1"/>
          </p:cNvSpPr>
          <p:nvPr>
            <p:ph sz="quarter" idx="1"/>
          </p:nvPr>
        </p:nvSpPr>
        <p:spPr>
          <a:xfrm>
            <a:off x="457200" y="838200"/>
            <a:ext cx="8229600" cy="5318760"/>
          </a:xfrm>
        </p:spPr>
        <p:txBody>
          <a:bodyPr>
            <a:normAutofit/>
          </a:bodyPr>
          <a:lstStyle/>
          <a:p>
            <a:pPr marL="0" indent="0">
              <a:buNone/>
            </a:pPr>
            <a:r>
              <a:rPr lang="en-US" sz="2800" b="1" dirty="0">
                <a:solidFill>
                  <a:srgbClr val="FF0000"/>
                </a:solidFill>
                <a:latin typeface="Cambria" pitchFamily="18" charset="0"/>
                <a:ea typeface="Cambria" pitchFamily="18" charset="0"/>
              </a:rPr>
              <a:t>Step 5: </a:t>
            </a:r>
            <a:r>
              <a:rPr lang="en-US" sz="2800" b="1" dirty="0" smtClean="0">
                <a:solidFill>
                  <a:srgbClr val="FF0000"/>
                </a:solidFill>
                <a:latin typeface="Cambria" pitchFamily="18" charset="0"/>
                <a:ea typeface="Cambria" pitchFamily="18" charset="0"/>
              </a:rPr>
              <a:t>Translation</a:t>
            </a:r>
          </a:p>
          <a:p>
            <a:endParaRPr lang="en-US" dirty="0" smtClean="0">
              <a:latin typeface="Cambria" pitchFamily="18" charset="0"/>
              <a:ea typeface="Cambria" pitchFamily="18" charset="0"/>
            </a:endParaRPr>
          </a:p>
          <a:p>
            <a:pPr algn="just"/>
            <a:r>
              <a:rPr lang="en-US" sz="2400" dirty="0" smtClean="0">
                <a:latin typeface="Cambria" pitchFamily="18" charset="0"/>
                <a:ea typeface="Cambria" pitchFamily="18" charset="0"/>
              </a:rPr>
              <a:t>If </a:t>
            </a:r>
            <a:r>
              <a:rPr lang="en-US" sz="2400" dirty="0">
                <a:latin typeface="Cambria" pitchFamily="18" charset="0"/>
                <a:ea typeface="Cambria" pitchFamily="18" charset="0"/>
              </a:rPr>
              <a:t>interview will be conducted in one or more local languages, </a:t>
            </a:r>
            <a:r>
              <a:rPr lang="en-US" sz="2400" dirty="0" smtClean="0">
                <a:latin typeface="Cambria" pitchFamily="18" charset="0"/>
                <a:ea typeface="Cambria" pitchFamily="18" charset="0"/>
              </a:rPr>
              <a:t>the questionnaire </a:t>
            </a:r>
            <a:r>
              <a:rPr lang="en-US" sz="2400" dirty="0">
                <a:latin typeface="Cambria" pitchFamily="18" charset="0"/>
                <a:ea typeface="Cambria" pitchFamily="18" charset="0"/>
              </a:rPr>
              <a:t>has to be translated to standardize the way </a:t>
            </a:r>
            <a:r>
              <a:rPr lang="en-US" sz="2400" dirty="0" smtClean="0">
                <a:latin typeface="Cambria" pitchFamily="18" charset="0"/>
                <a:ea typeface="Cambria" pitchFamily="18" charset="0"/>
              </a:rPr>
              <a:t>questions will </a:t>
            </a:r>
            <a:r>
              <a:rPr lang="en-US" sz="2400" dirty="0">
                <a:latin typeface="Cambria" pitchFamily="18" charset="0"/>
                <a:ea typeface="Cambria" pitchFamily="18" charset="0"/>
              </a:rPr>
              <a:t>be asked. </a:t>
            </a:r>
            <a:endParaRPr lang="en-US" sz="2400" dirty="0" smtClean="0">
              <a:latin typeface="Cambria" pitchFamily="18" charset="0"/>
              <a:ea typeface="Cambria" pitchFamily="18" charset="0"/>
            </a:endParaRPr>
          </a:p>
          <a:p>
            <a:pPr algn="just"/>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After </a:t>
            </a:r>
            <a:r>
              <a:rPr lang="en-US" sz="2400" dirty="0">
                <a:latin typeface="Cambria" pitchFamily="18" charset="0"/>
                <a:ea typeface="Cambria" pitchFamily="18" charset="0"/>
              </a:rPr>
              <a:t>having it translated you should have </a:t>
            </a:r>
            <a:r>
              <a:rPr lang="en-US" sz="2400" dirty="0" smtClean="0">
                <a:latin typeface="Cambria" pitchFamily="18" charset="0"/>
                <a:ea typeface="Cambria" pitchFamily="18" charset="0"/>
              </a:rPr>
              <a:t>it retranslated </a:t>
            </a:r>
            <a:r>
              <a:rPr lang="en-US" sz="2400" dirty="0">
                <a:latin typeface="Cambria" pitchFamily="18" charset="0"/>
                <a:ea typeface="Cambria" pitchFamily="18" charset="0"/>
              </a:rPr>
              <a:t>into the original language. </a:t>
            </a:r>
            <a:endParaRPr lang="en-US" sz="2400" dirty="0" smtClean="0">
              <a:latin typeface="Cambria" pitchFamily="18" charset="0"/>
              <a:ea typeface="Cambria" pitchFamily="18" charset="0"/>
            </a:endParaRPr>
          </a:p>
          <a:p>
            <a:pPr algn="just"/>
            <a:endParaRPr lang="en-US" sz="2400" dirty="0">
              <a:latin typeface="Cambria" pitchFamily="18" charset="0"/>
              <a:ea typeface="Cambria" pitchFamily="18" charset="0"/>
            </a:endParaRPr>
          </a:p>
          <a:p>
            <a:pPr algn="just"/>
            <a:r>
              <a:rPr lang="en-US" sz="2400" dirty="0" smtClean="0">
                <a:latin typeface="Cambria" pitchFamily="18" charset="0"/>
                <a:ea typeface="Cambria" pitchFamily="18" charset="0"/>
              </a:rPr>
              <a:t>You </a:t>
            </a:r>
            <a:r>
              <a:rPr lang="en-US" sz="2400" dirty="0">
                <a:latin typeface="Cambria" pitchFamily="18" charset="0"/>
                <a:ea typeface="Cambria" pitchFamily="18" charset="0"/>
              </a:rPr>
              <a:t>can then compare </a:t>
            </a:r>
            <a:r>
              <a:rPr lang="en-US" sz="2400" dirty="0" smtClean="0">
                <a:latin typeface="Cambria" pitchFamily="18" charset="0"/>
                <a:ea typeface="Cambria" pitchFamily="18" charset="0"/>
              </a:rPr>
              <a:t>the two </a:t>
            </a:r>
            <a:r>
              <a:rPr lang="en-US" sz="2400" dirty="0">
                <a:latin typeface="Cambria" pitchFamily="18" charset="0"/>
                <a:ea typeface="Cambria" pitchFamily="18" charset="0"/>
              </a:rPr>
              <a:t>versions for differences and make a decision concerning the </a:t>
            </a:r>
            <a:r>
              <a:rPr lang="en-US" sz="2400" dirty="0" smtClean="0">
                <a:latin typeface="Cambria" pitchFamily="18" charset="0"/>
                <a:ea typeface="Cambria" pitchFamily="18" charset="0"/>
              </a:rPr>
              <a:t>final phrasing </a:t>
            </a:r>
            <a:r>
              <a:rPr lang="en-US" sz="2400" dirty="0">
                <a:latin typeface="Cambria" pitchFamily="18" charset="0"/>
                <a:ea typeface="Cambria" pitchFamily="18" charset="0"/>
              </a:rPr>
              <a:t>of difficult concepts.</a:t>
            </a:r>
          </a:p>
        </p:txBody>
      </p:sp>
    </p:spTree>
    <p:extLst>
      <p:ext uri="{BB962C8B-B14F-4D97-AF65-F5344CB8AC3E}">
        <p14:creationId xmlns:p14="http://schemas.microsoft.com/office/powerpoint/2010/main" val="1791860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219200"/>
            <a:ext cx="7696200" cy="1894362"/>
          </a:xfrm>
        </p:spPr>
        <p:txBody>
          <a:bodyPr>
            <a:normAutofit/>
          </a:bodyPr>
          <a:lstStyle/>
          <a:p>
            <a:pPr algn="ctr"/>
            <a:r>
              <a:rPr lang="en-US" sz="4800" b="1" dirty="0" smtClean="0">
                <a:latin typeface="Baskerville Old Face" panose="02020602080505020303" pitchFamily="18" charset="0"/>
              </a:rPr>
              <a:t>Method of data organization and presentation</a:t>
            </a:r>
            <a:endParaRPr lang="en-US" sz="4800" dirty="0">
              <a:latin typeface="Baskerville Old Face" panose="02020602080505020303" pitchFamily="18" charset="0"/>
            </a:endParaRPr>
          </a:p>
        </p:txBody>
      </p:sp>
    </p:spTree>
    <p:extLst>
      <p:ext uri="{BB962C8B-B14F-4D97-AF65-F5344CB8AC3E}">
        <p14:creationId xmlns:p14="http://schemas.microsoft.com/office/powerpoint/2010/main" val="3756189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Tabular presentation</a:t>
            </a:r>
            <a:endParaRPr lang="en-US" dirty="0"/>
          </a:p>
        </p:txBody>
      </p:sp>
      <p:sp>
        <p:nvSpPr>
          <p:cNvPr id="3" name="Content Placeholder 2"/>
          <p:cNvSpPr>
            <a:spLocks noGrp="1"/>
          </p:cNvSpPr>
          <p:nvPr>
            <p:ph sz="quarter" idx="1"/>
          </p:nvPr>
        </p:nvSpPr>
        <p:spPr>
          <a:xfrm>
            <a:off x="457200" y="1600200"/>
            <a:ext cx="8153400" cy="4873752"/>
          </a:xfrm>
        </p:spPr>
        <p:txBody>
          <a:bodyPr>
            <a:normAutofit/>
          </a:bodyPr>
          <a:lstStyle/>
          <a:p>
            <a:pPr algn="just"/>
            <a:r>
              <a:rPr lang="en-US" dirty="0"/>
              <a:t>A statistical table is an orderly and systematic presentation of </a:t>
            </a:r>
            <a:r>
              <a:rPr lang="en-US" dirty="0" smtClean="0"/>
              <a:t>numerical data </a:t>
            </a:r>
            <a:r>
              <a:rPr lang="en-US" dirty="0"/>
              <a:t>in rows and columns. </a:t>
            </a:r>
            <a:r>
              <a:rPr lang="en-US" b="1" dirty="0" smtClean="0"/>
              <a:t>Rows</a:t>
            </a:r>
            <a:r>
              <a:rPr lang="en-US" dirty="0" smtClean="0"/>
              <a:t> (stubs</a:t>
            </a:r>
            <a:r>
              <a:rPr lang="en-US" dirty="0"/>
              <a:t>) are horizontal and </a:t>
            </a:r>
            <a:r>
              <a:rPr lang="en-US" b="1" dirty="0" smtClean="0"/>
              <a:t>columns</a:t>
            </a:r>
            <a:r>
              <a:rPr lang="en-US" dirty="0" smtClean="0"/>
              <a:t> (captions</a:t>
            </a:r>
            <a:r>
              <a:rPr lang="en-US" dirty="0"/>
              <a:t>) are vertical arrangements. </a:t>
            </a:r>
            <a:endParaRPr lang="en-US" dirty="0" smtClean="0"/>
          </a:p>
          <a:p>
            <a:pPr algn="just"/>
            <a:endParaRPr lang="en-US" dirty="0" smtClean="0"/>
          </a:p>
          <a:p>
            <a:pPr algn="just"/>
            <a:r>
              <a:rPr lang="en-US" dirty="0" smtClean="0"/>
              <a:t>The </a:t>
            </a:r>
            <a:r>
              <a:rPr lang="en-US" dirty="0"/>
              <a:t>use of tables for </a:t>
            </a:r>
            <a:r>
              <a:rPr lang="en-US" dirty="0" smtClean="0"/>
              <a:t>organizing data </a:t>
            </a:r>
            <a:r>
              <a:rPr lang="en-US" dirty="0"/>
              <a:t>involves </a:t>
            </a:r>
            <a:r>
              <a:rPr lang="en-US" b="1" dirty="0"/>
              <a:t>grouping the data into mutually exclusive categories </a:t>
            </a:r>
            <a:r>
              <a:rPr lang="en-US" dirty="0" smtClean="0"/>
              <a:t>of the </a:t>
            </a:r>
            <a:r>
              <a:rPr lang="en-US" dirty="0"/>
              <a:t>variables and </a:t>
            </a:r>
            <a:r>
              <a:rPr lang="en-US" b="1" dirty="0"/>
              <a:t>counting the number of occurrences</a:t>
            </a:r>
            <a:r>
              <a:rPr lang="en-US" dirty="0"/>
              <a:t> (frequency) </a:t>
            </a:r>
            <a:r>
              <a:rPr lang="en-US" dirty="0" smtClean="0"/>
              <a:t>to each </a:t>
            </a:r>
            <a:r>
              <a:rPr lang="en-US" dirty="0"/>
              <a:t>category.</a:t>
            </a:r>
          </a:p>
        </p:txBody>
      </p:sp>
      <p:sp>
        <p:nvSpPr>
          <p:cNvPr id="4" name="Slide Number Placeholder 3"/>
          <p:cNvSpPr>
            <a:spLocks noGrp="1"/>
          </p:cNvSpPr>
          <p:nvPr>
            <p:ph type="sldNum" sz="quarter" idx="12"/>
          </p:nvPr>
        </p:nvSpPr>
        <p:spPr/>
        <p:txBody>
          <a:bodyPr/>
          <a:lstStyle/>
          <a:p>
            <a:fld id="{D47A117F-A1EE-4146-96C1-DDC0A70E5E21}" type="slidenum">
              <a:rPr lang="en-US" smtClean="0"/>
              <a:t>34</a:t>
            </a:fld>
            <a:endParaRPr lang="en-US"/>
          </a:p>
        </p:txBody>
      </p:sp>
    </p:spTree>
    <p:extLst>
      <p:ext uri="{BB962C8B-B14F-4D97-AF65-F5344CB8AC3E}">
        <p14:creationId xmlns:p14="http://schemas.microsoft.com/office/powerpoint/2010/main" val="49033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cont…</a:t>
            </a:r>
            <a:endParaRPr lang="en-US" dirty="0"/>
          </a:p>
        </p:txBody>
      </p:sp>
      <p:sp>
        <p:nvSpPr>
          <p:cNvPr id="3" name="Content Placeholder 2"/>
          <p:cNvSpPr>
            <a:spLocks noGrp="1"/>
          </p:cNvSpPr>
          <p:nvPr>
            <p:ph sz="quarter" idx="1"/>
          </p:nvPr>
        </p:nvSpPr>
        <p:spPr>
          <a:xfrm>
            <a:off x="457200" y="1600200"/>
            <a:ext cx="8229600" cy="4873752"/>
          </a:xfrm>
        </p:spPr>
        <p:txBody>
          <a:bodyPr>
            <a:normAutofit/>
          </a:bodyPr>
          <a:lstStyle/>
          <a:p>
            <a:pPr algn="just"/>
            <a:r>
              <a:rPr lang="en-US" dirty="0"/>
              <a:t>These mutually exclusive categories, for qualitative variables, </a:t>
            </a:r>
            <a:r>
              <a:rPr lang="en-US" dirty="0" smtClean="0"/>
              <a:t>are naturally </a:t>
            </a:r>
            <a:r>
              <a:rPr lang="en-US" dirty="0"/>
              <a:t>occurring groupings. </a:t>
            </a:r>
            <a:endParaRPr lang="en-US" dirty="0" smtClean="0"/>
          </a:p>
          <a:p>
            <a:pPr algn="just"/>
            <a:endParaRPr lang="en-US" dirty="0" smtClean="0"/>
          </a:p>
          <a:p>
            <a:pPr algn="just"/>
            <a:r>
              <a:rPr lang="en-US" dirty="0" smtClean="0"/>
              <a:t>For </a:t>
            </a:r>
            <a:r>
              <a:rPr lang="en-US" dirty="0"/>
              <a:t>example, </a:t>
            </a:r>
            <a:endParaRPr lang="en-US" dirty="0" smtClean="0"/>
          </a:p>
          <a:p>
            <a:pPr lvl="1" algn="just">
              <a:buFont typeface="Wingdings" panose="05000000000000000000" pitchFamily="2" charset="2"/>
              <a:buChar char="Ø"/>
            </a:pPr>
            <a:r>
              <a:rPr lang="en-US" dirty="0" smtClean="0"/>
              <a:t>Sex </a:t>
            </a:r>
            <a:r>
              <a:rPr lang="en-US" dirty="0"/>
              <a:t>(Male, Female</a:t>
            </a:r>
            <a:r>
              <a:rPr lang="en-US" dirty="0" smtClean="0"/>
              <a:t>),</a:t>
            </a:r>
          </a:p>
          <a:p>
            <a:pPr lvl="1" algn="just">
              <a:buFont typeface="Wingdings" panose="05000000000000000000" pitchFamily="2" charset="2"/>
              <a:buChar char="Ø"/>
            </a:pPr>
            <a:r>
              <a:rPr lang="en-US" dirty="0" smtClean="0"/>
              <a:t>Marital </a:t>
            </a:r>
            <a:r>
              <a:rPr lang="en-US" dirty="0"/>
              <a:t>status (single, Married, divorced, widowed, etc.), </a:t>
            </a:r>
            <a:endParaRPr lang="en-US" dirty="0" smtClean="0"/>
          </a:p>
          <a:p>
            <a:pPr lvl="1" algn="just">
              <a:buFont typeface="Wingdings" panose="05000000000000000000" pitchFamily="2" charset="2"/>
              <a:buChar char="Ø"/>
            </a:pPr>
            <a:r>
              <a:rPr lang="en-US" dirty="0" smtClean="0"/>
              <a:t>Blood group (A</a:t>
            </a:r>
            <a:r>
              <a:rPr lang="en-US" dirty="0"/>
              <a:t>, B, AB, O), </a:t>
            </a:r>
            <a:endParaRPr lang="en-US" dirty="0" smtClean="0"/>
          </a:p>
          <a:p>
            <a:pPr lvl="1" algn="just">
              <a:buFont typeface="Wingdings" panose="05000000000000000000" pitchFamily="2" charset="2"/>
              <a:buChar char="Ø"/>
            </a:pPr>
            <a:r>
              <a:rPr lang="en-US" dirty="0" smtClean="0"/>
              <a:t>Method </a:t>
            </a:r>
            <a:r>
              <a:rPr lang="en-US" dirty="0"/>
              <a:t>of Delivery (Normal, forceps, Cesarean </a:t>
            </a:r>
            <a:r>
              <a:rPr lang="en-US" dirty="0" smtClean="0"/>
              <a:t>section, etc</a:t>
            </a:r>
            <a:r>
              <a:rPr lang="en-US" dirty="0"/>
              <a:t>.), etc. are some qualitative variables with exclusive categories.</a:t>
            </a:r>
          </a:p>
        </p:txBody>
      </p:sp>
      <p:sp>
        <p:nvSpPr>
          <p:cNvPr id="4" name="Slide Number Placeholder 3"/>
          <p:cNvSpPr>
            <a:spLocks noGrp="1"/>
          </p:cNvSpPr>
          <p:nvPr>
            <p:ph type="sldNum" sz="quarter" idx="12"/>
          </p:nvPr>
        </p:nvSpPr>
        <p:spPr/>
        <p:txBody>
          <a:bodyPr/>
          <a:lstStyle/>
          <a:p>
            <a:fld id="{D47A117F-A1EE-4146-96C1-DDC0A70E5E21}" type="slidenum">
              <a:rPr lang="en-US" smtClean="0"/>
              <a:t>35</a:t>
            </a:fld>
            <a:endParaRPr lang="en-US"/>
          </a:p>
        </p:txBody>
      </p:sp>
    </p:spTree>
    <p:extLst>
      <p:ext uri="{BB962C8B-B14F-4D97-AF65-F5344CB8AC3E}">
        <p14:creationId xmlns:p14="http://schemas.microsoft.com/office/powerpoint/2010/main" val="1514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cont…</a:t>
            </a:r>
            <a:endParaRPr lang="en-US" dirty="0"/>
          </a:p>
        </p:txBody>
      </p:sp>
      <p:sp>
        <p:nvSpPr>
          <p:cNvPr id="3" name="Content Placeholder 2"/>
          <p:cNvSpPr>
            <a:spLocks noGrp="1"/>
          </p:cNvSpPr>
          <p:nvPr>
            <p:ph sz="quarter" idx="1"/>
          </p:nvPr>
        </p:nvSpPr>
        <p:spPr>
          <a:xfrm>
            <a:off x="457200" y="1600200"/>
            <a:ext cx="8229600" cy="4873752"/>
          </a:xfrm>
        </p:spPr>
        <p:txBody>
          <a:bodyPr>
            <a:normAutofit/>
          </a:bodyPr>
          <a:lstStyle/>
          <a:p>
            <a:pPr algn="just"/>
            <a:r>
              <a:rPr lang="en-US" dirty="0"/>
              <a:t>In the case of large size quantitative variables like weight, height, </a:t>
            </a:r>
            <a:r>
              <a:rPr lang="en-US" dirty="0" smtClean="0"/>
              <a:t>etc. measurements</a:t>
            </a:r>
            <a:r>
              <a:rPr lang="en-US" dirty="0"/>
              <a:t>, the groups are formed by amalgamating </a:t>
            </a:r>
            <a:r>
              <a:rPr lang="en-US" dirty="0" smtClean="0"/>
              <a:t>continuous values </a:t>
            </a:r>
            <a:r>
              <a:rPr lang="en-US" dirty="0"/>
              <a:t>into classes of intervals. </a:t>
            </a:r>
            <a:endParaRPr lang="en-US" dirty="0" smtClean="0"/>
          </a:p>
          <a:p>
            <a:pPr algn="just"/>
            <a:endParaRPr lang="en-US" dirty="0"/>
          </a:p>
          <a:p>
            <a:pPr algn="just"/>
            <a:r>
              <a:rPr lang="en-US" dirty="0" smtClean="0"/>
              <a:t>There </a:t>
            </a:r>
            <a:r>
              <a:rPr lang="en-US" dirty="0"/>
              <a:t>are, however, variables </a:t>
            </a:r>
            <a:r>
              <a:rPr lang="en-US" dirty="0" smtClean="0"/>
              <a:t>which have </a:t>
            </a:r>
            <a:r>
              <a:rPr lang="en-US" dirty="0"/>
              <a:t>frequently used standard classes. </a:t>
            </a:r>
            <a:endParaRPr lang="en-US" dirty="0" smtClean="0"/>
          </a:p>
          <a:p>
            <a:pPr algn="just"/>
            <a:endParaRPr lang="en-US" dirty="0"/>
          </a:p>
          <a:p>
            <a:pPr algn="just"/>
            <a:r>
              <a:rPr lang="en-US" dirty="0" smtClean="0"/>
              <a:t>One </a:t>
            </a:r>
            <a:r>
              <a:rPr lang="en-US" dirty="0"/>
              <a:t>of such variables, </a:t>
            </a:r>
            <a:r>
              <a:rPr lang="en-US" dirty="0" smtClean="0"/>
              <a:t>which have </a:t>
            </a:r>
            <a:r>
              <a:rPr lang="en-US" dirty="0"/>
              <a:t>wider applications in demographic surveys, is age.</a:t>
            </a:r>
          </a:p>
        </p:txBody>
      </p:sp>
      <p:sp>
        <p:nvSpPr>
          <p:cNvPr id="4" name="Slide Number Placeholder 3"/>
          <p:cNvSpPr>
            <a:spLocks noGrp="1"/>
          </p:cNvSpPr>
          <p:nvPr>
            <p:ph type="sldNum" sz="quarter" idx="12"/>
          </p:nvPr>
        </p:nvSpPr>
        <p:spPr/>
        <p:txBody>
          <a:bodyPr/>
          <a:lstStyle/>
          <a:p>
            <a:fld id="{D47A117F-A1EE-4146-96C1-DDC0A70E5E21}" type="slidenum">
              <a:rPr lang="en-US" smtClean="0"/>
              <a:t>36</a:t>
            </a:fld>
            <a:endParaRPr lang="en-US"/>
          </a:p>
        </p:txBody>
      </p:sp>
    </p:spTree>
    <p:extLst>
      <p:ext uri="{BB962C8B-B14F-4D97-AF65-F5344CB8AC3E}">
        <p14:creationId xmlns:p14="http://schemas.microsoft.com/office/powerpoint/2010/main" val="1496956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cont…</a:t>
            </a:r>
            <a:endParaRPr lang="en-US" dirty="0"/>
          </a:p>
        </p:txBody>
      </p:sp>
      <p:sp>
        <p:nvSpPr>
          <p:cNvPr id="3" name="Content Placeholder 2"/>
          <p:cNvSpPr>
            <a:spLocks noGrp="1"/>
          </p:cNvSpPr>
          <p:nvPr>
            <p:ph sz="quarter" idx="1"/>
          </p:nvPr>
        </p:nvSpPr>
        <p:spPr>
          <a:xfrm>
            <a:off x="457200" y="1600201"/>
            <a:ext cx="8229600" cy="1219200"/>
          </a:xfrm>
        </p:spPr>
        <p:txBody>
          <a:bodyPr/>
          <a:lstStyle/>
          <a:p>
            <a:pPr algn="just"/>
            <a:r>
              <a:rPr lang="en-US" dirty="0"/>
              <a:t>The </a:t>
            </a:r>
            <a:r>
              <a:rPr lang="en-US" dirty="0" smtClean="0"/>
              <a:t>age distribution </a:t>
            </a:r>
            <a:r>
              <a:rPr lang="en-US" dirty="0"/>
              <a:t>of a population is described based on the </a:t>
            </a:r>
            <a:r>
              <a:rPr lang="en-US" dirty="0" smtClean="0"/>
              <a:t>following intervals</a:t>
            </a:r>
            <a:r>
              <a:rPr lang="en-US" dirty="0"/>
              <a:t>:</a:t>
            </a:r>
          </a:p>
        </p:txBody>
      </p:sp>
      <p:pic>
        <p:nvPicPr>
          <p:cNvPr id="1026" name="Picture 2"/>
          <p:cNvPicPr>
            <a:picLocks noChangeAspect="1" noChangeArrowheads="1"/>
          </p:cNvPicPr>
          <p:nvPr/>
        </p:nvPicPr>
        <p:blipFill>
          <a:blip r:embed="rId2"/>
          <a:srcRect/>
          <a:stretch>
            <a:fillRect/>
          </a:stretch>
        </p:blipFill>
        <p:spPr bwMode="auto">
          <a:xfrm>
            <a:off x="1066800" y="2971800"/>
            <a:ext cx="7086600" cy="3048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D47A117F-A1EE-4146-96C1-DDC0A70E5E21}" type="slidenum">
              <a:rPr lang="en-US" smtClean="0"/>
              <a:t>37</a:t>
            </a:fld>
            <a:endParaRPr lang="en-US"/>
          </a:p>
        </p:txBody>
      </p:sp>
    </p:spTree>
    <p:extLst>
      <p:ext uri="{BB962C8B-B14F-4D97-AF65-F5344CB8AC3E}">
        <p14:creationId xmlns:p14="http://schemas.microsoft.com/office/powerpoint/2010/main" val="1172354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cont…</a:t>
            </a:r>
            <a:endParaRPr lang="en-US" dirty="0"/>
          </a:p>
        </p:txBody>
      </p:sp>
      <p:sp>
        <p:nvSpPr>
          <p:cNvPr id="3" name="Content Placeholder 2"/>
          <p:cNvSpPr>
            <a:spLocks noGrp="1"/>
          </p:cNvSpPr>
          <p:nvPr>
            <p:ph sz="quarter" idx="1"/>
          </p:nvPr>
        </p:nvSpPr>
        <p:spPr>
          <a:xfrm>
            <a:off x="457200" y="1600200"/>
            <a:ext cx="8229600" cy="4873752"/>
          </a:xfrm>
        </p:spPr>
        <p:txBody>
          <a:bodyPr/>
          <a:lstStyle/>
          <a:p>
            <a:pPr algn="just"/>
            <a:endParaRPr lang="en-US" dirty="0" smtClean="0"/>
          </a:p>
          <a:p>
            <a:pPr algn="just"/>
            <a:endParaRPr lang="en-US" dirty="0" smtClean="0"/>
          </a:p>
          <a:p>
            <a:pPr algn="just"/>
            <a:r>
              <a:rPr lang="en-US" dirty="0" smtClean="0"/>
              <a:t>Based </a:t>
            </a:r>
            <a:r>
              <a:rPr lang="en-US" dirty="0"/>
              <a:t>on the purpose for which the table is designed and </a:t>
            </a:r>
            <a:r>
              <a:rPr lang="en-US" dirty="0" smtClean="0"/>
              <a:t>the complexity </a:t>
            </a:r>
            <a:r>
              <a:rPr lang="en-US" dirty="0"/>
              <a:t>of the relationship, a table could be either of </a:t>
            </a:r>
            <a:r>
              <a:rPr lang="en-US" dirty="0" smtClean="0"/>
              <a:t>simple frequency </a:t>
            </a:r>
            <a:r>
              <a:rPr lang="en-US" dirty="0"/>
              <a:t>table or cross tabulation</a:t>
            </a:r>
            <a:r>
              <a:rPr lang="en-US" dirty="0" smtClean="0"/>
              <a:t>.</a:t>
            </a:r>
            <a:endParaRPr lang="en-US" dirty="0"/>
          </a:p>
          <a:p>
            <a:pPr algn="just"/>
            <a:endParaRPr lang="en-US" dirty="0"/>
          </a:p>
        </p:txBody>
      </p:sp>
      <p:sp>
        <p:nvSpPr>
          <p:cNvPr id="4" name="Slide Number Placeholder 3"/>
          <p:cNvSpPr>
            <a:spLocks noGrp="1"/>
          </p:cNvSpPr>
          <p:nvPr>
            <p:ph type="sldNum" sz="quarter" idx="12"/>
          </p:nvPr>
        </p:nvSpPr>
        <p:spPr/>
        <p:txBody>
          <a:bodyPr/>
          <a:lstStyle/>
          <a:p>
            <a:fld id="{D47A117F-A1EE-4146-96C1-DDC0A70E5E21}" type="slidenum">
              <a:rPr lang="en-US" smtClean="0"/>
              <a:t>38</a:t>
            </a:fld>
            <a:endParaRPr lang="en-US"/>
          </a:p>
        </p:txBody>
      </p:sp>
    </p:spTree>
    <p:extLst>
      <p:ext uri="{BB962C8B-B14F-4D97-AF65-F5344CB8AC3E}">
        <p14:creationId xmlns:p14="http://schemas.microsoft.com/office/powerpoint/2010/main" val="527215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cont…</a:t>
            </a:r>
            <a:endParaRPr lang="en-US" dirty="0"/>
          </a:p>
        </p:txBody>
      </p:sp>
      <p:sp>
        <p:nvSpPr>
          <p:cNvPr id="3" name="Content Placeholder 2"/>
          <p:cNvSpPr>
            <a:spLocks noGrp="1"/>
          </p:cNvSpPr>
          <p:nvPr>
            <p:ph sz="quarter" idx="1"/>
          </p:nvPr>
        </p:nvSpPr>
        <p:spPr>
          <a:xfrm>
            <a:off x="457200" y="1600200"/>
            <a:ext cx="8229600" cy="4873752"/>
          </a:xfrm>
        </p:spPr>
        <p:txBody>
          <a:bodyPr>
            <a:normAutofit/>
          </a:bodyPr>
          <a:lstStyle/>
          <a:p>
            <a:pPr algn="just"/>
            <a:endParaRPr lang="en-US" dirty="0" smtClean="0"/>
          </a:p>
          <a:p>
            <a:pPr algn="just"/>
            <a:r>
              <a:rPr lang="en-US" dirty="0" smtClean="0"/>
              <a:t>The </a:t>
            </a:r>
            <a:r>
              <a:rPr lang="en-US" dirty="0"/>
              <a:t>simple frequency table is used when the individual </a:t>
            </a:r>
            <a:r>
              <a:rPr lang="en-US" dirty="0" smtClean="0"/>
              <a:t>observations involve </a:t>
            </a:r>
            <a:r>
              <a:rPr lang="en-US" dirty="0"/>
              <a:t>only to a single variable whereas the cross tabulation is </a:t>
            </a:r>
            <a:r>
              <a:rPr lang="en-US" dirty="0" smtClean="0"/>
              <a:t>used to </a:t>
            </a:r>
            <a:r>
              <a:rPr lang="en-US" dirty="0"/>
              <a:t>obtain the frequency distribution of one variable by the subset </a:t>
            </a:r>
            <a:r>
              <a:rPr lang="en-US" dirty="0" smtClean="0"/>
              <a:t>of another </a:t>
            </a:r>
            <a:r>
              <a:rPr lang="en-US" dirty="0"/>
              <a:t>variable. </a:t>
            </a:r>
            <a:endParaRPr lang="en-US" dirty="0" smtClean="0"/>
          </a:p>
          <a:p>
            <a:pPr algn="just"/>
            <a:endParaRPr lang="en-US" dirty="0"/>
          </a:p>
          <a:p>
            <a:pPr algn="just"/>
            <a:r>
              <a:rPr lang="en-US" dirty="0" smtClean="0"/>
              <a:t>In </a:t>
            </a:r>
            <a:r>
              <a:rPr lang="en-US" dirty="0"/>
              <a:t>addition to the frequency counts, the </a:t>
            </a:r>
            <a:r>
              <a:rPr lang="en-US" dirty="0" smtClean="0"/>
              <a:t>relative frequency </a:t>
            </a:r>
            <a:r>
              <a:rPr lang="en-US" dirty="0"/>
              <a:t>is used to clearly depict the distributional pattern of data.</a:t>
            </a:r>
          </a:p>
        </p:txBody>
      </p:sp>
      <p:sp>
        <p:nvSpPr>
          <p:cNvPr id="4" name="Slide Number Placeholder 3"/>
          <p:cNvSpPr>
            <a:spLocks noGrp="1"/>
          </p:cNvSpPr>
          <p:nvPr>
            <p:ph type="sldNum" sz="quarter" idx="12"/>
          </p:nvPr>
        </p:nvSpPr>
        <p:spPr/>
        <p:txBody>
          <a:bodyPr/>
          <a:lstStyle/>
          <a:p>
            <a:fld id="{D47A117F-A1EE-4146-96C1-DDC0A70E5E21}" type="slidenum">
              <a:rPr lang="en-US" smtClean="0"/>
              <a:t>39</a:t>
            </a:fld>
            <a:endParaRPr lang="en-US"/>
          </a:p>
        </p:txBody>
      </p:sp>
    </p:spTree>
    <p:extLst>
      <p:ext uri="{BB962C8B-B14F-4D97-AF65-F5344CB8AC3E}">
        <p14:creationId xmlns:p14="http://schemas.microsoft.com/office/powerpoint/2010/main" val="123343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4</a:t>
            </a:fld>
            <a:endParaRPr lang="en-US"/>
          </a:p>
        </p:txBody>
      </p:sp>
      <p:sp>
        <p:nvSpPr>
          <p:cNvPr id="4" name="Content Placeholder 3"/>
          <p:cNvSpPr>
            <a:spLocks noGrp="1"/>
          </p:cNvSpPr>
          <p:nvPr>
            <p:ph sz="quarter" idx="1"/>
          </p:nvPr>
        </p:nvSpPr>
        <p:spPr>
          <a:xfrm>
            <a:off x="457200" y="304800"/>
            <a:ext cx="8229600" cy="5852160"/>
          </a:xfrm>
        </p:spPr>
        <p:txBody>
          <a:bodyPr>
            <a:normAutofit/>
          </a:bodyPr>
          <a:lstStyle/>
          <a:p>
            <a:pPr marL="0" indent="0">
              <a:lnSpc>
                <a:spcPct val="150000"/>
              </a:lnSpc>
              <a:buNone/>
            </a:pPr>
            <a:r>
              <a:rPr lang="en-US" sz="2800" b="1" dirty="0">
                <a:latin typeface="Cambria" pitchFamily="18" charset="0"/>
                <a:ea typeface="Cambria" pitchFamily="18" charset="0"/>
              </a:rPr>
              <a:t>Various data collection techniques can be used such as:</a:t>
            </a:r>
          </a:p>
          <a:p>
            <a:pPr lvl="1">
              <a:lnSpc>
                <a:spcPct val="150000"/>
              </a:lnSpc>
            </a:pPr>
            <a:r>
              <a:rPr lang="en-US" dirty="0" smtClean="0">
                <a:solidFill>
                  <a:schemeClr val="tx1"/>
                </a:solidFill>
                <a:latin typeface="Cambria" pitchFamily="18" charset="0"/>
                <a:ea typeface="Cambria" pitchFamily="18" charset="0"/>
              </a:rPr>
              <a:t>Observation</a:t>
            </a:r>
            <a:endParaRPr lang="en-US" dirty="0">
              <a:solidFill>
                <a:schemeClr val="tx1"/>
              </a:solidFill>
              <a:latin typeface="Cambria" pitchFamily="18" charset="0"/>
              <a:ea typeface="Cambria" pitchFamily="18" charset="0"/>
            </a:endParaRPr>
          </a:p>
          <a:p>
            <a:pPr lvl="1">
              <a:lnSpc>
                <a:spcPct val="150000"/>
              </a:lnSpc>
            </a:pPr>
            <a:r>
              <a:rPr lang="en-US" dirty="0" smtClean="0">
                <a:solidFill>
                  <a:schemeClr val="tx1"/>
                </a:solidFill>
                <a:latin typeface="Cambria" pitchFamily="18" charset="0"/>
                <a:ea typeface="Cambria" pitchFamily="18" charset="0"/>
              </a:rPr>
              <a:t>Face-to-face </a:t>
            </a:r>
            <a:r>
              <a:rPr lang="en-US" dirty="0">
                <a:solidFill>
                  <a:schemeClr val="tx1"/>
                </a:solidFill>
                <a:latin typeface="Cambria" pitchFamily="18" charset="0"/>
                <a:ea typeface="Cambria" pitchFamily="18" charset="0"/>
              </a:rPr>
              <a:t>and self-administered </a:t>
            </a:r>
            <a:r>
              <a:rPr lang="en-US" dirty="0" smtClean="0">
                <a:solidFill>
                  <a:schemeClr val="tx1"/>
                </a:solidFill>
                <a:latin typeface="Cambria" pitchFamily="18" charset="0"/>
                <a:ea typeface="Cambria" pitchFamily="18" charset="0"/>
              </a:rPr>
              <a:t>interviews</a:t>
            </a:r>
          </a:p>
          <a:p>
            <a:pPr lvl="1">
              <a:lnSpc>
                <a:spcPct val="150000"/>
              </a:lnSpc>
            </a:pPr>
            <a:r>
              <a:rPr lang="en-US" dirty="0" smtClean="0">
                <a:solidFill>
                  <a:schemeClr val="tx1"/>
                </a:solidFill>
                <a:latin typeface="Cambria" pitchFamily="18" charset="0"/>
                <a:ea typeface="Cambria" pitchFamily="18" charset="0"/>
              </a:rPr>
              <a:t>Postal </a:t>
            </a:r>
            <a:r>
              <a:rPr lang="en-US" dirty="0">
                <a:solidFill>
                  <a:schemeClr val="tx1"/>
                </a:solidFill>
                <a:latin typeface="Cambria" pitchFamily="18" charset="0"/>
                <a:ea typeface="Cambria" pitchFamily="18" charset="0"/>
              </a:rPr>
              <a:t>or mail method and telephone </a:t>
            </a:r>
            <a:r>
              <a:rPr lang="en-US" dirty="0" smtClean="0">
                <a:solidFill>
                  <a:schemeClr val="tx1"/>
                </a:solidFill>
                <a:latin typeface="Cambria" pitchFamily="18" charset="0"/>
                <a:ea typeface="Cambria" pitchFamily="18" charset="0"/>
              </a:rPr>
              <a:t>interviews</a:t>
            </a:r>
          </a:p>
          <a:p>
            <a:pPr lvl="1">
              <a:lnSpc>
                <a:spcPct val="150000"/>
              </a:lnSpc>
            </a:pPr>
            <a:r>
              <a:rPr lang="en-US" dirty="0" smtClean="0">
                <a:solidFill>
                  <a:schemeClr val="tx1"/>
                </a:solidFill>
                <a:latin typeface="Cambria" pitchFamily="18" charset="0"/>
                <a:ea typeface="Cambria" pitchFamily="18" charset="0"/>
              </a:rPr>
              <a:t>Focus </a:t>
            </a:r>
            <a:r>
              <a:rPr lang="en-US" dirty="0">
                <a:solidFill>
                  <a:schemeClr val="tx1"/>
                </a:solidFill>
                <a:latin typeface="Cambria" pitchFamily="18" charset="0"/>
                <a:ea typeface="Cambria" pitchFamily="18" charset="0"/>
              </a:rPr>
              <a:t>group discussions (FGD)</a:t>
            </a:r>
          </a:p>
          <a:p>
            <a:pPr algn="just">
              <a:lnSpc>
                <a:spcPct val="150000"/>
              </a:lnSpc>
            </a:pPr>
            <a:endParaRPr lang="fr-FR" dirty="0" smtClean="0">
              <a:latin typeface="Cambria" pitchFamily="18" charset="0"/>
              <a:ea typeface="Cambria" pitchFamily="18" charset="0"/>
            </a:endParaRPr>
          </a:p>
        </p:txBody>
      </p:sp>
    </p:spTree>
    <p:extLst>
      <p:ext uri="{BB962C8B-B14F-4D97-AF65-F5344CB8AC3E}">
        <p14:creationId xmlns:p14="http://schemas.microsoft.com/office/powerpoint/2010/main" val="28211310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cont…</a:t>
            </a:r>
            <a:endParaRPr lang="en-US" dirty="0"/>
          </a:p>
        </p:txBody>
      </p:sp>
      <p:sp>
        <p:nvSpPr>
          <p:cNvPr id="3" name="Content Placeholder 2"/>
          <p:cNvSpPr>
            <a:spLocks noGrp="1"/>
          </p:cNvSpPr>
          <p:nvPr>
            <p:ph sz="quarter" idx="1"/>
          </p:nvPr>
        </p:nvSpPr>
        <p:spPr>
          <a:xfrm>
            <a:off x="457200" y="1600200"/>
            <a:ext cx="8229600" cy="4873752"/>
          </a:xfrm>
        </p:spPr>
        <p:txBody>
          <a:bodyPr>
            <a:normAutofit/>
          </a:bodyPr>
          <a:lstStyle/>
          <a:p>
            <a:pPr algn="just"/>
            <a:r>
              <a:rPr lang="en-US" dirty="0" smtClean="0"/>
              <a:t>It shows </a:t>
            </a:r>
            <a:r>
              <a:rPr lang="en-US" dirty="0"/>
              <a:t>the percentages of a given frequency count. </a:t>
            </a:r>
            <a:endParaRPr lang="en-US" dirty="0" smtClean="0"/>
          </a:p>
          <a:p>
            <a:pPr algn="just"/>
            <a:endParaRPr lang="en-US" dirty="0"/>
          </a:p>
          <a:p>
            <a:pPr algn="just"/>
            <a:r>
              <a:rPr lang="en-US" dirty="0" smtClean="0"/>
              <a:t>For simple frequency </a:t>
            </a:r>
            <a:r>
              <a:rPr lang="en-US" dirty="0"/>
              <a:t>distributions, </a:t>
            </a:r>
            <a:r>
              <a:rPr lang="en-US" dirty="0" smtClean="0"/>
              <a:t>the </a:t>
            </a:r>
            <a:r>
              <a:rPr lang="en-US" dirty="0"/>
              <a:t>denominators for </a:t>
            </a:r>
            <a:r>
              <a:rPr lang="en-US" dirty="0" smtClean="0"/>
              <a:t>the percentages </a:t>
            </a:r>
            <a:r>
              <a:rPr lang="en-US" dirty="0"/>
              <a:t>are the sum of all observed </a:t>
            </a:r>
            <a:r>
              <a:rPr lang="en-US" dirty="0" smtClean="0"/>
              <a:t>frequencies.</a:t>
            </a:r>
          </a:p>
          <a:p>
            <a:pPr algn="just"/>
            <a:endParaRPr lang="en-US" dirty="0" smtClean="0"/>
          </a:p>
          <a:p>
            <a:pPr algn="just"/>
            <a:r>
              <a:rPr lang="en-US" dirty="0" smtClean="0"/>
              <a:t>On </a:t>
            </a:r>
            <a:r>
              <a:rPr lang="en-US" dirty="0"/>
              <a:t>the other hand, in cross tabulated frequency distributions </a:t>
            </a:r>
            <a:r>
              <a:rPr lang="en-US" dirty="0" smtClean="0"/>
              <a:t>where there </a:t>
            </a:r>
            <a:r>
              <a:rPr lang="en-US" dirty="0"/>
              <a:t>are row and column totals, the decision for the denominator </a:t>
            </a:r>
            <a:r>
              <a:rPr lang="en-US" dirty="0" smtClean="0"/>
              <a:t>is based </a:t>
            </a:r>
            <a:r>
              <a:rPr lang="en-US" dirty="0"/>
              <a:t>on the variable of interest to be compared over the subset </a:t>
            </a:r>
            <a:r>
              <a:rPr lang="en-US" dirty="0" smtClean="0"/>
              <a:t>of the </a:t>
            </a:r>
            <a:r>
              <a:rPr lang="en-US" dirty="0"/>
              <a:t>other variable.</a:t>
            </a:r>
          </a:p>
        </p:txBody>
      </p:sp>
      <p:sp>
        <p:nvSpPr>
          <p:cNvPr id="4" name="Slide Number Placeholder 3"/>
          <p:cNvSpPr>
            <a:spLocks noGrp="1"/>
          </p:cNvSpPr>
          <p:nvPr>
            <p:ph type="sldNum" sz="quarter" idx="12"/>
          </p:nvPr>
        </p:nvSpPr>
        <p:spPr/>
        <p:txBody>
          <a:bodyPr/>
          <a:lstStyle/>
          <a:p>
            <a:fld id="{D47A117F-A1EE-4146-96C1-DDC0A70E5E21}" type="slidenum">
              <a:rPr lang="en-US" smtClean="0"/>
              <a:t>40</a:t>
            </a:fld>
            <a:endParaRPr lang="en-US"/>
          </a:p>
        </p:txBody>
      </p:sp>
    </p:spTree>
    <p:extLst>
      <p:ext uri="{BB962C8B-B14F-4D97-AF65-F5344CB8AC3E}">
        <p14:creationId xmlns:p14="http://schemas.microsoft.com/office/powerpoint/2010/main" val="718901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Construction of tables</a:t>
            </a:r>
            <a:endParaRPr lang="en-US" dirty="0"/>
          </a:p>
        </p:txBody>
      </p:sp>
      <p:sp>
        <p:nvSpPr>
          <p:cNvPr id="3" name="Content Placeholder 2"/>
          <p:cNvSpPr>
            <a:spLocks noGrp="1"/>
          </p:cNvSpPr>
          <p:nvPr>
            <p:ph sz="quarter" idx="1"/>
          </p:nvPr>
        </p:nvSpPr>
        <p:spPr>
          <a:xfrm>
            <a:off x="457200" y="1600200"/>
            <a:ext cx="8305800" cy="4873752"/>
          </a:xfrm>
        </p:spPr>
        <p:txBody>
          <a:bodyPr>
            <a:normAutofit/>
          </a:bodyPr>
          <a:lstStyle/>
          <a:p>
            <a:pPr algn="just"/>
            <a:endParaRPr lang="en-US" dirty="0" smtClean="0"/>
          </a:p>
          <a:p>
            <a:pPr algn="just"/>
            <a:r>
              <a:rPr lang="en-US" dirty="0" smtClean="0"/>
              <a:t>Although </a:t>
            </a:r>
            <a:r>
              <a:rPr lang="en-US" dirty="0"/>
              <a:t>there are no hard and fast rules to follow, the </a:t>
            </a:r>
            <a:r>
              <a:rPr lang="en-US" dirty="0" smtClean="0"/>
              <a:t>following general </a:t>
            </a:r>
            <a:r>
              <a:rPr lang="en-US" dirty="0"/>
              <a:t>principles should be addressed in constructing tables.</a:t>
            </a:r>
          </a:p>
          <a:p>
            <a:pPr marL="914400" lvl="1" indent="-514350" algn="just">
              <a:buFont typeface="+mj-lt"/>
              <a:buAutoNum type="arabicPeriod"/>
            </a:pPr>
            <a:r>
              <a:rPr lang="en-US" sz="2400" dirty="0" smtClean="0"/>
              <a:t>Tables </a:t>
            </a:r>
            <a:r>
              <a:rPr lang="en-US" sz="2400" dirty="0"/>
              <a:t>should be as simple as </a:t>
            </a:r>
            <a:r>
              <a:rPr lang="en-US" sz="2400" dirty="0" smtClean="0"/>
              <a:t>possible.</a:t>
            </a:r>
          </a:p>
          <a:p>
            <a:pPr marL="914400" lvl="1" indent="-514350" algn="just">
              <a:buFont typeface="+mj-lt"/>
              <a:buAutoNum type="arabicPeriod"/>
            </a:pPr>
            <a:endParaRPr lang="en-US" sz="2400" dirty="0" smtClean="0"/>
          </a:p>
          <a:p>
            <a:pPr marL="914400" lvl="1" indent="-514350" algn="just">
              <a:buFont typeface="+mj-lt"/>
              <a:buAutoNum type="arabicPeriod"/>
            </a:pPr>
            <a:r>
              <a:rPr lang="en-US" sz="2400" dirty="0" smtClean="0"/>
              <a:t>Tables </a:t>
            </a:r>
            <a:r>
              <a:rPr lang="en-US" sz="2400" dirty="0"/>
              <a:t>should be self-explanatory</a:t>
            </a:r>
            <a:r>
              <a:rPr lang="en-US" sz="2400" dirty="0" smtClean="0"/>
              <a:t>.</a:t>
            </a:r>
          </a:p>
          <a:p>
            <a:pPr marL="914400" lvl="1" indent="-514350" algn="just">
              <a:buFont typeface="+mj-lt"/>
              <a:buAutoNum type="arabicPeriod"/>
            </a:pPr>
            <a:endParaRPr lang="en-US" sz="2400" dirty="0" smtClean="0"/>
          </a:p>
          <a:p>
            <a:pPr marL="914400" lvl="1" indent="-514350" algn="just">
              <a:buFont typeface="+mj-lt"/>
              <a:buAutoNum type="arabicPeriod"/>
            </a:pPr>
            <a:r>
              <a:rPr lang="en-US" sz="2400" dirty="0" smtClean="0"/>
              <a:t>If </a:t>
            </a:r>
            <a:r>
              <a:rPr lang="en-US" sz="2400" dirty="0"/>
              <a:t>data are not original, their source should be given in a footnote.</a:t>
            </a:r>
          </a:p>
        </p:txBody>
      </p:sp>
      <p:sp>
        <p:nvSpPr>
          <p:cNvPr id="4" name="Slide Number Placeholder 3"/>
          <p:cNvSpPr>
            <a:spLocks noGrp="1"/>
          </p:cNvSpPr>
          <p:nvPr>
            <p:ph type="sldNum" sz="quarter" idx="12"/>
          </p:nvPr>
        </p:nvSpPr>
        <p:spPr/>
        <p:txBody>
          <a:bodyPr/>
          <a:lstStyle/>
          <a:p>
            <a:fld id="{D47A117F-A1EE-4146-96C1-DDC0A70E5E21}" type="slidenum">
              <a:rPr lang="en-US" smtClean="0"/>
              <a:t>41</a:t>
            </a:fld>
            <a:endParaRPr lang="en-US"/>
          </a:p>
        </p:txBody>
      </p:sp>
    </p:spTree>
    <p:extLst>
      <p:ext uri="{BB962C8B-B14F-4D97-AF65-F5344CB8AC3E}">
        <p14:creationId xmlns:p14="http://schemas.microsoft.com/office/powerpoint/2010/main" val="536218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Construction of Table cont…</a:t>
            </a:r>
            <a:endParaRPr lang="en-US" dirty="0"/>
          </a:p>
        </p:txBody>
      </p:sp>
      <p:sp>
        <p:nvSpPr>
          <p:cNvPr id="3" name="Content Placeholder 2"/>
          <p:cNvSpPr>
            <a:spLocks noGrp="1"/>
          </p:cNvSpPr>
          <p:nvPr>
            <p:ph sz="quarter" idx="1"/>
          </p:nvPr>
        </p:nvSpPr>
        <p:spPr>
          <a:xfrm>
            <a:off x="457200" y="1600200"/>
            <a:ext cx="8305800" cy="4873752"/>
          </a:xfrm>
        </p:spPr>
        <p:txBody>
          <a:bodyPr>
            <a:normAutofit fontScale="92500" lnSpcReduction="20000"/>
          </a:bodyPr>
          <a:lstStyle/>
          <a:p>
            <a:pPr algn="just">
              <a:buNone/>
            </a:pPr>
            <a:r>
              <a:rPr lang="en-US" dirty="0" smtClean="0"/>
              <a:t>For that Purpose:-</a:t>
            </a:r>
          </a:p>
          <a:p>
            <a:pPr algn="just"/>
            <a:endParaRPr lang="en-US" dirty="0" smtClean="0"/>
          </a:p>
          <a:p>
            <a:pPr algn="just"/>
            <a:r>
              <a:rPr lang="en-US" dirty="0" smtClean="0"/>
              <a:t>Title </a:t>
            </a:r>
            <a:r>
              <a:rPr lang="en-US" dirty="0"/>
              <a:t>should be clear and to the point( a good title answers: </a:t>
            </a:r>
            <a:r>
              <a:rPr lang="en-US" dirty="0" smtClean="0"/>
              <a:t>what? when</a:t>
            </a:r>
            <a:r>
              <a:rPr lang="en-US" dirty="0"/>
              <a:t>? where? how classified ?) and it be placed above the </a:t>
            </a:r>
            <a:r>
              <a:rPr lang="en-US" dirty="0" smtClean="0"/>
              <a:t>table.</a:t>
            </a:r>
          </a:p>
          <a:p>
            <a:pPr algn="just"/>
            <a:endParaRPr lang="en-US" dirty="0" smtClean="0"/>
          </a:p>
          <a:p>
            <a:pPr algn="just"/>
            <a:r>
              <a:rPr lang="en-US" dirty="0" smtClean="0"/>
              <a:t>Each </a:t>
            </a:r>
            <a:r>
              <a:rPr lang="en-US" dirty="0"/>
              <a:t>row and column should be </a:t>
            </a:r>
            <a:r>
              <a:rPr lang="en-US" dirty="0" err="1"/>
              <a:t>labelled</a:t>
            </a:r>
            <a:r>
              <a:rPr lang="en-US" dirty="0"/>
              <a:t>.</a:t>
            </a:r>
          </a:p>
          <a:p>
            <a:pPr algn="just"/>
            <a:endParaRPr lang="en-US" dirty="0" smtClean="0"/>
          </a:p>
          <a:p>
            <a:pPr algn="just"/>
            <a:r>
              <a:rPr lang="en-US" dirty="0" smtClean="0"/>
              <a:t>Numerical </a:t>
            </a:r>
            <a:r>
              <a:rPr lang="en-US" dirty="0"/>
              <a:t>entities of zero should be explicitly written rather </a:t>
            </a:r>
            <a:r>
              <a:rPr lang="en-US" dirty="0" smtClean="0"/>
              <a:t>than indicated </a:t>
            </a:r>
            <a:r>
              <a:rPr lang="en-US" dirty="0"/>
              <a:t>by a dash. Dashed are reserved for missing </a:t>
            </a:r>
            <a:r>
              <a:rPr lang="en-US" dirty="0" smtClean="0"/>
              <a:t>or unobserved </a:t>
            </a:r>
            <a:r>
              <a:rPr lang="en-US" dirty="0"/>
              <a:t>data.</a:t>
            </a:r>
          </a:p>
          <a:p>
            <a:pPr algn="just"/>
            <a:endParaRPr lang="en-US" dirty="0" smtClean="0"/>
          </a:p>
          <a:p>
            <a:pPr algn="just"/>
            <a:r>
              <a:rPr lang="en-US" dirty="0" smtClean="0"/>
              <a:t>Totals </a:t>
            </a:r>
            <a:r>
              <a:rPr lang="en-US" dirty="0"/>
              <a:t>should be shown either in the top row and the first </a:t>
            </a:r>
            <a:r>
              <a:rPr lang="en-US" dirty="0" smtClean="0"/>
              <a:t>column or </a:t>
            </a:r>
            <a:r>
              <a:rPr lang="en-US" dirty="0"/>
              <a:t>in the last row and last column.</a:t>
            </a:r>
          </a:p>
        </p:txBody>
      </p:sp>
      <p:sp>
        <p:nvSpPr>
          <p:cNvPr id="4" name="Slide Number Placeholder 3"/>
          <p:cNvSpPr>
            <a:spLocks noGrp="1"/>
          </p:cNvSpPr>
          <p:nvPr>
            <p:ph type="sldNum" sz="quarter" idx="12"/>
          </p:nvPr>
        </p:nvSpPr>
        <p:spPr/>
        <p:txBody>
          <a:bodyPr/>
          <a:lstStyle/>
          <a:p>
            <a:fld id="{D47A117F-A1EE-4146-96C1-DDC0A70E5E21}" type="slidenum">
              <a:rPr lang="en-US" smtClean="0"/>
              <a:t>42</a:t>
            </a:fld>
            <a:endParaRPr lang="en-US"/>
          </a:p>
        </p:txBody>
      </p:sp>
    </p:spTree>
    <p:extLst>
      <p:ext uri="{BB962C8B-B14F-4D97-AF65-F5344CB8AC3E}">
        <p14:creationId xmlns:p14="http://schemas.microsoft.com/office/powerpoint/2010/main" val="664448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dirty="0" smtClean="0"/>
              <a:t>Simple or one-way table</a:t>
            </a:r>
            <a:endParaRPr lang="en-US" dirty="0"/>
          </a:p>
        </p:txBody>
      </p:sp>
      <p:sp>
        <p:nvSpPr>
          <p:cNvPr id="3" name="Content Placeholder 2"/>
          <p:cNvSpPr>
            <a:spLocks noGrp="1"/>
          </p:cNvSpPr>
          <p:nvPr>
            <p:ph sz="quarter" idx="1"/>
          </p:nvPr>
        </p:nvSpPr>
        <p:spPr>
          <a:xfrm>
            <a:off x="457200" y="1600200"/>
            <a:ext cx="8229600" cy="4873752"/>
          </a:xfrm>
        </p:spPr>
        <p:txBody>
          <a:bodyPr>
            <a:normAutofit/>
          </a:bodyPr>
          <a:lstStyle/>
          <a:p>
            <a:pPr algn="just"/>
            <a:r>
              <a:rPr lang="en-US" i="1" dirty="0" smtClean="0"/>
              <a:t>The </a:t>
            </a:r>
            <a:r>
              <a:rPr lang="en-US" i="1" dirty="0"/>
              <a:t>simple frequency table is </a:t>
            </a:r>
            <a:r>
              <a:rPr lang="en-US" i="1" dirty="0" smtClean="0"/>
              <a:t>used </a:t>
            </a:r>
            <a:r>
              <a:rPr lang="en-US" dirty="0" smtClean="0"/>
              <a:t>when </a:t>
            </a:r>
            <a:r>
              <a:rPr lang="en-US" dirty="0"/>
              <a:t>the individual observations involve only to a single </a:t>
            </a:r>
            <a:r>
              <a:rPr lang="en-US" dirty="0" smtClean="0"/>
              <a:t>variable whereas </a:t>
            </a:r>
            <a:r>
              <a:rPr lang="en-US" dirty="0"/>
              <a:t>the cross tabulation is used to obtain the </a:t>
            </a:r>
            <a:r>
              <a:rPr lang="en-US" dirty="0" smtClean="0"/>
              <a:t>frequency </a:t>
            </a:r>
            <a:r>
              <a:rPr lang="en-US" dirty="0"/>
              <a:t>distribution of one variable by the subset of another variable. </a:t>
            </a:r>
            <a:endParaRPr lang="en-US" dirty="0" smtClean="0"/>
          </a:p>
          <a:p>
            <a:pPr algn="just"/>
            <a:endParaRPr lang="en-US" dirty="0"/>
          </a:p>
          <a:p>
            <a:pPr algn="just"/>
            <a:r>
              <a:rPr lang="en-US" dirty="0" smtClean="0"/>
              <a:t>In addition </a:t>
            </a:r>
            <a:r>
              <a:rPr lang="en-US" dirty="0"/>
              <a:t>to the frequency counts, the relative frequency is used </a:t>
            </a:r>
            <a:r>
              <a:rPr lang="en-US" dirty="0" smtClean="0"/>
              <a:t>to clearly </a:t>
            </a:r>
            <a:r>
              <a:rPr lang="en-US" dirty="0"/>
              <a:t>depict the distributional pattern of data. </a:t>
            </a:r>
            <a:endParaRPr lang="en-US" dirty="0" smtClean="0"/>
          </a:p>
          <a:p>
            <a:pPr algn="just"/>
            <a:endParaRPr lang="en-US" dirty="0"/>
          </a:p>
          <a:p>
            <a:pPr algn="just"/>
            <a:r>
              <a:rPr lang="en-US" dirty="0" smtClean="0"/>
              <a:t>It </a:t>
            </a:r>
            <a:r>
              <a:rPr lang="en-US" dirty="0"/>
              <a:t>shows </a:t>
            </a:r>
            <a:r>
              <a:rPr lang="en-US" dirty="0" smtClean="0"/>
              <a:t>the percentages </a:t>
            </a:r>
            <a:r>
              <a:rPr lang="en-US" dirty="0"/>
              <a:t>of a given frequency count.</a:t>
            </a:r>
          </a:p>
        </p:txBody>
      </p:sp>
      <p:sp>
        <p:nvSpPr>
          <p:cNvPr id="4" name="Slide Number Placeholder 3"/>
          <p:cNvSpPr>
            <a:spLocks noGrp="1"/>
          </p:cNvSpPr>
          <p:nvPr>
            <p:ph type="sldNum" sz="quarter" idx="12"/>
          </p:nvPr>
        </p:nvSpPr>
        <p:spPr/>
        <p:txBody>
          <a:bodyPr/>
          <a:lstStyle/>
          <a:p>
            <a:fld id="{D47A117F-A1EE-4146-96C1-DDC0A70E5E21}" type="slidenum">
              <a:rPr lang="en-US" smtClean="0"/>
              <a:t>43</a:t>
            </a:fld>
            <a:endParaRPr lang="en-US"/>
          </a:p>
        </p:txBody>
      </p:sp>
    </p:spTree>
    <p:extLst>
      <p:ext uri="{BB962C8B-B14F-4D97-AF65-F5344CB8AC3E}">
        <p14:creationId xmlns:p14="http://schemas.microsoft.com/office/powerpoint/2010/main" val="2549889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1"/>
            <a:ext cx="8229600" cy="1371600"/>
          </a:xfrm>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28600" y="152400"/>
            <a:ext cx="8915400" cy="6477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D47A117F-A1EE-4146-96C1-DDC0A70E5E21}" type="slidenum">
              <a:rPr lang="en-US" smtClean="0"/>
              <a:t>44</a:t>
            </a:fld>
            <a:endParaRPr lang="en-US"/>
          </a:p>
        </p:txBody>
      </p:sp>
    </p:spTree>
    <p:extLst>
      <p:ext uri="{BB962C8B-B14F-4D97-AF65-F5344CB8AC3E}">
        <p14:creationId xmlns:p14="http://schemas.microsoft.com/office/powerpoint/2010/main" val="40635237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Two-way table</a:t>
            </a:r>
            <a:endParaRPr lang="en-US" dirty="0"/>
          </a:p>
        </p:txBody>
      </p:sp>
      <p:sp>
        <p:nvSpPr>
          <p:cNvPr id="3" name="Content Placeholder 2"/>
          <p:cNvSpPr>
            <a:spLocks noGrp="1"/>
          </p:cNvSpPr>
          <p:nvPr>
            <p:ph sz="quarter" idx="1"/>
          </p:nvPr>
        </p:nvSpPr>
        <p:spPr>
          <a:xfrm>
            <a:off x="457200" y="1600200"/>
            <a:ext cx="8229600" cy="4873752"/>
          </a:xfrm>
        </p:spPr>
        <p:txBody>
          <a:bodyPr>
            <a:normAutofit/>
          </a:bodyPr>
          <a:lstStyle/>
          <a:p>
            <a:pPr algn="just"/>
            <a:r>
              <a:rPr lang="en-US" dirty="0" smtClean="0"/>
              <a:t>This </a:t>
            </a:r>
            <a:r>
              <a:rPr lang="en-US" dirty="0"/>
              <a:t>table shows two characteristics and is </a:t>
            </a:r>
            <a:r>
              <a:rPr lang="en-US" dirty="0" smtClean="0"/>
              <a:t>formed when </a:t>
            </a:r>
            <a:r>
              <a:rPr lang="en-US" dirty="0"/>
              <a:t>either the caption or the stub is divided into two or more parts.</a:t>
            </a:r>
          </a:p>
          <a:p>
            <a:pPr algn="just"/>
            <a:endParaRPr lang="en-US" dirty="0" smtClean="0"/>
          </a:p>
          <a:p>
            <a:pPr algn="just"/>
            <a:r>
              <a:rPr lang="en-US" dirty="0" smtClean="0"/>
              <a:t>In </a:t>
            </a:r>
            <a:r>
              <a:rPr lang="en-US" dirty="0"/>
              <a:t>cross tabulated frequency distributions where there are row </a:t>
            </a:r>
            <a:r>
              <a:rPr lang="en-US" dirty="0" smtClean="0"/>
              <a:t>and column </a:t>
            </a:r>
            <a:r>
              <a:rPr lang="en-US" dirty="0"/>
              <a:t>totals, the decision for the denominator is based on </a:t>
            </a:r>
            <a:r>
              <a:rPr lang="en-US" dirty="0" smtClean="0"/>
              <a:t>the variable </a:t>
            </a:r>
            <a:r>
              <a:rPr lang="en-US" dirty="0"/>
              <a:t>of interest to be compared over the subset of the </a:t>
            </a:r>
            <a:r>
              <a:rPr lang="en-US" dirty="0" smtClean="0"/>
              <a:t>other variable</a:t>
            </a:r>
            <a:r>
              <a:rPr lang="en-US" dirty="0"/>
              <a:t>.</a:t>
            </a:r>
          </a:p>
        </p:txBody>
      </p:sp>
      <p:sp>
        <p:nvSpPr>
          <p:cNvPr id="4" name="Slide Number Placeholder 3"/>
          <p:cNvSpPr>
            <a:spLocks noGrp="1"/>
          </p:cNvSpPr>
          <p:nvPr>
            <p:ph type="sldNum" sz="quarter" idx="12"/>
          </p:nvPr>
        </p:nvSpPr>
        <p:spPr/>
        <p:txBody>
          <a:bodyPr/>
          <a:lstStyle/>
          <a:p>
            <a:fld id="{D47A117F-A1EE-4146-96C1-DDC0A70E5E21}" type="slidenum">
              <a:rPr lang="en-US" smtClean="0"/>
              <a:t>45</a:t>
            </a:fld>
            <a:endParaRPr lang="en-US"/>
          </a:p>
        </p:txBody>
      </p:sp>
    </p:spTree>
    <p:extLst>
      <p:ext uri="{BB962C8B-B14F-4D97-AF65-F5344CB8AC3E}">
        <p14:creationId xmlns:p14="http://schemas.microsoft.com/office/powerpoint/2010/main" val="323800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1"/>
            <a:ext cx="8229600" cy="762000"/>
          </a:xfrm>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228600" y="152400"/>
            <a:ext cx="8763000" cy="6553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D47A117F-A1EE-4146-96C1-DDC0A70E5E21}" type="slidenum">
              <a:rPr lang="en-US" smtClean="0"/>
              <a:t>46</a:t>
            </a:fld>
            <a:endParaRPr lang="en-US"/>
          </a:p>
        </p:txBody>
      </p:sp>
    </p:spTree>
    <p:extLst>
      <p:ext uri="{BB962C8B-B14F-4D97-AF65-F5344CB8AC3E}">
        <p14:creationId xmlns:p14="http://schemas.microsoft.com/office/powerpoint/2010/main" val="127209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Higher Order Table</a:t>
            </a:r>
            <a:endParaRPr lang="en-US" dirty="0"/>
          </a:p>
        </p:txBody>
      </p:sp>
      <p:sp>
        <p:nvSpPr>
          <p:cNvPr id="3" name="Content Placeholder 2"/>
          <p:cNvSpPr>
            <a:spLocks noGrp="1"/>
          </p:cNvSpPr>
          <p:nvPr>
            <p:ph sz="quarter" idx="1"/>
          </p:nvPr>
        </p:nvSpPr>
        <p:spPr>
          <a:xfrm>
            <a:off x="457200" y="1600200"/>
            <a:ext cx="8305800" cy="4873752"/>
          </a:xfrm>
        </p:spPr>
        <p:txBody>
          <a:bodyPr>
            <a:normAutofit/>
          </a:bodyPr>
          <a:lstStyle/>
          <a:p>
            <a:pPr algn="just"/>
            <a:r>
              <a:rPr lang="en-US" dirty="0" smtClean="0"/>
              <a:t>When </a:t>
            </a:r>
            <a:r>
              <a:rPr lang="en-US" dirty="0"/>
              <a:t>it is desired to represent three or </a:t>
            </a:r>
            <a:r>
              <a:rPr lang="en-US" dirty="0" smtClean="0"/>
              <a:t>more characteristics </a:t>
            </a:r>
            <a:r>
              <a:rPr lang="en-US" dirty="0"/>
              <a:t>in a single table. </a:t>
            </a:r>
            <a:endParaRPr lang="en-US" dirty="0" smtClean="0"/>
          </a:p>
          <a:p>
            <a:pPr algn="just"/>
            <a:endParaRPr lang="en-US" dirty="0"/>
          </a:p>
          <a:p>
            <a:pPr algn="just"/>
            <a:r>
              <a:rPr lang="en-US" dirty="0" smtClean="0"/>
              <a:t>Thus</a:t>
            </a:r>
            <a:r>
              <a:rPr lang="en-US" dirty="0"/>
              <a:t>, if it is desired to represent </a:t>
            </a:r>
            <a:r>
              <a:rPr lang="en-US" dirty="0" smtClean="0"/>
              <a:t>the `Profession</a:t>
            </a:r>
            <a:r>
              <a:rPr lang="en-US" dirty="0"/>
              <a:t>,' `sex' and `Residence,' of the study individuals, the </a:t>
            </a:r>
            <a:r>
              <a:rPr lang="en-US" dirty="0" smtClean="0"/>
              <a:t>table would </a:t>
            </a:r>
            <a:r>
              <a:rPr lang="en-US" dirty="0"/>
              <a:t>take the form as shown in table 3 below and would be </a:t>
            </a:r>
            <a:r>
              <a:rPr lang="en-US" dirty="0" smtClean="0"/>
              <a:t>called higher </a:t>
            </a:r>
            <a:r>
              <a:rPr lang="en-US" dirty="0"/>
              <a:t>order table</a:t>
            </a:r>
            <a:r>
              <a:rPr lang="en-US" b="1" dirty="0"/>
              <a:t>.</a:t>
            </a:r>
            <a:endParaRPr lang="en-US" dirty="0"/>
          </a:p>
        </p:txBody>
      </p:sp>
      <p:sp>
        <p:nvSpPr>
          <p:cNvPr id="4" name="Slide Number Placeholder 3"/>
          <p:cNvSpPr>
            <a:spLocks noGrp="1"/>
          </p:cNvSpPr>
          <p:nvPr>
            <p:ph type="sldNum" sz="quarter" idx="12"/>
          </p:nvPr>
        </p:nvSpPr>
        <p:spPr/>
        <p:txBody>
          <a:bodyPr/>
          <a:lstStyle/>
          <a:p>
            <a:fld id="{D47A117F-A1EE-4146-96C1-DDC0A70E5E21}" type="slidenum">
              <a:rPr lang="en-US" smtClean="0"/>
              <a:t>47</a:t>
            </a:fld>
            <a:endParaRPr lang="en-US"/>
          </a:p>
        </p:txBody>
      </p:sp>
    </p:spTree>
    <p:extLst>
      <p:ext uri="{BB962C8B-B14F-4D97-AF65-F5344CB8AC3E}">
        <p14:creationId xmlns:p14="http://schemas.microsoft.com/office/powerpoint/2010/main" val="40495847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sz="quarter" idx="1"/>
          </p:nvPr>
        </p:nvPicPr>
        <p:blipFill>
          <a:blip r:embed="rId2"/>
          <a:srcRect/>
          <a:stretch>
            <a:fillRect/>
          </a:stretch>
        </p:blipFill>
        <p:spPr bwMode="auto">
          <a:xfrm>
            <a:off x="152400" y="0"/>
            <a:ext cx="8991600" cy="67056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D47A117F-A1EE-4146-96C1-DDC0A70E5E21}" type="slidenum">
              <a:rPr lang="en-US" smtClean="0"/>
              <a:t>48</a:t>
            </a:fld>
            <a:endParaRPr lang="en-US"/>
          </a:p>
        </p:txBody>
      </p:sp>
    </p:spTree>
    <p:extLst>
      <p:ext uri="{BB962C8B-B14F-4D97-AF65-F5344CB8AC3E}">
        <p14:creationId xmlns:p14="http://schemas.microsoft.com/office/powerpoint/2010/main" val="330144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solidFill>
            <a:schemeClr val="accent2"/>
          </a:solidFill>
        </p:spPr>
        <p:txBody>
          <a:bodyPr/>
          <a:lstStyle/>
          <a:p>
            <a:pPr algn="ctr"/>
            <a:r>
              <a:rPr lang="en-US" b="1" dirty="0"/>
              <a:t>Frequency Distributions</a:t>
            </a:r>
            <a:endParaRPr lang="en-US" dirty="0"/>
          </a:p>
        </p:txBody>
      </p:sp>
      <p:sp>
        <p:nvSpPr>
          <p:cNvPr id="3" name="Content Placeholder 2"/>
          <p:cNvSpPr>
            <a:spLocks noGrp="1"/>
          </p:cNvSpPr>
          <p:nvPr>
            <p:ph sz="quarter" idx="1"/>
          </p:nvPr>
        </p:nvSpPr>
        <p:spPr>
          <a:xfrm>
            <a:off x="381000" y="1143000"/>
            <a:ext cx="8229600" cy="4678363"/>
          </a:xfrm>
        </p:spPr>
        <p:txBody>
          <a:bodyPr>
            <a:noAutofit/>
          </a:bodyPr>
          <a:lstStyle/>
          <a:p>
            <a:pPr algn="just"/>
            <a:endParaRPr lang="en-US" sz="2800" dirty="0" smtClean="0"/>
          </a:p>
          <a:p>
            <a:pPr algn="just"/>
            <a:r>
              <a:rPr lang="en-US" sz="2800" dirty="0" smtClean="0"/>
              <a:t>A </a:t>
            </a:r>
            <a:r>
              <a:rPr lang="en-US" sz="2800" b="1" dirty="0" smtClean="0"/>
              <a:t>frequency</a:t>
            </a:r>
            <a:r>
              <a:rPr lang="en-US" sz="2800" dirty="0" smtClean="0"/>
              <a:t> is the number of times a given datum occurs in a data set.</a:t>
            </a:r>
          </a:p>
          <a:p>
            <a:pPr algn="just"/>
            <a:endParaRPr lang="en-US" sz="2800" dirty="0" smtClean="0"/>
          </a:p>
          <a:p>
            <a:pPr algn="just"/>
            <a:r>
              <a:rPr lang="en-US" sz="2800" dirty="0" smtClean="0"/>
              <a:t>A </a:t>
            </a:r>
            <a:r>
              <a:rPr lang="en-US" sz="2800" b="1" dirty="0" smtClean="0"/>
              <a:t>frequency distribution </a:t>
            </a:r>
            <a:r>
              <a:rPr lang="en-US" sz="2800" dirty="0" smtClean="0"/>
              <a:t>is a table that shows \classes" or \intervals" of data entries with a count of the number of entries in each class.</a:t>
            </a:r>
            <a:endParaRPr lang="en-US" sz="2800" dirty="0"/>
          </a:p>
        </p:txBody>
      </p:sp>
      <p:sp>
        <p:nvSpPr>
          <p:cNvPr id="4" name="Slide Number Placeholder 3"/>
          <p:cNvSpPr>
            <a:spLocks noGrp="1"/>
          </p:cNvSpPr>
          <p:nvPr>
            <p:ph type="sldNum" sz="quarter" idx="12"/>
          </p:nvPr>
        </p:nvSpPr>
        <p:spPr/>
        <p:txBody>
          <a:bodyPr/>
          <a:lstStyle/>
          <a:p>
            <a:fld id="{D47A117F-A1EE-4146-96C1-DDC0A70E5E21}" type="slidenum">
              <a:rPr lang="en-US" smtClean="0"/>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Cambria" pitchFamily="18" charset="0"/>
                <a:ea typeface="Cambria" pitchFamily="18" charset="0"/>
              </a:rPr>
              <a:t>Reading assignment </a:t>
            </a:r>
            <a:endParaRPr lang="en-US" sz="3200" dirty="0">
              <a:latin typeface="Cambria" pitchFamily="18" charset="0"/>
              <a:ea typeface="Cambria" pitchFamily="18" charset="0"/>
            </a:endParaRPr>
          </a:p>
        </p:txBody>
      </p:sp>
      <p:sp>
        <p:nvSpPr>
          <p:cNvPr id="3" name="Content Placeholder 2"/>
          <p:cNvSpPr>
            <a:spLocks noGrp="1"/>
          </p:cNvSpPr>
          <p:nvPr>
            <p:ph idx="1"/>
          </p:nvPr>
        </p:nvSpPr>
        <p:spPr/>
        <p:txBody>
          <a:bodyPr/>
          <a:lstStyle/>
          <a:p>
            <a:pPr algn="just"/>
            <a:r>
              <a:rPr lang="fr-FR" dirty="0" err="1" smtClean="0">
                <a:latin typeface="Cambria" pitchFamily="18" charset="0"/>
                <a:ea typeface="Cambria" pitchFamily="18" charset="0"/>
              </a:rPr>
              <a:t>Other</a:t>
            </a:r>
            <a:r>
              <a:rPr lang="fr-FR" dirty="0" smtClean="0">
                <a:latin typeface="Cambria" pitchFamily="18" charset="0"/>
                <a:ea typeface="Cambria" pitchFamily="18" charset="0"/>
              </a:rPr>
              <a:t> data collection techniques</a:t>
            </a:r>
          </a:p>
          <a:p>
            <a:pPr lvl="1" algn="just"/>
            <a:r>
              <a:rPr lang="fr-FR" dirty="0" err="1" smtClean="0">
                <a:solidFill>
                  <a:schemeClr val="tx1"/>
                </a:solidFill>
                <a:latin typeface="Cambria" pitchFamily="18" charset="0"/>
                <a:ea typeface="Cambria" pitchFamily="18" charset="0"/>
              </a:rPr>
              <a:t>Rapid</a:t>
            </a:r>
            <a:r>
              <a:rPr lang="fr-FR" dirty="0" smtClean="0">
                <a:solidFill>
                  <a:schemeClr val="tx1"/>
                </a:solidFill>
                <a:latin typeface="Cambria" pitchFamily="18" charset="0"/>
                <a:ea typeface="Cambria" pitchFamily="18" charset="0"/>
              </a:rPr>
              <a:t> </a:t>
            </a:r>
            <a:r>
              <a:rPr lang="fr-FR" dirty="0" err="1" smtClean="0">
                <a:solidFill>
                  <a:schemeClr val="tx1"/>
                </a:solidFill>
                <a:latin typeface="Cambria" pitchFamily="18" charset="0"/>
                <a:ea typeface="Cambria" pitchFamily="18" charset="0"/>
              </a:rPr>
              <a:t>appraisal</a:t>
            </a:r>
            <a:r>
              <a:rPr lang="fr-FR" dirty="0" smtClean="0">
                <a:solidFill>
                  <a:schemeClr val="tx1"/>
                </a:solidFill>
                <a:latin typeface="Cambria" pitchFamily="18" charset="0"/>
                <a:ea typeface="Cambria" pitchFamily="18" charset="0"/>
              </a:rPr>
              <a:t> techniques, </a:t>
            </a:r>
          </a:p>
          <a:p>
            <a:pPr lvl="1" algn="just"/>
            <a:r>
              <a:rPr lang="fr-FR" dirty="0" smtClean="0">
                <a:solidFill>
                  <a:schemeClr val="tx1"/>
                </a:solidFill>
                <a:latin typeface="Cambria" pitchFamily="18" charset="0"/>
                <a:ea typeface="Cambria" pitchFamily="18" charset="0"/>
              </a:rPr>
              <a:t>3L technique, </a:t>
            </a:r>
          </a:p>
          <a:p>
            <a:pPr lvl="1" algn="just"/>
            <a:r>
              <a:rPr lang="fr-FR" dirty="0" smtClean="0">
                <a:solidFill>
                  <a:schemeClr val="tx1"/>
                </a:solidFill>
                <a:latin typeface="Cambria" pitchFamily="18" charset="0"/>
                <a:ea typeface="Cambria" pitchFamily="18" charset="0"/>
              </a:rPr>
              <a:t>Nominal group techniques, </a:t>
            </a:r>
          </a:p>
          <a:p>
            <a:pPr lvl="1" algn="just"/>
            <a:r>
              <a:rPr lang="fr-FR" dirty="0" smtClean="0">
                <a:solidFill>
                  <a:schemeClr val="tx1"/>
                </a:solidFill>
                <a:latin typeface="Cambria" pitchFamily="18" charset="0"/>
                <a:ea typeface="Cambria" pitchFamily="18" charset="0"/>
              </a:rPr>
              <a:t>Delphi techniques, </a:t>
            </a:r>
          </a:p>
          <a:p>
            <a:pPr lvl="1" algn="just"/>
            <a:r>
              <a:rPr lang="fr-FR" dirty="0" smtClean="0">
                <a:solidFill>
                  <a:schemeClr val="tx1"/>
                </a:solidFill>
                <a:latin typeface="Cambria" pitchFamily="18" charset="0"/>
                <a:ea typeface="Cambria" pitchFamily="18" charset="0"/>
              </a:rPr>
              <a:t>life </a:t>
            </a:r>
            <a:r>
              <a:rPr lang="en-US" dirty="0" smtClean="0">
                <a:solidFill>
                  <a:schemeClr val="tx1"/>
                </a:solidFill>
                <a:latin typeface="Cambria" pitchFamily="18" charset="0"/>
                <a:ea typeface="Cambria" pitchFamily="18" charset="0"/>
              </a:rPr>
              <a:t>histories, case studies, etc.</a:t>
            </a:r>
          </a:p>
          <a:p>
            <a:endParaRPr lang="en-US" dirty="0">
              <a:latin typeface="Cambria" pitchFamily="18" charset="0"/>
              <a:ea typeface="Cambria" pitchFamily="18" charset="0"/>
            </a:endParaRPr>
          </a:p>
        </p:txBody>
      </p:sp>
    </p:spTree>
    <p:extLst>
      <p:ext uri="{BB962C8B-B14F-4D97-AF65-F5344CB8AC3E}">
        <p14:creationId xmlns:p14="http://schemas.microsoft.com/office/powerpoint/2010/main" val="17886863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smtClean="0"/>
              <a:t>A categorical distribution </a:t>
            </a:r>
            <a:endParaRPr lang="en-US" dirty="0"/>
          </a:p>
        </p:txBody>
      </p:sp>
      <p:sp>
        <p:nvSpPr>
          <p:cNvPr id="3" name="Content Placeholder 2"/>
          <p:cNvSpPr>
            <a:spLocks noGrp="1"/>
          </p:cNvSpPr>
          <p:nvPr>
            <p:ph sz="quarter" idx="1"/>
          </p:nvPr>
        </p:nvSpPr>
        <p:spPr/>
        <p:txBody>
          <a:bodyPr/>
          <a:lstStyle/>
          <a:p>
            <a:pPr algn="just"/>
            <a:endParaRPr lang="en-US" dirty="0" smtClean="0"/>
          </a:p>
          <a:p>
            <a:pPr algn="just"/>
            <a:r>
              <a:rPr lang="en-US" dirty="0" smtClean="0"/>
              <a:t>Non-numerical </a:t>
            </a:r>
            <a:r>
              <a:rPr lang="en-US" dirty="0"/>
              <a:t>information can also </a:t>
            </a:r>
            <a:r>
              <a:rPr lang="en-US" dirty="0" smtClean="0"/>
              <a:t>be represented </a:t>
            </a:r>
            <a:r>
              <a:rPr lang="en-US" dirty="0"/>
              <a:t>in a frequency distribution. </a:t>
            </a:r>
            <a:endParaRPr lang="en-US" dirty="0" smtClean="0"/>
          </a:p>
          <a:p>
            <a:pPr algn="just"/>
            <a:endParaRPr lang="en-US" dirty="0" smtClean="0"/>
          </a:p>
          <a:p>
            <a:pPr algn="just"/>
            <a:r>
              <a:rPr lang="en-US" dirty="0"/>
              <a:t>In connection with large sets </a:t>
            </a:r>
            <a:r>
              <a:rPr lang="en-US" dirty="0" smtClean="0"/>
              <a:t>of data</a:t>
            </a:r>
            <a:r>
              <a:rPr lang="en-US" dirty="0"/>
              <a:t>, a good overall picture and sufficient information can often </a:t>
            </a:r>
            <a:r>
              <a:rPr lang="en-US" dirty="0" smtClean="0"/>
              <a:t>be conveyed </a:t>
            </a:r>
            <a:r>
              <a:rPr lang="en-US" dirty="0"/>
              <a:t>by grouping the data into a number of class </a:t>
            </a:r>
            <a:r>
              <a:rPr lang="en-US" dirty="0" smtClean="0"/>
              <a:t>intervals.</a:t>
            </a:r>
            <a:endParaRPr lang="en-US" dirty="0"/>
          </a:p>
        </p:txBody>
      </p:sp>
      <p:sp>
        <p:nvSpPr>
          <p:cNvPr id="4" name="Slide Number Placeholder 3"/>
          <p:cNvSpPr>
            <a:spLocks noGrp="1"/>
          </p:cNvSpPr>
          <p:nvPr>
            <p:ph type="sldNum" sz="quarter" idx="12"/>
          </p:nvPr>
        </p:nvSpPr>
        <p:spPr/>
        <p:txBody>
          <a:bodyPr/>
          <a:lstStyle/>
          <a:p>
            <a:fld id="{D47A117F-A1EE-4146-96C1-DDC0A70E5E21}" type="slidenum">
              <a:rPr lang="en-US" smtClean="0"/>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smtClean="0"/>
              <a:t>A categorical distribution cont…</a:t>
            </a:r>
            <a:endParaRPr lang="en-US" dirty="0"/>
          </a:p>
        </p:txBody>
      </p:sp>
      <p:sp>
        <p:nvSpPr>
          <p:cNvPr id="3" name="Content Placeholder 2"/>
          <p:cNvSpPr>
            <a:spLocks noGrp="1"/>
          </p:cNvSpPr>
          <p:nvPr>
            <p:ph sz="quarter" idx="1"/>
          </p:nvPr>
        </p:nvSpPr>
        <p:spPr>
          <a:xfrm>
            <a:off x="457200" y="1371600"/>
            <a:ext cx="8229600" cy="4953000"/>
          </a:xfrm>
        </p:spPr>
        <p:txBody>
          <a:bodyPr>
            <a:normAutofit/>
          </a:bodyPr>
          <a:lstStyle/>
          <a:p>
            <a:r>
              <a:rPr lang="en-US" dirty="0" smtClean="0"/>
              <a:t>Example</a:t>
            </a:r>
          </a:p>
          <a:p>
            <a:endParaRPr lang="en-US" dirty="0"/>
          </a:p>
          <a:p>
            <a:endParaRPr lang="en-US" dirty="0" smtClean="0"/>
          </a:p>
          <a:p>
            <a:endParaRPr lang="en-US" dirty="0"/>
          </a:p>
          <a:p>
            <a:endParaRPr lang="en-US" dirty="0" smtClean="0"/>
          </a:p>
          <a:p>
            <a:endParaRPr lang="en-US" dirty="0"/>
          </a:p>
          <a:p>
            <a:endParaRPr lang="en-US" dirty="0" smtClean="0"/>
          </a:p>
          <a:p>
            <a:pPr algn="just"/>
            <a:endParaRPr lang="en-US" dirty="0" smtClean="0"/>
          </a:p>
          <a:p>
            <a:pPr algn="just"/>
            <a:r>
              <a:rPr lang="en-US" dirty="0" smtClean="0"/>
              <a:t>This </a:t>
            </a:r>
            <a:r>
              <a:rPr lang="en-US" dirty="0"/>
              <a:t>kind of frequency distribution is called grouped </a:t>
            </a:r>
            <a:r>
              <a:rPr lang="en-US" dirty="0" smtClean="0"/>
              <a:t>frequency distribution</a:t>
            </a:r>
            <a:r>
              <a:rPr lang="en-US" dirty="0"/>
              <a:t>.</a:t>
            </a:r>
            <a:r>
              <a:rPr lang="en-US" dirty="0" smtClean="0"/>
              <a:t> </a:t>
            </a:r>
          </a:p>
          <a:p>
            <a:endParaRPr lang="en-US" dirty="0"/>
          </a:p>
        </p:txBody>
      </p:sp>
      <p:graphicFrame>
        <p:nvGraphicFramePr>
          <p:cNvPr id="4" name="Table 3"/>
          <p:cNvGraphicFramePr>
            <a:graphicFrameLocks noGrp="1"/>
          </p:cNvGraphicFramePr>
          <p:nvPr/>
        </p:nvGraphicFramePr>
        <p:xfrm>
          <a:off x="838200" y="2057400"/>
          <a:ext cx="7696200" cy="3169920"/>
        </p:xfrm>
        <a:graphic>
          <a:graphicData uri="http://schemas.openxmlformats.org/drawingml/2006/table">
            <a:tbl>
              <a:tblPr firstRow="1" bandRow="1">
                <a:tableStyleId>{5C22544A-7EE6-4342-B048-85BDC9FD1C3A}</a:tableStyleId>
              </a:tblPr>
              <a:tblGrid>
                <a:gridCol w="3848100"/>
                <a:gridCol w="3848100"/>
              </a:tblGrid>
              <a:tr h="370840">
                <a:tc>
                  <a:txBody>
                    <a:bodyPr/>
                    <a:lstStyle/>
                    <a:p>
                      <a:pPr algn="l"/>
                      <a:r>
                        <a:rPr lang="en-US" sz="2000" b="1" kern="1200" baseline="0" dirty="0" smtClean="0">
                          <a:solidFill>
                            <a:schemeClr val="lt1"/>
                          </a:solidFill>
                          <a:latin typeface="+mn-lt"/>
                          <a:ea typeface="+mn-ea"/>
                          <a:cs typeface="+mn-cs"/>
                        </a:rPr>
                        <a:t>Age (years)</a:t>
                      </a:r>
                      <a:endParaRPr lang="en-US" sz="2000" dirty="0"/>
                    </a:p>
                  </a:txBody>
                  <a:tcPr/>
                </a:tc>
                <a:tc>
                  <a:txBody>
                    <a:bodyPr/>
                    <a:lstStyle/>
                    <a:p>
                      <a:r>
                        <a:rPr lang="en-US" sz="2000" b="1" kern="1200" baseline="0" dirty="0" smtClean="0">
                          <a:solidFill>
                            <a:schemeClr val="lt1"/>
                          </a:solidFill>
                          <a:latin typeface="+mn-lt"/>
                          <a:ea typeface="+mn-ea"/>
                          <a:cs typeface="+mn-cs"/>
                        </a:rPr>
                        <a:t>Number of persons</a:t>
                      </a:r>
                      <a:endParaRPr lang="en-US" sz="2000" dirty="0"/>
                    </a:p>
                  </a:txBody>
                  <a:tcPr/>
                </a:tc>
              </a:tr>
              <a:tr h="370840">
                <a:tc>
                  <a:txBody>
                    <a:bodyPr/>
                    <a:lstStyle/>
                    <a:p>
                      <a:pPr algn="l"/>
                      <a:r>
                        <a:rPr lang="en-US" sz="2000" kern="1200" baseline="0" dirty="0" smtClean="0">
                          <a:solidFill>
                            <a:schemeClr val="dk1"/>
                          </a:solidFill>
                          <a:latin typeface="+mn-lt"/>
                          <a:ea typeface="+mn-ea"/>
                          <a:cs typeface="+mn-cs"/>
                        </a:rPr>
                        <a:t>Under 18</a:t>
                      </a:r>
                      <a:endParaRPr lang="en-US" sz="2000" dirty="0"/>
                    </a:p>
                  </a:txBody>
                  <a:tcPr/>
                </a:tc>
                <a:tc>
                  <a:txBody>
                    <a:bodyPr/>
                    <a:lstStyle/>
                    <a:p>
                      <a:r>
                        <a:rPr lang="en-US" sz="2000" kern="1200" baseline="0" dirty="0" smtClean="0">
                          <a:solidFill>
                            <a:schemeClr val="dk1"/>
                          </a:solidFill>
                          <a:latin typeface="+mn-lt"/>
                          <a:ea typeface="+mn-ea"/>
                          <a:cs typeface="+mn-cs"/>
                        </a:rPr>
                        <a:t>1,748</a:t>
                      </a:r>
                      <a:endParaRPr lang="en-US" sz="2000" dirty="0"/>
                    </a:p>
                  </a:txBody>
                  <a:tcPr/>
                </a:tc>
              </a:tr>
              <a:tr h="370840">
                <a:tc>
                  <a:txBody>
                    <a:bodyPr/>
                    <a:lstStyle/>
                    <a:p>
                      <a:pPr algn="l"/>
                      <a:r>
                        <a:rPr lang="en-US" sz="2000" kern="1200" baseline="0" dirty="0" smtClean="0">
                          <a:solidFill>
                            <a:schemeClr val="dk1"/>
                          </a:solidFill>
                          <a:latin typeface="+mn-lt"/>
                          <a:ea typeface="+mn-ea"/>
                          <a:cs typeface="+mn-cs"/>
                        </a:rPr>
                        <a:t>18 – 24</a:t>
                      </a:r>
                      <a:endParaRPr lang="en-US" sz="2000" dirty="0"/>
                    </a:p>
                  </a:txBody>
                  <a:tcPr/>
                </a:tc>
                <a:tc>
                  <a:txBody>
                    <a:bodyPr/>
                    <a:lstStyle/>
                    <a:p>
                      <a:r>
                        <a:rPr lang="en-US" sz="2000" kern="1200" baseline="0" dirty="0" smtClean="0">
                          <a:solidFill>
                            <a:schemeClr val="dk1"/>
                          </a:solidFill>
                          <a:latin typeface="+mn-lt"/>
                          <a:ea typeface="+mn-ea"/>
                          <a:cs typeface="+mn-cs"/>
                        </a:rPr>
                        <a:t>3,325</a:t>
                      </a:r>
                      <a:endParaRPr lang="en-US" sz="2000" dirty="0"/>
                    </a:p>
                  </a:txBody>
                  <a:tcPr/>
                </a:tc>
              </a:tr>
              <a:tr h="370840">
                <a:tc>
                  <a:txBody>
                    <a:bodyPr/>
                    <a:lstStyle/>
                    <a:p>
                      <a:pPr algn="l"/>
                      <a:r>
                        <a:rPr lang="en-US" sz="2000" kern="1200" baseline="0" dirty="0" smtClean="0">
                          <a:solidFill>
                            <a:schemeClr val="dk1"/>
                          </a:solidFill>
                          <a:latin typeface="+mn-lt"/>
                          <a:ea typeface="+mn-ea"/>
                          <a:cs typeface="+mn-cs"/>
                        </a:rPr>
                        <a:t>25 – 34</a:t>
                      </a:r>
                      <a:endParaRPr lang="en-US" sz="2000" dirty="0"/>
                    </a:p>
                  </a:txBody>
                  <a:tcPr/>
                </a:tc>
                <a:tc>
                  <a:txBody>
                    <a:bodyPr/>
                    <a:lstStyle/>
                    <a:p>
                      <a:r>
                        <a:rPr lang="en-US" sz="2000" kern="1200" baseline="0" dirty="0" smtClean="0">
                          <a:solidFill>
                            <a:schemeClr val="dk1"/>
                          </a:solidFill>
                          <a:latin typeface="+mn-lt"/>
                          <a:ea typeface="+mn-ea"/>
                          <a:cs typeface="+mn-cs"/>
                        </a:rPr>
                        <a:t>3,149</a:t>
                      </a:r>
                      <a:endParaRPr lang="en-US" sz="2000" dirty="0"/>
                    </a:p>
                  </a:txBody>
                  <a:tcPr/>
                </a:tc>
              </a:tr>
              <a:tr h="370840">
                <a:tc>
                  <a:txBody>
                    <a:bodyPr/>
                    <a:lstStyle/>
                    <a:p>
                      <a:pPr algn="l"/>
                      <a:r>
                        <a:rPr lang="en-US" sz="2000" kern="1200" baseline="0" dirty="0" smtClean="0">
                          <a:solidFill>
                            <a:schemeClr val="dk1"/>
                          </a:solidFill>
                          <a:latin typeface="+mn-lt"/>
                          <a:ea typeface="+mn-ea"/>
                          <a:cs typeface="+mn-cs"/>
                        </a:rPr>
                        <a:t>35 – 44</a:t>
                      </a:r>
                      <a:endParaRPr lang="en-US" sz="2000" dirty="0"/>
                    </a:p>
                  </a:txBody>
                  <a:tcPr/>
                </a:tc>
                <a:tc>
                  <a:txBody>
                    <a:bodyPr/>
                    <a:lstStyle/>
                    <a:p>
                      <a:r>
                        <a:rPr lang="en-US" sz="2000" kern="1200" baseline="0" dirty="0" smtClean="0">
                          <a:solidFill>
                            <a:schemeClr val="dk1"/>
                          </a:solidFill>
                          <a:latin typeface="+mn-lt"/>
                          <a:ea typeface="+mn-ea"/>
                          <a:cs typeface="+mn-cs"/>
                        </a:rPr>
                        <a:t>1,323</a:t>
                      </a:r>
                      <a:endParaRPr lang="en-US" sz="2000" dirty="0"/>
                    </a:p>
                  </a:txBody>
                  <a:tcPr/>
                </a:tc>
              </a:tr>
              <a:tr h="370840">
                <a:tc>
                  <a:txBody>
                    <a:bodyPr/>
                    <a:lstStyle/>
                    <a:p>
                      <a:pPr algn="l"/>
                      <a:r>
                        <a:rPr lang="en-US" sz="2000" kern="1200" baseline="0" dirty="0" smtClean="0">
                          <a:solidFill>
                            <a:schemeClr val="dk1"/>
                          </a:solidFill>
                          <a:latin typeface="+mn-lt"/>
                          <a:ea typeface="+mn-ea"/>
                          <a:cs typeface="+mn-cs"/>
                        </a:rPr>
                        <a:t>45 – 54</a:t>
                      </a:r>
                      <a:endParaRPr lang="en-US" sz="2000" dirty="0"/>
                    </a:p>
                  </a:txBody>
                  <a:tcPr/>
                </a:tc>
                <a:tc>
                  <a:txBody>
                    <a:bodyPr/>
                    <a:lstStyle/>
                    <a:p>
                      <a:r>
                        <a:rPr lang="en-US" sz="2000" kern="1200" baseline="0" dirty="0" smtClean="0">
                          <a:solidFill>
                            <a:schemeClr val="dk1"/>
                          </a:solidFill>
                          <a:latin typeface="+mn-lt"/>
                          <a:ea typeface="+mn-ea"/>
                          <a:cs typeface="+mn-cs"/>
                        </a:rPr>
                        <a:t>512</a:t>
                      </a:r>
                      <a:endParaRPr lang="en-US" sz="2000" dirty="0"/>
                    </a:p>
                  </a:txBody>
                  <a:tcPr/>
                </a:tc>
              </a:tr>
              <a:tr h="370840">
                <a:tc>
                  <a:txBody>
                    <a:bodyPr/>
                    <a:lstStyle/>
                    <a:p>
                      <a:pPr algn="l"/>
                      <a:r>
                        <a:rPr lang="en-US" sz="2000" kern="1200" baseline="0" dirty="0" smtClean="0">
                          <a:solidFill>
                            <a:schemeClr val="dk1"/>
                          </a:solidFill>
                          <a:latin typeface="+mn-lt"/>
                          <a:ea typeface="+mn-ea"/>
                          <a:cs typeface="+mn-cs"/>
                        </a:rPr>
                        <a:t>55 and over</a:t>
                      </a:r>
                      <a:endParaRPr lang="en-US" sz="2000" dirty="0"/>
                    </a:p>
                  </a:txBody>
                  <a:tcPr/>
                </a:tc>
                <a:tc>
                  <a:txBody>
                    <a:bodyPr/>
                    <a:lstStyle/>
                    <a:p>
                      <a:r>
                        <a:rPr lang="en-US" sz="2000" kern="1200" baseline="0" dirty="0" smtClean="0">
                          <a:solidFill>
                            <a:schemeClr val="dk1"/>
                          </a:solidFill>
                          <a:latin typeface="+mn-lt"/>
                          <a:ea typeface="+mn-ea"/>
                          <a:cs typeface="+mn-cs"/>
                        </a:rPr>
                        <a:t>335</a:t>
                      </a:r>
                      <a:endParaRPr lang="en-US" sz="2000" dirty="0"/>
                    </a:p>
                  </a:txBody>
                  <a:tcPr/>
                </a:tc>
              </a:tr>
              <a:tr h="370840">
                <a:tc>
                  <a:txBody>
                    <a:bodyPr/>
                    <a:lstStyle/>
                    <a:p>
                      <a:pPr algn="l"/>
                      <a:r>
                        <a:rPr lang="en-US" sz="2000" kern="1200" baseline="0" dirty="0" smtClean="0">
                          <a:solidFill>
                            <a:schemeClr val="dk1"/>
                          </a:solidFill>
                          <a:latin typeface="+mn-lt"/>
                          <a:ea typeface="+mn-ea"/>
                          <a:cs typeface="+mn-cs"/>
                        </a:rPr>
                        <a:t>Total</a:t>
                      </a:r>
                      <a:endParaRPr lang="en-US" sz="2000" dirty="0"/>
                    </a:p>
                  </a:txBody>
                  <a:tcPr/>
                </a:tc>
                <a:tc>
                  <a:txBody>
                    <a:bodyPr/>
                    <a:lstStyle/>
                    <a:p>
                      <a:r>
                        <a:rPr lang="en-US" sz="2000" kern="1200" baseline="0" dirty="0" smtClean="0">
                          <a:solidFill>
                            <a:schemeClr val="dk1"/>
                          </a:solidFill>
                          <a:latin typeface="+mn-lt"/>
                          <a:ea typeface="+mn-ea"/>
                          <a:cs typeface="+mn-cs"/>
                        </a:rPr>
                        <a:t>10,392</a:t>
                      </a:r>
                      <a:endParaRPr lang="en-US" sz="2000" dirty="0"/>
                    </a:p>
                  </a:txBody>
                  <a:tcPr/>
                </a:tc>
              </a:tr>
            </a:tbl>
          </a:graphicData>
        </a:graphic>
      </p:graphicFrame>
      <p:sp>
        <p:nvSpPr>
          <p:cNvPr id="5" name="Slide Number Placeholder 4"/>
          <p:cNvSpPr>
            <a:spLocks noGrp="1"/>
          </p:cNvSpPr>
          <p:nvPr>
            <p:ph type="sldNum" sz="quarter" idx="12"/>
          </p:nvPr>
        </p:nvSpPr>
        <p:spPr/>
        <p:txBody>
          <a:bodyPr/>
          <a:lstStyle/>
          <a:p>
            <a:fld id="{D47A117F-A1EE-4146-96C1-DDC0A70E5E21}" type="slidenum">
              <a:rPr lang="en-US" smtClean="0"/>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smtClean="0"/>
              <a:t>A categorical distribution cont…</a:t>
            </a:r>
            <a:endParaRPr lang="en-US" dirty="0"/>
          </a:p>
        </p:txBody>
      </p:sp>
      <p:sp>
        <p:nvSpPr>
          <p:cNvPr id="3" name="Content Placeholder 2"/>
          <p:cNvSpPr>
            <a:spLocks noGrp="1"/>
          </p:cNvSpPr>
          <p:nvPr>
            <p:ph sz="quarter" idx="1"/>
          </p:nvPr>
        </p:nvSpPr>
        <p:spPr/>
        <p:txBody>
          <a:bodyPr>
            <a:normAutofit/>
          </a:bodyPr>
          <a:lstStyle/>
          <a:p>
            <a:pPr algn="just"/>
            <a:endParaRPr lang="en-US" dirty="0" smtClean="0"/>
          </a:p>
          <a:p>
            <a:pPr algn="just"/>
            <a:r>
              <a:rPr lang="en-US" dirty="0" smtClean="0"/>
              <a:t>Frequency </a:t>
            </a:r>
            <a:r>
              <a:rPr lang="en-US" dirty="0"/>
              <a:t>distributions present data in a relatively compact </a:t>
            </a:r>
            <a:r>
              <a:rPr lang="en-US" dirty="0" smtClean="0"/>
              <a:t>form, gives </a:t>
            </a:r>
            <a:r>
              <a:rPr lang="en-US" dirty="0"/>
              <a:t>a good overall picture, and contain information that is </a:t>
            </a:r>
            <a:r>
              <a:rPr lang="en-US" dirty="0" smtClean="0"/>
              <a:t>adequate for </a:t>
            </a:r>
            <a:r>
              <a:rPr lang="en-US" dirty="0"/>
              <a:t>many purposes, but there are </a:t>
            </a:r>
            <a:r>
              <a:rPr lang="en-US" dirty="0">
                <a:solidFill>
                  <a:srgbClr val="FF0000"/>
                </a:solidFill>
              </a:rPr>
              <a:t>usually some things which can </a:t>
            </a:r>
            <a:r>
              <a:rPr lang="en-US" dirty="0" smtClean="0">
                <a:solidFill>
                  <a:srgbClr val="FF0000"/>
                </a:solidFill>
              </a:rPr>
              <a:t>be determined </a:t>
            </a:r>
            <a:r>
              <a:rPr lang="en-US" dirty="0">
                <a:solidFill>
                  <a:srgbClr val="FF0000"/>
                </a:solidFill>
              </a:rPr>
              <a:t>only from the original data. </a:t>
            </a:r>
            <a:endParaRPr lang="en-US" dirty="0" smtClean="0">
              <a:solidFill>
                <a:srgbClr val="FF0000"/>
              </a:solidFill>
            </a:endParaRPr>
          </a:p>
          <a:p>
            <a:pPr algn="just"/>
            <a:endParaRPr lang="en-US" dirty="0"/>
          </a:p>
          <a:p>
            <a:pPr algn="just"/>
            <a:r>
              <a:rPr lang="en-US" dirty="0" smtClean="0"/>
              <a:t>For </a:t>
            </a:r>
            <a:r>
              <a:rPr lang="en-US" dirty="0"/>
              <a:t>instance, the </a:t>
            </a:r>
            <a:r>
              <a:rPr lang="en-US" dirty="0" smtClean="0"/>
              <a:t>above grouped </a:t>
            </a:r>
            <a:r>
              <a:rPr lang="en-US" dirty="0"/>
              <a:t>frequency distribution cannot tell how many of the </a:t>
            </a:r>
            <a:r>
              <a:rPr lang="en-US" dirty="0" smtClean="0"/>
              <a:t>arrested persons </a:t>
            </a:r>
            <a:r>
              <a:rPr lang="en-US" dirty="0"/>
              <a:t>are 19 years old, or how many are over 62.</a:t>
            </a:r>
          </a:p>
        </p:txBody>
      </p:sp>
      <p:sp>
        <p:nvSpPr>
          <p:cNvPr id="4" name="Slide Number Placeholder 3"/>
          <p:cNvSpPr>
            <a:spLocks noGrp="1"/>
          </p:cNvSpPr>
          <p:nvPr>
            <p:ph type="sldNum" sz="quarter" idx="12"/>
          </p:nvPr>
        </p:nvSpPr>
        <p:spPr/>
        <p:txBody>
          <a:bodyPr/>
          <a:lstStyle/>
          <a:p>
            <a:fld id="{D47A117F-A1EE-4146-96C1-DDC0A70E5E21}" type="slidenum">
              <a:rPr lang="en-US" smtClean="0"/>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smtClean="0"/>
              <a:t>A categorical distribution cont…</a:t>
            </a:r>
            <a:endParaRPr lang="en-US" dirty="0"/>
          </a:p>
        </p:txBody>
      </p:sp>
      <p:sp>
        <p:nvSpPr>
          <p:cNvPr id="3" name="Content Placeholder 2"/>
          <p:cNvSpPr>
            <a:spLocks noGrp="1"/>
          </p:cNvSpPr>
          <p:nvPr>
            <p:ph sz="quarter" idx="1"/>
          </p:nvPr>
        </p:nvSpPr>
        <p:spPr/>
        <p:txBody>
          <a:bodyPr>
            <a:normAutofit/>
          </a:bodyPr>
          <a:lstStyle/>
          <a:p>
            <a:pPr algn="just"/>
            <a:endParaRPr lang="en-US" dirty="0" smtClean="0"/>
          </a:p>
          <a:p>
            <a:pPr algn="just"/>
            <a:r>
              <a:rPr lang="en-US" dirty="0" smtClean="0"/>
              <a:t>The </a:t>
            </a:r>
            <a:r>
              <a:rPr lang="en-US" dirty="0"/>
              <a:t>construction of grouped frequency distribution </a:t>
            </a:r>
            <a:r>
              <a:rPr lang="en-US" dirty="0" smtClean="0"/>
              <a:t>consists essentially </a:t>
            </a:r>
            <a:r>
              <a:rPr lang="en-US" dirty="0"/>
              <a:t>of four steps:</a:t>
            </a:r>
          </a:p>
          <a:p>
            <a:pPr marL="514350" indent="-514350" algn="just">
              <a:lnSpc>
                <a:spcPct val="150000"/>
              </a:lnSpc>
              <a:buFont typeface="+mj-lt"/>
              <a:buAutoNum type="arabicPeriod"/>
            </a:pPr>
            <a:r>
              <a:rPr lang="en-US" dirty="0" smtClean="0"/>
              <a:t>Choosing </a:t>
            </a:r>
            <a:r>
              <a:rPr lang="en-US" dirty="0"/>
              <a:t>the classes, </a:t>
            </a:r>
          </a:p>
          <a:p>
            <a:pPr marL="514350" indent="-514350" algn="just">
              <a:lnSpc>
                <a:spcPct val="150000"/>
              </a:lnSpc>
              <a:buFont typeface="+mj-lt"/>
              <a:buAutoNum type="arabicPeriod"/>
            </a:pPr>
            <a:r>
              <a:rPr lang="en-US" dirty="0" smtClean="0"/>
              <a:t>Sorting </a:t>
            </a:r>
            <a:r>
              <a:rPr lang="en-US" dirty="0"/>
              <a:t>(or tallying) of the data into </a:t>
            </a:r>
            <a:r>
              <a:rPr lang="en-US" dirty="0" smtClean="0"/>
              <a:t>these classes</a:t>
            </a:r>
            <a:r>
              <a:rPr lang="en-US" dirty="0"/>
              <a:t>, </a:t>
            </a:r>
          </a:p>
          <a:p>
            <a:pPr marL="514350" indent="-514350" algn="just">
              <a:lnSpc>
                <a:spcPct val="150000"/>
              </a:lnSpc>
              <a:buFont typeface="+mj-lt"/>
              <a:buAutoNum type="arabicPeriod"/>
            </a:pPr>
            <a:r>
              <a:rPr lang="en-US" dirty="0" smtClean="0"/>
              <a:t>Counting </a:t>
            </a:r>
            <a:r>
              <a:rPr lang="en-US" dirty="0"/>
              <a:t>the number of items in each class, and </a:t>
            </a:r>
          </a:p>
          <a:p>
            <a:pPr marL="514350" indent="-514350" algn="just">
              <a:lnSpc>
                <a:spcPct val="150000"/>
              </a:lnSpc>
              <a:buFont typeface="+mj-lt"/>
              <a:buAutoNum type="arabicPeriod"/>
            </a:pPr>
            <a:r>
              <a:rPr lang="en-US" dirty="0" smtClean="0"/>
              <a:t>Displaying </a:t>
            </a:r>
            <a:r>
              <a:rPr lang="en-US" dirty="0"/>
              <a:t>the results in the forma of a chart or table</a:t>
            </a:r>
          </a:p>
        </p:txBody>
      </p:sp>
      <p:sp>
        <p:nvSpPr>
          <p:cNvPr id="4" name="Slide Number Placeholder 3"/>
          <p:cNvSpPr>
            <a:spLocks noGrp="1"/>
          </p:cNvSpPr>
          <p:nvPr>
            <p:ph type="sldNum" sz="quarter" idx="12"/>
          </p:nvPr>
        </p:nvSpPr>
        <p:spPr/>
        <p:txBody>
          <a:bodyPr/>
          <a:lstStyle/>
          <a:p>
            <a:fld id="{D47A117F-A1EE-4146-96C1-DDC0A70E5E21}" type="slidenum">
              <a:rPr lang="en-US" smtClean="0"/>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endParaRPr lang="en-US" dirty="0" smtClean="0"/>
          </a:p>
          <a:p>
            <a:pPr algn="just"/>
            <a:r>
              <a:rPr lang="en-US" dirty="0" smtClean="0"/>
              <a:t>Choosing </a:t>
            </a:r>
            <a:r>
              <a:rPr lang="en-US" dirty="0"/>
              <a:t>suitable classification involves choosing the </a:t>
            </a:r>
            <a:r>
              <a:rPr lang="en-US" dirty="0">
                <a:solidFill>
                  <a:srgbClr val="FF0000"/>
                </a:solidFill>
              </a:rPr>
              <a:t>number </a:t>
            </a:r>
            <a:r>
              <a:rPr lang="en-US" dirty="0" smtClean="0">
                <a:solidFill>
                  <a:srgbClr val="FF0000"/>
                </a:solidFill>
              </a:rPr>
              <a:t>of classes </a:t>
            </a:r>
            <a:r>
              <a:rPr lang="en-US" dirty="0"/>
              <a:t>and the </a:t>
            </a:r>
            <a:r>
              <a:rPr lang="en-US" dirty="0">
                <a:solidFill>
                  <a:srgbClr val="FF0000"/>
                </a:solidFill>
              </a:rPr>
              <a:t>range of values</a:t>
            </a:r>
            <a:r>
              <a:rPr lang="en-US" dirty="0"/>
              <a:t> each class should cover, </a:t>
            </a:r>
            <a:r>
              <a:rPr lang="en-US" dirty="0" smtClean="0"/>
              <a:t>namely, from </a:t>
            </a:r>
            <a:r>
              <a:rPr lang="en-US" dirty="0"/>
              <a:t>where to where each class should go. </a:t>
            </a:r>
            <a:endParaRPr lang="en-US" dirty="0" smtClean="0"/>
          </a:p>
          <a:p>
            <a:pPr algn="just"/>
            <a:endParaRPr lang="en-US" dirty="0" smtClean="0"/>
          </a:p>
          <a:p>
            <a:pPr algn="just"/>
            <a:r>
              <a:rPr lang="en-US" dirty="0" smtClean="0"/>
              <a:t>Both </a:t>
            </a:r>
            <a:r>
              <a:rPr lang="en-US" dirty="0"/>
              <a:t>of these choices </a:t>
            </a:r>
            <a:r>
              <a:rPr lang="en-US" dirty="0" smtClean="0"/>
              <a:t>are arbitrary </a:t>
            </a:r>
            <a:r>
              <a:rPr lang="en-US" dirty="0"/>
              <a:t>to some extent, but they depend on the nature of the </a:t>
            </a:r>
            <a:r>
              <a:rPr lang="en-US" dirty="0" smtClean="0"/>
              <a:t>data and </a:t>
            </a:r>
            <a:r>
              <a:rPr lang="en-US" dirty="0"/>
              <a:t>its accuracy, and on the purpose the distribution is to serve.</a:t>
            </a:r>
          </a:p>
        </p:txBody>
      </p:sp>
      <p:sp>
        <p:nvSpPr>
          <p:cNvPr id="4" name="Title 1"/>
          <p:cNvSpPr>
            <a:spLocks noGrp="1"/>
          </p:cNvSpPr>
          <p:nvPr>
            <p:ph type="title"/>
          </p:nvPr>
        </p:nvSpPr>
        <p:spPr>
          <a:xfrm>
            <a:off x="0" y="0"/>
            <a:ext cx="9144000" cy="1143000"/>
          </a:xfrm>
          <a:solidFill>
            <a:schemeClr val="accent2"/>
          </a:solidFill>
        </p:spPr>
        <p:txBody>
          <a:bodyPr/>
          <a:lstStyle/>
          <a:p>
            <a:pPr algn="ctr"/>
            <a:r>
              <a:rPr lang="en-US" b="1" dirty="0" smtClean="0"/>
              <a:t>A categorical distribution cont…</a:t>
            </a:r>
            <a:endParaRPr lang="en-US" dirty="0"/>
          </a:p>
        </p:txBody>
      </p:sp>
      <p:sp>
        <p:nvSpPr>
          <p:cNvPr id="5" name="Slide Number Placeholder 4"/>
          <p:cNvSpPr>
            <a:spLocks noGrp="1"/>
          </p:cNvSpPr>
          <p:nvPr>
            <p:ph type="sldNum" sz="quarter" idx="12"/>
          </p:nvPr>
        </p:nvSpPr>
        <p:spPr/>
        <p:txBody>
          <a:bodyPr/>
          <a:lstStyle/>
          <a:p>
            <a:fld id="{D47A117F-A1EE-4146-96C1-DDC0A70E5E21}" type="slidenum">
              <a:rPr lang="en-US" smtClean="0"/>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2"/>
          </a:solidFill>
        </p:spPr>
        <p:txBody>
          <a:bodyPr/>
          <a:lstStyle/>
          <a:p>
            <a:pPr algn="ctr"/>
            <a:r>
              <a:rPr lang="en-US" b="1" dirty="0" smtClean="0"/>
              <a:t>Cumulative Frequencies</a:t>
            </a:r>
            <a:endParaRPr lang="en-US" dirty="0"/>
          </a:p>
        </p:txBody>
      </p:sp>
      <p:sp>
        <p:nvSpPr>
          <p:cNvPr id="3" name="Content Placeholder 2"/>
          <p:cNvSpPr>
            <a:spLocks noGrp="1"/>
          </p:cNvSpPr>
          <p:nvPr>
            <p:ph sz="quarter" idx="1"/>
          </p:nvPr>
        </p:nvSpPr>
        <p:spPr/>
        <p:txBody>
          <a:bodyPr>
            <a:normAutofit/>
          </a:bodyPr>
          <a:lstStyle/>
          <a:p>
            <a:pPr algn="just"/>
            <a:endParaRPr lang="en-US" sz="2800" dirty="0" smtClean="0"/>
          </a:p>
          <a:p>
            <a:pPr algn="just"/>
            <a:r>
              <a:rPr lang="en-US" sz="2800" dirty="0" smtClean="0"/>
              <a:t>When frequencies of two or more classes are added up, such total frequencies are called </a:t>
            </a:r>
            <a:r>
              <a:rPr lang="en-US" sz="2800" dirty="0" smtClean="0">
                <a:solidFill>
                  <a:srgbClr val="FF0000"/>
                </a:solidFill>
              </a:rPr>
              <a:t>Cumulative Frequencies</a:t>
            </a:r>
            <a:r>
              <a:rPr lang="en-US" sz="2800" dirty="0" smtClean="0"/>
              <a:t>. </a:t>
            </a:r>
          </a:p>
          <a:p>
            <a:pPr algn="just"/>
            <a:endParaRPr lang="en-US" sz="2800" dirty="0" smtClean="0"/>
          </a:p>
          <a:p>
            <a:pPr algn="just"/>
            <a:r>
              <a:rPr lang="en-US" sz="2800" dirty="0" smtClean="0"/>
              <a:t>This frequencies help as to find the total number of items whose values are less than or greater than some value. </a:t>
            </a:r>
          </a:p>
          <a:p>
            <a:pPr algn="just"/>
            <a:endParaRPr lang="en-US" sz="2800" dirty="0" smtClean="0"/>
          </a:p>
        </p:txBody>
      </p:sp>
      <p:sp>
        <p:nvSpPr>
          <p:cNvPr id="4" name="Slide Number Placeholder 3"/>
          <p:cNvSpPr>
            <a:spLocks noGrp="1"/>
          </p:cNvSpPr>
          <p:nvPr>
            <p:ph type="sldNum" sz="quarter" idx="12"/>
          </p:nvPr>
        </p:nvSpPr>
        <p:spPr/>
        <p:txBody>
          <a:bodyPr/>
          <a:lstStyle/>
          <a:p>
            <a:fld id="{D47A117F-A1EE-4146-96C1-DDC0A70E5E21}" type="slidenum">
              <a:rPr lang="en-US" smtClean="0"/>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pPr algn="just">
              <a:buNone/>
            </a:pPr>
            <a:r>
              <a:rPr lang="en-US" b="1" dirty="0" smtClean="0"/>
              <a:t>Note:-</a:t>
            </a:r>
          </a:p>
          <a:p>
            <a:pPr algn="just"/>
            <a:r>
              <a:rPr lang="en-US" dirty="0" smtClean="0"/>
              <a:t>In the construction of cumulative frequency distribution, if we start the </a:t>
            </a:r>
            <a:r>
              <a:rPr lang="en-US" dirty="0" err="1" smtClean="0"/>
              <a:t>cumulation</a:t>
            </a:r>
            <a:r>
              <a:rPr lang="en-US" dirty="0" smtClean="0"/>
              <a:t> from the lowest size of the variable to the highest size, the resulting frequency distribution is called `</a:t>
            </a:r>
            <a:r>
              <a:rPr lang="en-US" b="1" dirty="0" smtClean="0">
                <a:solidFill>
                  <a:srgbClr val="FF0000"/>
                </a:solidFill>
              </a:rPr>
              <a:t>Less than cumulative frequency distribution</a:t>
            </a:r>
            <a:r>
              <a:rPr lang="en-US" b="1" dirty="0" smtClean="0"/>
              <a:t>' </a:t>
            </a:r>
            <a:r>
              <a:rPr lang="en-US" dirty="0" smtClean="0"/>
              <a:t>and </a:t>
            </a:r>
          </a:p>
          <a:p>
            <a:pPr algn="just"/>
            <a:endParaRPr lang="en-US" dirty="0" smtClean="0"/>
          </a:p>
          <a:p>
            <a:pPr algn="just"/>
            <a:r>
              <a:rPr lang="en-US" dirty="0" smtClean="0"/>
              <a:t>If the </a:t>
            </a:r>
            <a:r>
              <a:rPr lang="en-US" dirty="0" err="1" smtClean="0"/>
              <a:t>cumulation</a:t>
            </a:r>
            <a:r>
              <a:rPr lang="en-US" dirty="0" smtClean="0"/>
              <a:t> is from the highest to the lowest value the resulting frequency distribution is called `</a:t>
            </a:r>
            <a:r>
              <a:rPr lang="en-US" b="1" dirty="0" smtClean="0">
                <a:solidFill>
                  <a:srgbClr val="FF0000"/>
                </a:solidFill>
              </a:rPr>
              <a:t>more than cumulative frequency distribution.</a:t>
            </a:r>
            <a:r>
              <a:rPr lang="en-US" b="1" dirty="0" smtClean="0"/>
              <a:t>' </a:t>
            </a:r>
          </a:p>
          <a:p>
            <a:pPr algn="just"/>
            <a:endParaRPr lang="en-US" dirty="0" smtClean="0"/>
          </a:p>
          <a:p>
            <a:pPr algn="just"/>
            <a:r>
              <a:rPr lang="en-US" dirty="0" smtClean="0"/>
              <a:t>The most common cumulative frequency is the less than cumulative frequency.</a:t>
            </a:r>
            <a:endParaRPr lang="en-US" dirty="0"/>
          </a:p>
        </p:txBody>
      </p:sp>
      <p:sp>
        <p:nvSpPr>
          <p:cNvPr id="4" name="Title 1"/>
          <p:cNvSpPr>
            <a:spLocks noGrp="1"/>
          </p:cNvSpPr>
          <p:nvPr>
            <p:ph type="title"/>
          </p:nvPr>
        </p:nvSpPr>
        <p:spPr>
          <a:xfrm>
            <a:off x="0" y="0"/>
            <a:ext cx="9144000" cy="1143000"/>
          </a:xfrm>
          <a:solidFill>
            <a:schemeClr val="accent2"/>
          </a:solidFill>
        </p:spPr>
        <p:txBody>
          <a:bodyPr>
            <a:normAutofit/>
          </a:bodyPr>
          <a:lstStyle/>
          <a:p>
            <a:pPr algn="ctr"/>
            <a:r>
              <a:rPr lang="en-US" b="1" dirty="0" smtClean="0"/>
              <a:t>Cumulative Frequencies cont…</a:t>
            </a:r>
            <a:endParaRPr lang="en-US" dirty="0"/>
          </a:p>
        </p:txBody>
      </p:sp>
      <p:sp>
        <p:nvSpPr>
          <p:cNvPr id="5" name="Slide Number Placeholder 4"/>
          <p:cNvSpPr>
            <a:spLocks noGrp="1"/>
          </p:cNvSpPr>
          <p:nvPr>
            <p:ph type="sldNum" sz="quarter" idx="12"/>
          </p:nvPr>
        </p:nvSpPr>
        <p:spPr/>
        <p:txBody>
          <a:bodyPr/>
          <a:lstStyle/>
          <a:p>
            <a:fld id="{D47A117F-A1EE-4146-96C1-DDC0A70E5E21}" type="slidenum">
              <a:rPr lang="en-US" smtClean="0"/>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dirty="0" smtClean="0"/>
              <a:t>Relative Frequency</a:t>
            </a:r>
            <a:endParaRPr lang="en-US" dirty="0"/>
          </a:p>
        </p:txBody>
      </p:sp>
      <p:sp>
        <p:nvSpPr>
          <p:cNvPr id="3" name="Slide Number Placeholder 2"/>
          <p:cNvSpPr>
            <a:spLocks noGrp="1"/>
          </p:cNvSpPr>
          <p:nvPr>
            <p:ph type="sldNum" sz="quarter" idx="12"/>
          </p:nvPr>
        </p:nvSpPr>
        <p:spPr/>
        <p:txBody>
          <a:bodyPr/>
          <a:lstStyle/>
          <a:p>
            <a:fld id="{D47A117F-A1EE-4146-96C1-DDC0A70E5E21}" type="slidenum">
              <a:rPr lang="en-US" smtClean="0"/>
              <a:t>57</a:t>
            </a:fld>
            <a:endParaRPr lang="en-US"/>
          </a:p>
        </p:txBody>
      </p:sp>
      <p:sp>
        <p:nvSpPr>
          <p:cNvPr id="4" name="Content Placeholder 3"/>
          <p:cNvSpPr>
            <a:spLocks noGrp="1"/>
          </p:cNvSpPr>
          <p:nvPr>
            <p:ph sz="quarter" idx="1"/>
          </p:nvPr>
        </p:nvSpPr>
        <p:spPr/>
        <p:txBody>
          <a:bodyPr>
            <a:normAutofit/>
          </a:bodyPr>
          <a:lstStyle/>
          <a:p>
            <a:pPr algn="just"/>
            <a:endParaRPr lang="en-US" sz="2800" dirty="0" smtClean="0"/>
          </a:p>
          <a:p>
            <a:pPr algn="just"/>
            <a:r>
              <a:rPr lang="en-US" sz="2800" dirty="0" smtClean="0"/>
              <a:t>A </a:t>
            </a:r>
            <a:r>
              <a:rPr lang="en-US" sz="2800" b="1" dirty="0" smtClean="0"/>
              <a:t>relative frequency </a:t>
            </a:r>
            <a:r>
              <a:rPr lang="en-US" sz="2800" dirty="0" smtClean="0"/>
              <a:t>is the fraction of times an answer occurs. </a:t>
            </a:r>
          </a:p>
          <a:p>
            <a:pPr algn="just"/>
            <a:endParaRPr lang="en-US" sz="2800" dirty="0" smtClean="0"/>
          </a:p>
          <a:p>
            <a:pPr algn="just"/>
            <a:r>
              <a:rPr lang="en-US" sz="2800" dirty="0" smtClean="0"/>
              <a:t>To find the relative frequencies, divide each frequency by the total number of students in the sample.</a:t>
            </a:r>
          </a:p>
          <a:p>
            <a:pPr algn="just"/>
            <a:endParaRPr lang="en-US" sz="2800" dirty="0" smtClean="0"/>
          </a:p>
          <a:p>
            <a:pPr algn="just"/>
            <a:r>
              <a:rPr lang="en-US" sz="2800" dirty="0" smtClean="0"/>
              <a:t>The last entry of the cumulative relative frequency column is one, indicating that one hundred percent of the data has been accumulated.</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normAutofit/>
          </a:bodyPr>
          <a:lstStyle/>
          <a:p>
            <a:pPr algn="ctr"/>
            <a:r>
              <a:rPr lang="en-US" b="1" dirty="0" smtClean="0">
                <a:latin typeface="Times New Roman" panose="02020603050405020304" pitchFamily="18" charset="0"/>
                <a:cs typeface="Times New Roman" panose="02020603050405020304" pitchFamily="18" charset="0"/>
              </a:rPr>
              <a:t>Mid-Point of a class interval and the determination of Class Boundaries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pPr algn="just"/>
            <a:endParaRPr lang="en-US" dirty="0" smtClean="0"/>
          </a:p>
          <a:p>
            <a:pPr algn="just"/>
            <a:r>
              <a:rPr lang="en-US" dirty="0" smtClean="0"/>
              <a:t>Mid-point or class mark (</a:t>
            </a:r>
            <a:r>
              <a:rPr lang="en-US" dirty="0" err="1" smtClean="0"/>
              <a:t>Xc</a:t>
            </a:r>
            <a:r>
              <a:rPr lang="en-US" dirty="0" smtClean="0"/>
              <a:t>) of an interval is the value of the interval which lies mid-way between the lower true limit (LTL) and the upper true limit (UTL) of a class. It is calculated as:</a:t>
            </a:r>
          </a:p>
          <a:p>
            <a:endParaRPr lang="en-US" dirty="0" smtClean="0"/>
          </a:p>
          <a:p>
            <a:r>
              <a:rPr lang="en-US" dirty="0" err="1" smtClean="0"/>
              <a:t>X</a:t>
            </a:r>
            <a:r>
              <a:rPr lang="en-US" baseline="-25000" dirty="0" err="1" smtClean="0"/>
              <a:t>c</a:t>
            </a:r>
            <a:r>
              <a:rPr lang="en-US" baseline="-25000" dirty="0" smtClean="0"/>
              <a:t> = </a:t>
            </a:r>
            <a:endParaRPr lang="en-US" dirty="0" smtClean="0"/>
          </a:p>
        </p:txBody>
      </p:sp>
      <p:sp>
        <p:nvSpPr>
          <p:cNvPr id="3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 name="Slide Number Placeholder 5"/>
          <p:cNvSpPr>
            <a:spLocks noGrp="1"/>
          </p:cNvSpPr>
          <p:nvPr>
            <p:ph type="sldNum" sz="quarter" idx="12"/>
          </p:nvPr>
        </p:nvSpPr>
        <p:spPr/>
        <p:txBody>
          <a:bodyPr/>
          <a:lstStyle/>
          <a:p>
            <a:fld id="{D47A117F-A1EE-4146-96C1-DDC0A70E5E21}" type="slidenum">
              <a:rPr lang="en-US" smtClean="0"/>
              <a:t>58</a:t>
            </a:fld>
            <a:endParaRPr lang="en-US"/>
          </a:p>
        </p:txBody>
      </p:sp>
      <p:sp>
        <p:nvSpPr>
          <p:cNvPr id="409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409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47800" y="3810000"/>
            <a:ext cx="2430463" cy="639763"/>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smtClean="0"/>
              <a:t>True limits (or class boundaries) </a:t>
            </a:r>
            <a:endParaRPr lang="en-US" dirty="0"/>
          </a:p>
        </p:txBody>
      </p:sp>
      <p:sp>
        <p:nvSpPr>
          <p:cNvPr id="3" name="Content Placeholder 2"/>
          <p:cNvSpPr>
            <a:spLocks noGrp="1"/>
          </p:cNvSpPr>
          <p:nvPr>
            <p:ph sz="quarter" idx="1"/>
          </p:nvPr>
        </p:nvSpPr>
        <p:spPr/>
        <p:txBody>
          <a:bodyPr/>
          <a:lstStyle/>
          <a:p>
            <a:pPr algn="just"/>
            <a:endParaRPr lang="en-US" dirty="0" smtClean="0"/>
          </a:p>
          <a:p>
            <a:pPr algn="just"/>
            <a:r>
              <a:rPr lang="en-US" dirty="0" smtClean="0"/>
              <a:t>Are those limits, which are determined mathematically to make an interval of a continuous variable continuous in both directions, and no gap exists between classes. </a:t>
            </a:r>
          </a:p>
          <a:p>
            <a:pPr algn="just"/>
            <a:endParaRPr lang="en-US" dirty="0" smtClean="0"/>
          </a:p>
          <a:p>
            <a:pPr algn="just"/>
            <a:r>
              <a:rPr lang="en-US" dirty="0" smtClean="0"/>
              <a:t>The true limits are what the tabulated limits would correspond with if one could measure exactly.</a:t>
            </a:r>
            <a:endParaRPr lang="en-US" dirty="0"/>
          </a:p>
        </p:txBody>
      </p:sp>
      <p:sp>
        <p:nvSpPr>
          <p:cNvPr id="4" name="Slide Number Placeholder 3"/>
          <p:cNvSpPr>
            <a:spLocks noGrp="1"/>
          </p:cNvSpPr>
          <p:nvPr>
            <p:ph type="sldNum" sz="quarter" idx="12"/>
          </p:nvPr>
        </p:nvSpPr>
        <p:spPr/>
        <p:txBody>
          <a:bodyPr/>
          <a:lstStyle/>
          <a:p>
            <a:fld id="{D47A117F-A1EE-4146-96C1-DDC0A70E5E21}" type="slidenum">
              <a:rPr lang="en-US" smtClean="0"/>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pPr algn="ctr"/>
            <a:r>
              <a:rPr lang="en-US" b="1" i="1" dirty="0" smtClean="0">
                <a:latin typeface="Cambria" pitchFamily="18" charset="0"/>
                <a:ea typeface="Cambria" pitchFamily="18" charset="0"/>
              </a:rPr>
              <a:t>1. Observation</a:t>
            </a:r>
            <a:endParaRPr lang="en-US"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D47A117F-A1EE-4146-96C1-DDC0A70E5E21}" type="slidenum">
              <a:rPr lang="en-US" smtClean="0"/>
              <a:t>6</a:t>
            </a:fld>
            <a:endParaRPr lang="en-US"/>
          </a:p>
        </p:txBody>
      </p:sp>
      <p:sp>
        <p:nvSpPr>
          <p:cNvPr id="4" name="Content Placeholder 3"/>
          <p:cNvSpPr>
            <a:spLocks noGrp="1"/>
          </p:cNvSpPr>
          <p:nvPr>
            <p:ph sz="quarter" idx="1"/>
          </p:nvPr>
        </p:nvSpPr>
        <p:spPr>
          <a:xfrm>
            <a:off x="304800" y="1066800"/>
            <a:ext cx="8229600" cy="5334000"/>
          </a:xfrm>
        </p:spPr>
        <p:txBody>
          <a:bodyPr>
            <a:normAutofit/>
          </a:bodyPr>
          <a:lstStyle/>
          <a:p>
            <a:pPr algn="just"/>
            <a:endParaRPr lang="en-US" sz="2800" dirty="0" smtClean="0">
              <a:latin typeface="Cambria" pitchFamily="18" charset="0"/>
              <a:ea typeface="Cambria" pitchFamily="18" charset="0"/>
            </a:endParaRPr>
          </a:p>
          <a:p>
            <a:pPr algn="just"/>
            <a:r>
              <a:rPr lang="en-US" sz="2800" dirty="0" smtClean="0">
                <a:latin typeface="Cambria" pitchFamily="18" charset="0"/>
                <a:ea typeface="Cambria" pitchFamily="18" charset="0"/>
              </a:rPr>
              <a:t>Observation </a:t>
            </a:r>
            <a:r>
              <a:rPr lang="en-US" sz="2800" dirty="0">
                <a:latin typeface="Cambria" pitchFamily="18" charset="0"/>
                <a:ea typeface="Cambria" pitchFamily="18" charset="0"/>
              </a:rPr>
              <a:t>is a technique that </a:t>
            </a:r>
            <a:r>
              <a:rPr lang="en-US" sz="2800" dirty="0" smtClean="0">
                <a:latin typeface="Cambria" pitchFamily="18" charset="0"/>
                <a:ea typeface="Cambria" pitchFamily="18" charset="0"/>
              </a:rPr>
              <a:t>involves systematically </a:t>
            </a:r>
            <a:r>
              <a:rPr lang="en-US" sz="2800" dirty="0">
                <a:latin typeface="Cambria" pitchFamily="18" charset="0"/>
                <a:ea typeface="Cambria" pitchFamily="18" charset="0"/>
              </a:rPr>
              <a:t>selecting, watching and recoding behaviors of </a:t>
            </a:r>
            <a:r>
              <a:rPr lang="en-US" sz="2800" dirty="0" smtClean="0">
                <a:latin typeface="Cambria" pitchFamily="18" charset="0"/>
                <a:ea typeface="Cambria" pitchFamily="18" charset="0"/>
              </a:rPr>
              <a:t>people or </a:t>
            </a:r>
            <a:r>
              <a:rPr lang="en-US" sz="2800" dirty="0">
                <a:latin typeface="Cambria" pitchFamily="18" charset="0"/>
                <a:ea typeface="Cambria" pitchFamily="18" charset="0"/>
              </a:rPr>
              <a:t>other phenomena and aspects of the setting in which they </a:t>
            </a:r>
            <a:r>
              <a:rPr lang="en-US" sz="2800" dirty="0" smtClean="0">
                <a:latin typeface="Cambria" pitchFamily="18" charset="0"/>
                <a:ea typeface="Cambria" pitchFamily="18" charset="0"/>
              </a:rPr>
              <a:t>occur, for </a:t>
            </a:r>
            <a:r>
              <a:rPr lang="en-US" sz="2800" dirty="0">
                <a:latin typeface="Cambria" pitchFamily="18" charset="0"/>
                <a:ea typeface="Cambria" pitchFamily="18" charset="0"/>
              </a:rPr>
              <a:t>the purpose of getting (gaining) specified information. </a:t>
            </a:r>
            <a:endParaRPr lang="en-US" sz="2800" dirty="0" smtClean="0">
              <a:latin typeface="Cambria" pitchFamily="18" charset="0"/>
              <a:ea typeface="Cambria" pitchFamily="18" charset="0"/>
            </a:endParaRPr>
          </a:p>
          <a:p>
            <a:pPr algn="just"/>
            <a:endParaRPr lang="en-US" sz="2800" dirty="0">
              <a:latin typeface="Cambria" pitchFamily="18" charset="0"/>
              <a:ea typeface="Cambria" pitchFamily="18" charset="0"/>
            </a:endParaRPr>
          </a:p>
        </p:txBody>
      </p:sp>
    </p:spTree>
    <p:extLst>
      <p:ext uri="{BB962C8B-B14F-4D97-AF65-F5344CB8AC3E}">
        <p14:creationId xmlns:p14="http://schemas.microsoft.com/office/powerpoint/2010/main" val="266588281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382000" cy="6324600"/>
          </a:xfrm>
        </p:spPr>
        <p:txBody>
          <a:bodyPr>
            <a:normAutofit fontScale="92500" lnSpcReduction="10000"/>
          </a:bodyPr>
          <a:lstStyle/>
          <a:p>
            <a:pPr algn="just">
              <a:buNone/>
            </a:pPr>
            <a:r>
              <a:rPr lang="en-US" dirty="0" smtClean="0">
                <a:latin typeface="Times New Roman" panose="02020603050405020304" pitchFamily="18" charset="0"/>
                <a:cs typeface="Times New Roman" panose="02020603050405020304" pitchFamily="18" charset="0"/>
              </a:rPr>
              <a:t>Example: </a:t>
            </a:r>
          </a:p>
          <a:p>
            <a:pPr algn="just"/>
            <a:r>
              <a:rPr lang="en-US" dirty="0" smtClean="0">
                <a:latin typeface="Times New Roman" panose="02020603050405020304" pitchFamily="18" charset="0"/>
                <a:cs typeface="Times New Roman" panose="02020603050405020304" pitchFamily="18" charset="0"/>
              </a:rPr>
              <a:t>Frequency distribution of weights (in Ounces) of Malignant Tumors Removed from the Abdomen of 57 subjects</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a:buNone/>
            </a:pPr>
            <a:r>
              <a:rPr lang="en-US" b="1" dirty="0" smtClean="0">
                <a:latin typeface="Times New Roman" panose="02020603050405020304" pitchFamily="18" charset="0"/>
                <a:cs typeface="Times New Roman" panose="02020603050405020304" pitchFamily="18" charset="0"/>
              </a:rPr>
              <a:t>Note</a:t>
            </a: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The width of a class is found from the true class limit by subtracting the true lower limit from the upper true limit of any particular class.</a:t>
            </a:r>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609600" y="1371600"/>
          <a:ext cx="8305800" cy="3553134"/>
        </p:xfrm>
        <a:graphic>
          <a:graphicData uri="http://schemas.openxmlformats.org/drawingml/2006/table">
            <a:tbl>
              <a:tblPr/>
              <a:tblGrid>
                <a:gridCol w="1384300"/>
                <a:gridCol w="1384300"/>
                <a:gridCol w="1193800"/>
                <a:gridCol w="1371600"/>
                <a:gridCol w="1587500"/>
                <a:gridCol w="1384300"/>
              </a:tblGrid>
              <a:tr h="748974">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Weight</a:t>
                      </a:r>
                    </a:p>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Ht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Class Boundary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err="1">
                          <a:latin typeface="Times New Roman" panose="02020603050405020304" pitchFamily="18" charset="0"/>
                          <a:ea typeface="Calibri" panose="020F0502020204030204"/>
                          <a:cs typeface="Times New Roman" panose="02020603050405020304" pitchFamily="18" charset="0"/>
                        </a:rPr>
                        <a:t>Xc</a:t>
                      </a:r>
                      <a:r>
                        <a:rPr lang="en-US" sz="2000" dirty="0">
                          <a:latin typeface="Times New Roman" panose="02020603050405020304" pitchFamily="18" charset="0"/>
                          <a:ea typeface="Calibri" panose="020F0502020204030204"/>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Frequency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Cumulative Frequency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Relative frequency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528">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10-19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9.5 -19.5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 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0.0877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528">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20-29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19.5-29.5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24.5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0.3333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528">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30-39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29.5-39.5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34.5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0.1754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528">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40-49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39.5-49.5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44.5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0.2281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528">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50-59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49.5-59.5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54.5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0.0702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528">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60-69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59.5-69.5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64.5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0.0702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528">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70-79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69.5-79.5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74.5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0.0352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4528">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Total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a:latin typeface="Times New Roman" panose="02020603050405020304" pitchFamily="18" charset="0"/>
                          <a:ea typeface="Calibri" panose="020F0502020204030204"/>
                          <a:cs typeface="Times New Roman" panose="02020603050405020304" pitchFamily="18" charset="0"/>
                        </a:rPr>
                        <a:t>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00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Times New Roman" panose="02020603050405020304" pitchFamily="18" charset="0"/>
                          <a:ea typeface="Calibri" panose="020F0502020204030204"/>
                          <a:cs typeface="Times New Roman" panose="02020603050405020304" pitchFamily="18" charset="0"/>
                        </a:rPr>
                        <a:t>1.0000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D47A117F-A1EE-4146-96C1-DDC0A70E5E21}" type="slidenum">
              <a:rPr lang="en-US" smtClean="0"/>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2438400"/>
          </a:xfrm>
        </p:spPr>
        <p:txBody>
          <a:bodyPr/>
          <a:lstStyle/>
          <a:p>
            <a:pPr>
              <a:buNone/>
            </a:pPr>
            <a:r>
              <a:rPr lang="en-US" b="1" dirty="0" smtClean="0"/>
              <a:t>Example 2: </a:t>
            </a:r>
          </a:p>
          <a:p>
            <a:pPr algn="just"/>
            <a:r>
              <a:rPr lang="en-US" dirty="0" smtClean="0"/>
              <a:t>Construct a grouped frequency distribution of the following data on the amount of time (in hours) that 80 college students devoted to leisure activities during a typical school week:</a:t>
            </a:r>
          </a:p>
          <a:p>
            <a:pPr algn="just"/>
            <a:endParaRPr lang="en-US" dirty="0"/>
          </a:p>
        </p:txBody>
      </p:sp>
      <p:pic>
        <p:nvPicPr>
          <p:cNvPr id="1027" name="Picture 3"/>
          <p:cNvPicPr>
            <a:picLocks noChangeAspect="1" noChangeArrowheads="1"/>
          </p:cNvPicPr>
          <p:nvPr/>
        </p:nvPicPr>
        <p:blipFill>
          <a:blip r:embed="rId2"/>
          <a:srcRect/>
          <a:stretch>
            <a:fillRect/>
          </a:stretch>
        </p:blipFill>
        <p:spPr bwMode="auto">
          <a:xfrm>
            <a:off x="838200" y="2590800"/>
            <a:ext cx="7772400" cy="37338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D47A117F-A1EE-4146-96C1-DDC0A70E5E21}" type="slidenum">
              <a:rPr lang="en-US" smtClean="0"/>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4724400"/>
            <a:ext cx="8229600" cy="1432560"/>
          </a:xfrm>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28600" y="152400"/>
            <a:ext cx="8915400" cy="19748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04800" y="2286000"/>
            <a:ext cx="8534400" cy="42672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D47A117F-A1EE-4146-96C1-DDC0A70E5E21}" type="slidenum">
              <a:rPr lang="en-US" smtClean="0"/>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0425"/>
            <a:ext cx="8153400" cy="1470025"/>
          </a:xfrm>
        </p:spPr>
        <p:txBody>
          <a:bodyPr>
            <a:noAutofit/>
          </a:bodyPr>
          <a:lstStyle/>
          <a:p>
            <a:pPr algn="ctr"/>
            <a:r>
              <a:rPr lang="en-US" sz="4800" b="1" dirty="0">
                <a:latin typeface="Baskerville Old Face" panose="02020602080505020303" pitchFamily="18" charset="0"/>
              </a:rPr>
              <a:t>Diagrammatic </a:t>
            </a:r>
            <a:r>
              <a:rPr lang="en-US" sz="4800" b="1" dirty="0" smtClean="0">
                <a:latin typeface="Baskerville Old Face" panose="02020602080505020303" pitchFamily="18" charset="0"/>
              </a:rPr>
              <a:t>and graphical Representation of  </a:t>
            </a:r>
            <a:r>
              <a:rPr lang="en-US" sz="4800" b="1" dirty="0">
                <a:latin typeface="Baskerville Old Face" panose="02020602080505020303" pitchFamily="18" charset="0"/>
              </a:rPr>
              <a:t>Data</a:t>
            </a:r>
            <a:endParaRPr lang="en-US" sz="4800" dirty="0">
              <a:latin typeface="Baskerville Old Face" panose="02020602080505020303" pitchFamily="18" charset="0"/>
            </a:endParaRPr>
          </a:p>
        </p:txBody>
      </p:sp>
    </p:spTree>
    <p:extLst>
      <p:ext uri="{BB962C8B-B14F-4D97-AF65-F5344CB8AC3E}">
        <p14:creationId xmlns:p14="http://schemas.microsoft.com/office/powerpoint/2010/main" val="14123043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40000"/>
              <a:lumOff val="60000"/>
            </a:schemeClr>
          </a:solidFill>
        </p:spPr>
        <p:txBody>
          <a:bodyPr/>
          <a:lstStyle/>
          <a:p>
            <a:pPr algn="ctr"/>
            <a:r>
              <a:rPr lang="en-US" dirty="0" smtClean="0"/>
              <a:t>Introduction</a:t>
            </a:r>
            <a:endParaRPr lang="en-US" dirty="0"/>
          </a:p>
        </p:txBody>
      </p:sp>
      <p:sp>
        <p:nvSpPr>
          <p:cNvPr id="3" name="Content Placeholder 2"/>
          <p:cNvSpPr>
            <a:spLocks noGrp="1"/>
          </p:cNvSpPr>
          <p:nvPr>
            <p:ph sz="quarter" idx="1"/>
          </p:nvPr>
        </p:nvSpPr>
        <p:spPr/>
        <p:txBody>
          <a:bodyPr>
            <a:normAutofit/>
          </a:bodyPr>
          <a:lstStyle/>
          <a:p>
            <a:pPr algn="just"/>
            <a:r>
              <a:rPr lang="en-US" dirty="0"/>
              <a:t>Appropriately drawn graph allows readers to obtain rapidly an </a:t>
            </a:r>
            <a:r>
              <a:rPr lang="en-US" dirty="0" smtClean="0"/>
              <a:t>overall grasp </a:t>
            </a:r>
            <a:r>
              <a:rPr lang="en-US" dirty="0"/>
              <a:t>of the data presented. </a:t>
            </a:r>
            <a:endParaRPr lang="en-US" dirty="0" smtClean="0"/>
          </a:p>
          <a:p>
            <a:pPr algn="just"/>
            <a:endParaRPr lang="en-US" dirty="0"/>
          </a:p>
          <a:p>
            <a:pPr algn="just"/>
            <a:r>
              <a:rPr lang="en-US" dirty="0" smtClean="0"/>
              <a:t>The </a:t>
            </a:r>
            <a:r>
              <a:rPr lang="en-US" dirty="0"/>
              <a:t>relationship between numbers </a:t>
            </a:r>
            <a:r>
              <a:rPr lang="en-US" dirty="0" smtClean="0"/>
              <a:t>of various </a:t>
            </a:r>
            <a:r>
              <a:rPr lang="en-US" dirty="0"/>
              <a:t>magnitudes can usually be seen more quickly and easily </a:t>
            </a:r>
            <a:r>
              <a:rPr lang="en-US" dirty="0" smtClean="0"/>
              <a:t>from a </a:t>
            </a:r>
            <a:r>
              <a:rPr lang="en-US" dirty="0"/>
              <a:t>graph than from a table</a:t>
            </a:r>
            <a:r>
              <a:rPr lang="en-US" dirty="0" smtClean="0"/>
              <a:t>.</a:t>
            </a:r>
          </a:p>
          <a:p>
            <a:pPr algn="just"/>
            <a:endParaRPr lang="en-US" dirty="0" smtClean="0"/>
          </a:p>
          <a:p>
            <a:pPr algn="just"/>
            <a:r>
              <a:rPr lang="en-US" dirty="0" smtClean="0"/>
              <a:t>Figures </a:t>
            </a:r>
            <a:r>
              <a:rPr lang="en-US" dirty="0"/>
              <a:t>are not always interesting, and as their size and </a:t>
            </a:r>
            <a:r>
              <a:rPr lang="en-US" dirty="0" smtClean="0"/>
              <a:t>number increase </a:t>
            </a:r>
            <a:r>
              <a:rPr lang="en-US" dirty="0"/>
              <a:t>they become confusing and uninteresting to such an </a:t>
            </a:r>
            <a:r>
              <a:rPr lang="en-US" dirty="0" smtClean="0"/>
              <a:t>extent that </a:t>
            </a:r>
            <a:r>
              <a:rPr lang="en-US" dirty="0"/>
              <a:t>no one (unless he is specifically interested) would care to </a:t>
            </a:r>
            <a:r>
              <a:rPr lang="en-US" dirty="0" smtClean="0"/>
              <a:t>study them</a:t>
            </a:r>
            <a:r>
              <a:rPr lang="en-US" dirty="0"/>
              <a:t>.</a:t>
            </a:r>
          </a:p>
        </p:txBody>
      </p:sp>
      <p:sp>
        <p:nvSpPr>
          <p:cNvPr id="4" name="Slide Number Placeholder 3"/>
          <p:cNvSpPr>
            <a:spLocks noGrp="1"/>
          </p:cNvSpPr>
          <p:nvPr>
            <p:ph type="sldNum" sz="quarter" idx="12"/>
          </p:nvPr>
        </p:nvSpPr>
        <p:spPr/>
        <p:txBody>
          <a:bodyPr/>
          <a:lstStyle/>
          <a:p>
            <a:fld id="{647D5CC4-4D9E-409E-9F57-3067AAD15B52}" type="slidenum">
              <a:rPr lang="en-US" smtClean="0"/>
              <a:t>64</a:t>
            </a:fld>
            <a:endParaRPr lang="en-US"/>
          </a:p>
        </p:txBody>
      </p:sp>
    </p:spTree>
    <p:extLst>
      <p:ext uri="{BB962C8B-B14F-4D97-AF65-F5344CB8AC3E}">
        <p14:creationId xmlns:p14="http://schemas.microsoft.com/office/powerpoint/2010/main" val="2982542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chemeClr val="accent5">
              <a:lumMod val="40000"/>
              <a:lumOff val="60000"/>
            </a:schemeClr>
          </a:solidFill>
        </p:spPr>
        <p:txBody>
          <a:bodyPr>
            <a:noAutofit/>
          </a:bodyPr>
          <a:lstStyle/>
          <a:p>
            <a:pPr algn="ctr"/>
            <a:r>
              <a:rPr lang="en-US" sz="2800" b="1" dirty="0" smtClean="0"/>
              <a:t/>
            </a:r>
            <a:br>
              <a:rPr lang="en-US" sz="2800" b="1" dirty="0" smtClean="0"/>
            </a:br>
            <a:r>
              <a:rPr lang="en-US" sz="2800" b="1" dirty="0" smtClean="0"/>
              <a:t>Importance of Diagrammatic Representation</a:t>
            </a:r>
            <a:endParaRPr lang="en-US" sz="3600" dirty="0"/>
          </a:p>
        </p:txBody>
      </p:sp>
      <p:sp>
        <p:nvSpPr>
          <p:cNvPr id="3" name="Content Placeholder 2"/>
          <p:cNvSpPr>
            <a:spLocks noGrp="1"/>
          </p:cNvSpPr>
          <p:nvPr>
            <p:ph sz="quarter" idx="1"/>
          </p:nvPr>
        </p:nvSpPr>
        <p:spPr>
          <a:xfrm>
            <a:off x="457200" y="1066800"/>
            <a:ext cx="8382000" cy="5410200"/>
          </a:xfrm>
        </p:spPr>
        <p:txBody>
          <a:bodyPr>
            <a:normAutofit fontScale="92500" lnSpcReduction="20000"/>
          </a:bodyPr>
          <a:lstStyle/>
          <a:p>
            <a:pPr marL="514350" indent="-514350" algn="just">
              <a:buFont typeface="+mj-lt"/>
              <a:buAutoNum type="arabicPeriod"/>
            </a:pPr>
            <a:r>
              <a:rPr lang="en-US" dirty="0" smtClean="0"/>
              <a:t>They </a:t>
            </a:r>
            <a:r>
              <a:rPr lang="en-US" dirty="0"/>
              <a:t>have greater attraction than mere figures. They give delight </a:t>
            </a:r>
            <a:r>
              <a:rPr lang="en-US" dirty="0" smtClean="0"/>
              <a:t>to the </a:t>
            </a:r>
            <a:r>
              <a:rPr lang="en-US" dirty="0"/>
              <a:t>eye and add a spark of interest</a:t>
            </a:r>
            <a:r>
              <a:rPr lang="en-US" dirty="0" smtClean="0"/>
              <a:t>.</a:t>
            </a:r>
          </a:p>
          <a:p>
            <a:pPr marL="514350" indent="-514350" algn="just">
              <a:buFont typeface="+mj-lt"/>
              <a:buAutoNum type="arabicPeriod"/>
            </a:pPr>
            <a:endParaRPr lang="en-US" dirty="0"/>
          </a:p>
          <a:p>
            <a:pPr marL="514350" indent="-514350" algn="just">
              <a:buFont typeface="+mj-lt"/>
              <a:buAutoNum type="arabicPeriod"/>
            </a:pPr>
            <a:r>
              <a:rPr lang="en-US" dirty="0" smtClean="0"/>
              <a:t>They </a:t>
            </a:r>
            <a:r>
              <a:rPr lang="en-US" dirty="0"/>
              <a:t>help in deriving the required information in less time </a:t>
            </a:r>
            <a:r>
              <a:rPr lang="en-US" dirty="0" smtClean="0"/>
              <a:t>and without </a:t>
            </a:r>
            <a:r>
              <a:rPr lang="en-US" dirty="0"/>
              <a:t>any mental strain</a:t>
            </a:r>
            <a:r>
              <a:rPr lang="en-US" dirty="0" smtClean="0"/>
              <a:t>.</a:t>
            </a:r>
          </a:p>
          <a:p>
            <a:pPr marL="514350" indent="-514350" algn="just">
              <a:buFont typeface="+mj-lt"/>
              <a:buAutoNum type="arabicPeriod"/>
            </a:pPr>
            <a:endParaRPr lang="en-US" dirty="0"/>
          </a:p>
          <a:p>
            <a:pPr marL="514350" indent="-514350" algn="just">
              <a:buFont typeface="+mj-lt"/>
              <a:buAutoNum type="arabicPeriod"/>
            </a:pPr>
            <a:r>
              <a:rPr lang="en-US" dirty="0" smtClean="0"/>
              <a:t>They </a:t>
            </a:r>
            <a:r>
              <a:rPr lang="en-US" dirty="0"/>
              <a:t>facilitate comparison</a:t>
            </a:r>
            <a:r>
              <a:rPr lang="en-US" dirty="0" smtClean="0"/>
              <a:t>.</a:t>
            </a:r>
          </a:p>
          <a:p>
            <a:pPr marL="514350" indent="-514350" algn="just">
              <a:buFont typeface="+mj-lt"/>
              <a:buAutoNum type="arabicPeriod"/>
            </a:pPr>
            <a:endParaRPr lang="en-US" dirty="0"/>
          </a:p>
          <a:p>
            <a:pPr marL="514350" indent="-514350" algn="just">
              <a:buFont typeface="+mj-lt"/>
              <a:buAutoNum type="arabicPeriod"/>
            </a:pPr>
            <a:r>
              <a:rPr lang="en-US" dirty="0" smtClean="0"/>
              <a:t>They </a:t>
            </a:r>
            <a:r>
              <a:rPr lang="en-US" dirty="0"/>
              <a:t>may reveal unsuspected patterns in a complex set of data </a:t>
            </a:r>
            <a:r>
              <a:rPr lang="en-US" dirty="0" smtClean="0"/>
              <a:t>and may </a:t>
            </a:r>
            <a:r>
              <a:rPr lang="en-US" dirty="0"/>
              <a:t>suggest directions in which changes are occurring. This </a:t>
            </a:r>
            <a:r>
              <a:rPr lang="en-US" dirty="0" smtClean="0"/>
              <a:t>warns us </a:t>
            </a:r>
            <a:r>
              <a:rPr lang="en-US" dirty="0"/>
              <a:t>to take an immediate action</a:t>
            </a:r>
            <a:r>
              <a:rPr lang="en-US" dirty="0" smtClean="0"/>
              <a:t>.</a:t>
            </a:r>
          </a:p>
          <a:p>
            <a:pPr marL="514350" indent="-514350" algn="just">
              <a:buFont typeface="+mj-lt"/>
              <a:buAutoNum type="arabicPeriod"/>
            </a:pPr>
            <a:endParaRPr lang="en-US" dirty="0"/>
          </a:p>
          <a:p>
            <a:pPr marL="514350" indent="-514350" algn="just">
              <a:buFont typeface="+mj-lt"/>
              <a:buAutoNum type="arabicPeriod"/>
            </a:pPr>
            <a:r>
              <a:rPr lang="en-US" dirty="0" smtClean="0"/>
              <a:t>They </a:t>
            </a:r>
            <a:r>
              <a:rPr lang="en-US" dirty="0"/>
              <a:t>have greater </a:t>
            </a:r>
            <a:r>
              <a:rPr lang="en-US" dirty="0" smtClean="0"/>
              <a:t>memorizing </a:t>
            </a:r>
            <a:r>
              <a:rPr lang="en-US" dirty="0"/>
              <a:t>value than mere figures. This is </a:t>
            </a:r>
            <a:r>
              <a:rPr lang="en-US" dirty="0" smtClean="0"/>
              <a:t>so because </a:t>
            </a:r>
            <a:r>
              <a:rPr lang="en-US" dirty="0"/>
              <a:t>the impression left by the diagram is of a lasting nature.</a:t>
            </a:r>
          </a:p>
        </p:txBody>
      </p:sp>
      <p:sp>
        <p:nvSpPr>
          <p:cNvPr id="4" name="Slide Number Placeholder 3"/>
          <p:cNvSpPr>
            <a:spLocks noGrp="1"/>
          </p:cNvSpPr>
          <p:nvPr>
            <p:ph type="sldNum" sz="quarter" idx="12"/>
          </p:nvPr>
        </p:nvSpPr>
        <p:spPr/>
        <p:txBody>
          <a:bodyPr/>
          <a:lstStyle/>
          <a:p>
            <a:fld id="{647D5CC4-4D9E-409E-9F57-3067AAD15B52}" type="slidenum">
              <a:rPr lang="en-US" smtClean="0"/>
              <a:t>65</a:t>
            </a:fld>
            <a:endParaRPr lang="en-US"/>
          </a:p>
        </p:txBody>
      </p:sp>
    </p:spTree>
    <p:extLst>
      <p:ext uri="{BB962C8B-B14F-4D97-AF65-F5344CB8AC3E}">
        <p14:creationId xmlns:p14="http://schemas.microsoft.com/office/powerpoint/2010/main" val="4898113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40000"/>
              <a:lumOff val="60000"/>
            </a:schemeClr>
          </a:solidFill>
        </p:spPr>
        <p:txBody>
          <a:bodyPr>
            <a:normAutofit/>
          </a:bodyPr>
          <a:lstStyle/>
          <a:p>
            <a:pPr algn="ctr"/>
            <a:r>
              <a:rPr lang="en-US" b="1" dirty="0"/>
              <a:t>Limitations of Diagrammatic Representation</a:t>
            </a:r>
            <a:endParaRPr lang="en-US" dirty="0"/>
          </a:p>
        </p:txBody>
      </p:sp>
      <p:sp>
        <p:nvSpPr>
          <p:cNvPr id="3" name="Content Placeholder 2"/>
          <p:cNvSpPr>
            <a:spLocks noGrp="1"/>
          </p:cNvSpPr>
          <p:nvPr>
            <p:ph sz="quarter" idx="1"/>
          </p:nvPr>
        </p:nvSpPr>
        <p:spPr>
          <a:xfrm>
            <a:off x="228600" y="1219200"/>
            <a:ext cx="8686800" cy="4937760"/>
          </a:xfrm>
        </p:spPr>
        <p:txBody>
          <a:bodyPr>
            <a:normAutofit fontScale="92500"/>
          </a:bodyPr>
          <a:lstStyle/>
          <a:p>
            <a:pPr marL="571500" indent="-571500" algn="just">
              <a:buFont typeface="+mj-lt"/>
              <a:buAutoNum type="romanUcPeriod"/>
            </a:pPr>
            <a:r>
              <a:rPr lang="en-US" dirty="0"/>
              <a:t>The technique of </a:t>
            </a:r>
            <a:r>
              <a:rPr lang="en-US" dirty="0" smtClean="0"/>
              <a:t>diagrammatic representation </a:t>
            </a:r>
            <a:r>
              <a:rPr lang="en-US" dirty="0"/>
              <a:t>is made use only </a:t>
            </a:r>
            <a:r>
              <a:rPr lang="en-US" dirty="0" smtClean="0"/>
              <a:t>for purposes </a:t>
            </a:r>
            <a:r>
              <a:rPr lang="en-US" dirty="0"/>
              <a:t>of comparison. It is not to be used when comparison </a:t>
            </a:r>
            <a:r>
              <a:rPr lang="en-US" dirty="0" smtClean="0"/>
              <a:t>is either </a:t>
            </a:r>
            <a:r>
              <a:rPr lang="en-US" dirty="0"/>
              <a:t>not possible or is not </a:t>
            </a:r>
            <a:r>
              <a:rPr lang="en-US" dirty="0" smtClean="0"/>
              <a:t>necessary.</a:t>
            </a:r>
          </a:p>
          <a:p>
            <a:pPr marL="571500" indent="-571500" algn="just">
              <a:buFont typeface="+mj-lt"/>
              <a:buAutoNum type="romanUcPeriod"/>
            </a:pPr>
            <a:endParaRPr lang="en-US" dirty="0" smtClean="0"/>
          </a:p>
          <a:p>
            <a:pPr marL="571500" indent="-571500" algn="just">
              <a:buFont typeface="+mj-lt"/>
              <a:buAutoNum type="romanUcPeriod"/>
            </a:pPr>
            <a:r>
              <a:rPr lang="en-US" dirty="0" smtClean="0"/>
              <a:t>Diagrammatic </a:t>
            </a:r>
            <a:r>
              <a:rPr lang="en-US" dirty="0"/>
              <a:t>representation is not an alternative to tabulation. </a:t>
            </a:r>
            <a:r>
              <a:rPr lang="en-US" dirty="0" smtClean="0"/>
              <a:t>It only </a:t>
            </a:r>
            <a:r>
              <a:rPr lang="en-US" dirty="0"/>
              <a:t>strengthens the textual exposition of a subject, and </a:t>
            </a:r>
            <a:r>
              <a:rPr lang="en-US" dirty="0" smtClean="0"/>
              <a:t>cannot serve </a:t>
            </a:r>
            <a:r>
              <a:rPr lang="en-US" dirty="0"/>
              <a:t>as a complete substitute for statistical </a:t>
            </a:r>
            <a:r>
              <a:rPr lang="en-US" dirty="0" smtClean="0"/>
              <a:t>data.</a:t>
            </a:r>
          </a:p>
          <a:p>
            <a:pPr marL="571500" indent="-571500" algn="just">
              <a:buFont typeface="+mj-lt"/>
              <a:buAutoNum type="romanUcPeriod"/>
            </a:pPr>
            <a:endParaRPr lang="en-US" dirty="0" smtClean="0"/>
          </a:p>
          <a:p>
            <a:pPr marL="571500" indent="-571500" algn="just">
              <a:buFont typeface="+mj-lt"/>
              <a:buAutoNum type="romanUcPeriod"/>
            </a:pPr>
            <a:r>
              <a:rPr lang="en-US" dirty="0" smtClean="0"/>
              <a:t>It </a:t>
            </a:r>
            <a:r>
              <a:rPr lang="en-US" dirty="0"/>
              <a:t>can give only an approximate idea and as such where </a:t>
            </a:r>
            <a:r>
              <a:rPr lang="en-US" dirty="0" smtClean="0"/>
              <a:t>greater accuracy </a:t>
            </a:r>
            <a:r>
              <a:rPr lang="en-US" dirty="0"/>
              <a:t>is needed diagrams will not be </a:t>
            </a:r>
            <a:r>
              <a:rPr lang="en-US" dirty="0" smtClean="0"/>
              <a:t>suitable.</a:t>
            </a:r>
          </a:p>
          <a:p>
            <a:pPr marL="571500" indent="-571500" algn="just">
              <a:buFont typeface="+mj-lt"/>
              <a:buAutoNum type="romanUcPeriod"/>
            </a:pPr>
            <a:endParaRPr lang="en-US" dirty="0" smtClean="0"/>
          </a:p>
          <a:p>
            <a:pPr marL="571500" indent="-571500" algn="just">
              <a:buFont typeface="+mj-lt"/>
              <a:buAutoNum type="romanUcPeriod"/>
            </a:pPr>
            <a:r>
              <a:rPr lang="en-US" dirty="0" smtClean="0"/>
              <a:t>They </a:t>
            </a:r>
            <a:r>
              <a:rPr lang="en-US" dirty="0"/>
              <a:t>fail to bring to light small differences</a:t>
            </a:r>
          </a:p>
        </p:txBody>
      </p:sp>
      <p:sp>
        <p:nvSpPr>
          <p:cNvPr id="4" name="Slide Number Placeholder 3"/>
          <p:cNvSpPr>
            <a:spLocks noGrp="1"/>
          </p:cNvSpPr>
          <p:nvPr>
            <p:ph type="sldNum" sz="quarter" idx="12"/>
          </p:nvPr>
        </p:nvSpPr>
        <p:spPr/>
        <p:txBody>
          <a:bodyPr/>
          <a:lstStyle/>
          <a:p>
            <a:fld id="{647D5CC4-4D9E-409E-9F57-3067AAD15B52}" type="slidenum">
              <a:rPr lang="en-US" smtClean="0"/>
              <a:t>66</a:t>
            </a:fld>
            <a:endParaRPr lang="en-US"/>
          </a:p>
        </p:txBody>
      </p:sp>
    </p:spTree>
    <p:extLst>
      <p:ext uri="{BB962C8B-B14F-4D97-AF65-F5344CB8AC3E}">
        <p14:creationId xmlns:p14="http://schemas.microsoft.com/office/powerpoint/2010/main" val="42705200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40000"/>
              <a:lumOff val="60000"/>
            </a:schemeClr>
          </a:solidFill>
        </p:spPr>
        <p:txBody>
          <a:bodyPr>
            <a:normAutofit/>
          </a:bodyPr>
          <a:lstStyle/>
          <a:p>
            <a:pPr algn="ctr"/>
            <a:r>
              <a:rPr lang="en-US" b="1" dirty="0" smtClean="0"/>
              <a:t>Construction of graphs</a:t>
            </a:r>
            <a:br>
              <a:rPr lang="en-US" b="1" dirty="0" smtClean="0"/>
            </a:br>
            <a:endParaRPr lang="en-US" dirty="0"/>
          </a:p>
        </p:txBody>
      </p:sp>
      <p:sp>
        <p:nvSpPr>
          <p:cNvPr id="3" name="Content Placeholder 2"/>
          <p:cNvSpPr>
            <a:spLocks noGrp="1"/>
          </p:cNvSpPr>
          <p:nvPr>
            <p:ph sz="quarter" idx="1"/>
          </p:nvPr>
        </p:nvSpPr>
        <p:spPr>
          <a:xfrm>
            <a:off x="457200" y="1219200"/>
            <a:ext cx="8382000" cy="4937760"/>
          </a:xfrm>
        </p:spPr>
        <p:txBody>
          <a:bodyPr>
            <a:normAutofit/>
          </a:bodyPr>
          <a:lstStyle/>
          <a:p>
            <a:pPr algn="just"/>
            <a:r>
              <a:rPr lang="en-US" dirty="0" smtClean="0"/>
              <a:t>The </a:t>
            </a:r>
            <a:r>
              <a:rPr lang="en-US" dirty="0"/>
              <a:t>choice of the particular form among the different possibilities </a:t>
            </a:r>
            <a:r>
              <a:rPr lang="en-US" dirty="0" smtClean="0"/>
              <a:t>will depend </a:t>
            </a:r>
            <a:r>
              <a:rPr lang="en-US" dirty="0"/>
              <a:t>on personal choices and/or the type of the data.</a:t>
            </a:r>
          </a:p>
          <a:p>
            <a:pPr algn="just"/>
            <a:endParaRPr lang="en-US" dirty="0" smtClean="0"/>
          </a:p>
          <a:p>
            <a:pPr algn="just"/>
            <a:r>
              <a:rPr lang="en-US" dirty="0" smtClean="0"/>
              <a:t>Bar </a:t>
            </a:r>
            <a:r>
              <a:rPr lang="en-US" dirty="0"/>
              <a:t>charts and pie chart are commonly used for qualitative </a:t>
            </a:r>
            <a:r>
              <a:rPr lang="en-US" dirty="0" smtClean="0"/>
              <a:t>or quantitative </a:t>
            </a:r>
            <a:r>
              <a:rPr lang="en-US" dirty="0"/>
              <a:t>discrete data.</a:t>
            </a:r>
          </a:p>
          <a:p>
            <a:pPr algn="just"/>
            <a:endParaRPr lang="en-US" dirty="0" smtClean="0"/>
          </a:p>
          <a:p>
            <a:pPr algn="just"/>
            <a:r>
              <a:rPr lang="en-US" dirty="0" smtClean="0"/>
              <a:t>Histograms</a:t>
            </a:r>
            <a:r>
              <a:rPr lang="en-US" dirty="0"/>
              <a:t>, frequency polygons are used for </a:t>
            </a:r>
            <a:r>
              <a:rPr lang="en-US" dirty="0" smtClean="0"/>
              <a:t>quantitative continuous </a:t>
            </a:r>
            <a:r>
              <a:rPr lang="en-US" dirty="0"/>
              <a:t>data.</a:t>
            </a:r>
          </a:p>
        </p:txBody>
      </p:sp>
      <p:sp>
        <p:nvSpPr>
          <p:cNvPr id="4" name="Slide Number Placeholder 3"/>
          <p:cNvSpPr>
            <a:spLocks noGrp="1"/>
          </p:cNvSpPr>
          <p:nvPr>
            <p:ph type="sldNum" sz="quarter" idx="12"/>
          </p:nvPr>
        </p:nvSpPr>
        <p:spPr/>
        <p:txBody>
          <a:bodyPr/>
          <a:lstStyle/>
          <a:p>
            <a:fld id="{647D5CC4-4D9E-409E-9F57-3067AAD15B52}" type="slidenum">
              <a:rPr lang="en-US" smtClean="0"/>
              <a:t>67</a:t>
            </a:fld>
            <a:endParaRPr lang="en-US"/>
          </a:p>
        </p:txBody>
      </p:sp>
    </p:spTree>
    <p:extLst>
      <p:ext uri="{BB962C8B-B14F-4D97-AF65-F5344CB8AC3E}">
        <p14:creationId xmlns:p14="http://schemas.microsoft.com/office/powerpoint/2010/main" val="3220724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92500" lnSpcReduction="10000"/>
          </a:bodyPr>
          <a:lstStyle/>
          <a:p>
            <a:pPr algn="just"/>
            <a:r>
              <a:rPr lang="en-US" dirty="0"/>
              <a:t>There are, however, general rules that are commonly accepted </a:t>
            </a:r>
            <a:r>
              <a:rPr lang="en-US" dirty="0" smtClean="0"/>
              <a:t>about construction </a:t>
            </a:r>
            <a:r>
              <a:rPr lang="en-US" dirty="0"/>
              <a:t>of graphs</a:t>
            </a:r>
            <a:r>
              <a:rPr lang="en-US" dirty="0" smtClean="0"/>
              <a:t>.</a:t>
            </a:r>
          </a:p>
          <a:p>
            <a:pPr algn="just"/>
            <a:endParaRPr lang="en-US" dirty="0"/>
          </a:p>
          <a:p>
            <a:pPr marL="514350" indent="-514350" algn="just">
              <a:buFont typeface="+mj-lt"/>
              <a:buAutoNum type="arabicParenR"/>
            </a:pPr>
            <a:r>
              <a:rPr lang="en-US" dirty="0" smtClean="0"/>
              <a:t>Every </a:t>
            </a:r>
            <a:r>
              <a:rPr lang="en-US" dirty="0"/>
              <a:t>graph should be self-explanatory and as simple </a:t>
            </a:r>
            <a:r>
              <a:rPr lang="en-US" dirty="0" smtClean="0"/>
              <a:t>as possible.</a:t>
            </a:r>
          </a:p>
          <a:p>
            <a:pPr marL="514350" indent="-514350" algn="just">
              <a:buFont typeface="+mj-lt"/>
              <a:buAutoNum type="arabicParenR"/>
            </a:pPr>
            <a:r>
              <a:rPr lang="en-US" dirty="0" smtClean="0"/>
              <a:t>Titles </a:t>
            </a:r>
            <a:r>
              <a:rPr lang="en-US" dirty="0"/>
              <a:t>are usually placed below the graph and it should </a:t>
            </a:r>
            <a:r>
              <a:rPr lang="en-US" dirty="0" smtClean="0"/>
              <a:t>again question </a:t>
            </a:r>
            <a:r>
              <a:rPr lang="en-US" dirty="0"/>
              <a:t>what ? Where? When? How </a:t>
            </a:r>
            <a:r>
              <a:rPr lang="en-US" dirty="0" smtClean="0"/>
              <a:t>classified?</a:t>
            </a:r>
          </a:p>
          <a:p>
            <a:pPr marL="514350" indent="-514350" algn="just">
              <a:buFont typeface="+mj-lt"/>
              <a:buAutoNum type="arabicParenR"/>
            </a:pPr>
            <a:r>
              <a:rPr lang="en-US" dirty="0" smtClean="0"/>
              <a:t>Legends </a:t>
            </a:r>
            <a:r>
              <a:rPr lang="en-US" dirty="0"/>
              <a:t>or keys should be used to differentiate variables if </a:t>
            </a:r>
            <a:r>
              <a:rPr lang="en-US" dirty="0" smtClean="0"/>
              <a:t>more than </a:t>
            </a:r>
            <a:r>
              <a:rPr lang="en-US" dirty="0"/>
              <a:t>one is </a:t>
            </a:r>
            <a:r>
              <a:rPr lang="en-US" dirty="0" smtClean="0"/>
              <a:t>shown</a:t>
            </a:r>
          </a:p>
          <a:p>
            <a:pPr marL="514350" indent="-514350" algn="just">
              <a:buFont typeface="+mj-lt"/>
              <a:buAutoNum type="arabicParenR"/>
            </a:pPr>
            <a:r>
              <a:rPr lang="en-US" dirty="0" smtClean="0"/>
              <a:t>The </a:t>
            </a:r>
            <a:r>
              <a:rPr lang="en-US" dirty="0"/>
              <a:t>axes label should be placed to read from the left side </a:t>
            </a:r>
            <a:r>
              <a:rPr lang="en-US" dirty="0" smtClean="0"/>
              <a:t>and from </a:t>
            </a:r>
            <a:r>
              <a:rPr lang="en-US" dirty="0"/>
              <a:t>the </a:t>
            </a:r>
            <a:r>
              <a:rPr lang="en-US" dirty="0" smtClean="0"/>
              <a:t>bottom.</a:t>
            </a:r>
          </a:p>
          <a:p>
            <a:pPr marL="514350" indent="-514350" algn="just">
              <a:buFont typeface="+mj-lt"/>
              <a:buAutoNum type="arabicParenR"/>
            </a:pPr>
            <a:r>
              <a:rPr lang="en-US" dirty="0" smtClean="0"/>
              <a:t>The </a:t>
            </a:r>
            <a:r>
              <a:rPr lang="en-US" dirty="0"/>
              <a:t>units in to which the scale is divided should be </a:t>
            </a:r>
            <a:r>
              <a:rPr lang="en-US" dirty="0" smtClean="0"/>
              <a:t>clearly indicated.</a:t>
            </a:r>
          </a:p>
          <a:p>
            <a:pPr marL="514350" indent="-514350" algn="just">
              <a:buFont typeface="+mj-lt"/>
              <a:buAutoNum type="arabicParenR"/>
            </a:pPr>
            <a:r>
              <a:rPr lang="en-US" dirty="0" smtClean="0"/>
              <a:t>The </a:t>
            </a:r>
            <a:r>
              <a:rPr lang="en-US" dirty="0"/>
              <a:t>numerical scale representing frequency must start at zero </a:t>
            </a:r>
            <a:r>
              <a:rPr lang="en-US" dirty="0" smtClean="0"/>
              <a:t>or a </a:t>
            </a:r>
            <a:r>
              <a:rPr lang="en-US" dirty="0"/>
              <a:t>break in the line should be shown.</a:t>
            </a:r>
          </a:p>
        </p:txBody>
      </p:sp>
      <p:sp>
        <p:nvSpPr>
          <p:cNvPr id="4" name="Slide Number Placeholder 3"/>
          <p:cNvSpPr>
            <a:spLocks noGrp="1"/>
          </p:cNvSpPr>
          <p:nvPr>
            <p:ph type="sldNum" sz="quarter" idx="12"/>
          </p:nvPr>
        </p:nvSpPr>
        <p:spPr/>
        <p:txBody>
          <a:bodyPr/>
          <a:lstStyle/>
          <a:p>
            <a:fld id="{647D5CC4-4D9E-409E-9F57-3067AAD15B52}" type="slidenum">
              <a:rPr lang="en-US" smtClean="0"/>
              <a:t>68</a:t>
            </a:fld>
            <a:endParaRPr lang="en-US"/>
          </a:p>
        </p:txBody>
      </p:sp>
    </p:spTree>
    <p:extLst>
      <p:ext uri="{BB962C8B-B14F-4D97-AF65-F5344CB8AC3E}">
        <p14:creationId xmlns:p14="http://schemas.microsoft.com/office/powerpoint/2010/main" val="15962405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40000"/>
              <a:lumOff val="60000"/>
            </a:schemeClr>
          </a:solidFill>
        </p:spPr>
        <p:txBody>
          <a:bodyPr/>
          <a:lstStyle/>
          <a:p>
            <a:pPr algn="ctr"/>
            <a:r>
              <a:rPr lang="en-US" b="1" dirty="0"/>
              <a:t>1. Bar Chart</a:t>
            </a:r>
            <a:endParaRPr lang="en-US" dirty="0"/>
          </a:p>
        </p:txBody>
      </p:sp>
      <p:sp>
        <p:nvSpPr>
          <p:cNvPr id="3" name="Content Placeholder 2"/>
          <p:cNvSpPr>
            <a:spLocks noGrp="1"/>
          </p:cNvSpPr>
          <p:nvPr>
            <p:ph sz="quarter" idx="1"/>
          </p:nvPr>
        </p:nvSpPr>
        <p:spPr/>
        <p:txBody>
          <a:bodyPr/>
          <a:lstStyle/>
          <a:p>
            <a:pPr algn="just"/>
            <a:endParaRPr lang="en-US" dirty="0" smtClean="0"/>
          </a:p>
          <a:p>
            <a:pPr algn="just"/>
            <a:r>
              <a:rPr lang="en-US" dirty="0" smtClean="0"/>
              <a:t>Bar </a:t>
            </a:r>
            <a:r>
              <a:rPr lang="en-US" dirty="0"/>
              <a:t>diagrams are used to represent and compare the </a:t>
            </a:r>
            <a:r>
              <a:rPr lang="en-US" dirty="0" smtClean="0"/>
              <a:t>frequency distribution </a:t>
            </a:r>
            <a:r>
              <a:rPr lang="en-US" dirty="0"/>
              <a:t>of discrete variables and attributes or categorical series.</a:t>
            </a:r>
          </a:p>
          <a:p>
            <a:pPr algn="just"/>
            <a:endParaRPr lang="en-US" dirty="0" smtClean="0"/>
          </a:p>
          <a:p>
            <a:pPr algn="just"/>
            <a:r>
              <a:rPr lang="en-US" dirty="0" smtClean="0"/>
              <a:t>When </a:t>
            </a:r>
            <a:r>
              <a:rPr lang="en-US" dirty="0"/>
              <a:t>we represent data using bar diagram, all the bars must </a:t>
            </a:r>
            <a:r>
              <a:rPr lang="en-US" dirty="0" smtClean="0"/>
              <a:t>have equal </a:t>
            </a:r>
            <a:r>
              <a:rPr lang="en-US" dirty="0"/>
              <a:t>width and the distance between bars must be equal.</a:t>
            </a:r>
          </a:p>
        </p:txBody>
      </p:sp>
      <p:sp>
        <p:nvSpPr>
          <p:cNvPr id="4" name="Slide Number Placeholder 3"/>
          <p:cNvSpPr>
            <a:spLocks noGrp="1"/>
          </p:cNvSpPr>
          <p:nvPr>
            <p:ph type="sldNum" sz="quarter" idx="12"/>
          </p:nvPr>
        </p:nvSpPr>
        <p:spPr/>
        <p:txBody>
          <a:bodyPr/>
          <a:lstStyle/>
          <a:p>
            <a:fld id="{647D5CC4-4D9E-409E-9F57-3067AAD15B52}" type="slidenum">
              <a:rPr lang="en-US" smtClean="0"/>
              <a:t>69</a:t>
            </a:fld>
            <a:endParaRPr lang="en-US"/>
          </a:p>
        </p:txBody>
      </p:sp>
    </p:spTree>
    <p:extLst>
      <p:ext uri="{BB962C8B-B14F-4D97-AF65-F5344CB8AC3E}">
        <p14:creationId xmlns:p14="http://schemas.microsoft.com/office/powerpoint/2010/main" val="94994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7</a:t>
            </a:fld>
            <a:endParaRPr lang="en-US"/>
          </a:p>
        </p:txBody>
      </p:sp>
      <p:sp>
        <p:nvSpPr>
          <p:cNvPr id="4" name="Content Placeholder 3"/>
          <p:cNvSpPr>
            <a:spLocks noGrp="1"/>
          </p:cNvSpPr>
          <p:nvPr>
            <p:ph sz="quarter" idx="1"/>
          </p:nvPr>
        </p:nvSpPr>
        <p:spPr>
          <a:xfrm>
            <a:off x="457200" y="1143000"/>
            <a:ext cx="8229600" cy="5013960"/>
          </a:xfrm>
        </p:spPr>
        <p:txBody>
          <a:bodyPr>
            <a:normAutofit/>
          </a:bodyPr>
          <a:lstStyle/>
          <a:p>
            <a:pPr marL="0" indent="0" algn="just">
              <a:buNone/>
            </a:pPr>
            <a:r>
              <a:rPr lang="en-US" sz="2800" b="1" dirty="0">
                <a:latin typeface="Cambria" pitchFamily="18" charset="0"/>
                <a:ea typeface="Cambria" pitchFamily="18" charset="0"/>
              </a:rPr>
              <a:t>Advantages: </a:t>
            </a:r>
            <a:endParaRPr lang="en-US" sz="2800" b="1" dirty="0" smtClean="0">
              <a:latin typeface="Cambria" pitchFamily="18" charset="0"/>
              <a:ea typeface="Cambria" pitchFamily="18" charset="0"/>
            </a:endParaRPr>
          </a:p>
          <a:p>
            <a:pPr lvl="1" algn="just"/>
            <a:r>
              <a:rPr lang="en-US" sz="2400" dirty="0" smtClean="0">
                <a:solidFill>
                  <a:schemeClr val="tx1"/>
                </a:solidFill>
                <a:latin typeface="Cambria" pitchFamily="18" charset="0"/>
                <a:ea typeface="Cambria" pitchFamily="18" charset="0"/>
              </a:rPr>
              <a:t>Gives </a:t>
            </a:r>
            <a:r>
              <a:rPr lang="en-US" sz="2400" dirty="0">
                <a:solidFill>
                  <a:schemeClr val="tx1"/>
                </a:solidFill>
                <a:latin typeface="Cambria" pitchFamily="18" charset="0"/>
                <a:ea typeface="Cambria" pitchFamily="18" charset="0"/>
              </a:rPr>
              <a:t>relatively more accurate data on behavior </a:t>
            </a:r>
            <a:r>
              <a:rPr lang="en-US" sz="2400" dirty="0" smtClean="0">
                <a:solidFill>
                  <a:schemeClr val="tx1"/>
                </a:solidFill>
                <a:latin typeface="Cambria" pitchFamily="18" charset="0"/>
                <a:ea typeface="Cambria" pitchFamily="18" charset="0"/>
              </a:rPr>
              <a:t>and activities.</a:t>
            </a:r>
            <a:endParaRPr lang="en-US" sz="2400" dirty="0">
              <a:solidFill>
                <a:schemeClr val="tx1"/>
              </a:solidFill>
              <a:latin typeface="Cambria" pitchFamily="18" charset="0"/>
              <a:ea typeface="Cambria" pitchFamily="18" charset="0"/>
            </a:endParaRPr>
          </a:p>
          <a:p>
            <a:pPr algn="just"/>
            <a:endParaRPr lang="en-US" sz="2800" b="1" dirty="0" smtClean="0">
              <a:latin typeface="Cambria" pitchFamily="18" charset="0"/>
              <a:ea typeface="Cambria" pitchFamily="18" charset="0"/>
            </a:endParaRPr>
          </a:p>
          <a:p>
            <a:pPr marL="0" indent="0" algn="just">
              <a:buNone/>
            </a:pPr>
            <a:r>
              <a:rPr lang="en-US" sz="2800" b="1" dirty="0" smtClean="0">
                <a:latin typeface="Cambria" pitchFamily="18" charset="0"/>
                <a:ea typeface="Cambria" pitchFamily="18" charset="0"/>
              </a:rPr>
              <a:t>Disadvantages</a:t>
            </a:r>
            <a:r>
              <a:rPr lang="en-US" sz="2800" dirty="0">
                <a:latin typeface="Cambria" pitchFamily="18" charset="0"/>
                <a:ea typeface="Cambria" pitchFamily="18" charset="0"/>
              </a:rPr>
              <a:t>: </a:t>
            </a:r>
            <a:endParaRPr lang="en-US" sz="2800" dirty="0" smtClean="0">
              <a:latin typeface="Cambria" pitchFamily="18" charset="0"/>
              <a:ea typeface="Cambria" pitchFamily="18" charset="0"/>
            </a:endParaRPr>
          </a:p>
          <a:p>
            <a:pPr lvl="1" algn="just"/>
            <a:r>
              <a:rPr lang="en-US" sz="2400" dirty="0" smtClean="0">
                <a:solidFill>
                  <a:schemeClr val="tx1"/>
                </a:solidFill>
                <a:latin typeface="Cambria" pitchFamily="18" charset="0"/>
                <a:ea typeface="Cambria" pitchFamily="18" charset="0"/>
              </a:rPr>
              <a:t>Investigators </a:t>
            </a:r>
            <a:r>
              <a:rPr lang="en-US" sz="2400" dirty="0">
                <a:solidFill>
                  <a:schemeClr val="tx1"/>
                </a:solidFill>
                <a:latin typeface="Cambria" pitchFamily="18" charset="0"/>
                <a:ea typeface="Cambria" pitchFamily="18" charset="0"/>
              </a:rPr>
              <a:t>or observer’s own biases</a:t>
            </a:r>
            <a:r>
              <a:rPr lang="en-US" sz="2400" dirty="0" smtClean="0">
                <a:solidFill>
                  <a:schemeClr val="tx1"/>
                </a:solidFill>
                <a:latin typeface="Cambria" pitchFamily="18" charset="0"/>
                <a:ea typeface="Cambria" pitchFamily="18" charset="0"/>
              </a:rPr>
              <a:t>, desires</a:t>
            </a:r>
            <a:r>
              <a:rPr lang="en-US" sz="2400" dirty="0">
                <a:solidFill>
                  <a:schemeClr val="tx1"/>
                </a:solidFill>
                <a:latin typeface="Cambria" pitchFamily="18" charset="0"/>
                <a:ea typeface="Cambria" pitchFamily="18" charset="0"/>
              </a:rPr>
              <a:t>, and </a:t>
            </a:r>
            <a:r>
              <a:rPr lang="en-US" sz="2400" dirty="0" smtClean="0">
                <a:solidFill>
                  <a:schemeClr val="tx1"/>
                </a:solidFill>
                <a:latin typeface="Cambria" pitchFamily="18" charset="0"/>
                <a:ea typeface="Cambria" pitchFamily="18" charset="0"/>
              </a:rPr>
              <a:t>etc.</a:t>
            </a:r>
          </a:p>
          <a:p>
            <a:pPr lvl="1" algn="just"/>
            <a:r>
              <a:rPr lang="en-US" sz="2400" dirty="0" smtClean="0">
                <a:solidFill>
                  <a:schemeClr val="tx1"/>
                </a:solidFill>
                <a:latin typeface="Cambria" pitchFamily="18" charset="0"/>
                <a:ea typeface="Cambria" pitchFamily="18" charset="0"/>
              </a:rPr>
              <a:t>Needs </a:t>
            </a:r>
            <a:r>
              <a:rPr lang="en-US" sz="2400" dirty="0">
                <a:solidFill>
                  <a:schemeClr val="tx1"/>
                </a:solidFill>
                <a:latin typeface="Cambria" pitchFamily="18" charset="0"/>
                <a:ea typeface="Cambria" pitchFamily="18" charset="0"/>
              </a:rPr>
              <a:t>more resources and skilled human </a:t>
            </a:r>
            <a:r>
              <a:rPr lang="en-US" sz="2400" dirty="0" smtClean="0">
                <a:solidFill>
                  <a:schemeClr val="tx1"/>
                </a:solidFill>
                <a:latin typeface="Cambria" pitchFamily="18" charset="0"/>
                <a:ea typeface="Cambria" pitchFamily="18" charset="0"/>
              </a:rPr>
              <a:t>power during </a:t>
            </a:r>
            <a:r>
              <a:rPr lang="en-US" sz="2400" dirty="0">
                <a:solidFill>
                  <a:schemeClr val="tx1"/>
                </a:solidFill>
                <a:latin typeface="Cambria" pitchFamily="18" charset="0"/>
                <a:ea typeface="Cambria" pitchFamily="18" charset="0"/>
              </a:rPr>
              <a:t>the use of high level machines.</a:t>
            </a:r>
          </a:p>
        </p:txBody>
      </p:sp>
    </p:spTree>
    <p:extLst>
      <p:ext uri="{BB962C8B-B14F-4D97-AF65-F5344CB8AC3E}">
        <p14:creationId xmlns:p14="http://schemas.microsoft.com/office/powerpoint/2010/main" val="33508603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745163"/>
          </a:xfrm>
        </p:spPr>
        <p:txBody>
          <a:bodyPr/>
          <a:lstStyle/>
          <a:p>
            <a:pPr algn="just"/>
            <a:r>
              <a:rPr lang="en-US" dirty="0"/>
              <a:t>There are different types of bar diagrams, the most important ones are:</a:t>
            </a:r>
          </a:p>
          <a:p>
            <a:pPr algn="just">
              <a:buNone/>
            </a:pPr>
            <a:endParaRPr lang="en-US" b="1" dirty="0" smtClean="0"/>
          </a:p>
          <a:p>
            <a:pPr marL="514350" indent="-514350" algn="just">
              <a:buAutoNum type="alphaUcPeriod"/>
            </a:pPr>
            <a:r>
              <a:rPr lang="en-US" b="1" i="1" dirty="0" smtClean="0"/>
              <a:t>Simple </a:t>
            </a:r>
            <a:r>
              <a:rPr lang="en-US" b="1" i="1" dirty="0"/>
              <a:t>bar chart: </a:t>
            </a:r>
            <a:endParaRPr lang="en-US" b="1" i="1" dirty="0" smtClean="0"/>
          </a:p>
          <a:p>
            <a:pPr marL="514350" indent="-514350" algn="just"/>
            <a:endParaRPr lang="en-US" i="1" dirty="0" smtClean="0"/>
          </a:p>
          <a:p>
            <a:pPr marL="514350" indent="-514350" algn="just"/>
            <a:r>
              <a:rPr lang="en-US" i="1" dirty="0" smtClean="0"/>
              <a:t>It </a:t>
            </a:r>
            <a:r>
              <a:rPr lang="en-US" i="1" dirty="0"/>
              <a:t>is a one-dimensional diagram in which the </a:t>
            </a:r>
            <a:r>
              <a:rPr lang="en-US" i="1" dirty="0" smtClean="0"/>
              <a:t>bar </a:t>
            </a:r>
            <a:r>
              <a:rPr lang="en-US" dirty="0" smtClean="0"/>
              <a:t>Represents </a:t>
            </a:r>
            <a:r>
              <a:rPr lang="en-US" dirty="0"/>
              <a:t>the whole of the magnitude. </a:t>
            </a:r>
            <a:endParaRPr lang="en-US" dirty="0" smtClean="0"/>
          </a:p>
          <a:p>
            <a:pPr marL="514350" indent="-514350" algn="just"/>
            <a:endParaRPr lang="en-US" dirty="0" smtClean="0"/>
          </a:p>
          <a:p>
            <a:pPr marL="514350" indent="-514350" algn="just"/>
            <a:r>
              <a:rPr lang="en-US" dirty="0" smtClean="0"/>
              <a:t>The </a:t>
            </a:r>
            <a:r>
              <a:rPr lang="en-US" dirty="0"/>
              <a:t>height or length of </a:t>
            </a:r>
            <a:r>
              <a:rPr lang="en-US" dirty="0" smtClean="0"/>
              <a:t>each bar </a:t>
            </a:r>
            <a:r>
              <a:rPr lang="en-US" dirty="0"/>
              <a:t>indicates the size (frequency) of the figure represented.</a:t>
            </a:r>
          </a:p>
        </p:txBody>
      </p:sp>
      <p:sp>
        <p:nvSpPr>
          <p:cNvPr id="4" name="Slide Number Placeholder 3"/>
          <p:cNvSpPr>
            <a:spLocks noGrp="1"/>
          </p:cNvSpPr>
          <p:nvPr>
            <p:ph type="sldNum" sz="quarter" idx="12"/>
          </p:nvPr>
        </p:nvSpPr>
        <p:spPr/>
        <p:txBody>
          <a:bodyPr/>
          <a:lstStyle/>
          <a:p>
            <a:fld id="{647D5CC4-4D9E-409E-9F57-3067AAD15B52}" type="slidenum">
              <a:rPr lang="en-US" smtClean="0"/>
              <a:t>70</a:t>
            </a:fld>
            <a:endParaRPr lang="en-US"/>
          </a:p>
        </p:txBody>
      </p:sp>
    </p:spTree>
    <p:extLst>
      <p:ext uri="{BB962C8B-B14F-4D97-AF65-F5344CB8AC3E}">
        <p14:creationId xmlns:p14="http://schemas.microsoft.com/office/powerpoint/2010/main" val="2428238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0" y="152400"/>
            <a:ext cx="8915400" cy="6324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47D5CC4-4D9E-409E-9F57-3067AAD15B52}" type="slidenum">
              <a:rPr lang="en-US" smtClean="0"/>
              <a:t>71</a:t>
            </a:fld>
            <a:endParaRPr lang="en-US"/>
          </a:p>
        </p:txBody>
      </p:sp>
    </p:spTree>
    <p:extLst>
      <p:ext uri="{BB962C8B-B14F-4D97-AF65-F5344CB8AC3E}">
        <p14:creationId xmlns:p14="http://schemas.microsoft.com/office/powerpoint/2010/main" val="564419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40000"/>
              <a:lumOff val="60000"/>
            </a:schemeClr>
          </a:solidFill>
        </p:spPr>
        <p:txBody>
          <a:bodyPr/>
          <a:lstStyle/>
          <a:p>
            <a:pPr algn="ctr"/>
            <a:r>
              <a:rPr lang="en-US" dirty="0" smtClean="0"/>
              <a:t>Bar Chart cont….</a:t>
            </a:r>
            <a:endParaRPr lang="en-US" dirty="0"/>
          </a:p>
        </p:txBody>
      </p:sp>
      <p:sp>
        <p:nvSpPr>
          <p:cNvPr id="3" name="Content Placeholder 2"/>
          <p:cNvSpPr>
            <a:spLocks noGrp="1"/>
          </p:cNvSpPr>
          <p:nvPr>
            <p:ph sz="quarter" idx="1"/>
          </p:nvPr>
        </p:nvSpPr>
        <p:spPr/>
        <p:txBody>
          <a:bodyPr>
            <a:normAutofit/>
          </a:bodyPr>
          <a:lstStyle/>
          <a:p>
            <a:pPr algn="just">
              <a:buNone/>
            </a:pPr>
            <a:endParaRPr lang="en-US" b="1" dirty="0" smtClean="0"/>
          </a:p>
          <a:p>
            <a:pPr algn="just">
              <a:buNone/>
            </a:pPr>
            <a:r>
              <a:rPr lang="en-US" b="1" dirty="0" smtClean="0"/>
              <a:t>B</a:t>
            </a:r>
            <a:r>
              <a:rPr lang="en-US" b="1" dirty="0"/>
              <a:t>. </a:t>
            </a:r>
            <a:r>
              <a:rPr lang="en-US" b="1" i="1" dirty="0"/>
              <a:t>Multiple bar chart: </a:t>
            </a:r>
            <a:endParaRPr lang="en-US" b="1" i="1" dirty="0" smtClean="0"/>
          </a:p>
          <a:p>
            <a:pPr algn="just">
              <a:buNone/>
            </a:pPr>
            <a:endParaRPr lang="en-US" b="1" i="1" dirty="0" smtClean="0"/>
          </a:p>
          <a:p>
            <a:pPr algn="just"/>
            <a:r>
              <a:rPr lang="en-US" i="1" dirty="0" smtClean="0"/>
              <a:t>In </a:t>
            </a:r>
            <a:r>
              <a:rPr lang="en-US" i="1" dirty="0"/>
              <a:t>this type of chart the component figures </a:t>
            </a:r>
            <a:r>
              <a:rPr lang="en-US" i="1" dirty="0" smtClean="0"/>
              <a:t>are </a:t>
            </a:r>
            <a:r>
              <a:rPr lang="en-US" dirty="0" smtClean="0"/>
              <a:t>shown </a:t>
            </a:r>
            <a:r>
              <a:rPr lang="en-US" dirty="0"/>
              <a:t>as separate bars adjoining each other. </a:t>
            </a:r>
            <a:endParaRPr lang="en-US" dirty="0" smtClean="0"/>
          </a:p>
          <a:p>
            <a:pPr algn="just"/>
            <a:endParaRPr lang="en-US" dirty="0" smtClean="0"/>
          </a:p>
          <a:p>
            <a:pPr algn="just"/>
            <a:r>
              <a:rPr lang="en-US" dirty="0" smtClean="0"/>
              <a:t>The </a:t>
            </a:r>
            <a:r>
              <a:rPr lang="en-US" dirty="0"/>
              <a:t>height of </a:t>
            </a:r>
            <a:r>
              <a:rPr lang="en-US" dirty="0" smtClean="0"/>
              <a:t>each bar </a:t>
            </a:r>
            <a:r>
              <a:rPr lang="en-US" dirty="0"/>
              <a:t>represents the actual value of the component figure. </a:t>
            </a:r>
            <a:endParaRPr lang="en-US" dirty="0" smtClean="0"/>
          </a:p>
          <a:p>
            <a:pPr algn="just"/>
            <a:endParaRPr lang="en-US" dirty="0"/>
          </a:p>
          <a:p>
            <a:pPr algn="just"/>
            <a:r>
              <a:rPr lang="en-US" dirty="0" smtClean="0"/>
              <a:t>It depicts distributional </a:t>
            </a:r>
            <a:r>
              <a:rPr lang="en-US" dirty="0"/>
              <a:t>pattern of more than one variable</a:t>
            </a:r>
          </a:p>
        </p:txBody>
      </p:sp>
      <p:sp>
        <p:nvSpPr>
          <p:cNvPr id="4" name="Slide Number Placeholder 3"/>
          <p:cNvSpPr>
            <a:spLocks noGrp="1"/>
          </p:cNvSpPr>
          <p:nvPr>
            <p:ph type="sldNum" sz="quarter" idx="12"/>
          </p:nvPr>
        </p:nvSpPr>
        <p:spPr/>
        <p:txBody>
          <a:bodyPr/>
          <a:lstStyle/>
          <a:p>
            <a:fld id="{647D5CC4-4D9E-409E-9F57-3067AAD15B52}" type="slidenum">
              <a:rPr lang="en-US" smtClean="0"/>
              <a:t>72</a:t>
            </a:fld>
            <a:endParaRPr lang="en-US"/>
          </a:p>
        </p:txBody>
      </p:sp>
    </p:spTree>
    <p:extLst>
      <p:ext uri="{BB962C8B-B14F-4D97-AF65-F5344CB8AC3E}">
        <p14:creationId xmlns:p14="http://schemas.microsoft.com/office/powerpoint/2010/main" val="25743810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0" y="152400"/>
            <a:ext cx="8991599" cy="6477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47D5CC4-4D9E-409E-9F57-3067AAD15B52}" type="slidenum">
              <a:rPr lang="en-US" smtClean="0"/>
              <a:t>73</a:t>
            </a:fld>
            <a:endParaRPr lang="en-US"/>
          </a:p>
        </p:txBody>
      </p:sp>
    </p:spTree>
    <p:extLst>
      <p:ext uri="{BB962C8B-B14F-4D97-AF65-F5344CB8AC3E}">
        <p14:creationId xmlns:p14="http://schemas.microsoft.com/office/powerpoint/2010/main" val="28258486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US" b="1" dirty="0"/>
              <a:t>C. Component (or sub-divided) Bar </a:t>
            </a:r>
            <a:r>
              <a:rPr lang="en-US" b="1" dirty="0" smtClean="0"/>
              <a:t>Diagram:</a:t>
            </a:r>
          </a:p>
          <a:p>
            <a:endParaRPr lang="en-US" b="1" dirty="0"/>
          </a:p>
          <a:p>
            <a:pPr algn="just"/>
            <a:r>
              <a:rPr lang="en-US" dirty="0" smtClean="0"/>
              <a:t>Bars </a:t>
            </a:r>
            <a:r>
              <a:rPr lang="en-US" dirty="0"/>
              <a:t>are </a:t>
            </a:r>
            <a:r>
              <a:rPr lang="en-US" dirty="0" smtClean="0"/>
              <a:t>sub-divided into </a:t>
            </a:r>
            <a:r>
              <a:rPr lang="en-US" dirty="0"/>
              <a:t>component parts of the figure. </a:t>
            </a:r>
            <a:endParaRPr lang="en-US" dirty="0" smtClean="0"/>
          </a:p>
          <a:p>
            <a:endParaRPr lang="en-US" dirty="0" smtClean="0"/>
          </a:p>
          <a:p>
            <a:pPr algn="just"/>
            <a:r>
              <a:rPr lang="en-US" dirty="0" smtClean="0"/>
              <a:t>These </a:t>
            </a:r>
            <a:r>
              <a:rPr lang="en-US" dirty="0"/>
              <a:t>sorts of diagrams </a:t>
            </a:r>
            <a:r>
              <a:rPr lang="en-US" dirty="0" smtClean="0"/>
              <a:t>are constructed </a:t>
            </a:r>
            <a:r>
              <a:rPr lang="en-US" dirty="0"/>
              <a:t>when each total is built up from two or more </a:t>
            </a:r>
            <a:r>
              <a:rPr lang="en-US" dirty="0" smtClean="0"/>
              <a:t>component figures</a:t>
            </a:r>
            <a:r>
              <a:rPr lang="en-US" dirty="0"/>
              <a:t>. They can be of two kind</a:t>
            </a:r>
            <a:r>
              <a:rPr lang="en-US" dirty="0" smtClean="0"/>
              <a:t>:</a:t>
            </a:r>
          </a:p>
          <a:p>
            <a:pPr lvl="2"/>
            <a:r>
              <a:rPr lang="en-US" b="1" dirty="0" err="1" smtClean="0"/>
              <a:t>i</a:t>
            </a:r>
            <a:r>
              <a:rPr lang="en-US" b="1" dirty="0" smtClean="0"/>
              <a:t>) Actual Component Bar Diagram</a:t>
            </a:r>
          </a:p>
          <a:p>
            <a:pPr lvl="2"/>
            <a:r>
              <a:rPr lang="en-US" b="1" dirty="0" smtClean="0"/>
              <a:t>ii) Percentage Component Bar Diagram</a:t>
            </a:r>
            <a:endParaRPr lang="en-US" dirty="0"/>
          </a:p>
        </p:txBody>
      </p:sp>
      <p:sp>
        <p:nvSpPr>
          <p:cNvPr id="4" name="Slide Number Placeholder 3"/>
          <p:cNvSpPr>
            <a:spLocks noGrp="1"/>
          </p:cNvSpPr>
          <p:nvPr>
            <p:ph type="sldNum" sz="quarter" idx="12"/>
          </p:nvPr>
        </p:nvSpPr>
        <p:spPr/>
        <p:txBody>
          <a:bodyPr/>
          <a:lstStyle/>
          <a:p>
            <a:fld id="{647D5CC4-4D9E-409E-9F57-3067AAD15B52}" type="slidenum">
              <a:rPr lang="en-US" smtClean="0"/>
              <a:t>74</a:t>
            </a:fld>
            <a:endParaRPr lang="en-US"/>
          </a:p>
        </p:txBody>
      </p:sp>
      <p:sp>
        <p:nvSpPr>
          <p:cNvPr id="5" name="Title 1"/>
          <p:cNvSpPr>
            <a:spLocks noGrp="1"/>
          </p:cNvSpPr>
          <p:nvPr>
            <p:ph type="title"/>
          </p:nvPr>
        </p:nvSpPr>
        <p:spPr>
          <a:xfrm>
            <a:off x="0" y="0"/>
            <a:ext cx="9144000" cy="1143000"/>
          </a:xfrm>
          <a:solidFill>
            <a:schemeClr val="accent5">
              <a:lumMod val="40000"/>
              <a:lumOff val="60000"/>
            </a:schemeClr>
          </a:solidFill>
        </p:spPr>
        <p:txBody>
          <a:bodyPr/>
          <a:lstStyle/>
          <a:p>
            <a:pPr algn="ctr"/>
            <a:r>
              <a:rPr lang="en-US" dirty="0" smtClean="0"/>
              <a:t>Bar Chart cont….</a:t>
            </a:r>
            <a:endParaRPr lang="en-US" dirty="0"/>
          </a:p>
        </p:txBody>
      </p:sp>
    </p:spTree>
    <p:extLst>
      <p:ext uri="{BB962C8B-B14F-4D97-AF65-F5344CB8AC3E}">
        <p14:creationId xmlns:p14="http://schemas.microsoft.com/office/powerpoint/2010/main" val="23015479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229600" cy="2286000"/>
          </a:xfrm>
        </p:spPr>
        <p:txBody>
          <a:bodyPr>
            <a:normAutofit/>
          </a:bodyPr>
          <a:lstStyle/>
          <a:p>
            <a:pPr marL="571500" indent="-571500">
              <a:buAutoNum type="romanUcParenR"/>
            </a:pPr>
            <a:r>
              <a:rPr lang="en-US" b="1" dirty="0" smtClean="0"/>
              <a:t>Actual </a:t>
            </a:r>
            <a:r>
              <a:rPr lang="en-US" b="1" dirty="0"/>
              <a:t>Component Bar Diagrams: </a:t>
            </a:r>
            <a:endParaRPr lang="en-US" b="1" dirty="0" smtClean="0"/>
          </a:p>
          <a:p>
            <a:pPr marL="571500" indent="-571500" algn="just"/>
            <a:endParaRPr lang="en-US" dirty="0" smtClean="0"/>
          </a:p>
          <a:p>
            <a:pPr marL="571500" indent="-571500" algn="just"/>
            <a:r>
              <a:rPr lang="en-US" dirty="0" smtClean="0"/>
              <a:t>When </a:t>
            </a:r>
            <a:r>
              <a:rPr lang="en-US" dirty="0"/>
              <a:t>the over all height of </a:t>
            </a:r>
            <a:r>
              <a:rPr lang="en-US" dirty="0" smtClean="0"/>
              <a:t>the bars </a:t>
            </a:r>
            <a:r>
              <a:rPr lang="en-US" dirty="0"/>
              <a:t>and the individual component lengths represent actual figures.</a:t>
            </a:r>
          </a:p>
        </p:txBody>
      </p:sp>
      <p:pic>
        <p:nvPicPr>
          <p:cNvPr id="3075" name="Picture 3"/>
          <p:cNvPicPr>
            <a:picLocks noChangeAspect="1" noChangeArrowheads="1"/>
          </p:cNvPicPr>
          <p:nvPr/>
        </p:nvPicPr>
        <p:blipFill>
          <a:blip r:embed="rId2"/>
          <a:srcRect/>
          <a:stretch>
            <a:fillRect/>
          </a:stretch>
        </p:blipFill>
        <p:spPr bwMode="auto">
          <a:xfrm>
            <a:off x="228600" y="2514600"/>
            <a:ext cx="8534400" cy="39719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647D5CC4-4D9E-409E-9F57-3067AAD15B52}" type="slidenum">
              <a:rPr lang="en-US" smtClean="0"/>
              <a:t>75</a:t>
            </a:fld>
            <a:endParaRPr lang="en-US"/>
          </a:p>
        </p:txBody>
      </p:sp>
    </p:spTree>
    <p:extLst>
      <p:ext uri="{BB962C8B-B14F-4D97-AF65-F5344CB8AC3E}">
        <p14:creationId xmlns:p14="http://schemas.microsoft.com/office/powerpoint/2010/main" val="1547483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52401"/>
            <a:ext cx="8229600" cy="3124200"/>
          </a:xfrm>
        </p:spPr>
        <p:txBody>
          <a:bodyPr/>
          <a:lstStyle/>
          <a:p>
            <a:pPr>
              <a:buNone/>
            </a:pPr>
            <a:r>
              <a:rPr lang="en-US" b="1" dirty="0"/>
              <a:t>ii) Percentage Component Bar Diagram: </a:t>
            </a:r>
            <a:endParaRPr lang="en-US" b="1" dirty="0" smtClean="0"/>
          </a:p>
          <a:p>
            <a:pPr algn="just"/>
            <a:r>
              <a:rPr lang="en-US" sz="2400" dirty="0" smtClean="0"/>
              <a:t>Where </a:t>
            </a:r>
            <a:r>
              <a:rPr lang="en-US" sz="2400" dirty="0"/>
              <a:t>the </a:t>
            </a:r>
            <a:r>
              <a:rPr lang="en-US" sz="2400" dirty="0" smtClean="0"/>
              <a:t>individual component </a:t>
            </a:r>
            <a:r>
              <a:rPr lang="en-US" sz="2400" dirty="0"/>
              <a:t>lengths represent the percentage each </a:t>
            </a:r>
            <a:r>
              <a:rPr lang="en-US" sz="2400" dirty="0" smtClean="0"/>
              <a:t>component forms </a:t>
            </a:r>
            <a:r>
              <a:rPr lang="en-US" sz="2400" dirty="0"/>
              <a:t>the over all total. Note that a series of such bars will all be </a:t>
            </a:r>
            <a:r>
              <a:rPr lang="en-US" sz="2400" dirty="0" smtClean="0"/>
              <a:t>the same </a:t>
            </a:r>
            <a:r>
              <a:rPr lang="en-US" sz="2400" dirty="0"/>
              <a:t>total height, i.e., 100 percent.</a:t>
            </a:r>
          </a:p>
        </p:txBody>
      </p:sp>
      <p:pic>
        <p:nvPicPr>
          <p:cNvPr id="4098" name="Picture 2"/>
          <p:cNvPicPr>
            <a:picLocks noChangeAspect="1" noChangeArrowheads="1"/>
          </p:cNvPicPr>
          <p:nvPr/>
        </p:nvPicPr>
        <p:blipFill>
          <a:blip r:embed="rId2"/>
          <a:srcRect/>
          <a:stretch>
            <a:fillRect/>
          </a:stretch>
        </p:blipFill>
        <p:spPr bwMode="auto">
          <a:xfrm>
            <a:off x="138113" y="2209800"/>
            <a:ext cx="8867775" cy="4419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47D5CC4-4D9E-409E-9F57-3067AAD15B52}" type="slidenum">
              <a:rPr lang="en-US" smtClean="0"/>
              <a:t>76</a:t>
            </a:fld>
            <a:endParaRPr lang="en-US"/>
          </a:p>
        </p:txBody>
      </p:sp>
    </p:spTree>
    <p:extLst>
      <p:ext uri="{BB962C8B-B14F-4D97-AF65-F5344CB8AC3E}">
        <p14:creationId xmlns:p14="http://schemas.microsoft.com/office/powerpoint/2010/main" val="25158335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382000" cy="1447800"/>
          </a:xfrm>
        </p:spPr>
        <p:txBody>
          <a:bodyPr>
            <a:noAutofit/>
          </a:bodyPr>
          <a:lstStyle/>
          <a:p>
            <a:pPr algn="ctr"/>
            <a:r>
              <a:rPr lang="en-US" sz="2800" b="1" i="1" dirty="0" smtClean="0"/>
              <a:t>Pie-chart (qualitative or quantitative discrete data)</a:t>
            </a:r>
            <a:r>
              <a:rPr lang="en-US" sz="2400" b="1" i="1" dirty="0"/>
              <a:t/>
            </a:r>
            <a:br>
              <a:rPr lang="en-US" sz="2400" b="1" i="1" dirty="0"/>
            </a:br>
            <a:r>
              <a:rPr lang="en-US" sz="2400" b="1" i="1" dirty="0" smtClean="0"/>
              <a:t/>
            </a:r>
            <a:br>
              <a:rPr lang="en-US" sz="2400" b="1" i="1" dirty="0" smtClean="0"/>
            </a:br>
            <a:r>
              <a:rPr lang="en-US" sz="2400" i="1" dirty="0" smtClean="0"/>
              <a:t>It is a circle </a:t>
            </a:r>
            <a:r>
              <a:rPr lang="en-US" sz="2400" dirty="0" smtClean="0"/>
              <a:t>divided into sectors so that the areas of the sectors are proportional to the frequencies.</a:t>
            </a:r>
            <a:r>
              <a:rPr lang="en-US" sz="2800" b="1" dirty="0" smtClean="0"/>
              <a:t/>
            </a:r>
            <a:br>
              <a:rPr lang="en-US" sz="2800" b="1" dirty="0" smtClean="0"/>
            </a:br>
            <a:endParaRPr lang="en-US" sz="2800" dirty="0"/>
          </a:p>
        </p:txBody>
      </p:sp>
      <p:sp>
        <p:nvSpPr>
          <p:cNvPr id="3" name="Content Placeholder 2"/>
          <p:cNvSpPr>
            <a:spLocks noGrp="1"/>
          </p:cNvSpPr>
          <p:nvPr>
            <p:ph sz="quarter" idx="1"/>
          </p:nvPr>
        </p:nvSpPr>
        <p:spPr>
          <a:xfrm>
            <a:off x="457200" y="1600200"/>
            <a:ext cx="8382000" cy="5029200"/>
          </a:xfrm>
        </p:spPr>
        <p:txBody>
          <a:bodyPr>
            <a:normAutofit/>
          </a:bodyPr>
          <a:lstStyle/>
          <a:p>
            <a:endParaRPr lang="en-US" i="1" dirty="0" smtClean="0"/>
          </a:p>
          <a:p>
            <a:endParaRPr lang="en-US" i="1" dirty="0"/>
          </a:p>
          <a:p>
            <a:endParaRPr lang="en-US" i="1" dirty="0" smtClean="0"/>
          </a:p>
          <a:p>
            <a:endParaRPr lang="en-US" i="1" dirty="0"/>
          </a:p>
          <a:p>
            <a:endParaRPr lang="en-US" i="1" dirty="0" smtClean="0"/>
          </a:p>
          <a:p>
            <a:endParaRPr lang="en-US" i="1" dirty="0"/>
          </a:p>
          <a:p>
            <a:endParaRPr lang="en-US" i="1" dirty="0" smtClean="0"/>
          </a:p>
          <a:p>
            <a:pPr>
              <a:buNone/>
            </a:pPr>
            <a:endParaRPr lang="en-US" sz="2400" dirty="0" smtClean="0"/>
          </a:p>
          <a:p>
            <a:pPr>
              <a:buNone/>
            </a:pPr>
            <a:endParaRPr lang="en-US" sz="2400" dirty="0" smtClean="0"/>
          </a:p>
          <a:p>
            <a:pPr>
              <a:buNone/>
            </a:pPr>
            <a:r>
              <a:rPr lang="en-US" sz="2400" dirty="0" smtClean="0"/>
              <a:t>Fig</a:t>
            </a:r>
            <a:r>
              <a:rPr lang="en-US" sz="2400" dirty="0"/>
              <a:t>. 5. Immunization status of children in </a:t>
            </a:r>
            <a:r>
              <a:rPr lang="en-US" sz="2400" dirty="0" err="1"/>
              <a:t>Adami</a:t>
            </a:r>
            <a:r>
              <a:rPr lang="en-US" sz="2400" dirty="0"/>
              <a:t> </a:t>
            </a:r>
            <a:r>
              <a:rPr lang="en-US" sz="2400" dirty="0" err="1"/>
              <a:t>Tullu</a:t>
            </a:r>
            <a:r>
              <a:rPr lang="en-US" sz="2400" dirty="0"/>
              <a:t> </a:t>
            </a:r>
            <a:r>
              <a:rPr lang="en-US" sz="2400" dirty="0" err="1"/>
              <a:t>Woreda</a:t>
            </a:r>
            <a:r>
              <a:rPr lang="en-US" sz="2400" dirty="0"/>
              <a:t>, </a:t>
            </a:r>
            <a:r>
              <a:rPr lang="en-US" sz="2400" dirty="0" smtClean="0"/>
              <a:t>Feb. 1995</a:t>
            </a:r>
            <a:endParaRPr lang="en-US" sz="2400" b="1" dirty="0"/>
          </a:p>
        </p:txBody>
      </p:sp>
      <p:pic>
        <p:nvPicPr>
          <p:cNvPr id="5123" name="Picture 3"/>
          <p:cNvPicPr>
            <a:picLocks noChangeAspect="1" noChangeArrowheads="1"/>
          </p:cNvPicPr>
          <p:nvPr/>
        </p:nvPicPr>
        <p:blipFill>
          <a:blip r:embed="rId2"/>
          <a:srcRect/>
          <a:stretch>
            <a:fillRect/>
          </a:stretch>
        </p:blipFill>
        <p:spPr bwMode="auto">
          <a:xfrm>
            <a:off x="1828800" y="2438400"/>
            <a:ext cx="4267200" cy="3276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647D5CC4-4D9E-409E-9F57-3067AAD15B52}" type="slidenum">
              <a:rPr lang="en-US" smtClean="0"/>
              <a:t>77</a:t>
            </a:fld>
            <a:endParaRPr lang="en-US"/>
          </a:p>
        </p:txBody>
      </p:sp>
    </p:spTree>
    <p:extLst>
      <p:ext uri="{BB962C8B-B14F-4D97-AF65-F5344CB8AC3E}">
        <p14:creationId xmlns:p14="http://schemas.microsoft.com/office/powerpoint/2010/main" val="33107265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76400"/>
          </a:xfrm>
          <a:solidFill>
            <a:schemeClr val="accent5">
              <a:lumMod val="40000"/>
              <a:lumOff val="60000"/>
            </a:schemeClr>
          </a:solidFill>
        </p:spPr>
        <p:txBody>
          <a:bodyPr>
            <a:normAutofit fontScale="90000"/>
          </a:bodyPr>
          <a:lstStyle/>
          <a:p>
            <a:pPr algn="ctr"/>
            <a:r>
              <a:rPr lang="en-US" b="1" i="1" dirty="0" smtClean="0"/>
              <a:t/>
            </a:r>
            <a:br>
              <a:rPr lang="en-US" b="1" i="1" dirty="0" smtClean="0"/>
            </a:br>
            <a:r>
              <a:rPr lang="en-US" b="1" i="1" dirty="0"/>
              <a:t/>
            </a:r>
            <a:br>
              <a:rPr lang="en-US" b="1" i="1" dirty="0"/>
            </a:br>
            <a:r>
              <a:rPr lang="en-US" b="1" i="1" dirty="0" smtClean="0"/>
              <a:t>Histograms (quantitative continuous data)</a:t>
            </a:r>
            <a:br>
              <a:rPr lang="en-US" b="1" i="1" dirty="0" smtClean="0"/>
            </a:br>
            <a:endParaRPr lang="en-US" dirty="0"/>
          </a:p>
        </p:txBody>
      </p:sp>
      <p:sp>
        <p:nvSpPr>
          <p:cNvPr id="3" name="Content Placeholder 2"/>
          <p:cNvSpPr>
            <a:spLocks noGrp="1"/>
          </p:cNvSpPr>
          <p:nvPr>
            <p:ph sz="quarter" idx="1"/>
          </p:nvPr>
        </p:nvSpPr>
        <p:spPr/>
        <p:txBody>
          <a:bodyPr/>
          <a:lstStyle/>
          <a:p>
            <a:endParaRPr lang="en-US" dirty="0" smtClean="0"/>
          </a:p>
          <a:p>
            <a:pPr algn="just"/>
            <a:endParaRPr lang="en-US" dirty="0" smtClean="0"/>
          </a:p>
          <a:p>
            <a:pPr algn="just"/>
            <a:endParaRPr lang="en-US" dirty="0" smtClean="0"/>
          </a:p>
          <a:p>
            <a:pPr algn="just"/>
            <a:r>
              <a:rPr lang="en-US" dirty="0" smtClean="0"/>
              <a:t>A </a:t>
            </a:r>
            <a:r>
              <a:rPr lang="en-US" dirty="0"/>
              <a:t>histogram is the graph of the frequency distribution of </a:t>
            </a:r>
            <a:r>
              <a:rPr lang="en-US" dirty="0" smtClean="0"/>
              <a:t>continuous measurement </a:t>
            </a:r>
            <a:r>
              <a:rPr lang="en-US" dirty="0"/>
              <a:t>variables.</a:t>
            </a:r>
          </a:p>
        </p:txBody>
      </p:sp>
      <p:sp>
        <p:nvSpPr>
          <p:cNvPr id="4" name="Slide Number Placeholder 3"/>
          <p:cNvSpPr>
            <a:spLocks noGrp="1"/>
          </p:cNvSpPr>
          <p:nvPr>
            <p:ph type="sldNum" sz="quarter" idx="12"/>
          </p:nvPr>
        </p:nvSpPr>
        <p:spPr/>
        <p:txBody>
          <a:bodyPr/>
          <a:lstStyle/>
          <a:p>
            <a:fld id="{647D5CC4-4D9E-409E-9F57-3067AAD15B52}" type="slidenum">
              <a:rPr lang="en-US" smtClean="0"/>
              <a:t>78</a:t>
            </a:fld>
            <a:endParaRPr lang="en-US"/>
          </a:p>
        </p:txBody>
      </p:sp>
    </p:spTree>
    <p:extLst>
      <p:ext uri="{BB962C8B-B14F-4D97-AF65-F5344CB8AC3E}">
        <p14:creationId xmlns:p14="http://schemas.microsoft.com/office/powerpoint/2010/main" val="18189989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228600"/>
            <a:ext cx="8534400" cy="6400800"/>
          </a:xfrm>
        </p:spPr>
        <p:txBody>
          <a:bodyPr>
            <a:noAutofit/>
          </a:bodyPr>
          <a:lstStyle/>
          <a:p>
            <a:pPr algn="just"/>
            <a:r>
              <a:rPr lang="en-US" sz="2400" dirty="0"/>
              <a:t>It is constructed on the basis of </a:t>
            </a:r>
            <a:r>
              <a:rPr lang="en-US" sz="2400" dirty="0" smtClean="0"/>
              <a:t>the following </a:t>
            </a:r>
            <a:r>
              <a:rPr lang="en-US" sz="2400" dirty="0"/>
              <a:t>principles:</a:t>
            </a:r>
          </a:p>
          <a:p>
            <a:pPr marL="514350" indent="-514350" algn="just">
              <a:buFont typeface="+mj-lt"/>
              <a:buAutoNum type="alphaLcParenR"/>
            </a:pPr>
            <a:r>
              <a:rPr lang="en-US" sz="2400" dirty="0" smtClean="0"/>
              <a:t>The </a:t>
            </a:r>
            <a:r>
              <a:rPr lang="en-US" sz="2400" dirty="0"/>
              <a:t>horizontal axis is a continuous scale running from </a:t>
            </a:r>
            <a:r>
              <a:rPr lang="en-US" sz="2400" dirty="0" smtClean="0"/>
              <a:t>one extreme </a:t>
            </a:r>
            <a:r>
              <a:rPr lang="en-US" sz="2400" dirty="0"/>
              <a:t>end of the distribution to the other. It should be </a:t>
            </a:r>
            <a:r>
              <a:rPr lang="en-US" sz="2400" dirty="0" err="1" smtClean="0"/>
              <a:t>labelled</a:t>
            </a:r>
            <a:r>
              <a:rPr lang="en-US" sz="2400" dirty="0" smtClean="0"/>
              <a:t> with </a:t>
            </a:r>
            <a:r>
              <a:rPr lang="en-US" sz="2400" dirty="0"/>
              <a:t>the name of the variable and the units of </a:t>
            </a:r>
            <a:r>
              <a:rPr lang="en-US" sz="2400" dirty="0" smtClean="0"/>
              <a:t>measurement.</a:t>
            </a:r>
          </a:p>
          <a:p>
            <a:pPr marL="514350" indent="-514350" algn="just">
              <a:buFont typeface="+mj-lt"/>
              <a:buAutoNum type="alphaLcParenR"/>
            </a:pPr>
            <a:endParaRPr lang="en-US" sz="2400" dirty="0" smtClean="0"/>
          </a:p>
          <a:p>
            <a:pPr marL="514350" indent="-514350" algn="just">
              <a:buFont typeface="+mj-lt"/>
              <a:buAutoNum type="alphaLcParenR"/>
            </a:pPr>
            <a:r>
              <a:rPr lang="en-US" sz="2400" dirty="0" smtClean="0"/>
              <a:t>For </a:t>
            </a:r>
            <a:r>
              <a:rPr lang="en-US" sz="2400" dirty="0"/>
              <a:t>each class in the distribution a vertical rectangle is drawn with</a:t>
            </a:r>
          </a:p>
          <a:p>
            <a:pPr marL="971550" lvl="1" indent="-571500" algn="just">
              <a:buFont typeface="+mj-lt"/>
              <a:buAutoNum type="romanLcPeriod"/>
            </a:pPr>
            <a:r>
              <a:rPr lang="en-US" sz="2000" dirty="0" smtClean="0"/>
              <a:t>Its </a:t>
            </a:r>
            <a:r>
              <a:rPr lang="en-US" sz="2000" dirty="0"/>
              <a:t>base on the horizontal axis extending from one </a:t>
            </a:r>
            <a:r>
              <a:rPr lang="en-US" sz="2000" dirty="0" smtClean="0"/>
              <a:t>class boundary </a:t>
            </a:r>
            <a:r>
              <a:rPr lang="en-US" sz="2000" dirty="0"/>
              <a:t>of the class to the other class boundary, there will </a:t>
            </a:r>
            <a:r>
              <a:rPr lang="en-US" sz="2000" dirty="0" smtClean="0"/>
              <a:t>never be </a:t>
            </a:r>
            <a:r>
              <a:rPr lang="en-US" sz="2000" dirty="0"/>
              <a:t>any gap between the histogram rectangles. </a:t>
            </a:r>
            <a:endParaRPr lang="en-US" sz="2000" dirty="0" smtClean="0"/>
          </a:p>
          <a:p>
            <a:pPr marL="971550" lvl="1" indent="-571500" algn="just">
              <a:buFont typeface="+mj-lt"/>
              <a:buAutoNum type="romanLcPeriod"/>
            </a:pPr>
            <a:endParaRPr lang="en-US" sz="2000" dirty="0"/>
          </a:p>
          <a:p>
            <a:pPr marL="971550" lvl="1" indent="-571500" algn="just">
              <a:buFont typeface="+mj-lt"/>
              <a:buAutoNum type="romanLcPeriod"/>
            </a:pPr>
            <a:r>
              <a:rPr lang="en-US" sz="2000" dirty="0" smtClean="0"/>
              <a:t>The </a:t>
            </a:r>
            <a:r>
              <a:rPr lang="en-US" sz="2000" dirty="0"/>
              <a:t>bases of </a:t>
            </a:r>
            <a:r>
              <a:rPr lang="en-US" sz="2000" dirty="0" smtClean="0"/>
              <a:t>all rectangles </a:t>
            </a:r>
            <a:r>
              <a:rPr lang="en-US" sz="2000" dirty="0"/>
              <a:t>will be determined by the width of the class intervals. </a:t>
            </a:r>
            <a:r>
              <a:rPr lang="en-US" sz="2000" dirty="0" smtClean="0"/>
              <a:t>If a </a:t>
            </a:r>
            <a:r>
              <a:rPr lang="en-US" sz="2000" dirty="0"/>
              <a:t>distribution with unequal class-interval is to be presented </a:t>
            </a:r>
            <a:r>
              <a:rPr lang="en-US" sz="2000" dirty="0" smtClean="0"/>
              <a:t>by means </a:t>
            </a:r>
            <a:r>
              <a:rPr lang="en-US" sz="2000" dirty="0"/>
              <a:t>of a histogram, it is necessary to make adjustment </a:t>
            </a:r>
            <a:r>
              <a:rPr lang="en-US" sz="2000" dirty="0" smtClean="0"/>
              <a:t>for varying </a:t>
            </a:r>
            <a:r>
              <a:rPr lang="en-US" sz="2000" dirty="0"/>
              <a:t>magnitudes of the class intervals.</a:t>
            </a:r>
          </a:p>
        </p:txBody>
      </p:sp>
      <p:sp>
        <p:nvSpPr>
          <p:cNvPr id="4" name="Slide Number Placeholder 3"/>
          <p:cNvSpPr>
            <a:spLocks noGrp="1"/>
          </p:cNvSpPr>
          <p:nvPr>
            <p:ph type="sldNum" sz="quarter" idx="12"/>
          </p:nvPr>
        </p:nvSpPr>
        <p:spPr/>
        <p:txBody>
          <a:bodyPr/>
          <a:lstStyle/>
          <a:p>
            <a:fld id="{647D5CC4-4D9E-409E-9F57-3067AAD15B52}" type="slidenum">
              <a:rPr lang="en-US" smtClean="0"/>
              <a:t>79</a:t>
            </a:fld>
            <a:endParaRPr lang="en-US"/>
          </a:p>
        </p:txBody>
      </p:sp>
    </p:spTree>
    <p:extLst>
      <p:ext uri="{BB962C8B-B14F-4D97-AF65-F5344CB8AC3E}">
        <p14:creationId xmlns:p14="http://schemas.microsoft.com/office/powerpoint/2010/main" val="2301602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i="1" dirty="0">
                <a:latin typeface="Cambria" pitchFamily="18" charset="0"/>
                <a:ea typeface="Cambria" pitchFamily="18" charset="0"/>
              </a:rPr>
              <a:t>2. </a:t>
            </a:r>
            <a:r>
              <a:rPr lang="en-US" sz="3200" dirty="0">
                <a:latin typeface="Cambria" pitchFamily="18" charset="0"/>
                <a:ea typeface="Cambria" pitchFamily="18" charset="0"/>
              </a:rPr>
              <a:t>Interviews and self-administered </a:t>
            </a:r>
            <a:r>
              <a:rPr lang="en-US" sz="3200" dirty="0" smtClean="0">
                <a:latin typeface="Cambria" pitchFamily="18" charset="0"/>
                <a:ea typeface="Cambria" pitchFamily="18" charset="0"/>
              </a:rPr>
              <a:t>questionnaire</a:t>
            </a:r>
            <a:endParaRPr lang="en-US" sz="3200"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D47A117F-A1EE-4146-96C1-DDC0A70E5E21}" type="slidenum">
              <a:rPr lang="en-US" smtClean="0"/>
              <a:t>8</a:t>
            </a:fld>
            <a:endParaRPr lang="en-US"/>
          </a:p>
        </p:txBody>
      </p:sp>
      <p:sp>
        <p:nvSpPr>
          <p:cNvPr id="4" name="Content Placeholder 3"/>
          <p:cNvSpPr>
            <a:spLocks noGrp="1"/>
          </p:cNvSpPr>
          <p:nvPr>
            <p:ph sz="quarter" idx="1"/>
          </p:nvPr>
        </p:nvSpPr>
        <p:spPr/>
        <p:txBody>
          <a:bodyPr>
            <a:normAutofit/>
          </a:bodyPr>
          <a:lstStyle/>
          <a:p>
            <a:pPr algn="just"/>
            <a:endParaRPr lang="en-US" sz="2800" dirty="0" smtClean="0">
              <a:latin typeface="Cambria" pitchFamily="18" charset="0"/>
              <a:ea typeface="Cambria" pitchFamily="18" charset="0"/>
            </a:endParaRPr>
          </a:p>
          <a:p>
            <a:pPr algn="just"/>
            <a:r>
              <a:rPr lang="en-US" sz="2800" dirty="0" smtClean="0">
                <a:latin typeface="Cambria" pitchFamily="18" charset="0"/>
                <a:ea typeface="Cambria" pitchFamily="18" charset="0"/>
              </a:rPr>
              <a:t>Interviews </a:t>
            </a:r>
            <a:r>
              <a:rPr lang="en-US" sz="2800" dirty="0">
                <a:latin typeface="Cambria" pitchFamily="18" charset="0"/>
                <a:ea typeface="Cambria" pitchFamily="18" charset="0"/>
              </a:rPr>
              <a:t>and self-administered questionnaires are probably </a:t>
            </a:r>
            <a:r>
              <a:rPr lang="en-US" sz="2800" dirty="0" smtClean="0">
                <a:latin typeface="Cambria" pitchFamily="18" charset="0"/>
                <a:ea typeface="Cambria" pitchFamily="18" charset="0"/>
              </a:rPr>
              <a:t>the most </a:t>
            </a:r>
            <a:r>
              <a:rPr lang="en-US" sz="2800" dirty="0">
                <a:latin typeface="Cambria" pitchFamily="18" charset="0"/>
                <a:ea typeface="Cambria" pitchFamily="18" charset="0"/>
              </a:rPr>
              <a:t>commonly used research data collection techniques. </a:t>
            </a:r>
            <a:endParaRPr lang="en-US" sz="2800" dirty="0" smtClean="0">
              <a:latin typeface="Cambria" pitchFamily="18" charset="0"/>
              <a:ea typeface="Cambria" pitchFamily="18" charset="0"/>
            </a:endParaRPr>
          </a:p>
          <a:p>
            <a:pPr algn="just"/>
            <a:endParaRPr lang="en-US" sz="2800" dirty="0">
              <a:latin typeface="Cambria" pitchFamily="18" charset="0"/>
              <a:ea typeface="Cambria" pitchFamily="18" charset="0"/>
            </a:endParaRPr>
          </a:p>
          <a:p>
            <a:pPr algn="just"/>
            <a:r>
              <a:rPr lang="en-US" sz="2800" dirty="0" smtClean="0">
                <a:latin typeface="Cambria" pitchFamily="18" charset="0"/>
                <a:ea typeface="Cambria" pitchFamily="18" charset="0"/>
              </a:rPr>
              <a:t>Therefore, designing </a:t>
            </a:r>
            <a:r>
              <a:rPr lang="en-US" sz="2800" dirty="0">
                <a:latin typeface="Cambria" pitchFamily="18" charset="0"/>
                <a:ea typeface="Cambria" pitchFamily="18" charset="0"/>
              </a:rPr>
              <a:t>good “</a:t>
            </a:r>
            <a:r>
              <a:rPr lang="en-US" sz="2800" b="1" i="1" dirty="0">
                <a:latin typeface="Cambria" pitchFamily="18" charset="0"/>
                <a:ea typeface="Cambria" pitchFamily="18" charset="0"/>
              </a:rPr>
              <a:t>questioning tools</a:t>
            </a:r>
            <a:r>
              <a:rPr lang="en-US" sz="2800" dirty="0">
                <a:latin typeface="Cambria" pitchFamily="18" charset="0"/>
                <a:ea typeface="Cambria" pitchFamily="18" charset="0"/>
              </a:rPr>
              <a:t>” forms an important and </a:t>
            </a:r>
            <a:r>
              <a:rPr lang="en-US" sz="2800" dirty="0" smtClean="0">
                <a:latin typeface="Cambria" pitchFamily="18" charset="0"/>
                <a:ea typeface="Cambria" pitchFamily="18" charset="0"/>
              </a:rPr>
              <a:t>time consuming </a:t>
            </a:r>
            <a:r>
              <a:rPr lang="en-US" sz="2800" dirty="0">
                <a:latin typeface="Cambria" pitchFamily="18" charset="0"/>
                <a:ea typeface="Cambria" pitchFamily="18" charset="0"/>
              </a:rPr>
              <a:t>phase in the development of most research proposals.</a:t>
            </a:r>
          </a:p>
        </p:txBody>
      </p:sp>
    </p:spTree>
    <p:extLst>
      <p:ext uri="{BB962C8B-B14F-4D97-AF65-F5344CB8AC3E}">
        <p14:creationId xmlns:p14="http://schemas.microsoft.com/office/powerpoint/2010/main" val="22697164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304800"/>
            <a:ext cx="8534400" cy="1752600"/>
          </a:xfrm>
        </p:spPr>
        <p:txBody>
          <a:bodyPr/>
          <a:lstStyle/>
          <a:p>
            <a:pPr algn="just"/>
            <a:r>
              <a:rPr lang="en-US" dirty="0"/>
              <a:t>Example: Consider the data on time (in hours) that 80 </a:t>
            </a:r>
            <a:r>
              <a:rPr lang="en-US" dirty="0" smtClean="0"/>
              <a:t>college students </a:t>
            </a:r>
            <a:r>
              <a:rPr lang="en-US" dirty="0"/>
              <a:t>devoted to leisure activities during a typical school week:</a:t>
            </a:r>
          </a:p>
        </p:txBody>
      </p:sp>
      <p:pic>
        <p:nvPicPr>
          <p:cNvPr id="6146" name="Picture 2"/>
          <p:cNvPicPr>
            <a:picLocks noChangeAspect="1" noChangeArrowheads="1"/>
          </p:cNvPicPr>
          <p:nvPr/>
        </p:nvPicPr>
        <p:blipFill>
          <a:blip r:embed="rId2"/>
          <a:srcRect/>
          <a:stretch>
            <a:fillRect/>
          </a:stretch>
        </p:blipFill>
        <p:spPr bwMode="auto">
          <a:xfrm>
            <a:off x="228600" y="1905000"/>
            <a:ext cx="8610600" cy="45085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47D5CC4-4D9E-409E-9F57-3067AAD15B52}" type="slidenum">
              <a:rPr lang="en-US" smtClean="0"/>
              <a:t>80</a:t>
            </a:fld>
            <a:endParaRPr lang="en-US"/>
          </a:p>
        </p:txBody>
      </p:sp>
    </p:spTree>
    <p:extLst>
      <p:ext uri="{BB962C8B-B14F-4D97-AF65-F5344CB8AC3E}">
        <p14:creationId xmlns:p14="http://schemas.microsoft.com/office/powerpoint/2010/main" val="41213826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40000"/>
              <a:lumOff val="60000"/>
            </a:schemeClr>
          </a:solidFill>
        </p:spPr>
        <p:txBody>
          <a:bodyPr>
            <a:normAutofit/>
          </a:bodyPr>
          <a:lstStyle/>
          <a:p>
            <a:pPr algn="ctr"/>
            <a:r>
              <a:rPr lang="en-US" b="1" dirty="0" smtClean="0"/>
              <a:t>FREQUENCY POLYGON</a:t>
            </a:r>
            <a:br>
              <a:rPr lang="en-US" b="1" dirty="0" smtClean="0"/>
            </a:br>
            <a:endParaRPr lang="en-US" dirty="0"/>
          </a:p>
        </p:txBody>
      </p:sp>
      <p:sp>
        <p:nvSpPr>
          <p:cNvPr id="3" name="Content Placeholder 2"/>
          <p:cNvSpPr>
            <a:spLocks noGrp="1"/>
          </p:cNvSpPr>
          <p:nvPr>
            <p:ph sz="quarter" idx="1"/>
          </p:nvPr>
        </p:nvSpPr>
        <p:spPr>
          <a:xfrm>
            <a:off x="457200" y="1219200"/>
            <a:ext cx="8229600" cy="4906963"/>
          </a:xfrm>
        </p:spPr>
        <p:txBody>
          <a:bodyPr>
            <a:normAutofit/>
          </a:bodyPr>
          <a:lstStyle/>
          <a:p>
            <a:pPr algn="just"/>
            <a:r>
              <a:rPr lang="en-US" dirty="0" smtClean="0"/>
              <a:t>If </a:t>
            </a:r>
            <a:r>
              <a:rPr lang="en-US" dirty="0"/>
              <a:t>we join the midpoints of the tops of the adjacent rectangles of </a:t>
            </a:r>
            <a:r>
              <a:rPr lang="en-US" dirty="0" smtClean="0"/>
              <a:t>the histogram </a:t>
            </a:r>
            <a:r>
              <a:rPr lang="en-US" dirty="0"/>
              <a:t>with line segments a frequency polygon is obtained. </a:t>
            </a:r>
            <a:endParaRPr lang="en-US" dirty="0" smtClean="0"/>
          </a:p>
          <a:p>
            <a:pPr algn="just"/>
            <a:endParaRPr lang="en-US" dirty="0"/>
          </a:p>
          <a:p>
            <a:pPr algn="just"/>
            <a:r>
              <a:rPr lang="en-US" dirty="0" smtClean="0"/>
              <a:t>When the </a:t>
            </a:r>
            <a:r>
              <a:rPr lang="en-US" dirty="0"/>
              <a:t>polygon is continued to the X-axis just out side the range of </a:t>
            </a:r>
            <a:r>
              <a:rPr lang="en-US" dirty="0" smtClean="0"/>
              <a:t>the lengths </a:t>
            </a:r>
            <a:r>
              <a:rPr lang="en-US" dirty="0"/>
              <a:t>the total area under the polygon will be equal to the total </a:t>
            </a:r>
            <a:r>
              <a:rPr lang="en-US" dirty="0" smtClean="0"/>
              <a:t>area under </a:t>
            </a:r>
            <a:r>
              <a:rPr lang="en-US" dirty="0"/>
              <a:t>the histogram.</a:t>
            </a:r>
          </a:p>
          <a:p>
            <a:pPr algn="just"/>
            <a:endParaRPr lang="en-US" dirty="0" smtClean="0"/>
          </a:p>
          <a:p>
            <a:pPr algn="just"/>
            <a:r>
              <a:rPr lang="en-US" dirty="0" smtClean="0"/>
              <a:t>Note </a:t>
            </a:r>
            <a:r>
              <a:rPr lang="en-US" dirty="0"/>
              <a:t>that it is not essential to draw histogram in order to </a:t>
            </a:r>
            <a:r>
              <a:rPr lang="en-US" dirty="0" smtClean="0"/>
              <a:t>obtain frequency </a:t>
            </a:r>
            <a:r>
              <a:rPr lang="en-US" dirty="0"/>
              <a:t>polygon.</a:t>
            </a:r>
          </a:p>
        </p:txBody>
      </p:sp>
      <p:sp>
        <p:nvSpPr>
          <p:cNvPr id="4" name="Slide Number Placeholder 3"/>
          <p:cNvSpPr>
            <a:spLocks noGrp="1"/>
          </p:cNvSpPr>
          <p:nvPr>
            <p:ph type="sldNum" sz="quarter" idx="12"/>
          </p:nvPr>
        </p:nvSpPr>
        <p:spPr/>
        <p:txBody>
          <a:bodyPr/>
          <a:lstStyle/>
          <a:p>
            <a:fld id="{647D5CC4-4D9E-409E-9F57-3067AAD15B52}" type="slidenum">
              <a:rPr lang="en-US" smtClean="0"/>
              <a:t>81</a:t>
            </a:fld>
            <a:endParaRPr lang="en-US"/>
          </a:p>
        </p:txBody>
      </p:sp>
    </p:spTree>
    <p:extLst>
      <p:ext uri="{BB962C8B-B14F-4D97-AF65-F5344CB8AC3E}">
        <p14:creationId xmlns:p14="http://schemas.microsoft.com/office/powerpoint/2010/main" val="11357458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algn="just"/>
            <a:r>
              <a:rPr lang="en-US" dirty="0"/>
              <a:t>It can be drawn with out erecting rectangles </a:t>
            </a:r>
            <a:r>
              <a:rPr lang="en-US" dirty="0" smtClean="0"/>
              <a:t>of histogram </a:t>
            </a:r>
            <a:r>
              <a:rPr lang="en-US" dirty="0"/>
              <a:t>as follows</a:t>
            </a:r>
            <a:r>
              <a:rPr lang="en-US" dirty="0" smtClean="0"/>
              <a:t>:</a:t>
            </a:r>
          </a:p>
          <a:p>
            <a:pPr algn="just"/>
            <a:endParaRPr lang="en-US" dirty="0" smtClean="0"/>
          </a:p>
          <a:p>
            <a:pPr marL="514350" indent="-514350" algn="just">
              <a:buFont typeface="+mj-lt"/>
              <a:buAutoNum type="arabicPeriod"/>
            </a:pPr>
            <a:r>
              <a:rPr lang="en-US" dirty="0" smtClean="0"/>
              <a:t>The </a:t>
            </a:r>
            <a:r>
              <a:rPr lang="en-US" dirty="0"/>
              <a:t>scale should be marked in the numerical values of the </a:t>
            </a:r>
            <a:r>
              <a:rPr lang="en-US" dirty="0" smtClean="0"/>
              <a:t>midpoints of intervals.</a:t>
            </a:r>
          </a:p>
          <a:p>
            <a:pPr marL="514350" indent="-514350" algn="just">
              <a:buFont typeface="+mj-lt"/>
              <a:buAutoNum type="arabicPeriod"/>
            </a:pPr>
            <a:endParaRPr lang="en-US" dirty="0" smtClean="0"/>
          </a:p>
          <a:p>
            <a:pPr marL="514350" indent="-514350" algn="just">
              <a:buFont typeface="+mj-lt"/>
              <a:buAutoNum type="arabicPeriod"/>
            </a:pPr>
            <a:r>
              <a:rPr lang="en-US" dirty="0" smtClean="0"/>
              <a:t>Erect </a:t>
            </a:r>
            <a:r>
              <a:rPr lang="en-US" dirty="0"/>
              <a:t>ordinates on the midpoints of the interval - the length </a:t>
            </a:r>
            <a:r>
              <a:rPr lang="en-US" dirty="0" smtClean="0"/>
              <a:t>or altitude </a:t>
            </a:r>
            <a:r>
              <a:rPr lang="en-US" dirty="0"/>
              <a:t>of an ordinate representing the frequency of the class </a:t>
            </a:r>
            <a:r>
              <a:rPr lang="en-US" dirty="0" smtClean="0"/>
              <a:t>on whose </a:t>
            </a:r>
            <a:r>
              <a:rPr lang="en-US" dirty="0"/>
              <a:t>mid-point it is </a:t>
            </a:r>
            <a:r>
              <a:rPr lang="en-US" dirty="0" smtClean="0"/>
              <a:t>erected.</a:t>
            </a:r>
          </a:p>
          <a:p>
            <a:pPr marL="514350" indent="-514350" algn="just">
              <a:buFont typeface="+mj-lt"/>
              <a:buAutoNum type="arabicPeriod"/>
            </a:pPr>
            <a:endParaRPr lang="en-US" dirty="0" smtClean="0"/>
          </a:p>
          <a:p>
            <a:pPr marL="514350" indent="-514350" algn="just">
              <a:buFont typeface="+mj-lt"/>
              <a:buAutoNum type="arabicPeriod"/>
            </a:pPr>
            <a:r>
              <a:rPr lang="en-US" dirty="0" smtClean="0"/>
              <a:t>Join </a:t>
            </a:r>
            <a:r>
              <a:rPr lang="en-US" dirty="0"/>
              <a:t>the tops of the ordinates and extend the connecting lines to </a:t>
            </a:r>
            <a:r>
              <a:rPr lang="en-US" dirty="0" smtClean="0"/>
              <a:t>the scale </a:t>
            </a:r>
            <a:r>
              <a:rPr lang="en-US" dirty="0"/>
              <a:t>of sizes.</a:t>
            </a:r>
          </a:p>
        </p:txBody>
      </p:sp>
      <p:sp>
        <p:nvSpPr>
          <p:cNvPr id="4" name="Slide Number Placeholder 3"/>
          <p:cNvSpPr>
            <a:spLocks noGrp="1"/>
          </p:cNvSpPr>
          <p:nvPr>
            <p:ph type="sldNum" sz="quarter" idx="12"/>
          </p:nvPr>
        </p:nvSpPr>
        <p:spPr/>
        <p:txBody>
          <a:bodyPr/>
          <a:lstStyle/>
          <a:p>
            <a:fld id="{647D5CC4-4D9E-409E-9F57-3067AAD15B52}" type="slidenum">
              <a:rPr lang="en-US" smtClean="0"/>
              <a:t>82</a:t>
            </a:fld>
            <a:endParaRPr lang="en-US"/>
          </a:p>
        </p:txBody>
      </p:sp>
      <p:sp>
        <p:nvSpPr>
          <p:cNvPr id="5" name="Title 1"/>
          <p:cNvSpPr>
            <a:spLocks noGrp="1"/>
          </p:cNvSpPr>
          <p:nvPr>
            <p:ph type="title"/>
          </p:nvPr>
        </p:nvSpPr>
        <p:spPr>
          <a:xfrm>
            <a:off x="0" y="0"/>
            <a:ext cx="9144000" cy="1143000"/>
          </a:xfrm>
          <a:solidFill>
            <a:schemeClr val="accent5">
              <a:lumMod val="40000"/>
              <a:lumOff val="60000"/>
            </a:schemeClr>
          </a:solidFill>
        </p:spPr>
        <p:txBody>
          <a:bodyPr>
            <a:normAutofit/>
          </a:bodyPr>
          <a:lstStyle/>
          <a:p>
            <a:pPr algn="ctr"/>
            <a:r>
              <a:rPr lang="en-US" b="1" dirty="0" smtClean="0"/>
              <a:t>FREQUENCY POLYGON cont…</a:t>
            </a:r>
            <a:br>
              <a:rPr lang="en-US" b="1" dirty="0" smtClean="0"/>
            </a:br>
            <a:endParaRPr lang="en-US" dirty="0"/>
          </a:p>
        </p:txBody>
      </p:sp>
    </p:spTree>
    <p:extLst>
      <p:ext uri="{BB962C8B-B14F-4D97-AF65-F5344CB8AC3E}">
        <p14:creationId xmlns:p14="http://schemas.microsoft.com/office/powerpoint/2010/main" val="8482100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sz="quarter" idx="1"/>
          </p:nvPr>
        </p:nvPicPr>
        <p:blipFill>
          <a:blip r:embed="rId2"/>
          <a:srcRect/>
          <a:stretch>
            <a:fillRect/>
          </a:stretch>
        </p:blipFill>
        <p:spPr bwMode="auto">
          <a:xfrm>
            <a:off x="0" y="228600"/>
            <a:ext cx="8915400" cy="64770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47D5CC4-4D9E-409E-9F57-3067AAD15B52}" type="slidenum">
              <a:rPr lang="en-US" smtClean="0"/>
              <a:t>83</a:t>
            </a:fld>
            <a:endParaRPr lang="en-US"/>
          </a:p>
        </p:txBody>
      </p:sp>
    </p:spTree>
    <p:extLst>
      <p:ext uri="{BB962C8B-B14F-4D97-AF65-F5344CB8AC3E}">
        <p14:creationId xmlns:p14="http://schemas.microsoft.com/office/powerpoint/2010/main" val="3150094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solidFill>
            <a:schemeClr val="accent5">
              <a:lumMod val="40000"/>
              <a:lumOff val="60000"/>
            </a:schemeClr>
          </a:solidFill>
        </p:spPr>
        <p:txBody>
          <a:bodyPr>
            <a:normAutofit/>
          </a:bodyPr>
          <a:lstStyle/>
          <a:p>
            <a:pPr algn="ctr"/>
            <a:r>
              <a:rPr lang="en-US" sz="2800" b="1" dirty="0" smtClean="0"/>
              <a:t>OGIVE OR CUMULATIVE FREQUENCY CURVE: </a:t>
            </a:r>
            <a:endParaRPr lang="en-US" sz="2800" dirty="0"/>
          </a:p>
        </p:txBody>
      </p:sp>
      <p:sp>
        <p:nvSpPr>
          <p:cNvPr id="3" name="Content Placeholder 2"/>
          <p:cNvSpPr>
            <a:spLocks noGrp="1"/>
          </p:cNvSpPr>
          <p:nvPr>
            <p:ph sz="quarter" idx="1"/>
          </p:nvPr>
        </p:nvSpPr>
        <p:spPr>
          <a:xfrm>
            <a:off x="457200" y="1143000"/>
            <a:ext cx="8229600" cy="4983163"/>
          </a:xfrm>
        </p:spPr>
        <p:txBody>
          <a:bodyPr>
            <a:normAutofit/>
          </a:bodyPr>
          <a:lstStyle/>
          <a:p>
            <a:r>
              <a:rPr lang="en-US" dirty="0" smtClean="0"/>
              <a:t>When </a:t>
            </a:r>
            <a:r>
              <a:rPr lang="en-US" dirty="0"/>
              <a:t>the </a:t>
            </a:r>
            <a:r>
              <a:rPr lang="en-US" dirty="0" smtClean="0"/>
              <a:t>cumulative frequencies </a:t>
            </a:r>
            <a:r>
              <a:rPr lang="en-US" dirty="0"/>
              <a:t>of a distribution are graphed the resulting curve </a:t>
            </a:r>
            <a:r>
              <a:rPr lang="en-US" dirty="0" smtClean="0"/>
              <a:t>is called </a:t>
            </a:r>
            <a:r>
              <a:rPr lang="en-US" b="1" dirty="0" err="1"/>
              <a:t>Ogive</a:t>
            </a:r>
            <a:r>
              <a:rPr lang="en-US" b="1" dirty="0"/>
              <a:t> Curve.</a:t>
            </a:r>
          </a:p>
          <a:p>
            <a:endParaRPr lang="en-US" dirty="0" smtClean="0"/>
          </a:p>
          <a:p>
            <a:r>
              <a:rPr lang="en-US" dirty="0" smtClean="0"/>
              <a:t>To </a:t>
            </a:r>
            <a:r>
              <a:rPr lang="en-US" dirty="0"/>
              <a:t>construct an </a:t>
            </a:r>
            <a:r>
              <a:rPr lang="en-US" dirty="0" err="1"/>
              <a:t>Ogive</a:t>
            </a:r>
            <a:r>
              <a:rPr lang="en-US" dirty="0"/>
              <a:t> curve:</a:t>
            </a:r>
          </a:p>
          <a:p>
            <a:pPr marL="971550" lvl="1" indent="-571500">
              <a:buFont typeface="+mj-lt"/>
              <a:buAutoNum type="romanLcPeriod"/>
            </a:pPr>
            <a:r>
              <a:rPr lang="en-US" dirty="0" smtClean="0"/>
              <a:t>Compute </a:t>
            </a:r>
            <a:r>
              <a:rPr lang="en-US" dirty="0"/>
              <a:t>the cumulative frequency of the </a:t>
            </a:r>
            <a:r>
              <a:rPr lang="en-US" dirty="0" smtClean="0"/>
              <a:t>distribution.</a:t>
            </a:r>
          </a:p>
          <a:p>
            <a:pPr marL="971550" lvl="1" indent="-571500">
              <a:buFont typeface="+mj-lt"/>
              <a:buAutoNum type="romanLcPeriod"/>
            </a:pPr>
            <a:r>
              <a:rPr lang="en-US" dirty="0" smtClean="0"/>
              <a:t>Prepare </a:t>
            </a:r>
            <a:r>
              <a:rPr lang="en-US" dirty="0"/>
              <a:t>a graph with the cumulative frequency on the </a:t>
            </a:r>
            <a:r>
              <a:rPr lang="en-US" dirty="0" smtClean="0"/>
              <a:t>vertical axis </a:t>
            </a:r>
            <a:r>
              <a:rPr lang="en-US" dirty="0"/>
              <a:t>and the true upper class limits (class boundaries) of </a:t>
            </a:r>
            <a:r>
              <a:rPr lang="en-US" dirty="0" smtClean="0"/>
              <a:t>the interval </a:t>
            </a:r>
            <a:r>
              <a:rPr lang="en-US" dirty="0"/>
              <a:t>scaled along the X-axis (horizontal axis). The true </a:t>
            </a:r>
            <a:r>
              <a:rPr lang="en-US" dirty="0" smtClean="0"/>
              <a:t>lower limit </a:t>
            </a:r>
            <a:r>
              <a:rPr lang="en-US" dirty="0"/>
              <a:t>of the lowest class interval with lowest scores is included </a:t>
            </a:r>
            <a:r>
              <a:rPr lang="en-US" dirty="0" smtClean="0"/>
              <a:t>in the </a:t>
            </a:r>
            <a:r>
              <a:rPr lang="en-US" dirty="0"/>
              <a:t>X-axis scale; this is also the true upper limit of the next </a:t>
            </a:r>
            <a:r>
              <a:rPr lang="en-US" dirty="0" smtClean="0"/>
              <a:t>lower interval </a:t>
            </a:r>
            <a:r>
              <a:rPr lang="en-US" dirty="0"/>
              <a:t>having a cumulative frequency of 0.</a:t>
            </a:r>
          </a:p>
        </p:txBody>
      </p:sp>
      <p:sp>
        <p:nvSpPr>
          <p:cNvPr id="4" name="Slide Number Placeholder 3"/>
          <p:cNvSpPr>
            <a:spLocks noGrp="1"/>
          </p:cNvSpPr>
          <p:nvPr>
            <p:ph type="sldNum" sz="quarter" idx="12"/>
          </p:nvPr>
        </p:nvSpPr>
        <p:spPr/>
        <p:txBody>
          <a:bodyPr/>
          <a:lstStyle/>
          <a:p>
            <a:fld id="{647D5CC4-4D9E-409E-9F57-3067AAD15B52}" type="slidenum">
              <a:rPr lang="en-US" smtClean="0"/>
              <a:t>84</a:t>
            </a:fld>
            <a:endParaRPr lang="en-US"/>
          </a:p>
        </p:txBody>
      </p:sp>
    </p:spTree>
    <p:extLst>
      <p:ext uri="{BB962C8B-B14F-4D97-AF65-F5344CB8AC3E}">
        <p14:creationId xmlns:p14="http://schemas.microsoft.com/office/powerpoint/2010/main" val="20289831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5" name="Picture 3"/>
          <p:cNvPicPr>
            <a:picLocks noGrp="1" noChangeAspect="1" noChangeArrowheads="1"/>
          </p:cNvPicPr>
          <p:nvPr>
            <p:ph sz="quarter" idx="1"/>
          </p:nvPr>
        </p:nvPicPr>
        <p:blipFill>
          <a:blip r:embed="rId2"/>
          <a:srcRect/>
          <a:stretch>
            <a:fillRect/>
          </a:stretch>
        </p:blipFill>
        <p:spPr bwMode="auto">
          <a:xfrm>
            <a:off x="228600" y="228600"/>
            <a:ext cx="8763000" cy="64008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647D5CC4-4D9E-409E-9F57-3067AAD15B52}" type="slidenum">
              <a:rPr lang="en-US" smtClean="0"/>
              <a:t>85</a:t>
            </a:fld>
            <a:endParaRPr lang="en-US"/>
          </a:p>
        </p:txBody>
      </p:sp>
    </p:spTree>
    <p:extLst>
      <p:ext uri="{BB962C8B-B14F-4D97-AF65-F5344CB8AC3E}">
        <p14:creationId xmlns:p14="http://schemas.microsoft.com/office/powerpoint/2010/main" val="8643943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5">
              <a:lumMod val="40000"/>
              <a:lumOff val="60000"/>
            </a:schemeClr>
          </a:solidFill>
        </p:spPr>
        <p:txBody>
          <a:bodyPr>
            <a:normAutofit/>
          </a:bodyPr>
          <a:lstStyle/>
          <a:p>
            <a:pPr algn="ctr"/>
            <a:r>
              <a:rPr lang="en-US" b="1" dirty="0" smtClean="0"/>
              <a:t>The line diagram</a:t>
            </a:r>
            <a:br>
              <a:rPr lang="en-US" b="1" dirty="0" smtClean="0"/>
            </a:br>
            <a:endParaRPr lang="en-US" dirty="0"/>
          </a:p>
        </p:txBody>
      </p:sp>
      <p:sp>
        <p:nvSpPr>
          <p:cNvPr id="3" name="Content Placeholder 2"/>
          <p:cNvSpPr>
            <a:spLocks noGrp="1"/>
          </p:cNvSpPr>
          <p:nvPr>
            <p:ph sz="quarter" idx="1"/>
          </p:nvPr>
        </p:nvSpPr>
        <p:spPr>
          <a:xfrm>
            <a:off x="457200" y="1219200"/>
            <a:ext cx="8229600" cy="4906963"/>
          </a:xfrm>
        </p:spPr>
        <p:txBody>
          <a:bodyPr>
            <a:normAutofit/>
          </a:bodyPr>
          <a:lstStyle/>
          <a:p>
            <a:pPr algn="just"/>
            <a:r>
              <a:rPr lang="en-US" dirty="0" smtClean="0"/>
              <a:t>The </a:t>
            </a:r>
            <a:r>
              <a:rPr lang="en-US" dirty="0"/>
              <a:t>line graph is especially useful for the study of some </a:t>
            </a:r>
            <a:r>
              <a:rPr lang="en-US" dirty="0" smtClean="0"/>
              <a:t>variables according </a:t>
            </a:r>
            <a:r>
              <a:rPr lang="en-US" dirty="0"/>
              <a:t>to the passage of time. </a:t>
            </a:r>
            <a:endParaRPr lang="en-US" dirty="0" smtClean="0"/>
          </a:p>
          <a:p>
            <a:pPr algn="just"/>
            <a:endParaRPr lang="en-US" dirty="0"/>
          </a:p>
          <a:p>
            <a:pPr algn="just"/>
            <a:r>
              <a:rPr lang="en-US" dirty="0" smtClean="0"/>
              <a:t>The </a:t>
            </a:r>
            <a:r>
              <a:rPr lang="en-US" dirty="0"/>
              <a:t>time, in weeks, months or </a:t>
            </a:r>
            <a:r>
              <a:rPr lang="en-US" dirty="0" smtClean="0"/>
              <a:t>years is </a:t>
            </a:r>
            <a:r>
              <a:rPr lang="en-US" dirty="0"/>
              <a:t>marked along the horizontal axis; and the value of the quantity that </a:t>
            </a:r>
            <a:r>
              <a:rPr lang="en-US" dirty="0" smtClean="0"/>
              <a:t>is being </a:t>
            </a:r>
            <a:r>
              <a:rPr lang="en-US" dirty="0"/>
              <a:t>studied is marked on the vertical axis. </a:t>
            </a:r>
            <a:endParaRPr lang="en-US" dirty="0" smtClean="0"/>
          </a:p>
          <a:p>
            <a:pPr algn="just"/>
            <a:endParaRPr lang="en-US" dirty="0"/>
          </a:p>
          <a:p>
            <a:pPr algn="just"/>
            <a:r>
              <a:rPr lang="en-US" dirty="0" smtClean="0"/>
              <a:t>The </a:t>
            </a:r>
            <a:r>
              <a:rPr lang="en-US" dirty="0"/>
              <a:t>distance of </a:t>
            </a:r>
            <a:r>
              <a:rPr lang="en-US" dirty="0" smtClean="0"/>
              <a:t>each plotted </a:t>
            </a:r>
            <a:r>
              <a:rPr lang="en-US" dirty="0"/>
              <a:t>point above the base-line indicates its numerical value. The </a:t>
            </a:r>
            <a:r>
              <a:rPr lang="en-US" dirty="0" smtClean="0"/>
              <a:t>line graph </a:t>
            </a:r>
            <a:r>
              <a:rPr lang="en-US" dirty="0"/>
              <a:t>is suitable for depicting a consecutive trend of a series over </a:t>
            </a:r>
            <a:r>
              <a:rPr lang="en-US" dirty="0" smtClean="0"/>
              <a:t>a long </a:t>
            </a:r>
            <a:r>
              <a:rPr lang="en-US" dirty="0"/>
              <a:t>period.</a:t>
            </a:r>
          </a:p>
        </p:txBody>
      </p:sp>
      <p:sp>
        <p:nvSpPr>
          <p:cNvPr id="4" name="Slide Number Placeholder 3"/>
          <p:cNvSpPr>
            <a:spLocks noGrp="1"/>
          </p:cNvSpPr>
          <p:nvPr>
            <p:ph type="sldNum" sz="quarter" idx="12"/>
          </p:nvPr>
        </p:nvSpPr>
        <p:spPr/>
        <p:txBody>
          <a:bodyPr/>
          <a:lstStyle/>
          <a:p>
            <a:fld id="{647D5CC4-4D9E-409E-9F57-3067AAD15B52}" type="slidenum">
              <a:rPr lang="en-US" smtClean="0"/>
              <a:t>86</a:t>
            </a:fld>
            <a:endParaRPr lang="en-US"/>
          </a:p>
        </p:txBody>
      </p:sp>
    </p:spTree>
    <p:extLst>
      <p:ext uri="{BB962C8B-B14F-4D97-AF65-F5344CB8AC3E}">
        <p14:creationId xmlns:p14="http://schemas.microsoft.com/office/powerpoint/2010/main" val="22312073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Grp="1" noChangeAspect="1" noChangeArrowheads="1"/>
          </p:cNvPicPr>
          <p:nvPr>
            <p:ph sz="quarter" idx="1"/>
          </p:nvPr>
        </p:nvPicPr>
        <p:blipFill>
          <a:blip r:embed="rId2"/>
          <a:srcRect/>
          <a:stretch>
            <a:fillRect/>
          </a:stretch>
        </p:blipFill>
        <p:spPr bwMode="auto">
          <a:xfrm>
            <a:off x="0" y="228600"/>
            <a:ext cx="8991599" cy="64008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47D5CC4-4D9E-409E-9F57-3067AAD15B52}" type="slidenum">
              <a:rPr lang="en-US" smtClean="0"/>
              <a:t>87</a:t>
            </a:fld>
            <a:endParaRPr lang="en-US"/>
          </a:p>
        </p:txBody>
      </p:sp>
    </p:spTree>
    <p:extLst>
      <p:ext uri="{BB962C8B-B14F-4D97-AF65-F5344CB8AC3E}">
        <p14:creationId xmlns:p14="http://schemas.microsoft.com/office/powerpoint/2010/main" val="18663145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543800" cy="1524000"/>
          </a:xfrm>
        </p:spPr>
        <p:txBody>
          <a:bodyPr>
            <a:normAutofit/>
          </a:bodyPr>
          <a:lstStyle/>
          <a:p>
            <a:pPr algn="ctr"/>
            <a:r>
              <a:rPr lang="en-US" sz="4400" b="1" dirty="0" smtClean="0">
                <a:latin typeface="Baskerville Old Face" panose="02020602080505020303" pitchFamily="18" charset="0"/>
              </a:rPr>
              <a:t>Methods of data summarization</a:t>
            </a:r>
            <a:endParaRPr lang="en-US" sz="4400" dirty="0">
              <a:latin typeface="Baskerville Old Face" panose="02020602080505020303" pitchFamily="18" charset="0"/>
            </a:endParaRPr>
          </a:p>
        </p:txBody>
      </p:sp>
    </p:spTree>
    <p:extLst>
      <p:ext uri="{BB962C8B-B14F-4D97-AF65-F5344CB8AC3E}">
        <p14:creationId xmlns:p14="http://schemas.microsoft.com/office/powerpoint/2010/main" val="34499155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a:solidFill>
            <a:schemeClr val="accent2"/>
          </a:solidFill>
        </p:spPr>
        <p:txBody>
          <a:bodyPr/>
          <a:lstStyle/>
          <a:p>
            <a:pPr algn="ctr"/>
            <a:r>
              <a:rPr lang="en-US" dirty="0" smtClean="0"/>
              <a:t>Measures of Central Tendency </a:t>
            </a:r>
            <a:endParaRPr lang="en-US" dirty="0"/>
          </a:p>
        </p:txBody>
      </p:sp>
      <p:sp>
        <p:nvSpPr>
          <p:cNvPr id="3" name="Content Placeholder 2"/>
          <p:cNvSpPr>
            <a:spLocks noGrp="1"/>
          </p:cNvSpPr>
          <p:nvPr>
            <p:ph sz="quarter" idx="1"/>
          </p:nvPr>
        </p:nvSpPr>
        <p:spPr>
          <a:xfrm>
            <a:off x="457200" y="1447800"/>
            <a:ext cx="8229600" cy="4678363"/>
          </a:xfrm>
        </p:spPr>
        <p:txBody>
          <a:bodyPr>
            <a:normAutofit/>
          </a:bodyPr>
          <a:lstStyle/>
          <a:p>
            <a:pPr algn="just"/>
            <a:r>
              <a:rPr lang="en-US" dirty="0"/>
              <a:t>One type </a:t>
            </a:r>
            <a:r>
              <a:rPr lang="en-US" dirty="0" smtClean="0"/>
              <a:t>of measure </a:t>
            </a:r>
            <a:r>
              <a:rPr lang="en-US" dirty="0"/>
              <a:t>useful for summarizing data defines the </a:t>
            </a:r>
            <a:r>
              <a:rPr lang="en-US" dirty="0" smtClean="0"/>
              <a:t>center or middle of  the </a:t>
            </a:r>
            <a:r>
              <a:rPr lang="en-US" dirty="0"/>
              <a:t>sample. </a:t>
            </a:r>
            <a:r>
              <a:rPr lang="en-US" dirty="0" smtClean="0"/>
              <a:t>This </a:t>
            </a:r>
            <a:r>
              <a:rPr lang="en-US" dirty="0"/>
              <a:t>type of measure is a measure of central </a:t>
            </a:r>
            <a:r>
              <a:rPr lang="en-US" dirty="0" smtClean="0"/>
              <a:t>tendency (location).</a:t>
            </a:r>
          </a:p>
          <a:p>
            <a:pPr algn="just"/>
            <a:endParaRPr lang="en-US" b="1" dirty="0" smtClean="0"/>
          </a:p>
          <a:p>
            <a:pPr algn="just"/>
            <a:r>
              <a:rPr lang="en-US" b="1" dirty="0" smtClean="0"/>
              <a:t>Notations</a:t>
            </a:r>
            <a:r>
              <a:rPr lang="en-US" b="1" dirty="0"/>
              <a:t>: </a:t>
            </a:r>
            <a:r>
              <a:rPr lang="en-US" dirty="0"/>
              <a:t>Σ is read as Sigma (the Greek Capital letter for S) </a:t>
            </a:r>
            <a:r>
              <a:rPr lang="en-US" dirty="0" smtClean="0"/>
              <a:t>means the </a:t>
            </a:r>
            <a:r>
              <a:rPr lang="en-US" dirty="0"/>
              <a:t>sum </a:t>
            </a:r>
            <a:r>
              <a:rPr lang="en-US" dirty="0" smtClean="0"/>
              <a:t>of.</a:t>
            </a:r>
          </a:p>
          <a:p>
            <a:endParaRPr lang="en-US" dirty="0" smtClean="0"/>
          </a:p>
          <a:p>
            <a:pPr algn="just"/>
            <a:r>
              <a:rPr lang="en-US" dirty="0" smtClean="0"/>
              <a:t>Suppose </a:t>
            </a:r>
            <a:r>
              <a:rPr lang="en-US" dirty="0"/>
              <a:t>n values of a variable are denoted as </a:t>
            </a:r>
            <a:r>
              <a:rPr lang="en-US" dirty="0" smtClean="0"/>
              <a:t>X</a:t>
            </a:r>
            <a:r>
              <a:rPr lang="en-US" baseline="-25000" dirty="0" smtClean="0"/>
              <a:t>1</a:t>
            </a:r>
            <a:r>
              <a:rPr lang="en-US" dirty="0" smtClean="0"/>
              <a:t>, X</a:t>
            </a:r>
            <a:r>
              <a:rPr lang="en-US" baseline="-25000" dirty="0" smtClean="0"/>
              <a:t>2</a:t>
            </a:r>
            <a:r>
              <a:rPr lang="en-US" dirty="0" smtClean="0"/>
              <a:t> , X</a:t>
            </a:r>
            <a:r>
              <a:rPr lang="en-US" baseline="-25000" dirty="0" smtClean="0"/>
              <a:t>3</a:t>
            </a:r>
            <a:r>
              <a:rPr lang="en-US" dirty="0" smtClean="0"/>
              <a:t> …., </a:t>
            </a:r>
            <a:r>
              <a:rPr lang="en-US" dirty="0" err="1" smtClean="0"/>
              <a:t>X</a:t>
            </a:r>
            <a:r>
              <a:rPr lang="en-US" baseline="-25000" dirty="0" err="1" smtClean="0"/>
              <a:t>n</a:t>
            </a:r>
            <a:r>
              <a:rPr lang="en-US" dirty="0" smtClean="0"/>
              <a:t> then </a:t>
            </a:r>
            <a:r>
              <a:rPr lang="en-US" dirty="0" err="1" smtClean="0"/>
              <a:t>ΣX</a:t>
            </a:r>
            <a:r>
              <a:rPr lang="en-US" baseline="-25000" dirty="0" err="1" smtClean="0"/>
              <a:t>i</a:t>
            </a:r>
            <a:r>
              <a:rPr lang="en-US" dirty="0" smtClean="0"/>
              <a:t> = X</a:t>
            </a:r>
            <a:r>
              <a:rPr lang="en-US" baseline="-25000" dirty="0" smtClean="0"/>
              <a:t>1</a:t>
            </a:r>
            <a:r>
              <a:rPr lang="en-US" dirty="0" smtClean="0"/>
              <a:t>,+X</a:t>
            </a:r>
            <a:r>
              <a:rPr lang="en-US" baseline="-25000" dirty="0" smtClean="0"/>
              <a:t>2</a:t>
            </a:r>
            <a:r>
              <a:rPr lang="en-US" dirty="0" smtClean="0"/>
              <a:t>,+ X</a:t>
            </a:r>
            <a:r>
              <a:rPr lang="en-US" baseline="-25000" dirty="0" smtClean="0"/>
              <a:t>3</a:t>
            </a:r>
            <a:r>
              <a:rPr lang="en-US" dirty="0" smtClean="0"/>
              <a:t> +…</a:t>
            </a:r>
            <a:r>
              <a:rPr lang="en-US" dirty="0" err="1" smtClean="0"/>
              <a:t>X</a:t>
            </a:r>
            <a:r>
              <a:rPr lang="en-US" baseline="-25000" dirty="0" err="1" smtClean="0"/>
              <a:t>n</a:t>
            </a:r>
            <a:r>
              <a:rPr lang="en-US" dirty="0" smtClean="0"/>
              <a:t> </a:t>
            </a:r>
            <a:r>
              <a:rPr lang="en-US" dirty="0"/>
              <a:t>where the subscript </a:t>
            </a:r>
            <a:r>
              <a:rPr lang="en-US" dirty="0" err="1"/>
              <a:t>i</a:t>
            </a:r>
            <a:r>
              <a:rPr lang="en-US" dirty="0"/>
              <a:t> range from </a:t>
            </a:r>
            <a:r>
              <a:rPr lang="en-US" dirty="0" smtClean="0"/>
              <a:t>1 </a:t>
            </a:r>
            <a:r>
              <a:rPr lang="en-US" dirty="0"/>
              <a:t>up to </a:t>
            </a:r>
            <a:r>
              <a:rPr lang="en-US" dirty="0" smtClean="0"/>
              <a:t>n.</a:t>
            </a:r>
            <a:endParaRPr lang="en-US" dirty="0"/>
          </a:p>
        </p:txBody>
      </p:sp>
      <p:sp>
        <p:nvSpPr>
          <p:cNvPr id="4" name="Slide Number Placeholder 3"/>
          <p:cNvSpPr>
            <a:spLocks noGrp="1"/>
          </p:cNvSpPr>
          <p:nvPr>
            <p:ph type="sldNum" sz="quarter" idx="12"/>
          </p:nvPr>
        </p:nvSpPr>
        <p:spPr/>
        <p:txBody>
          <a:bodyPr/>
          <a:lstStyle/>
          <a:p>
            <a:fld id="{A59F65AA-5AD6-4B27-A329-0A7EBCBF0449}" type="slidenum">
              <a:rPr lang="en-US" smtClean="0"/>
              <a:t>89</a:t>
            </a:fld>
            <a:endParaRPr lang="en-US"/>
          </a:p>
        </p:txBody>
      </p:sp>
    </p:spTree>
    <p:extLst>
      <p:ext uri="{BB962C8B-B14F-4D97-AF65-F5344CB8AC3E}">
        <p14:creationId xmlns:p14="http://schemas.microsoft.com/office/powerpoint/2010/main" val="3575379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47A117F-A1EE-4146-96C1-DDC0A70E5E21}" type="slidenum">
              <a:rPr lang="en-US" smtClean="0"/>
              <a:t>9</a:t>
            </a:fld>
            <a:endParaRPr lang="en-US"/>
          </a:p>
        </p:txBody>
      </p:sp>
      <p:sp>
        <p:nvSpPr>
          <p:cNvPr id="4" name="Content Placeholder 3"/>
          <p:cNvSpPr>
            <a:spLocks noGrp="1"/>
          </p:cNvSpPr>
          <p:nvPr>
            <p:ph sz="quarter" idx="1"/>
          </p:nvPr>
        </p:nvSpPr>
        <p:spPr>
          <a:xfrm>
            <a:off x="457200" y="914400"/>
            <a:ext cx="8229600" cy="5211763"/>
          </a:xfrm>
        </p:spPr>
        <p:txBody>
          <a:bodyPr>
            <a:normAutofit/>
          </a:bodyPr>
          <a:lstStyle/>
          <a:p>
            <a:pPr algn="just"/>
            <a:r>
              <a:rPr lang="en-US" sz="2800" dirty="0">
                <a:latin typeface="Cambria" pitchFamily="18" charset="0"/>
                <a:ea typeface="Cambria" pitchFamily="18" charset="0"/>
              </a:rPr>
              <a:t>Once the decision has been </a:t>
            </a:r>
            <a:r>
              <a:rPr lang="en-US" sz="2800" dirty="0" smtClean="0">
                <a:latin typeface="Cambria" pitchFamily="18" charset="0"/>
                <a:ea typeface="Cambria" pitchFamily="18" charset="0"/>
              </a:rPr>
              <a:t>made, </a:t>
            </a:r>
            <a:r>
              <a:rPr lang="en-US" sz="2800" dirty="0">
                <a:latin typeface="Cambria" pitchFamily="18" charset="0"/>
                <a:ea typeface="Cambria" pitchFamily="18" charset="0"/>
              </a:rPr>
              <a:t>Interviews may be </a:t>
            </a:r>
            <a:r>
              <a:rPr lang="en-US" sz="2800" dirty="0">
                <a:solidFill>
                  <a:srgbClr val="FF0000"/>
                </a:solidFill>
                <a:latin typeface="Cambria" pitchFamily="18" charset="0"/>
                <a:ea typeface="Cambria" pitchFamily="18" charset="0"/>
              </a:rPr>
              <a:t>less</a:t>
            </a:r>
            <a:r>
              <a:rPr lang="en-US" sz="2800" dirty="0">
                <a:latin typeface="Cambria" pitchFamily="18" charset="0"/>
                <a:ea typeface="Cambria" pitchFamily="18" charset="0"/>
              </a:rPr>
              <a:t> or </a:t>
            </a:r>
            <a:r>
              <a:rPr lang="en-US" sz="2800" dirty="0" smtClean="0">
                <a:solidFill>
                  <a:srgbClr val="C00000"/>
                </a:solidFill>
                <a:latin typeface="Cambria" pitchFamily="18" charset="0"/>
                <a:ea typeface="Cambria" pitchFamily="18" charset="0"/>
              </a:rPr>
              <a:t>more structured</a:t>
            </a:r>
            <a:r>
              <a:rPr lang="en-US" sz="2800" dirty="0">
                <a:latin typeface="Cambria" pitchFamily="18" charset="0"/>
                <a:ea typeface="Cambria" pitchFamily="18" charset="0"/>
              </a:rPr>
              <a:t>. </a:t>
            </a:r>
            <a:endParaRPr lang="en-US" sz="2800" dirty="0" smtClean="0">
              <a:latin typeface="Cambria" pitchFamily="18" charset="0"/>
              <a:ea typeface="Cambria" pitchFamily="18" charset="0"/>
            </a:endParaRPr>
          </a:p>
          <a:p>
            <a:pPr algn="just"/>
            <a:endParaRPr lang="en-US" sz="2800" dirty="0">
              <a:latin typeface="Cambria" pitchFamily="18" charset="0"/>
              <a:ea typeface="Cambria" pitchFamily="18" charset="0"/>
            </a:endParaRPr>
          </a:p>
          <a:p>
            <a:pPr algn="just"/>
            <a:r>
              <a:rPr lang="en-US" sz="2800" dirty="0" smtClean="0">
                <a:solidFill>
                  <a:srgbClr val="FF0000"/>
                </a:solidFill>
                <a:latin typeface="Cambria" pitchFamily="18" charset="0"/>
                <a:ea typeface="Cambria" pitchFamily="18" charset="0"/>
              </a:rPr>
              <a:t>Unstructured </a:t>
            </a:r>
            <a:r>
              <a:rPr lang="en-US" sz="2800" dirty="0">
                <a:solidFill>
                  <a:srgbClr val="FF0000"/>
                </a:solidFill>
                <a:latin typeface="Cambria" pitchFamily="18" charset="0"/>
                <a:ea typeface="Cambria" pitchFamily="18" charset="0"/>
              </a:rPr>
              <a:t>interview</a:t>
            </a:r>
            <a:r>
              <a:rPr lang="en-US" sz="2800" dirty="0">
                <a:latin typeface="Cambria" pitchFamily="18" charset="0"/>
                <a:ea typeface="Cambria" pitchFamily="18" charset="0"/>
              </a:rPr>
              <a:t> </a:t>
            </a:r>
            <a:endParaRPr lang="en-US" sz="2800" dirty="0" smtClean="0">
              <a:latin typeface="Cambria" pitchFamily="18" charset="0"/>
              <a:ea typeface="Cambria" pitchFamily="18" charset="0"/>
            </a:endParaRPr>
          </a:p>
          <a:p>
            <a:pPr lvl="1" algn="just"/>
            <a:r>
              <a:rPr lang="en-US" sz="2400" dirty="0" smtClean="0">
                <a:solidFill>
                  <a:schemeClr val="tx1"/>
                </a:solidFill>
                <a:latin typeface="Cambria" pitchFamily="18" charset="0"/>
                <a:ea typeface="Cambria" pitchFamily="18" charset="0"/>
              </a:rPr>
              <a:t>is </a:t>
            </a:r>
            <a:r>
              <a:rPr lang="en-US" sz="2400" dirty="0">
                <a:solidFill>
                  <a:schemeClr val="tx1"/>
                </a:solidFill>
                <a:latin typeface="Cambria" pitchFamily="18" charset="0"/>
                <a:ea typeface="Cambria" pitchFamily="18" charset="0"/>
              </a:rPr>
              <a:t>flexible, the content wording </a:t>
            </a:r>
            <a:r>
              <a:rPr lang="en-US" sz="2400" dirty="0" smtClean="0">
                <a:solidFill>
                  <a:schemeClr val="tx1"/>
                </a:solidFill>
                <a:latin typeface="Cambria" pitchFamily="18" charset="0"/>
                <a:ea typeface="Cambria" pitchFamily="18" charset="0"/>
              </a:rPr>
              <a:t>and order </a:t>
            </a:r>
            <a:r>
              <a:rPr lang="en-US" sz="2400" dirty="0">
                <a:solidFill>
                  <a:schemeClr val="tx1"/>
                </a:solidFill>
                <a:latin typeface="Cambria" pitchFamily="18" charset="0"/>
                <a:ea typeface="Cambria" pitchFamily="18" charset="0"/>
              </a:rPr>
              <a:t>of the questions vary from interview to interview. </a:t>
            </a:r>
          </a:p>
          <a:p>
            <a:pPr lvl="1" algn="just"/>
            <a:r>
              <a:rPr lang="en-US" sz="2400" dirty="0" smtClean="0">
                <a:solidFill>
                  <a:schemeClr val="tx1"/>
                </a:solidFill>
                <a:latin typeface="Cambria" pitchFamily="18" charset="0"/>
                <a:ea typeface="Cambria" pitchFamily="18" charset="0"/>
              </a:rPr>
              <a:t>The investigators </a:t>
            </a:r>
            <a:r>
              <a:rPr lang="en-US" sz="2400" dirty="0">
                <a:solidFill>
                  <a:schemeClr val="tx1"/>
                </a:solidFill>
                <a:latin typeface="Cambria" pitchFamily="18" charset="0"/>
                <a:ea typeface="Cambria" pitchFamily="18" charset="0"/>
              </a:rPr>
              <a:t>only have idea of what they want to learn but do </a:t>
            </a:r>
            <a:r>
              <a:rPr lang="en-US" sz="2400" dirty="0" smtClean="0">
                <a:solidFill>
                  <a:schemeClr val="tx1"/>
                </a:solidFill>
                <a:latin typeface="Cambria" pitchFamily="18" charset="0"/>
                <a:ea typeface="Cambria" pitchFamily="18" charset="0"/>
              </a:rPr>
              <a:t>not decide </a:t>
            </a:r>
            <a:r>
              <a:rPr lang="en-US" sz="2400" dirty="0">
                <a:solidFill>
                  <a:schemeClr val="tx1"/>
                </a:solidFill>
                <a:latin typeface="Cambria" pitchFamily="18" charset="0"/>
                <a:ea typeface="Cambria" pitchFamily="18" charset="0"/>
              </a:rPr>
              <a:t>in advance exactly what questions will be asked, or in </a:t>
            </a:r>
            <a:r>
              <a:rPr lang="en-US" sz="2400" dirty="0" smtClean="0">
                <a:solidFill>
                  <a:schemeClr val="tx1"/>
                </a:solidFill>
                <a:latin typeface="Cambria" pitchFamily="18" charset="0"/>
                <a:ea typeface="Cambria" pitchFamily="18" charset="0"/>
              </a:rPr>
              <a:t>what order.</a:t>
            </a:r>
          </a:p>
          <a:p>
            <a:pPr lvl="1" algn="just"/>
            <a:r>
              <a:rPr lang="en-US" sz="2400" dirty="0" smtClean="0">
                <a:solidFill>
                  <a:schemeClr val="tx1"/>
                </a:solidFill>
                <a:latin typeface="Cambria" pitchFamily="18" charset="0"/>
                <a:ea typeface="Cambria" pitchFamily="18" charset="0"/>
              </a:rPr>
              <a:t>are characteristic of qualitative (non-quantitative) research</a:t>
            </a:r>
            <a:endParaRPr lang="en-US" sz="2400" dirty="0">
              <a:solidFill>
                <a:schemeClr val="tx1"/>
              </a:solidFill>
              <a:latin typeface="Cambria" pitchFamily="18" charset="0"/>
              <a:ea typeface="Cambria" pitchFamily="18" charset="0"/>
            </a:endParaRPr>
          </a:p>
        </p:txBody>
      </p:sp>
    </p:spTree>
    <p:extLst>
      <p:ext uri="{BB962C8B-B14F-4D97-AF65-F5344CB8AC3E}">
        <p14:creationId xmlns:p14="http://schemas.microsoft.com/office/powerpoint/2010/main" val="24378329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sz="quarter" idx="1"/>
          </p:nvPr>
        </p:nvSpPr>
        <p:spPr/>
        <p:txBody>
          <a:bodyPr>
            <a:normAutofit/>
          </a:bodyPr>
          <a:lstStyle/>
          <a:p>
            <a:pPr>
              <a:buNone/>
            </a:pPr>
            <a:r>
              <a:rPr lang="en-US" sz="2800" dirty="0"/>
              <a:t>Example: </a:t>
            </a:r>
            <a:endParaRPr lang="en-US" sz="2800" dirty="0" smtClean="0"/>
          </a:p>
          <a:p>
            <a:r>
              <a:rPr lang="en-US" sz="2800" dirty="0" smtClean="0"/>
              <a:t>Let X</a:t>
            </a:r>
            <a:r>
              <a:rPr lang="en-US" sz="2800" baseline="-25000" dirty="0" smtClean="0"/>
              <a:t>1</a:t>
            </a:r>
            <a:r>
              <a:rPr lang="en-US" sz="2800" dirty="0" smtClean="0"/>
              <a:t>=2</a:t>
            </a:r>
            <a:r>
              <a:rPr lang="en-US" sz="2800" dirty="0"/>
              <a:t>, </a:t>
            </a:r>
            <a:r>
              <a:rPr lang="en-US" sz="2800" dirty="0" smtClean="0"/>
              <a:t>X</a:t>
            </a:r>
            <a:r>
              <a:rPr lang="en-US" sz="2800" baseline="-25000" dirty="0" smtClean="0"/>
              <a:t>2</a:t>
            </a:r>
            <a:r>
              <a:rPr lang="en-US" sz="2800" dirty="0" smtClean="0"/>
              <a:t> </a:t>
            </a:r>
            <a:r>
              <a:rPr lang="en-US" sz="2800" dirty="0"/>
              <a:t>= 5, </a:t>
            </a:r>
            <a:r>
              <a:rPr lang="en-US" sz="2800" dirty="0" smtClean="0"/>
              <a:t>X</a:t>
            </a:r>
            <a:r>
              <a:rPr lang="en-US" sz="2800" baseline="-25000" dirty="0" smtClean="0"/>
              <a:t>3</a:t>
            </a:r>
            <a:r>
              <a:rPr lang="en-US" sz="2800" dirty="0" smtClean="0"/>
              <a:t>=1</a:t>
            </a:r>
            <a:r>
              <a:rPr lang="en-US" sz="2800" dirty="0"/>
              <a:t>, </a:t>
            </a:r>
            <a:r>
              <a:rPr lang="en-US" sz="2800" dirty="0" smtClean="0"/>
              <a:t>X</a:t>
            </a:r>
            <a:r>
              <a:rPr lang="en-US" sz="2800" baseline="-25000" dirty="0" smtClean="0"/>
              <a:t>4</a:t>
            </a:r>
            <a:r>
              <a:rPr lang="en-US" sz="2800" dirty="0" smtClean="0"/>
              <a:t> </a:t>
            </a:r>
            <a:r>
              <a:rPr lang="en-US" sz="2800" dirty="0"/>
              <a:t>=4, </a:t>
            </a:r>
            <a:r>
              <a:rPr lang="en-US" sz="2800" dirty="0" smtClean="0"/>
              <a:t>X</a:t>
            </a:r>
            <a:r>
              <a:rPr lang="en-US" sz="2800" baseline="-25000" dirty="0" smtClean="0"/>
              <a:t>5</a:t>
            </a:r>
            <a:r>
              <a:rPr lang="en-US" sz="2800" dirty="0" smtClean="0"/>
              <a:t>=10</a:t>
            </a:r>
            <a:r>
              <a:rPr lang="en-US" sz="2800" dirty="0"/>
              <a:t>, </a:t>
            </a:r>
            <a:r>
              <a:rPr lang="en-US" sz="2800" dirty="0" smtClean="0"/>
              <a:t>X</a:t>
            </a:r>
            <a:r>
              <a:rPr lang="en-US" sz="2800" baseline="-25000" dirty="0" smtClean="0"/>
              <a:t>6</a:t>
            </a:r>
            <a:r>
              <a:rPr lang="en-US" sz="2800" dirty="0" smtClean="0"/>
              <a:t>= </a:t>
            </a:r>
            <a:r>
              <a:rPr lang="en-US" sz="2800" dirty="0"/>
              <a:t>−5, </a:t>
            </a:r>
            <a:r>
              <a:rPr lang="en-US" sz="2800" dirty="0" smtClean="0"/>
              <a:t>X</a:t>
            </a:r>
            <a:r>
              <a:rPr lang="en-US" sz="2800" baseline="-25000" dirty="0" smtClean="0"/>
              <a:t>7</a:t>
            </a:r>
            <a:r>
              <a:rPr lang="en-US" sz="2800" dirty="0" smtClean="0"/>
              <a:t> </a:t>
            </a:r>
            <a:r>
              <a:rPr lang="en-US" sz="2800" dirty="0"/>
              <a:t>= 8</a:t>
            </a:r>
          </a:p>
          <a:p>
            <a:r>
              <a:rPr lang="en-US" sz="2800" dirty="0"/>
              <a:t>Since there are 7 observations, </a:t>
            </a:r>
            <a:r>
              <a:rPr lang="en-US" sz="2800" dirty="0" err="1"/>
              <a:t>i</a:t>
            </a:r>
            <a:r>
              <a:rPr lang="en-US" sz="2800" dirty="0"/>
              <a:t> range from 1 up to 7</a:t>
            </a:r>
          </a:p>
          <a:p>
            <a:pPr lvl="1">
              <a:buFont typeface="Wingdings" panose="05000000000000000000" pitchFamily="2" charset="2"/>
              <a:buChar char="Ø"/>
            </a:pPr>
            <a:r>
              <a:rPr lang="en-US" sz="2400" dirty="0" err="1"/>
              <a:t>i</a:t>
            </a:r>
            <a:r>
              <a:rPr lang="en-US" sz="2400" dirty="0"/>
              <a:t>) (</a:t>
            </a:r>
            <a:r>
              <a:rPr lang="el-GR" sz="2400" dirty="0"/>
              <a:t>Σ</a:t>
            </a:r>
            <a:r>
              <a:rPr lang="en-US" sz="2400" dirty="0" smtClean="0"/>
              <a:t>x</a:t>
            </a:r>
            <a:r>
              <a:rPr lang="en-US" sz="2400" baseline="-25000" dirty="0" smtClean="0"/>
              <a:t>i</a:t>
            </a:r>
            <a:r>
              <a:rPr lang="en-US" sz="2400" dirty="0" smtClean="0"/>
              <a:t>)= </a:t>
            </a:r>
            <a:r>
              <a:rPr lang="en-US" sz="2400" dirty="0"/>
              <a:t>2+5+1+4+10-5+8 = </a:t>
            </a:r>
            <a:r>
              <a:rPr lang="en-US" sz="2400" dirty="0" smtClean="0"/>
              <a:t>25</a:t>
            </a:r>
          </a:p>
          <a:p>
            <a:pPr lvl="1">
              <a:buFont typeface="Wingdings" panose="05000000000000000000" pitchFamily="2" charset="2"/>
              <a:buChar char="Ø"/>
            </a:pPr>
            <a:r>
              <a:rPr lang="en-US" sz="2400" dirty="0" smtClean="0"/>
              <a:t>ii</a:t>
            </a:r>
            <a:r>
              <a:rPr lang="en-US" sz="2400" dirty="0"/>
              <a:t>) (</a:t>
            </a:r>
            <a:r>
              <a:rPr lang="el-GR" sz="2400" dirty="0"/>
              <a:t>Σ</a:t>
            </a:r>
            <a:r>
              <a:rPr lang="en-US" sz="2400" dirty="0" smtClean="0"/>
              <a:t>x</a:t>
            </a:r>
            <a:r>
              <a:rPr lang="en-US" sz="2400" baseline="-25000" dirty="0" smtClean="0"/>
              <a:t>i</a:t>
            </a:r>
            <a:r>
              <a:rPr lang="en-US" sz="2400" dirty="0" smtClean="0"/>
              <a:t>)</a:t>
            </a:r>
            <a:r>
              <a:rPr lang="en-US" sz="2400" baseline="30000" dirty="0" smtClean="0"/>
              <a:t>2</a:t>
            </a:r>
            <a:r>
              <a:rPr lang="en-US" sz="2400" dirty="0" smtClean="0"/>
              <a:t> = </a:t>
            </a:r>
            <a:r>
              <a:rPr lang="en-US" sz="2400" dirty="0"/>
              <a:t>(25)2 = </a:t>
            </a:r>
            <a:r>
              <a:rPr lang="en-US" sz="2400" dirty="0" smtClean="0"/>
              <a:t>625</a:t>
            </a:r>
          </a:p>
          <a:p>
            <a:pPr lvl="1">
              <a:buFont typeface="Wingdings" panose="05000000000000000000" pitchFamily="2" charset="2"/>
              <a:buChar char="Ø"/>
            </a:pPr>
            <a:r>
              <a:rPr lang="en-US" sz="2400" dirty="0" smtClean="0"/>
              <a:t>iii</a:t>
            </a:r>
            <a:r>
              <a:rPr lang="en-US" sz="2400" dirty="0"/>
              <a:t>) </a:t>
            </a:r>
            <a:r>
              <a:rPr lang="el-GR" sz="2400" dirty="0" smtClean="0"/>
              <a:t>Σ</a:t>
            </a:r>
            <a:r>
              <a:rPr lang="en-US" sz="2400" dirty="0" smtClean="0"/>
              <a:t>x</a:t>
            </a:r>
            <a:r>
              <a:rPr lang="en-US" sz="2400" baseline="-25000" dirty="0" smtClean="0"/>
              <a:t>i</a:t>
            </a:r>
            <a:r>
              <a:rPr lang="en-US" sz="2400" baseline="30000" dirty="0" smtClean="0"/>
              <a:t>2</a:t>
            </a:r>
            <a:r>
              <a:rPr lang="en-US" sz="2400" dirty="0" smtClean="0"/>
              <a:t> = </a:t>
            </a:r>
            <a:r>
              <a:rPr lang="en-US" sz="2400" dirty="0"/>
              <a:t>4 + 25 + 1 + 16 + 100 + 25 + 64 = 235</a:t>
            </a:r>
          </a:p>
        </p:txBody>
      </p:sp>
      <p:sp>
        <p:nvSpPr>
          <p:cNvPr id="4" name="Slide Number Placeholder 3"/>
          <p:cNvSpPr>
            <a:spLocks noGrp="1"/>
          </p:cNvSpPr>
          <p:nvPr>
            <p:ph type="sldNum" sz="quarter" idx="12"/>
          </p:nvPr>
        </p:nvSpPr>
        <p:spPr/>
        <p:txBody>
          <a:bodyPr/>
          <a:lstStyle/>
          <a:p>
            <a:fld id="{A59F65AA-5AD6-4B27-A329-0A7EBCBF0449}" type="slidenum">
              <a:rPr lang="en-US" smtClean="0"/>
              <a:t>90</a:t>
            </a:fld>
            <a:endParaRPr lang="en-US"/>
          </a:p>
        </p:txBody>
      </p:sp>
    </p:spTree>
    <p:extLst>
      <p:ext uri="{BB962C8B-B14F-4D97-AF65-F5344CB8AC3E}">
        <p14:creationId xmlns:p14="http://schemas.microsoft.com/office/powerpoint/2010/main" val="17826225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lstStyle/>
          <a:p>
            <a:pPr algn="ctr"/>
            <a:r>
              <a:rPr lang="en-US" b="1" dirty="0" smtClean="0"/>
              <a:t>1. Arithmetic Mean</a:t>
            </a:r>
            <a:endParaRPr lang="en-US" dirty="0"/>
          </a:p>
        </p:txBody>
      </p:sp>
      <p:sp>
        <p:nvSpPr>
          <p:cNvPr id="3" name="Content Placeholder 2"/>
          <p:cNvSpPr>
            <a:spLocks noGrp="1"/>
          </p:cNvSpPr>
          <p:nvPr>
            <p:ph sz="quarter" idx="1"/>
          </p:nvPr>
        </p:nvSpPr>
        <p:spPr/>
        <p:txBody>
          <a:bodyPr>
            <a:normAutofit/>
          </a:bodyPr>
          <a:lstStyle/>
          <a:p>
            <a:pPr algn="just"/>
            <a:r>
              <a:rPr lang="en-US" dirty="0"/>
              <a:t>One measure of central location for this sample is the </a:t>
            </a:r>
            <a:r>
              <a:rPr lang="en-US" dirty="0" smtClean="0"/>
              <a:t>arithmetic mean </a:t>
            </a:r>
            <a:r>
              <a:rPr lang="en-US" dirty="0"/>
              <a:t>; it is usually denoted by </a:t>
            </a:r>
            <a:r>
              <a:rPr lang="en-US" dirty="0" smtClean="0"/>
              <a:t>X</a:t>
            </a:r>
            <a:r>
              <a:rPr lang="en-US" dirty="0"/>
              <a:t>̅</a:t>
            </a:r>
            <a:r>
              <a:rPr lang="en-US" i="1" dirty="0" smtClean="0"/>
              <a:t> </a:t>
            </a:r>
            <a:r>
              <a:rPr lang="en-US" i="1" dirty="0"/>
              <a:t>.</a:t>
            </a:r>
          </a:p>
          <a:p>
            <a:pPr algn="just"/>
            <a:endParaRPr lang="en-US" b="1" dirty="0" smtClean="0"/>
          </a:p>
          <a:p>
            <a:pPr algn="just">
              <a:buNone/>
            </a:pPr>
            <a:r>
              <a:rPr lang="en-US" b="1" dirty="0" smtClean="0"/>
              <a:t>Definition</a:t>
            </a:r>
            <a:r>
              <a:rPr lang="en-US" b="1" dirty="0"/>
              <a:t>: </a:t>
            </a:r>
            <a:endParaRPr lang="en-US" b="1" dirty="0" smtClean="0"/>
          </a:p>
          <a:p>
            <a:pPr algn="just"/>
            <a:r>
              <a:rPr lang="en-US" dirty="0" smtClean="0"/>
              <a:t>The  </a:t>
            </a:r>
            <a:r>
              <a:rPr lang="en-US" dirty="0"/>
              <a:t>arithmetic mean is the sum of </a:t>
            </a:r>
            <a:r>
              <a:rPr lang="en-US" dirty="0" smtClean="0"/>
              <a:t>all observations divided by </a:t>
            </a:r>
            <a:r>
              <a:rPr lang="en-US" dirty="0"/>
              <a:t>the number of observations. It is written in statistical terms as</a:t>
            </a:r>
            <a:r>
              <a:rPr lang="en-US" dirty="0" smtClean="0"/>
              <a:t>: </a:t>
            </a:r>
          </a:p>
          <a:p>
            <a:pPr algn="just">
              <a:buNone/>
            </a:pPr>
            <a:endParaRPr lang="en-US" dirty="0" smtClean="0"/>
          </a:p>
          <a:p>
            <a:pPr algn="just">
              <a:buNone/>
            </a:pPr>
            <a:r>
              <a:rPr lang="en-US" dirty="0" smtClean="0"/>
              <a:t>      </a:t>
            </a:r>
            <a:endParaRPr lang="en-US" dirty="0"/>
          </a:p>
        </p:txBody>
      </p:sp>
      <p:sp>
        <p:nvSpPr>
          <p:cNvPr id="205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6"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43000" y="4648200"/>
            <a:ext cx="2362200" cy="990600"/>
          </a:xfrm>
          <a:prstGeom prst="rect">
            <a:avLst/>
          </a:prstGeom>
          <a:noFill/>
        </p:spPr>
      </p:pic>
      <p:sp>
        <p:nvSpPr>
          <p:cNvPr id="7" name="Slide Number Placeholder 6"/>
          <p:cNvSpPr>
            <a:spLocks noGrp="1"/>
          </p:cNvSpPr>
          <p:nvPr>
            <p:ph type="sldNum" sz="quarter" idx="12"/>
          </p:nvPr>
        </p:nvSpPr>
        <p:spPr/>
        <p:txBody>
          <a:bodyPr/>
          <a:lstStyle/>
          <a:p>
            <a:fld id="{A59F65AA-5AD6-4B27-A329-0A7EBCBF0449}" type="slidenum">
              <a:rPr lang="en-US" smtClean="0"/>
              <a:t>91</a:t>
            </a:fld>
            <a:endParaRPr lang="en-US"/>
          </a:p>
        </p:txBody>
      </p:sp>
    </p:spTree>
    <p:extLst>
      <p:ext uri="{BB962C8B-B14F-4D97-AF65-F5344CB8AC3E}">
        <p14:creationId xmlns:p14="http://schemas.microsoft.com/office/powerpoint/2010/main" val="21565018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lgn="just">
              <a:buNone/>
            </a:pPr>
            <a:r>
              <a:rPr lang="en-US" dirty="0"/>
              <a:t>Example: </a:t>
            </a:r>
            <a:endParaRPr lang="en-US" dirty="0" smtClean="0"/>
          </a:p>
          <a:p>
            <a:pPr algn="just"/>
            <a:r>
              <a:rPr lang="en-US" dirty="0" smtClean="0"/>
              <a:t>Suppose the sample consists of birth weights (in grams) of all live born infants born at a private hospital in a city, during a 1-week period. </a:t>
            </a:r>
          </a:p>
          <a:p>
            <a:pPr algn="just"/>
            <a:endParaRPr lang="en-US" dirty="0" smtClean="0"/>
          </a:p>
          <a:p>
            <a:pPr algn="just"/>
            <a:r>
              <a:rPr lang="en-US" dirty="0" smtClean="0"/>
              <a:t>2069</a:t>
            </a:r>
            <a:r>
              <a:rPr lang="en-US" dirty="0"/>
              <a:t>, 2581, 2759, 2834, 2838, 2841, 3031, 3101, 3200, 3245, </a:t>
            </a:r>
            <a:r>
              <a:rPr lang="en-US" dirty="0" smtClean="0"/>
              <a:t>3248, 3260</a:t>
            </a:r>
            <a:r>
              <a:rPr lang="en-US" dirty="0"/>
              <a:t>, 3265, 3314, 3323, 3484, 3541, 3609, 3649, </a:t>
            </a:r>
            <a:r>
              <a:rPr lang="en-US" dirty="0" smtClean="0"/>
              <a:t>4146</a:t>
            </a:r>
          </a:p>
          <a:p>
            <a:pPr algn="just"/>
            <a:endParaRPr lang="en-US" dirty="0" smtClean="0"/>
          </a:p>
          <a:p>
            <a:pPr algn="just"/>
            <a:r>
              <a:rPr lang="en-US" dirty="0" smtClean="0"/>
              <a:t>What is the arithmetic mean for the sample birth weights? </a:t>
            </a:r>
          </a:p>
          <a:p>
            <a:pPr algn="just"/>
            <a:endParaRPr lang="en-US" dirty="0" smtClean="0"/>
          </a:p>
          <a:p>
            <a:pPr algn="just">
              <a:buNone/>
            </a:pPr>
            <a:endParaRPr lang="en-US" dirty="0" smtClean="0"/>
          </a:p>
          <a:p>
            <a:pPr algn="just"/>
            <a:endParaRPr lang="en-US" dirty="0"/>
          </a:p>
        </p:txBody>
      </p:sp>
      <p:sp>
        <p:nvSpPr>
          <p:cNvPr id="215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 name="Slide Number Placeholder 4"/>
          <p:cNvSpPr>
            <a:spLocks noGrp="1"/>
          </p:cNvSpPr>
          <p:nvPr>
            <p:ph type="sldNum" sz="quarter" idx="12"/>
          </p:nvPr>
        </p:nvSpPr>
        <p:spPr/>
        <p:txBody>
          <a:bodyPr/>
          <a:lstStyle/>
          <a:p>
            <a:fld id="{A59F65AA-5AD6-4B27-A329-0A7EBCBF0449}" type="slidenum">
              <a:rPr lang="en-US" smtClean="0"/>
              <a:t>92</a:t>
            </a:fld>
            <a:endParaRPr lang="en-US"/>
          </a:p>
        </p:txBody>
      </p:sp>
    </p:spTree>
    <p:extLst>
      <p:ext uri="{BB962C8B-B14F-4D97-AF65-F5344CB8AC3E}">
        <p14:creationId xmlns:p14="http://schemas.microsoft.com/office/powerpoint/2010/main" val="15171479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5638800"/>
          </a:xfrm>
        </p:spPr>
        <p:txBody>
          <a:bodyPr/>
          <a:lstStyle/>
          <a:p>
            <a:r>
              <a:rPr lang="en-US" dirty="0" smtClean="0"/>
              <a:t>Solution</a:t>
            </a:r>
          </a:p>
          <a:p>
            <a:endParaRPr lang="en-US" dirty="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pic>
        <p:nvPicPr>
          <p:cNvPr id="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38200" y="2362200"/>
            <a:ext cx="2133600" cy="762000"/>
          </a:xfrm>
          <a:prstGeom prst="rect">
            <a:avLst/>
          </a:prstGeom>
          <a:noFill/>
        </p:spPr>
      </p:pic>
      <p:sp>
        <p:nvSpPr>
          <p:cNvPr id="2253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252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66800" y="3276600"/>
            <a:ext cx="1219200" cy="914400"/>
          </a:xfrm>
          <a:prstGeom prst="rect">
            <a:avLst/>
          </a:prstGeom>
          <a:noFill/>
        </p:spPr>
      </p:pic>
      <p:sp>
        <p:nvSpPr>
          <p:cNvPr id="2253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22531"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838200" y="4343400"/>
            <a:ext cx="2514600" cy="914400"/>
          </a:xfrm>
          <a:prstGeom prst="rect">
            <a:avLst/>
          </a:prstGeom>
          <a:noFill/>
        </p:spPr>
      </p:pic>
      <p:sp>
        <p:nvSpPr>
          <p:cNvPr id="22536"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1" name="Slide Number Placeholder 10"/>
          <p:cNvSpPr>
            <a:spLocks noGrp="1"/>
          </p:cNvSpPr>
          <p:nvPr>
            <p:ph type="sldNum" sz="quarter" idx="12"/>
          </p:nvPr>
        </p:nvSpPr>
        <p:spPr/>
        <p:txBody>
          <a:bodyPr/>
          <a:lstStyle/>
          <a:p>
            <a:fld id="{A59F65AA-5AD6-4B27-A329-0A7EBCBF0449}" type="slidenum">
              <a:rPr lang="en-US" smtClean="0"/>
              <a:t>93</a:t>
            </a:fld>
            <a:endParaRPr lang="en-US"/>
          </a:p>
        </p:txBody>
      </p:sp>
      <p:pic>
        <p:nvPicPr>
          <p:cNvPr id="44034" name="Picture 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066800" y="5486400"/>
            <a:ext cx="754063" cy="647700"/>
          </a:xfrm>
          <a:prstGeom prst="rect">
            <a:avLst/>
          </a:prstGeom>
          <a:noFill/>
        </p:spPr>
      </p:pic>
      <p:pic>
        <p:nvPicPr>
          <p:cNvPr id="44033" name="Picture 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286000" y="5562600"/>
            <a:ext cx="906463" cy="411163"/>
          </a:xfrm>
          <a:prstGeom prst="rect">
            <a:avLst/>
          </a:prstGeom>
          <a:noFill/>
        </p:spPr>
      </p:pic>
      <p:sp>
        <p:nvSpPr>
          <p:cNvPr id="44035" name="Rectangle 3"/>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4037" name="Rectangle 5"/>
          <p:cNvSpPr>
            <a:spLocks noChangeArrowheads="1"/>
          </p:cNvSpPr>
          <p:nvPr/>
        </p:nvSpPr>
        <p:spPr bwMode="auto">
          <a:xfrm>
            <a:off x="0" y="1516063"/>
            <a:ext cx="9144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358092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745163"/>
          </a:xfrm>
        </p:spPr>
        <p:txBody>
          <a:bodyPr>
            <a:normAutofit lnSpcReduction="10000"/>
          </a:bodyPr>
          <a:lstStyle/>
          <a:p>
            <a:pPr algn="just"/>
            <a:r>
              <a:rPr lang="en-US" dirty="0"/>
              <a:t>The arithmetic mean </a:t>
            </a:r>
            <a:r>
              <a:rPr lang="en-US" dirty="0" smtClean="0"/>
              <a:t>is </a:t>
            </a:r>
            <a:r>
              <a:rPr lang="en-US" dirty="0"/>
              <a:t>in general, a very natural measure of </a:t>
            </a:r>
            <a:r>
              <a:rPr lang="en-US" dirty="0" smtClean="0"/>
              <a:t>central location</a:t>
            </a:r>
            <a:r>
              <a:rPr lang="en-US" dirty="0"/>
              <a:t>. One of its principal limitations, however, is that it is </a:t>
            </a:r>
            <a:r>
              <a:rPr lang="en-US" b="1" dirty="0" smtClean="0"/>
              <a:t>overly sensitive </a:t>
            </a:r>
            <a:r>
              <a:rPr lang="en-US" b="1" dirty="0"/>
              <a:t>to extreme values. </a:t>
            </a:r>
            <a:endParaRPr lang="en-US" b="1" dirty="0" smtClean="0"/>
          </a:p>
          <a:p>
            <a:pPr algn="just"/>
            <a:endParaRPr lang="en-US" b="1" dirty="0"/>
          </a:p>
          <a:p>
            <a:pPr algn="just"/>
            <a:r>
              <a:rPr lang="en-US" dirty="0" smtClean="0"/>
              <a:t>It </a:t>
            </a:r>
            <a:r>
              <a:rPr lang="en-US" dirty="0"/>
              <a:t>may not </a:t>
            </a:r>
            <a:r>
              <a:rPr lang="en-US" dirty="0" smtClean="0"/>
              <a:t>be representative </a:t>
            </a:r>
            <a:r>
              <a:rPr lang="en-US" dirty="0"/>
              <a:t>of the location of the great majority of the </a:t>
            </a:r>
            <a:r>
              <a:rPr lang="en-US" dirty="0" smtClean="0"/>
              <a:t>sample points.</a:t>
            </a:r>
          </a:p>
          <a:p>
            <a:pPr algn="just"/>
            <a:endParaRPr lang="en-US" dirty="0" smtClean="0"/>
          </a:p>
          <a:p>
            <a:pPr algn="just"/>
            <a:r>
              <a:rPr lang="en-US" dirty="0" smtClean="0"/>
              <a:t>The </a:t>
            </a:r>
            <a:r>
              <a:rPr lang="en-US" dirty="0"/>
              <a:t>arithmetic mean is a poor measure of </a:t>
            </a:r>
            <a:r>
              <a:rPr lang="en-US" dirty="0" smtClean="0"/>
              <a:t>central location </a:t>
            </a:r>
            <a:r>
              <a:rPr lang="en-US" dirty="0"/>
              <a:t>in these types of sample, since it does not reflect the </a:t>
            </a:r>
            <a:r>
              <a:rPr lang="en-US" dirty="0" smtClean="0"/>
              <a:t>center </a:t>
            </a:r>
            <a:r>
              <a:rPr lang="en-US" dirty="0"/>
              <a:t>of sample. </a:t>
            </a:r>
            <a:endParaRPr lang="en-US" dirty="0" smtClean="0"/>
          </a:p>
          <a:p>
            <a:pPr algn="just"/>
            <a:endParaRPr lang="en-US" dirty="0"/>
          </a:p>
          <a:p>
            <a:pPr algn="just"/>
            <a:r>
              <a:rPr lang="en-US" dirty="0" smtClean="0"/>
              <a:t>Nevertheless</a:t>
            </a:r>
            <a:r>
              <a:rPr lang="en-US" dirty="0"/>
              <a:t>, the arithmetic mean is by far the </a:t>
            </a:r>
            <a:r>
              <a:rPr lang="en-US" dirty="0" smtClean="0"/>
              <a:t>most widely </a:t>
            </a:r>
            <a:r>
              <a:rPr lang="en-US" dirty="0"/>
              <a:t>used measure of central location.</a:t>
            </a:r>
          </a:p>
        </p:txBody>
      </p:sp>
      <p:sp>
        <p:nvSpPr>
          <p:cNvPr id="4" name="Slide Number Placeholder 3"/>
          <p:cNvSpPr>
            <a:spLocks noGrp="1"/>
          </p:cNvSpPr>
          <p:nvPr>
            <p:ph type="sldNum" sz="quarter" idx="12"/>
          </p:nvPr>
        </p:nvSpPr>
        <p:spPr/>
        <p:txBody>
          <a:bodyPr/>
          <a:lstStyle/>
          <a:p>
            <a:fld id="{A59F65AA-5AD6-4B27-A329-0A7EBCBF0449}" type="slidenum">
              <a:rPr lang="en-US" smtClean="0"/>
              <a:t>94</a:t>
            </a:fld>
            <a:endParaRPr lang="en-US"/>
          </a:p>
        </p:txBody>
      </p:sp>
    </p:spTree>
    <p:extLst>
      <p:ext uri="{BB962C8B-B14F-4D97-AF65-F5344CB8AC3E}">
        <p14:creationId xmlns:p14="http://schemas.microsoft.com/office/powerpoint/2010/main" val="4966931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chemeClr val="accent2"/>
          </a:solidFill>
        </p:spPr>
        <p:txBody>
          <a:bodyPr/>
          <a:lstStyle/>
          <a:p>
            <a:pPr algn="ctr"/>
            <a:r>
              <a:rPr lang="en-US" dirty="0" smtClean="0"/>
              <a:t>Characteristics of Mean </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95</a:t>
            </a:fld>
            <a:endParaRPr lang="en-US"/>
          </a:p>
        </p:txBody>
      </p:sp>
      <p:sp>
        <p:nvSpPr>
          <p:cNvPr id="4" name="Content Placeholder 3"/>
          <p:cNvSpPr>
            <a:spLocks noGrp="1"/>
          </p:cNvSpPr>
          <p:nvPr>
            <p:ph sz="quarter" idx="1"/>
          </p:nvPr>
        </p:nvSpPr>
        <p:spPr>
          <a:xfrm>
            <a:off x="457200" y="762000"/>
            <a:ext cx="8458200" cy="5394960"/>
          </a:xfrm>
        </p:spPr>
        <p:txBody>
          <a:bodyPr>
            <a:noAutofit/>
          </a:bodyPr>
          <a:lstStyle/>
          <a:p>
            <a:pPr algn="just"/>
            <a:r>
              <a:rPr lang="en-US" sz="2800" dirty="0" smtClean="0"/>
              <a:t>Uniqueness(for a given sets of data there is one and only one arithmetic mean).</a:t>
            </a:r>
          </a:p>
          <a:p>
            <a:pPr algn="just"/>
            <a:endParaRPr lang="en-US" sz="2800" dirty="0" smtClean="0"/>
          </a:p>
          <a:p>
            <a:pPr algn="just"/>
            <a:r>
              <a:rPr lang="en-US" sz="2800" dirty="0" smtClean="0"/>
              <a:t>Simplicity(The arithmetic mean is simple to understood and easy to compute).</a:t>
            </a:r>
          </a:p>
          <a:p>
            <a:pPr algn="just"/>
            <a:endParaRPr lang="en-US" sz="2800" dirty="0" smtClean="0"/>
          </a:p>
          <a:p>
            <a:pPr algn="just"/>
            <a:r>
              <a:rPr lang="en-US" sz="2800" dirty="0" smtClean="0"/>
              <a:t>It can only be used with quantitative data.</a:t>
            </a:r>
          </a:p>
          <a:p>
            <a:pPr algn="just"/>
            <a:endParaRPr lang="en-US" sz="2800" dirty="0" smtClean="0"/>
          </a:p>
          <a:p>
            <a:pPr algn="just"/>
            <a:r>
              <a:rPr lang="en-US" sz="2800" dirty="0" smtClean="0"/>
              <a:t>The mean will always exist, but it might not be an actual data value.</a:t>
            </a:r>
          </a:p>
        </p:txBody>
      </p:sp>
    </p:spTree>
    <p:extLst>
      <p:ext uri="{BB962C8B-B14F-4D97-AF65-F5344CB8AC3E}">
        <p14:creationId xmlns:p14="http://schemas.microsoft.com/office/powerpoint/2010/main" val="33478304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9F65AA-5AD6-4B27-A329-0A7EBCBF0449}" type="slidenum">
              <a:rPr lang="en-US" smtClean="0"/>
              <a:t>96</a:t>
            </a:fld>
            <a:endParaRPr lang="en-US"/>
          </a:p>
        </p:txBody>
      </p:sp>
      <p:sp>
        <p:nvSpPr>
          <p:cNvPr id="4" name="Content Placeholder 3"/>
          <p:cNvSpPr>
            <a:spLocks noGrp="1"/>
          </p:cNvSpPr>
          <p:nvPr>
            <p:ph sz="quarter" idx="1"/>
          </p:nvPr>
        </p:nvSpPr>
        <p:spPr>
          <a:xfrm>
            <a:off x="457200" y="838200"/>
            <a:ext cx="8229600" cy="5166360"/>
          </a:xfrm>
        </p:spPr>
        <p:txBody>
          <a:bodyPr>
            <a:noAutofit/>
          </a:bodyPr>
          <a:lstStyle/>
          <a:p>
            <a:pPr algn="just"/>
            <a:endParaRPr lang="en-US" sz="2800" dirty="0" smtClean="0"/>
          </a:p>
          <a:p>
            <a:pPr algn="just"/>
            <a:r>
              <a:rPr lang="en-US" sz="2800" dirty="0" smtClean="0"/>
              <a:t>Every data value has an effect on the mean, unlike the median and the mode. </a:t>
            </a:r>
          </a:p>
          <a:p>
            <a:pPr algn="just"/>
            <a:endParaRPr lang="en-US" sz="2800" dirty="0" smtClean="0"/>
          </a:p>
          <a:p>
            <a:pPr algn="just"/>
            <a:r>
              <a:rPr lang="en-US" sz="2800" dirty="0" smtClean="0"/>
              <a:t>It can be more sensitive to extreme data values than the median.</a:t>
            </a:r>
          </a:p>
          <a:p>
            <a:pPr algn="just"/>
            <a:endParaRPr lang="en-US" sz="2800" dirty="0" smtClean="0"/>
          </a:p>
          <a:p>
            <a:pPr algn="just"/>
            <a:r>
              <a:rPr lang="en-US" sz="2800" dirty="0" smtClean="0"/>
              <a:t>The sum of the deviations about it is zero.</a:t>
            </a:r>
          </a:p>
          <a:p>
            <a:pPr algn="just"/>
            <a:endParaRPr lang="en-US" sz="2800" dirty="0" smtClean="0"/>
          </a:p>
          <a:p>
            <a:endParaRPr lang="en-US" sz="2800" dirty="0"/>
          </a:p>
        </p:txBody>
      </p:sp>
      <p:sp>
        <p:nvSpPr>
          <p:cNvPr id="5" name="Title 1"/>
          <p:cNvSpPr>
            <a:spLocks noGrp="1"/>
          </p:cNvSpPr>
          <p:nvPr>
            <p:ph type="title"/>
          </p:nvPr>
        </p:nvSpPr>
        <p:spPr>
          <a:xfrm>
            <a:off x="0" y="0"/>
            <a:ext cx="9144000" cy="838200"/>
          </a:xfrm>
          <a:solidFill>
            <a:schemeClr val="accent2"/>
          </a:solidFill>
        </p:spPr>
        <p:txBody>
          <a:bodyPr/>
          <a:lstStyle/>
          <a:p>
            <a:pPr algn="ctr"/>
            <a:r>
              <a:rPr lang="en-US" dirty="0" smtClean="0"/>
              <a:t>Characteristics of Mean cont…. </a:t>
            </a:r>
            <a:endParaRPr lang="en-US" dirty="0"/>
          </a:p>
        </p:txBody>
      </p:sp>
    </p:spTree>
    <p:extLst>
      <p:ext uri="{BB962C8B-B14F-4D97-AF65-F5344CB8AC3E}">
        <p14:creationId xmlns:p14="http://schemas.microsoft.com/office/powerpoint/2010/main" val="5865027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chemeClr val="accent2"/>
          </a:solidFill>
        </p:spPr>
        <p:txBody>
          <a:bodyPr/>
          <a:lstStyle/>
          <a:p>
            <a:pPr algn="ctr"/>
            <a:r>
              <a:rPr lang="en-US" dirty="0" smtClean="0"/>
              <a:t>Mean for a grouped data</a:t>
            </a:r>
            <a:endParaRPr lang="en-US" dirty="0"/>
          </a:p>
        </p:txBody>
      </p:sp>
      <p:sp>
        <p:nvSpPr>
          <p:cNvPr id="3" name="Slide Number Placeholder 2"/>
          <p:cNvSpPr>
            <a:spLocks noGrp="1"/>
          </p:cNvSpPr>
          <p:nvPr>
            <p:ph type="sldNum" sz="quarter" idx="12"/>
          </p:nvPr>
        </p:nvSpPr>
        <p:spPr/>
        <p:txBody>
          <a:bodyPr/>
          <a:lstStyle/>
          <a:p>
            <a:fld id="{A59F65AA-5AD6-4B27-A329-0A7EBCBF0449}" type="slidenum">
              <a:rPr lang="en-US" smtClean="0"/>
              <a:t>97</a:t>
            </a:fld>
            <a:endParaRPr lang="en-US"/>
          </a:p>
        </p:txBody>
      </p:sp>
      <p:sp>
        <p:nvSpPr>
          <p:cNvPr id="4" name="Content Placeholder 3"/>
          <p:cNvSpPr>
            <a:spLocks noGrp="1"/>
          </p:cNvSpPr>
          <p:nvPr>
            <p:ph sz="quarter" idx="1"/>
          </p:nvPr>
        </p:nvSpPr>
        <p:spPr>
          <a:xfrm>
            <a:off x="152400" y="685800"/>
            <a:ext cx="8534400" cy="4724400"/>
          </a:xfrm>
        </p:spPr>
        <p:txBody>
          <a:bodyPr>
            <a:normAutofit lnSpcReduction="10000"/>
          </a:bodyPr>
          <a:lstStyle/>
          <a:p>
            <a:pPr algn="just"/>
            <a:r>
              <a:rPr lang="en-US" dirty="0" smtClean="0"/>
              <a:t>This method is applicable where the entire range of available values or scores of the variable has been divided into equal or unequal class intervals and the observations have been grouped into a frequency distribution on that basis. </a:t>
            </a:r>
          </a:p>
          <a:p>
            <a:endParaRPr lang="en-US" dirty="0" smtClean="0"/>
          </a:p>
          <a:p>
            <a:pPr algn="just"/>
            <a:r>
              <a:rPr lang="en-US" dirty="0" smtClean="0"/>
              <a:t>The value or score (</a:t>
            </a:r>
            <a:r>
              <a:rPr lang="en-US" dirty="0" smtClean="0">
                <a:latin typeface="Times New Roman" panose="02020603050405020304" pitchFamily="18" charset="0"/>
                <a:cs typeface="Times New Roman" panose="02020603050405020304" pitchFamily="18" charset="0"/>
              </a:rPr>
              <a:t>x</a:t>
            </a:r>
            <a:r>
              <a:rPr lang="en-US" dirty="0" smtClean="0"/>
              <a:t>) of each observation is assumed to be identical with the mid-point (</a:t>
            </a:r>
            <a:r>
              <a:rPr lang="en-US" dirty="0" err="1" smtClean="0">
                <a:latin typeface="Times New Roman" panose="02020603050405020304" pitchFamily="18" charset="0"/>
                <a:cs typeface="Times New Roman" panose="02020603050405020304" pitchFamily="18" charset="0"/>
              </a:rPr>
              <a:t>Xc</a:t>
            </a:r>
            <a:r>
              <a:rPr lang="en-US" dirty="0" smtClean="0"/>
              <a:t>) of the class interval to which it belongs. </a:t>
            </a:r>
          </a:p>
          <a:p>
            <a:endParaRPr lang="en-US" dirty="0" smtClean="0"/>
          </a:p>
          <a:p>
            <a:pPr algn="just"/>
            <a:r>
              <a:rPr lang="en-US" dirty="0" smtClean="0"/>
              <a:t>In such cases the mean of the distribution is computed as:</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1295400" y="5029200"/>
            <a:ext cx="2400300" cy="885825"/>
          </a:xfrm>
          <a:prstGeom prst="rect">
            <a:avLst/>
          </a:prstGeom>
          <a:noFill/>
          <a:ln w="9525">
            <a:noFill/>
            <a:miter lim="800000"/>
            <a:headEnd/>
            <a:tailEnd/>
          </a:ln>
          <a:effectLst/>
        </p:spPr>
      </p:pic>
    </p:spTree>
    <p:extLst>
      <p:ext uri="{BB962C8B-B14F-4D97-AF65-F5344CB8AC3E}">
        <p14:creationId xmlns:p14="http://schemas.microsoft.com/office/powerpoint/2010/main" val="179364927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59F65AA-5AD6-4B27-A329-0A7EBCBF0449}" type="slidenum">
              <a:rPr lang="en-US" smtClean="0"/>
              <a:t>98</a:t>
            </a:fld>
            <a:endParaRPr lang="en-US"/>
          </a:p>
        </p:txBody>
      </p:sp>
      <p:sp>
        <p:nvSpPr>
          <p:cNvPr id="4" name="Content Placeholder 3"/>
          <p:cNvSpPr>
            <a:spLocks noGrp="1"/>
          </p:cNvSpPr>
          <p:nvPr>
            <p:ph sz="quarter" idx="1"/>
          </p:nvPr>
        </p:nvSpPr>
        <p:spPr>
          <a:xfrm>
            <a:off x="457200" y="304800"/>
            <a:ext cx="8229600" cy="5852160"/>
          </a:xfrm>
        </p:spPr>
        <p:txBody>
          <a:bodyPr/>
          <a:lstStyle/>
          <a:p>
            <a:pPr>
              <a:buNone/>
            </a:pPr>
            <a:r>
              <a:rPr lang="en-US" dirty="0" smtClean="0"/>
              <a:t>Example</a:t>
            </a:r>
          </a:p>
          <a:p>
            <a:pPr>
              <a:buNone/>
            </a:pPr>
            <a:r>
              <a:rPr lang="en-US" dirty="0" smtClean="0"/>
              <a:t> </a:t>
            </a:r>
            <a:endParaRPr lang="en-US" dirty="0"/>
          </a:p>
        </p:txBody>
      </p:sp>
      <p:graphicFrame>
        <p:nvGraphicFramePr>
          <p:cNvPr id="5" name="Table 4"/>
          <p:cNvGraphicFramePr>
            <a:graphicFrameLocks noGrp="1"/>
          </p:cNvGraphicFramePr>
          <p:nvPr/>
        </p:nvGraphicFramePr>
        <p:xfrm>
          <a:off x="457200" y="914400"/>
          <a:ext cx="8229600" cy="4114801"/>
        </p:xfrm>
        <a:graphic>
          <a:graphicData uri="http://schemas.openxmlformats.org/drawingml/2006/table">
            <a:tbl>
              <a:tblPr firstRow="1" bandRow="1">
                <a:tableStyleId>{5C22544A-7EE6-4342-B048-85BDC9FD1C3A}</a:tableStyleId>
              </a:tblPr>
              <a:tblGrid>
                <a:gridCol w="2057400"/>
                <a:gridCol w="2057400"/>
                <a:gridCol w="2057400"/>
                <a:gridCol w="2057400"/>
              </a:tblGrid>
              <a:tr h="813916">
                <a:tc>
                  <a:txBody>
                    <a:bodyPr/>
                    <a:lstStyle/>
                    <a:p>
                      <a:r>
                        <a:rPr lang="en-US" sz="2400" dirty="0" smtClean="0">
                          <a:latin typeface="Times New Roman" panose="02020603050405020304" pitchFamily="18" charset="0"/>
                          <a:cs typeface="Times New Roman" panose="02020603050405020304" pitchFamily="18" charset="0"/>
                        </a:rPr>
                        <a:t>Time(Hours)</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Frequency(A)</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Mid point(B)</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A*B</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10-14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96</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15-19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28</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476</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20-24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594</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25-29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27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324</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30-34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32</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128</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35-39</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37</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37</a:t>
                      </a:r>
                      <a:endParaRPr lang="en-US" sz="2400" dirty="0">
                        <a:latin typeface="Times New Roman" panose="02020603050405020304" pitchFamily="18" charset="0"/>
                        <a:cs typeface="Times New Roman" panose="02020603050405020304" pitchFamily="18" charset="0"/>
                      </a:endParaRPr>
                    </a:p>
                  </a:txBody>
                  <a:tcPr/>
                </a:tc>
              </a:tr>
              <a:tr h="471555">
                <a:tc>
                  <a:txBody>
                    <a:bodyPr/>
                    <a:lstStyle/>
                    <a:p>
                      <a:r>
                        <a:rPr lang="en-US" sz="2400" dirty="0" smtClean="0">
                          <a:latin typeface="Times New Roman" panose="02020603050405020304" pitchFamily="18" charset="0"/>
                          <a:cs typeface="Times New Roman" panose="02020603050405020304" pitchFamily="18" charset="0"/>
                        </a:rPr>
                        <a:t>Total</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80</a:t>
                      </a:r>
                      <a:endParaRPr lang="en-US" sz="2400" dirty="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1655</a:t>
                      </a:r>
                      <a:endParaRPr lang="en-US" sz="2400" dirty="0">
                        <a:latin typeface="Times New Roman" panose="02020603050405020304" pitchFamily="18" charset="0"/>
                        <a:cs typeface="Times New Roman" panose="02020603050405020304" pitchFamily="18" charset="0"/>
                      </a:endParaRPr>
                    </a:p>
                  </a:txBody>
                  <a:tcPr/>
                </a:tc>
              </a:tr>
            </a:tbl>
          </a:graphicData>
        </a:graphic>
      </p:graphicFrame>
      <p:sp>
        <p:nvSpPr>
          <p:cNvPr id="6" name="Rectangle 5"/>
          <p:cNvSpPr/>
          <p:nvPr/>
        </p:nvSpPr>
        <p:spPr>
          <a:xfrm>
            <a:off x="381000" y="5105400"/>
            <a:ext cx="83058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latin typeface="Times New Roman" panose="02020603050405020304" pitchFamily="18" charset="0"/>
                <a:cs typeface="Times New Roman" panose="02020603050405020304" pitchFamily="18" charset="0"/>
              </a:rPr>
              <a:t>Therefore; the mean will be </a:t>
            </a:r>
          </a:p>
          <a:p>
            <a:pPr algn="ctr"/>
            <a:r>
              <a:rPr lang="en-US" sz="2800" dirty="0" smtClean="0">
                <a:solidFill>
                  <a:schemeClr val="tx1"/>
                </a:solidFill>
                <a:latin typeface="Times New Roman" panose="02020603050405020304" pitchFamily="18" charset="0"/>
                <a:cs typeface="Times New Roman" panose="02020603050405020304" pitchFamily="18" charset="0"/>
              </a:rPr>
              <a:t>1655/80=20.7 hours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38199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chemeClr val="accent2"/>
          </a:solidFill>
        </p:spPr>
        <p:txBody>
          <a:bodyPr>
            <a:normAutofit/>
          </a:bodyPr>
          <a:lstStyle/>
          <a:p>
            <a:pPr algn="ctr"/>
            <a:r>
              <a:rPr lang="en-US" b="1" dirty="0" smtClean="0"/>
              <a:t>Median</a:t>
            </a:r>
            <a:br>
              <a:rPr lang="en-US" b="1" dirty="0" smtClean="0"/>
            </a:br>
            <a:endParaRPr lang="en-US" dirty="0"/>
          </a:p>
        </p:txBody>
      </p:sp>
      <p:sp>
        <p:nvSpPr>
          <p:cNvPr id="3" name="Content Placeholder 2"/>
          <p:cNvSpPr>
            <a:spLocks noGrp="1"/>
          </p:cNvSpPr>
          <p:nvPr>
            <p:ph sz="quarter" idx="1"/>
          </p:nvPr>
        </p:nvSpPr>
        <p:spPr/>
        <p:txBody>
          <a:bodyPr/>
          <a:lstStyle/>
          <a:p>
            <a:pPr algn="just"/>
            <a:r>
              <a:rPr lang="en-US" dirty="0" smtClean="0"/>
              <a:t>An </a:t>
            </a:r>
            <a:r>
              <a:rPr lang="en-US" dirty="0"/>
              <a:t>alternative measure of central location, perhaps second </a:t>
            </a:r>
            <a:r>
              <a:rPr lang="en-US" dirty="0" smtClean="0"/>
              <a:t>in popularity </a:t>
            </a:r>
            <a:r>
              <a:rPr lang="en-US" dirty="0"/>
              <a:t>to the arithmetic mean, is the </a:t>
            </a:r>
            <a:r>
              <a:rPr lang="en-US" b="1" dirty="0"/>
              <a:t>median</a:t>
            </a:r>
            <a:r>
              <a:rPr lang="en-US" dirty="0" smtClean="0"/>
              <a:t>.</a:t>
            </a:r>
          </a:p>
          <a:p>
            <a:pPr algn="just"/>
            <a:endParaRPr lang="en-US" dirty="0"/>
          </a:p>
          <a:p>
            <a:pPr algn="just"/>
            <a:r>
              <a:rPr lang="en-US" dirty="0"/>
              <a:t>The rational for these definitions is </a:t>
            </a:r>
            <a:r>
              <a:rPr lang="en-US" dirty="0">
                <a:solidFill>
                  <a:srgbClr val="FF0000"/>
                </a:solidFill>
              </a:rPr>
              <a:t>to ensure an equal number </a:t>
            </a:r>
            <a:r>
              <a:rPr lang="en-US" dirty="0" smtClean="0">
                <a:solidFill>
                  <a:srgbClr val="FF0000"/>
                </a:solidFill>
              </a:rPr>
              <a:t>of sample </a:t>
            </a:r>
            <a:r>
              <a:rPr lang="en-US" dirty="0">
                <a:solidFill>
                  <a:srgbClr val="FF0000"/>
                </a:solidFill>
              </a:rPr>
              <a:t>points on both sides </a:t>
            </a:r>
            <a:r>
              <a:rPr lang="en-US" dirty="0"/>
              <a:t>of the sample median.</a:t>
            </a:r>
          </a:p>
        </p:txBody>
      </p:sp>
      <p:sp>
        <p:nvSpPr>
          <p:cNvPr id="4" name="Slide Number Placeholder 3"/>
          <p:cNvSpPr>
            <a:spLocks noGrp="1"/>
          </p:cNvSpPr>
          <p:nvPr>
            <p:ph type="sldNum" sz="quarter" idx="12"/>
          </p:nvPr>
        </p:nvSpPr>
        <p:spPr/>
        <p:txBody>
          <a:bodyPr/>
          <a:lstStyle/>
          <a:p>
            <a:fld id="{A59F65AA-5AD6-4B27-A329-0A7EBCBF0449}" type="slidenum">
              <a:rPr lang="en-US" smtClean="0"/>
              <a:t>99</a:t>
            </a:fld>
            <a:endParaRPr lang="en-US"/>
          </a:p>
        </p:txBody>
      </p:sp>
    </p:spTree>
    <p:extLst>
      <p:ext uri="{BB962C8B-B14F-4D97-AF65-F5344CB8AC3E}">
        <p14:creationId xmlns:p14="http://schemas.microsoft.com/office/powerpoint/2010/main" val="4243656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143</TotalTime>
  <Words>7753</Words>
  <Application>Microsoft Office PowerPoint</Application>
  <PresentationFormat>On-screen Show (4:3)</PresentationFormat>
  <Paragraphs>1098</Paragraphs>
  <Slides>140</Slides>
  <Notes>1</Notes>
  <HiddenSlides>0</HiddenSlides>
  <MMClips>0</MMClips>
  <ScaleCrop>false</ScaleCrop>
  <HeadingPairs>
    <vt:vector size="4" baseType="variant">
      <vt:variant>
        <vt:lpstr>Theme</vt:lpstr>
      </vt:variant>
      <vt:variant>
        <vt:i4>1</vt:i4>
      </vt:variant>
      <vt:variant>
        <vt:lpstr>Slide Titles</vt:lpstr>
      </vt:variant>
      <vt:variant>
        <vt:i4>140</vt:i4>
      </vt:variant>
    </vt:vector>
  </HeadingPairs>
  <TitlesOfParts>
    <vt:vector size="141" baseType="lpstr">
      <vt:lpstr>Origin</vt:lpstr>
      <vt:lpstr>Methods Of Data Collection, Organization And Presentation</vt:lpstr>
      <vt:lpstr>Methods of Data collection</vt:lpstr>
      <vt:lpstr>Data Collection Methods</vt:lpstr>
      <vt:lpstr>PowerPoint Presentation</vt:lpstr>
      <vt:lpstr>Reading assignment </vt:lpstr>
      <vt:lpstr>1. Observation</vt:lpstr>
      <vt:lpstr>PowerPoint Presentation</vt:lpstr>
      <vt:lpstr>2. Interviews and self-administered questionnaire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Choosing a Method of Data Collection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in designing questionnaire</vt:lpstr>
      <vt:lpstr>PowerPoint Presentation</vt:lpstr>
      <vt:lpstr>PowerPoint Presentation</vt:lpstr>
      <vt:lpstr>PowerPoint Presentation</vt:lpstr>
      <vt:lpstr>PowerPoint Presentation</vt:lpstr>
      <vt:lpstr>Method of data organization and presentation</vt:lpstr>
      <vt:lpstr>Tabular presentation</vt:lpstr>
      <vt:lpstr>Introduction cont…</vt:lpstr>
      <vt:lpstr>Introduction cont…</vt:lpstr>
      <vt:lpstr>Introduction cont…</vt:lpstr>
      <vt:lpstr>Introduction cont…</vt:lpstr>
      <vt:lpstr>Introduction cont…</vt:lpstr>
      <vt:lpstr>Introduction cont…</vt:lpstr>
      <vt:lpstr>Construction of tables</vt:lpstr>
      <vt:lpstr>Construction of Table cont…</vt:lpstr>
      <vt:lpstr>Simple or one-way table</vt:lpstr>
      <vt:lpstr>PowerPoint Presentation</vt:lpstr>
      <vt:lpstr>Two-way table</vt:lpstr>
      <vt:lpstr>PowerPoint Presentation</vt:lpstr>
      <vt:lpstr>Higher Order Table</vt:lpstr>
      <vt:lpstr>PowerPoint Presentation</vt:lpstr>
      <vt:lpstr>Frequency Distributions</vt:lpstr>
      <vt:lpstr>A categorical distribution </vt:lpstr>
      <vt:lpstr>A categorical distribution cont…</vt:lpstr>
      <vt:lpstr>A categorical distribution cont…</vt:lpstr>
      <vt:lpstr>A categorical distribution cont…</vt:lpstr>
      <vt:lpstr>A categorical distribution cont…</vt:lpstr>
      <vt:lpstr>Cumulative Frequencies</vt:lpstr>
      <vt:lpstr>Cumulative Frequencies cont…</vt:lpstr>
      <vt:lpstr>Relative Frequency</vt:lpstr>
      <vt:lpstr>Mid-Point of a class interval and the determination of Class Boundaries</vt:lpstr>
      <vt:lpstr>True limits (or class boundaries) </vt:lpstr>
      <vt:lpstr>PowerPoint Presentation</vt:lpstr>
      <vt:lpstr>PowerPoint Presentation</vt:lpstr>
      <vt:lpstr>PowerPoint Presentation</vt:lpstr>
      <vt:lpstr>Diagrammatic and graphical Representation of  Data</vt:lpstr>
      <vt:lpstr>Introduction</vt:lpstr>
      <vt:lpstr> Importance of Diagrammatic Representation</vt:lpstr>
      <vt:lpstr>Limitations of Diagrammatic Representation</vt:lpstr>
      <vt:lpstr>Construction of graphs </vt:lpstr>
      <vt:lpstr>PowerPoint Presentation</vt:lpstr>
      <vt:lpstr>1. Bar Chart</vt:lpstr>
      <vt:lpstr>PowerPoint Presentation</vt:lpstr>
      <vt:lpstr>PowerPoint Presentation</vt:lpstr>
      <vt:lpstr>Bar Chart cont….</vt:lpstr>
      <vt:lpstr>PowerPoint Presentation</vt:lpstr>
      <vt:lpstr>Bar Chart cont….</vt:lpstr>
      <vt:lpstr>PowerPoint Presentation</vt:lpstr>
      <vt:lpstr>PowerPoint Presentation</vt:lpstr>
      <vt:lpstr>Pie-chart (qualitative or quantitative discrete data)  It is a circle divided into sectors so that the areas of the sectors are proportional to the frequencies. </vt:lpstr>
      <vt:lpstr>  Histograms (quantitative continuous data) </vt:lpstr>
      <vt:lpstr>PowerPoint Presentation</vt:lpstr>
      <vt:lpstr>PowerPoint Presentation</vt:lpstr>
      <vt:lpstr>FREQUENCY POLYGON </vt:lpstr>
      <vt:lpstr>FREQUENCY POLYGON cont… </vt:lpstr>
      <vt:lpstr>PowerPoint Presentation</vt:lpstr>
      <vt:lpstr>OGIVE OR CUMULATIVE FREQUENCY CURVE: </vt:lpstr>
      <vt:lpstr>PowerPoint Presentation</vt:lpstr>
      <vt:lpstr>The line diagram </vt:lpstr>
      <vt:lpstr>PowerPoint Presentation</vt:lpstr>
      <vt:lpstr>Methods of data summarization</vt:lpstr>
      <vt:lpstr>Measures of Central Tendency </vt:lpstr>
      <vt:lpstr>Introduction </vt:lpstr>
      <vt:lpstr>1. Arithmetic Mean</vt:lpstr>
      <vt:lpstr>PowerPoint Presentation</vt:lpstr>
      <vt:lpstr>PowerPoint Presentation</vt:lpstr>
      <vt:lpstr>PowerPoint Presentation</vt:lpstr>
      <vt:lpstr>Characteristics of Mean </vt:lpstr>
      <vt:lpstr>Characteristics of Mean cont…. </vt:lpstr>
      <vt:lpstr>Mean for a grouped data</vt:lpstr>
      <vt:lpstr>PowerPoint Presentation</vt:lpstr>
      <vt:lpstr>Median </vt:lpstr>
      <vt:lpstr>PowerPoint Presentation</vt:lpstr>
      <vt:lpstr>Median Cont…..</vt:lpstr>
      <vt:lpstr>Median Cont…..</vt:lpstr>
      <vt:lpstr>Median Cont…</vt:lpstr>
      <vt:lpstr>Characteristics of Median</vt:lpstr>
      <vt:lpstr>Median in a Grouped data</vt:lpstr>
      <vt:lpstr>PowerPoint Presentation</vt:lpstr>
      <vt:lpstr>Solution</vt:lpstr>
      <vt:lpstr>Mode </vt:lpstr>
      <vt:lpstr>PowerPoint Presentation</vt:lpstr>
      <vt:lpstr>Characteristics of Mode </vt:lpstr>
      <vt:lpstr>Measures of Variation</vt:lpstr>
      <vt:lpstr>Range</vt:lpstr>
      <vt:lpstr>Example: </vt:lpstr>
      <vt:lpstr>Characteristics of Range</vt:lpstr>
      <vt:lpstr>Quantiles</vt:lpstr>
      <vt:lpstr>PowerPoint Presentation</vt:lpstr>
      <vt:lpstr>PowerPoint Presentation</vt:lpstr>
      <vt:lpstr>PowerPoint Presentation</vt:lpstr>
      <vt:lpstr>PowerPoint Presentation</vt:lpstr>
      <vt:lpstr>PowerPoint Presentation</vt:lpstr>
      <vt:lpstr>PowerPoint Presentation</vt:lpstr>
      <vt:lpstr>Standard Deviation and Variance</vt:lpstr>
      <vt:lpstr>PowerPoint Presentation</vt:lpstr>
      <vt:lpstr>PowerPoint Presentation</vt:lpstr>
      <vt:lpstr>PowerPoint Presentation</vt:lpstr>
      <vt:lpstr>PowerPoint Presentation</vt:lpstr>
      <vt:lpstr>Coefficient of Variation </vt:lpstr>
      <vt:lpstr>PowerPoint Presentation</vt:lpstr>
      <vt:lpstr>PowerPoint Presentation</vt:lpstr>
      <vt:lpstr>Reading assignment</vt:lpstr>
      <vt:lpstr>Measures of shape of distribution </vt:lpstr>
      <vt:lpstr>Skeweness cont…</vt:lpstr>
      <vt:lpstr>PowerPoint Presentation</vt:lpstr>
      <vt:lpstr>PowerPoint Presentation</vt:lpstr>
      <vt:lpstr>Kurtosis cont…</vt:lpstr>
      <vt:lpstr>PowerPoint Presentation</vt:lpstr>
      <vt:lpstr>PowerPoint Presentation</vt:lpstr>
      <vt:lpstr>Skeweness vs kurtosis</vt:lpstr>
      <vt:lpstr>Data presentation, and summary measures using statistical software  Practice session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Of Data Collection, Organization And Presentation</dc:title>
  <dc:creator>user</dc:creator>
  <cp:lastModifiedBy>User</cp:lastModifiedBy>
  <cp:revision>72</cp:revision>
  <dcterms:created xsi:type="dcterms:W3CDTF">2017-09-12T11:08:00Z</dcterms:created>
  <dcterms:modified xsi:type="dcterms:W3CDTF">2025-02-06T17:05:02Z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1275A3EDDFE04A2095B16348ACE3E9C3_12</vt:lpwstr>
  </property>
  <property fmtid="{D5CDD505-2E9C-101B-9397-08002B2CF9AE}" pid="3" name="KSOProductBuildVer">
    <vt:lpwstr>1033-12.2.0.13215</vt:lpwstr>
  </property>
</Properties>
</file>