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56" r:id="rId2"/>
    <p:sldId id="257" r:id="rId3"/>
    <p:sldId id="258" r:id="rId4"/>
    <p:sldId id="259" r:id="rId5"/>
    <p:sldId id="289" r:id="rId6"/>
    <p:sldId id="290" r:id="rId7"/>
    <p:sldId id="291" r:id="rId8"/>
    <p:sldId id="292" r:id="rId9"/>
    <p:sldId id="293" r:id="rId10"/>
    <p:sldId id="294" r:id="rId11"/>
    <p:sldId id="283" r:id="rId12"/>
    <p:sldId id="284" r:id="rId13"/>
    <p:sldId id="285" r:id="rId14"/>
    <p:sldId id="286" r:id="rId15"/>
    <p:sldId id="297" r:id="rId16"/>
    <p:sldId id="298" r:id="rId17"/>
    <p:sldId id="299" r:id="rId18"/>
    <p:sldId id="300" r:id="rId19"/>
    <p:sldId id="301" r:id="rId20"/>
    <p:sldId id="302" r:id="rId21"/>
    <p:sldId id="307" r:id="rId22"/>
    <p:sldId id="308" r:id="rId23"/>
    <p:sldId id="309" r:id="rId24"/>
    <p:sldId id="311" r:id="rId25"/>
    <p:sldId id="314" r:id="rId26"/>
    <p:sldId id="315" r:id="rId27"/>
    <p:sldId id="316" r:id="rId28"/>
    <p:sldId id="317" r:id="rId29"/>
    <p:sldId id="318"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4680" autoAdjust="0"/>
  </p:normalViewPr>
  <p:slideViewPr>
    <p:cSldViewPr>
      <p:cViewPr varScale="1">
        <p:scale>
          <a:sx n="71" d="100"/>
          <a:sy n="71" d="100"/>
        </p:scale>
        <p:origin x="-1350" y="-96"/>
      </p:cViewPr>
      <p:guideLst>
        <p:guide orient="horz" pos="2160"/>
        <p:guide pos="2880"/>
      </p:guideLst>
    </p:cSldViewPr>
  </p:slideViewPr>
  <p:outlineViewPr>
    <p:cViewPr>
      <p:scale>
        <a:sx n="33" d="100"/>
        <a:sy n="33" d="100"/>
      </p:scale>
      <p:origin x="0" y="128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1EB918-4139-4B88-AA14-C6E988D46380}" type="datetimeFigureOut">
              <a:rPr lang="en-US" smtClean="0"/>
              <a:t>11/30/2024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5C7AB6-80F4-4785-B8CC-3428918B07BD}" type="slidenum">
              <a:rPr lang="en-US" smtClean="0"/>
              <a:t>‹#›</a:t>
            </a:fld>
            <a:endParaRPr lang="en-US" dirty="0"/>
          </a:p>
        </p:txBody>
      </p:sp>
    </p:spTree>
    <p:extLst>
      <p:ext uri="{BB962C8B-B14F-4D97-AF65-F5344CB8AC3E}">
        <p14:creationId xmlns:p14="http://schemas.microsoft.com/office/powerpoint/2010/main" val="439206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5750202-41C2-4F9C-87BB-E64B8C166D03}" type="datetime1">
              <a:rPr lang="en-US" smtClean="0"/>
              <a:t>11/30/2024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508B2F0-A532-4AB2-80DA-261F5E77D0E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85AB4-9F2F-4B2C-842D-3F1880B590B3}"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08B2F0-A532-4AB2-80DA-261F5E77D0E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58C63CA-7786-40A9-B3F6-DCEA58D6DAFB}"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08B2F0-A532-4AB2-80DA-261F5E77D0E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B19425E-60F0-41F1-9AB6-C621949003EB}" type="datetime1">
              <a:rPr lang="en-US" smtClean="0"/>
              <a:t>11/30/2024</a:t>
            </a:fld>
            <a:endParaRPr lang="en-US" dirty="0"/>
          </a:p>
        </p:txBody>
      </p:sp>
      <p:sp>
        <p:nvSpPr>
          <p:cNvPr id="9" name="Slide Number Placeholder 8"/>
          <p:cNvSpPr>
            <a:spLocks noGrp="1"/>
          </p:cNvSpPr>
          <p:nvPr>
            <p:ph type="sldNum" sz="quarter" idx="15"/>
          </p:nvPr>
        </p:nvSpPr>
        <p:spPr/>
        <p:txBody>
          <a:bodyPr rtlCol="0"/>
          <a:lstStyle/>
          <a:p>
            <a:fld id="{7508B2F0-A532-4AB2-80DA-261F5E77D0EB}"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5EA8BD3-8C1F-4496-95DD-AB13BCB6CA05}" type="datetime1">
              <a:rPr lang="en-US" smtClean="0"/>
              <a:t>11/30/2024</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508B2F0-A532-4AB2-80DA-261F5E77D0EB}"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B6EF4AF-49C8-4F44-89CD-280066A669A9}"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08B2F0-A532-4AB2-80DA-261F5E77D0EB}"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1C85CE8-7BA2-45E3-8E64-3E67803705AE}" type="datetime1">
              <a:rPr lang="en-US" smtClean="0"/>
              <a:t>11/30/2024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08B2F0-A532-4AB2-80DA-261F5E77D0EB}"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3B8AC0C-B862-45BC-AC05-FDD83BE6C8E6}" type="datetime1">
              <a:rPr lang="en-US" smtClean="0"/>
              <a:t>11/30/2024</a:t>
            </a:fld>
            <a:endParaRPr lang="en-US" dirty="0"/>
          </a:p>
        </p:txBody>
      </p:sp>
      <p:sp>
        <p:nvSpPr>
          <p:cNvPr id="7" name="Slide Number Placeholder 6"/>
          <p:cNvSpPr>
            <a:spLocks noGrp="1"/>
          </p:cNvSpPr>
          <p:nvPr>
            <p:ph type="sldNum" sz="quarter" idx="11"/>
          </p:nvPr>
        </p:nvSpPr>
        <p:spPr/>
        <p:txBody>
          <a:bodyPr rtlCol="0"/>
          <a:lstStyle/>
          <a:p>
            <a:fld id="{7508B2F0-A532-4AB2-80DA-261F5E77D0EB}"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37821-5F43-4EFC-8C8A-9281680006D0}" type="datetime1">
              <a:rPr lang="en-US" smtClean="0"/>
              <a:t>11/30/2024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08B2F0-A532-4AB2-80DA-261F5E77D0E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112E91B-E52C-4BCA-B903-76BFAC9195D3}" type="datetime1">
              <a:rPr lang="en-US" smtClean="0"/>
              <a:t>11/30/2024</a:t>
            </a:fld>
            <a:endParaRPr lang="en-US" dirty="0"/>
          </a:p>
        </p:txBody>
      </p:sp>
      <p:sp>
        <p:nvSpPr>
          <p:cNvPr id="22" name="Slide Number Placeholder 21"/>
          <p:cNvSpPr>
            <a:spLocks noGrp="1"/>
          </p:cNvSpPr>
          <p:nvPr>
            <p:ph type="sldNum" sz="quarter" idx="15"/>
          </p:nvPr>
        </p:nvSpPr>
        <p:spPr/>
        <p:txBody>
          <a:bodyPr rtlCol="0"/>
          <a:lstStyle/>
          <a:p>
            <a:fld id="{7508B2F0-A532-4AB2-80DA-261F5E77D0EB}"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AF5C4F7-1DFB-4958-9289-19615833E011}" type="datetime1">
              <a:rPr lang="en-US" smtClean="0"/>
              <a:t>11/30/2024</a:t>
            </a:fld>
            <a:endParaRPr lang="en-US" dirty="0"/>
          </a:p>
        </p:txBody>
      </p:sp>
      <p:sp>
        <p:nvSpPr>
          <p:cNvPr id="18" name="Slide Number Placeholder 17"/>
          <p:cNvSpPr>
            <a:spLocks noGrp="1"/>
          </p:cNvSpPr>
          <p:nvPr>
            <p:ph type="sldNum" sz="quarter" idx="11"/>
          </p:nvPr>
        </p:nvSpPr>
        <p:spPr/>
        <p:txBody>
          <a:bodyPr rtlCol="0"/>
          <a:lstStyle/>
          <a:p>
            <a:fld id="{7508B2F0-A532-4AB2-80DA-261F5E77D0EB}"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BB106E-8D8B-4012-B7AC-6F6FE5107C3D}" type="datetime1">
              <a:rPr lang="en-US" smtClean="0"/>
              <a:t>11/30/2024</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508B2F0-A532-4AB2-80DA-261F5E77D0E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685800"/>
            <a:ext cx="6172200" cy="1894362"/>
          </a:xfrm>
        </p:spPr>
        <p:txBody>
          <a:bodyPr/>
          <a:lstStyle/>
          <a:p>
            <a:r>
              <a:rPr lang="en-US" b="1" dirty="0" smtClean="0"/>
              <a:t>Introduction to statistics</a:t>
            </a:r>
            <a:endParaRPr lang="en-US" dirty="0"/>
          </a:p>
        </p:txBody>
      </p:sp>
      <p:sp>
        <p:nvSpPr>
          <p:cNvPr id="3" name="Subtitle 2"/>
          <p:cNvSpPr>
            <a:spLocks noGrp="1"/>
          </p:cNvSpPr>
          <p:nvPr>
            <p:ph type="subTitle" idx="1"/>
          </p:nvPr>
        </p:nvSpPr>
        <p:spPr>
          <a:xfrm>
            <a:off x="1447800" y="5029200"/>
            <a:ext cx="7391400" cy="1219200"/>
          </a:xfrm>
        </p:spPr>
        <p:txBody>
          <a:bodyPr>
            <a:normAutofit/>
          </a:bodyPr>
          <a:lstStyle/>
          <a:p>
            <a:pPr algn="ctr"/>
            <a:r>
              <a:rPr lang="en-US" b="1" dirty="0" smtClean="0"/>
              <a:t>By Samuel D.[A</a:t>
            </a:r>
            <a:r>
              <a:rPr lang="en-US" dirty="0" smtClean="0"/>
              <a:t>ssistant Prof, PhD in Epidemiology fellow</a:t>
            </a:r>
            <a:r>
              <a:rPr lang="en-US" b="1"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pPr algn="ctr"/>
            <a:r>
              <a:rPr lang="en-US" sz="2800" dirty="0" smtClean="0"/>
              <a:t>…… </a:t>
            </a:r>
            <a:r>
              <a:rPr lang="en-US" sz="2800" b="1" dirty="0"/>
              <a:t>Based on Methods of Analysis</a:t>
            </a:r>
            <a:endParaRPr lang="en-US" sz="2800" dirty="0"/>
          </a:p>
        </p:txBody>
      </p:sp>
      <p:sp>
        <p:nvSpPr>
          <p:cNvPr id="3" name="Content Placeholder 2"/>
          <p:cNvSpPr>
            <a:spLocks noGrp="1"/>
          </p:cNvSpPr>
          <p:nvPr>
            <p:ph sz="quarter" idx="1"/>
          </p:nvPr>
        </p:nvSpPr>
        <p:spPr>
          <a:xfrm>
            <a:off x="457200" y="1219200"/>
            <a:ext cx="8229600" cy="5254752"/>
          </a:xfrm>
        </p:spPr>
        <p:txBody>
          <a:bodyPr>
            <a:normAutofit/>
          </a:bodyPr>
          <a:lstStyle/>
          <a:p>
            <a:pPr marL="0" indent="0" algn="just">
              <a:lnSpc>
                <a:spcPct val="150000"/>
              </a:lnSpc>
              <a:buNone/>
            </a:pPr>
            <a:r>
              <a:rPr lang="en-US" b="1" dirty="0"/>
              <a:t>B. Non-Parametric Statistics</a:t>
            </a:r>
          </a:p>
          <a:p>
            <a:pPr algn="just">
              <a:lnSpc>
                <a:spcPct val="150000"/>
              </a:lnSpc>
            </a:pPr>
            <a:r>
              <a:rPr lang="en-US" dirty="0" smtClean="0"/>
              <a:t>Definition: </a:t>
            </a:r>
          </a:p>
          <a:p>
            <a:pPr lvl="1" algn="just">
              <a:lnSpc>
                <a:spcPct val="150000"/>
              </a:lnSpc>
            </a:pPr>
            <a:r>
              <a:rPr lang="en-US" dirty="0" smtClean="0"/>
              <a:t>Does </a:t>
            </a:r>
            <a:r>
              <a:rPr lang="en-US" b="1" dirty="0"/>
              <a:t>not rely on population distribution</a:t>
            </a:r>
            <a:r>
              <a:rPr lang="en-US" dirty="0"/>
              <a:t> assumptions.</a:t>
            </a:r>
          </a:p>
          <a:p>
            <a:pPr algn="just">
              <a:lnSpc>
                <a:spcPct val="150000"/>
              </a:lnSpc>
            </a:pPr>
            <a:r>
              <a:rPr lang="en-US" b="1" dirty="0"/>
              <a:t>Examples:</a:t>
            </a:r>
            <a:r>
              <a:rPr lang="en-US" dirty="0"/>
              <a:t> </a:t>
            </a:r>
            <a:endParaRPr lang="en-US" dirty="0" smtClean="0"/>
          </a:p>
          <a:p>
            <a:pPr lvl="1" algn="just">
              <a:lnSpc>
                <a:spcPct val="150000"/>
              </a:lnSpc>
            </a:pPr>
            <a:r>
              <a:rPr lang="en-US" dirty="0" smtClean="0"/>
              <a:t>Mann-Whitney </a:t>
            </a:r>
            <a:r>
              <a:rPr lang="en-US" dirty="0"/>
              <a:t>U test, </a:t>
            </a:r>
            <a:r>
              <a:rPr lang="en-US" dirty="0" err="1"/>
              <a:t>Kruskal</a:t>
            </a:r>
            <a:r>
              <a:rPr lang="en-US" dirty="0"/>
              <a:t>-Wallis test, Chi-square test.</a:t>
            </a:r>
          </a:p>
          <a:p>
            <a:pPr algn="just">
              <a:lnSpc>
                <a:spcPct val="150000"/>
              </a:lnSpc>
            </a:pPr>
            <a:r>
              <a:rPr lang="en-US" b="1" dirty="0"/>
              <a:t>Uses:</a:t>
            </a:r>
            <a:r>
              <a:rPr lang="en-US" dirty="0"/>
              <a:t> </a:t>
            </a:r>
            <a:endParaRPr lang="en-US" dirty="0" smtClean="0"/>
          </a:p>
          <a:p>
            <a:pPr lvl="1" algn="just">
              <a:lnSpc>
                <a:spcPct val="150000"/>
              </a:lnSpc>
            </a:pPr>
            <a:r>
              <a:rPr lang="en-US" dirty="0" smtClean="0"/>
              <a:t>Suitable </a:t>
            </a:r>
            <a:r>
              <a:rPr lang="en-US" dirty="0"/>
              <a:t>for ordinal data or small sample sizes.</a:t>
            </a:r>
          </a:p>
          <a:p>
            <a:pPr algn="just">
              <a:lnSpc>
                <a:spcPct val="150000"/>
              </a:lnSpc>
            </a:pPr>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10</a:t>
            </a:fld>
            <a:endParaRPr lang="en-US" dirty="0"/>
          </a:p>
        </p:txBody>
      </p:sp>
    </p:spTree>
    <p:extLst>
      <p:ext uri="{BB962C8B-B14F-4D97-AF65-F5344CB8AC3E}">
        <p14:creationId xmlns:p14="http://schemas.microsoft.com/office/powerpoint/2010/main" val="233654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6">
              <a:lumMod val="20000"/>
              <a:lumOff val="80000"/>
            </a:schemeClr>
          </a:solidFill>
        </p:spPr>
        <p:txBody>
          <a:bodyPr>
            <a:normAutofit/>
          </a:bodyPr>
          <a:lstStyle/>
          <a:p>
            <a:pPr algn="ctr"/>
            <a:r>
              <a:rPr lang="en-US" sz="2800" b="1" dirty="0" smtClean="0"/>
              <a:t>Characteristics of statistical data</a:t>
            </a:r>
            <a:endParaRPr lang="en-US" sz="2800" dirty="0"/>
          </a:p>
        </p:txBody>
      </p:sp>
      <p:sp>
        <p:nvSpPr>
          <p:cNvPr id="3" name="Content Placeholder 2"/>
          <p:cNvSpPr>
            <a:spLocks noGrp="1"/>
          </p:cNvSpPr>
          <p:nvPr>
            <p:ph sz="quarter" idx="1"/>
          </p:nvPr>
        </p:nvSpPr>
        <p:spPr>
          <a:xfrm>
            <a:off x="457200" y="1295400"/>
            <a:ext cx="8305800" cy="5178552"/>
          </a:xfrm>
        </p:spPr>
        <p:txBody>
          <a:bodyPr/>
          <a:lstStyle/>
          <a:p>
            <a:pPr marL="457200" indent="-457200">
              <a:buAutoNum type="arabicPeriod"/>
            </a:pPr>
            <a:r>
              <a:rPr lang="en-US" b="1" dirty="0" smtClean="0"/>
              <a:t>They must be in aggregates </a:t>
            </a:r>
            <a:endParaRPr lang="en-US" dirty="0" smtClean="0"/>
          </a:p>
          <a:p>
            <a:pPr marL="822960" lvl="1" indent="-457200" algn="just"/>
            <a:r>
              <a:rPr lang="en-US" dirty="0" smtClean="0"/>
              <a:t>This means that statistics are 'number of facts.' </a:t>
            </a:r>
          </a:p>
          <a:p>
            <a:pPr marL="822960" lvl="1" indent="-457200" algn="just"/>
            <a:r>
              <a:rPr lang="en-US" dirty="0" smtClean="0"/>
              <a:t>A single fact, even though numerically stated, cannot be called statistics.</a:t>
            </a:r>
          </a:p>
          <a:p>
            <a:pPr>
              <a:buNone/>
            </a:pPr>
            <a:endParaRPr lang="en-US" dirty="0" smtClean="0"/>
          </a:p>
          <a:p>
            <a:pPr algn="just">
              <a:buNone/>
            </a:pPr>
            <a:r>
              <a:rPr lang="en-US" dirty="0" smtClean="0"/>
              <a:t>2. </a:t>
            </a:r>
            <a:r>
              <a:rPr lang="en-US" b="1" dirty="0" smtClean="0"/>
              <a:t>They must be affected to a marked extent by a multiplicity of causes</a:t>
            </a:r>
            <a:r>
              <a:rPr lang="en-US" dirty="0" smtClean="0"/>
              <a:t>.</a:t>
            </a:r>
          </a:p>
          <a:p>
            <a:pPr lvl="1" algn="just"/>
            <a:r>
              <a:rPr lang="en-US" dirty="0" smtClean="0"/>
              <a:t>This means that statistics are aggregates of such facts only as grow out of a ' variety of circumstances'.</a:t>
            </a:r>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6">
              <a:lumMod val="20000"/>
              <a:lumOff val="80000"/>
            </a:schemeClr>
          </a:solidFill>
        </p:spPr>
        <p:txBody>
          <a:bodyPr/>
          <a:lstStyle/>
          <a:p>
            <a:pPr algn="ctr"/>
            <a:r>
              <a:rPr lang="en-US" dirty="0" err="1" smtClean="0"/>
              <a:t>Cxtics</a:t>
            </a:r>
            <a:r>
              <a:rPr lang="en-US" dirty="0" smtClean="0"/>
              <a:t> cont…</a:t>
            </a:r>
            <a:endParaRPr lang="en-US" dirty="0"/>
          </a:p>
        </p:txBody>
      </p:sp>
      <p:sp>
        <p:nvSpPr>
          <p:cNvPr id="3" name="Content Placeholder 2"/>
          <p:cNvSpPr>
            <a:spLocks noGrp="1"/>
          </p:cNvSpPr>
          <p:nvPr>
            <p:ph sz="quarter" idx="1"/>
          </p:nvPr>
        </p:nvSpPr>
        <p:spPr>
          <a:xfrm>
            <a:off x="457200" y="1066800"/>
            <a:ext cx="8229600" cy="5407152"/>
          </a:xfrm>
        </p:spPr>
        <p:txBody>
          <a:bodyPr>
            <a:normAutofit lnSpcReduction="10000"/>
          </a:bodyPr>
          <a:lstStyle/>
          <a:p>
            <a:pPr algn="just">
              <a:buNone/>
            </a:pPr>
            <a:r>
              <a:rPr lang="en-US" dirty="0" smtClean="0"/>
              <a:t>3.</a:t>
            </a:r>
            <a:r>
              <a:rPr lang="en-US" b="1" dirty="0" smtClean="0"/>
              <a:t>They must be enumerated or estimated according to a reasonable standard of accuracy </a:t>
            </a:r>
          </a:p>
          <a:p>
            <a:pPr lvl="1" algn="just"/>
            <a:endParaRPr lang="en-US" sz="2400" dirty="0" smtClean="0"/>
          </a:p>
          <a:p>
            <a:pPr lvl="1" algn="just"/>
            <a:r>
              <a:rPr lang="en-US" sz="2400" dirty="0" smtClean="0"/>
              <a:t>Statistics must be enumerated or estimated according to reasonable standards of accuracy.</a:t>
            </a:r>
          </a:p>
          <a:p>
            <a:pPr lvl="1" algn="just"/>
            <a:endParaRPr lang="en-US" sz="2400" dirty="0" smtClean="0"/>
          </a:p>
          <a:p>
            <a:pPr lvl="1" algn="just"/>
            <a:r>
              <a:rPr lang="en-US" sz="2400" dirty="0" smtClean="0"/>
              <a:t>This means that if aggregates of numerical facts are to be called 'statistics' they must be reasonably accurate. </a:t>
            </a:r>
          </a:p>
          <a:p>
            <a:pPr lvl="1" algn="just"/>
            <a:endParaRPr lang="en-US" sz="2400" dirty="0" smtClean="0"/>
          </a:p>
          <a:p>
            <a:pPr lvl="1" algn="just"/>
            <a:r>
              <a:rPr lang="en-US" sz="2400" dirty="0" smtClean="0"/>
              <a:t>This is necessary because statistical data are to serve as a basis for statistical investigations. If the basis happens to be incorrect the results are bound to be misleading.</a:t>
            </a:r>
            <a:endParaRPr lang="en-US" sz="2400" dirty="0"/>
          </a:p>
        </p:txBody>
      </p:sp>
      <p:sp>
        <p:nvSpPr>
          <p:cNvPr id="4" name="Slide Number Placeholder 3"/>
          <p:cNvSpPr>
            <a:spLocks noGrp="1"/>
          </p:cNvSpPr>
          <p:nvPr>
            <p:ph type="sldNum" sz="quarter" idx="15"/>
          </p:nvPr>
        </p:nvSpPr>
        <p:spPr/>
        <p:txBody>
          <a:bodyPr/>
          <a:lstStyle/>
          <a:p>
            <a:fld id="{7508B2F0-A532-4AB2-80DA-261F5E77D0EB}" type="slidenum">
              <a:rPr lang="en-US" smtClean="0"/>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6">
              <a:lumMod val="20000"/>
              <a:lumOff val="80000"/>
            </a:schemeClr>
          </a:solidFill>
        </p:spPr>
        <p:txBody>
          <a:bodyPr/>
          <a:lstStyle/>
          <a:p>
            <a:pPr algn="ctr"/>
            <a:r>
              <a:rPr lang="en-US" dirty="0" err="1" smtClean="0"/>
              <a:t>Cxtics</a:t>
            </a:r>
            <a:r>
              <a:rPr lang="en-US" dirty="0" smtClean="0"/>
              <a:t> cont…</a:t>
            </a:r>
            <a:endParaRPr lang="en-US" dirty="0"/>
          </a:p>
        </p:txBody>
      </p:sp>
      <p:sp>
        <p:nvSpPr>
          <p:cNvPr id="3" name="Content Placeholder 2"/>
          <p:cNvSpPr>
            <a:spLocks noGrp="1"/>
          </p:cNvSpPr>
          <p:nvPr>
            <p:ph sz="quarter" idx="1"/>
          </p:nvPr>
        </p:nvSpPr>
        <p:spPr>
          <a:xfrm>
            <a:off x="457200" y="1066800"/>
            <a:ext cx="8305800" cy="5407152"/>
          </a:xfrm>
        </p:spPr>
        <p:txBody>
          <a:bodyPr>
            <a:normAutofit/>
          </a:bodyPr>
          <a:lstStyle/>
          <a:p>
            <a:pPr algn="just">
              <a:buNone/>
            </a:pPr>
            <a:r>
              <a:rPr lang="en-US" dirty="0" smtClean="0"/>
              <a:t>4. </a:t>
            </a:r>
            <a:r>
              <a:rPr lang="en-US" b="1" dirty="0" smtClean="0"/>
              <a:t>They must have been collected in a systematic manner for a predetermined purpose. </a:t>
            </a:r>
          </a:p>
          <a:p>
            <a:pPr lvl="1" algn="just"/>
            <a:endParaRPr lang="en-US" sz="2400" dirty="0" smtClean="0"/>
          </a:p>
          <a:p>
            <a:pPr lvl="1" algn="just"/>
            <a:r>
              <a:rPr lang="en-US" sz="2400" dirty="0" smtClean="0"/>
              <a:t>Numerical data can be called statistics only if they have been compiled in a properly planned manner and for a purpose about which the enumerator had a definite idea. </a:t>
            </a:r>
          </a:p>
          <a:p>
            <a:pPr lvl="1" algn="just"/>
            <a:endParaRPr lang="en-US" sz="2400" dirty="0" smtClean="0"/>
          </a:p>
          <a:p>
            <a:pPr lvl="1" algn="just"/>
            <a:r>
              <a:rPr lang="en-US" sz="2400" dirty="0" smtClean="0"/>
              <a:t>Facts collected in an unsystematic manner and without a complete awareness of the object, will be confusing and cannot be made the basis of valid conclusions.</a:t>
            </a:r>
            <a:endParaRPr lang="en-US" sz="2400" dirty="0"/>
          </a:p>
        </p:txBody>
      </p:sp>
      <p:sp>
        <p:nvSpPr>
          <p:cNvPr id="4" name="Slide Number Placeholder 3"/>
          <p:cNvSpPr>
            <a:spLocks noGrp="1"/>
          </p:cNvSpPr>
          <p:nvPr>
            <p:ph type="sldNum" sz="quarter" idx="15"/>
          </p:nvPr>
        </p:nvSpPr>
        <p:spPr/>
        <p:txBody>
          <a:bodyPr/>
          <a:lstStyle/>
          <a:p>
            <a:fld id="{7508B2F0-A532-4AB2-80DA-261F5E77D0EB}" type="slidenum">
              <a:rPr lang="en-US" smtClean="0"/>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chemeClr val="accent6">
              <a:lumMod val="20000"/>
              <a:lumOff val="80000"/>
            </a:schemeClr>
          </a:solidFill>
        </p:spPr>
        <p:txBody>
          <a:bodyPr/>
          <a:lstStyle/>
          <a:p>
            <a:pPr algn="ctr"/>
            <a:r>
              <a:rPr lang="en-US" dirty="0" err="1" smtClean="0"/>
              <a:t>Cxtics</a:t>
            </a:r>
            <a:r>
              <a:rPr lang="en-US" dirty="0" smtClean="0"/>
              <a:t> cont…</a:t>
            </a:r>
            <a:endParaRPr lang="en-US" dirty="0"/>
          </a:p>
        </p:txBody>
      </p:sp>
      <p:sp>
        <p:nvSpPr>
          <p:cNvPr id="3" name="Content Placeholder 2"/>
          <p:cNvSpPr>
            <a:spLocks noGrp="1"/>
          </p:cNvSpPr>
          <p:nvPr>
            <p:ph sz="quarter" idx="1"/>
          </p:nvPr>
        </p:nvSpPr>
        <p:spPr>
          <a:xfrm>
            <a:off x="457200" y="1600200"/>
            <a:ext cx="8305800" cy="4873752"/>
          </a:xfrm>
        </p:spPr>
        <p:txBody>
          <a:bodyPr/>
          <a:lstStyle/>
          <a:p>
            <a:pPr>
              <a:buNone/>
            </a:pPr>
            <a:r>
              <a:rPr lang="en-US" dirty="0" smtClean="0"/>
              <a:t>5. </a:t>
            </a:r>
            <a:r>
              <a:rPr lang="en-US" b="1" dirty="0" smtClean="0"/>
              <a:t>They must be placed in relation to each other. </a:t>
            </a:r>
          </a:p>
          <a:p>
            <a:pPr lvl="1" algn="just"/>
            <a:endParaRPr lang="en-US" sz="2400" dirty="0" smtClean="0"/>
          </a:p>
          <a:p>
            <a:pPr lvl="1" algn="just"/>
            <a:r>
              <a:rPr lang="en-US" sz="2400" dirty="0" smtClean="0"/>
              <a:t>That is, they must be comparable. </a:t>
            </a:r>
          </a:p>
          <a:p>
            <a:pPr lvl="1" algn="just"/>
            <a:endParaRPr lang="en-US" sz="2400" dirty="0" smtClean="0"/>
          </a:p>
          <a:p>
            <a:pPr lvl="1" algn="just"/>
            <a:r>
              <a:rPr lang="en-US" sz="2400" dirty="0" smtClean="0"/>
              <a:t>Numerical facts may be placed in relation to each other either in point of time, space or condition. </a:t>
            </a:r>
          </a:p>
          <a:p>
            <a:pPr lvl="1" algn="just"/>
            <a:endParaRPr lang="en-US" sz="2400" dirty="0" smtClean="0"/>
          </a:p>
          <a:p>
            <a:pPr lvl="1" algn="just"/>
            <a:r>
              <a:rPr lang="en-US" sz="2400" dirty="0" smtClean="0"/>
              <a:t>The phrase, ‘placed in relation to each other' suggests that the facts should be comparable.</a:t>
            </a:r>
            <a:endParaRPr lang="en-US" sz="2400" dirty="0"/>
          </a:p>
        </p:txBody>
      </p:sp>
      <p:sp>
        <p:nvSpPr>
          <p:cNvPr id="4" name="Slide Number Placeholder 3"/>
          <p:cNvSpPr>
            <a:spLocks noGrp="1"/>
          </p:cNvSpPr>
          <p:nvPr>
            <p:ph type="sldNum" sz="quarter" idx="15"/>
          </p:nvPr>
        </p:nvSpPr>
        <p:spPr/>
        <p:txBody>
          <a:bodyPr/>
          <a:lstStyle/>
          <a:p>
            <a:fld id="{7508B2F0-A532-4AB2-80DA-261F5E77D0EB}" type="slidenum">
              <a:rPr lang="en-US" smtClean="0"/>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447800"/>
            <a:ext cx="6858000" cy="1447800"/>
          </a:xfrm>
        </p:spPr>
        <p:txBody>
          <a:bodyPr>
            <a:normAutofit/>
          </a:bodyPr>
          <a:lstStyle/>
          <a:p>
            <a:r>
              <a:rPr lang="en-US" sz="4800" b="1" dirty="0" smtClean="0">
                <a:latin typeface="Baskerville Old Face" panose="02020602080505020303" pitchFamily="18" charset="0"/>
              </a:rPr>
              <a:t>Scales of measurement</a:t>
            </a:r>
            <a:endParaRPr lang="en-US" sz="4800" dirty="0">
              <a:latin typeface="Baskerville Old Face" panose="02020602080505020303" pitchFamily="18" charset="0"/>
            </a:endParaRPr>
          </a:p>
        </p:txBody>
      </p:sp>
    </p:spTree>
    <p:extLst>
      <p:ext uri="{BB962C8B-B14F-4D97-AF65-F5344CB8AC3E}">
        <p14:creationId xmlns:p14="http://schemas.microsoft.com/office/powerpoint/2010/main" val="730962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chemeClr val="tx2">
              <a:lumMod val="20000"/>
              <a:lumOff val="80000"/>
            </a:schemeClr>
          </a:solidFill>
        </p:spPr>
        <p:txBody>
          <a:bodyPr/>
          <a:lstStyle/>
          <a:p>
            <a:pPr algn="ctr"/>
            <a:r>
              <a:rPr lang="en-US" dirty="0" smtClean="0"/>
              <a:t>Variable</a:t>
            </a:r>
            <a:endParaRPr lang="en-US" dirty="0"/>
          </a:p>
        </p:txBody>
      </p:sp>
      <p:sp>
        <p:nvSpPr>
          <p:cNvPr id="3" name="Content Placeholder 2"/>
          <p:cNvSpPr>
            <a:spLocks noGrp="1"/>
          </p:cNvSpPr>
          <p:nvPr>
            <p:ph sz="quarter" idx="1"/>
          </p:nvPr>
        </p:nvSpPr>
        <p:spPr>
          <a:xfrm>
            <a:off x="457200" y="1371600"/>
            <a:ext cx="8229600" cy="5257800"/>
          </a:xfrm>
        </p:spPr>
        <p:txBody>
          <a:bodyPr>
            <a:normAutofit/>
          </a:bodyPr>
          <a:lstStyle/>
          <a:p>
            <a:pPr>
              <a:buNone/>
            </a:pPr>
            <a:r>
              <a:rPr lang="en-US" b="1" dirty="0" smtClean="0"/>
              <a:t>Definition:</a:t>
            </a:r>
            <a:endParaRPr lang="en-US" dirty="0"/>
          </a:p>
          <a:p>
            <a:pPr lvl="1" algn="just"/>
            <a:r>
              <a:rPr lang="en-US" sz="2400" dirty="0"/>
              <a:t>Is any aspect of an individual that is measured and take any value for different individuals or cases, like blood pressure, or records, like age, sex</a:t>
            </a:r>
          </a:p>
          <a:p>
            <a:pPr algn="just">
              <a:buNone/>
            </a:pPr>
            <a:r>
              <a:rPr lang="en-US" dirty="0" smtClean="0"/>
              <a:t> </a:t>
            </a:r>
          </a:p>
          <a:p>
            <a:pPr lvl="1" algn="just"/>
            <a:endParaRPr lang="en-US" sz="2400" dirty="0" smtClean="0"/>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16</a:t>
            </a:fld>
            <a:endParaRPr lang="en-US" dirty="0"/>
          </a:p>
        </p:txBody>
      </p:sp>
    </p:spTree>
    <p:extLst>
      <p:ext uri="{BB962C8B-B14F-4D97-AF65-F5344CB8AC3E}">
        <p14:creationId xmlns:p14="http://schemas.microsoft.com/office/powerpoint/2010/main" val="64366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down)">
                                      <p:cBhvr>
                                        <p:cTn id="31" dur="580">
                                          <p:stCondLst>
                                            <p:cond delay="0"/>
                                          </p:stCondLst>
                                        </p:cTn>
                                        <p:tgtEl>
                                          <p:spTgt spid="3">
                                            <p:txEl>
                                              <p:pRg st="1" end="1"/>
                                            </p:txEl>
                                          </p:spTgt>
                                        </p:tgtEl>
                                      </p:cBhvr>
                                    </p:animEffect>
                                    <p:anim calcmode="lin" valueType="num">
                                      <p:cBhvr>
                                        <p:cTn id="32"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1" end="1"/>
                                            </p:txEl>
                                          </p:spTgt>
                                        </p:tgtEl>
                                      </p:cBhvr>
                                      <p:to x="100000" y="60000"/>
                                    </p:animScale>
                                    <p:animScale>
                                      <p:cBhvr>
                                        <p:cTn id="38" dur="166" decel="50000">
                                          <p:stCondLst>
                                            <p:cond delay="676"/>
                                          </p:stCondLst>
                                        </p:cTn>
                                        <p:tgtEl>
                                          <p:spTgt spid="3">
                                            <p:txEl>
                                              <p:pRg st="1" end="1"/>
                                            </p:txEl>
                                          </p:spTgt>
                                        </p:tgtEl>
                                      </p:cBhvr>
                                      <p:to x="100000" y="100000"/>
                                    </p:animScale>
                                    <p:animScale>
                                      <p:cBhvr>
                                        <p:cTn id="39" dur="26">
                                          <p:stCondLst>
                                            <p:cond delay="1312"/>
                                          </p:stCondLst>
                                        </p:cTn>
                                        <p:tgtEl>
                                          <p:spTgt spid="3">
                                            <p:txEl>
                                              <p:pRg st="1" end="1"/>
                                            </p:txEl>
                                          </p:spTgt>
                                        </p:tgtEl>
                                      </p:cBhvr>
                                      <p:to x="100000" y="80000"/>
                                    </p:animScale>
                                    <p:animScale>
                                      <p:cBhvr>
                                        <p:cTn id="40" dur="166" decel="50000">
                                          <p:stCondLst>
                                            <p:cond delay="1338"/>
                                          </p:stCondLst>
                                        </p:cTn>
                                        <p:tgtEl>
                                          <p:spTgt spid="3">
                                            <p:txEl>
                                              <p:pRg st="1" end="1"/>
                                            </p:txEl>
                                          </p:spTgt>
                                        </p:tgtEl>
                                      </p:cBhvr>
                                      <p:to x="100000" y="100000"/>
                                    </p:animScale>
                                    <p:animScale>
                                      <p:cBhvr>
                                        <p:cTn id="41" dur="26">
                                          <p:stCondLst>
                                            <p:cond delay="1642"/>
                                          </p:stCondLst>
                                        </p:cTn>
                                        <p:tgtEl>
                                          <p:spTgt spid="3">
                                            <p:txEl>
                                              <p:pRg st="1" end="1"/>
                                            </p:txEl>
                                          </p:spTgt>
                                        </p:tgtEl>
                                      </p:cBhvr>
                                      <p:to x="100000" y="90000"/>
                                    </p:animScale>
                                    <p:animScale>
                                      <p:cBhvr>
                                        <p:cTn id="42" dur="166" decel="50000">
                                          <p:stCondLst>
                                            <p:cond delay="1668"/>
                                          </p:stCondLst>
                                        </p:cTn>
                                        <p:tgtEl>
                                          <p:spTgt spid="3">
                                            <p:txEl>
                                              <p:pRg st="1" end="1"/>
                                            </p:txEl>
                                          </p:spTgt>
                                        </p:tgtEl>
                                      </p:cBhvr>
                                      <p:to x="100000" y="100000"/>
                                    </p:animScale>
                                    <p:animScale>
                                      <p:cBhvr>
                                        <p:cTn id="43" dur="26">
                                          <p:stCondLst>
                                            <p:cond delay="1808"/>
                                          </p:stCondLst>
                                        </p:cTn>
                                        <p:tgtEl>
                                          <p:spTgt spid="3">
                                            <p:txEl>
                                              <p:pRg st="1" end="1"/>
                                            </p:txEl>
                                          </p:spTgt>
                                        </p:tgtEl>
                                      </p:cBhvr>
                                      <p:to x="100000" y="95000"/>
                                    </p:animScale>
                                    <p:animScale>
                                      <p:cBhvr>
                                        <p:cTn id="44" dur="166" decel="50000">
                                          <p:stCondLst>
                                            <p:cond delay="1834"/>
                                          </p:stCondLst>
                                        </p:cTn>
                                        <p:tgtEl>
                                          <p:spTgt spid="3">
                                            <p:txEl>
                                              <p:pRg st="1" end="1"/>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9144000" cy="685800"/>
          </a:xfrm>
          <a:solidFill>
            <a:schemeClr val="tx2">
              <a:lumMod val="20000"/>
              <a:lumOff val="80000"/>
            </a:schemeClr>
          </a:solidFill>
        </p:spPr>
        <p:txBody>
          <a:bodyPr>
            <a:normAutofit/>
          </a:bodyPr>
          <a:lstStyle/>
          <a:p>
            <a:pPr algn="ctr" eaLnBrk="1" hangingPunct="1"/>
            <a:r>
              <a:rPr lang="en-US" sz="3200" b="1" dirty="0" smtClean="0">
                <a:solidFill>
                  <a:schemeClr val="tx1"/>
                </a:solidFill>
              </a:rPr>
              <a:t>TYPES OF VARIABLE</a:t>
            </a:r>
            <a:endParaRPr lang="en-US" sz="3200" dirty="0" smtClean="0"/>
          </a:p>
        </p:txBody>
      </p:sp>
      <p:sp>
        <p:nvSpPr>
          <p:cNvPr id="20483" name="Content Placeholder 2"/>
          <p:cNvSpPr>
            <a:spLocks noGrp="1"/>
          </p:cNvSpPr>
          <p:nvPr>
            <p:ph sz="quarter" idx="1"/>
          </p:nvPr>
        </p:nvSpPr>
        <p:spPr>
          <a:xfrm>
            <a:off x="304800" y="914400"/>
            <a:ext cx="8229600" cy="5181600"/>
          </a:xfrm>
        </p:spPr>
        <p:txBody>
          <a:bodyPr/>
          <a:lstStyle/>
          <a:p>
            <a:pPr algn="just" eaLnBrk="1" hangingPunct="1">
              <a:buFont typeface="Wingdings" panose="05000000000000000000" pitchFamily="2" charset="2"/>
              <a:buChar char="ü"/>
            </a:pPr>
            <a:r>
              <a:rPr lang="en-US" sz="2400" dirty="0" smtClean="0"/>
              <a:t>A first step in choosing how best to display and analyze data is to classify the variables into their different types, as different methods pertain to each. </a:t>
            </a:r>
          </a:p>
          <a:p>
            <a:pPr algn="just" eaLnBrk="1" hangingPunct="1">
              <a:buFont typeface="Wingdings" panose="05000000000000000000" pitchFamily="2" charset="2"/>
              <a:buChar char="ü"/>
            </a:pPr>
            <a:r>
              <a:rPr lang="en-US" sz="2400" dirty="0" smtClean="0"/>
              <a:t>The main division is between numerical (or quantitative) variables, categorical (or qualitative) variables and rates.</a:t>
            </a:r>
          </a:p>
          <a:p>
            <a:pPr algn="just" eaLnBrk="1" hangingPunct="1"/>
            <a:endParaRPr lang="en-US" dirty="0" smtClean="0"/>
          </a:p>
        </p:txBody>
      </p:sp>
      <p:sp>
        <p:nvSpPr>
          <p:cNvPr id="7" name="Slide Number Placeholder 6"/>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17</a:t>
            </a:fld>
            <a:endParaRPr lang="en-US" dirty="0"/>
          </a:p>
        </p:txBody>
      </p:sp>
      <p:sp>
        <p:nvSpPr>
          <p:cNvPr id="5" name="Rectangle 3"/>
          <p:cNvSpPr txBox="1">
            <a:spLocks noChangeArrowheads="1"/>
          </p:cNvSpPr>
          <p:nvPr/>
        </p:nvSpPr>
        <p:spPr bwMode="auto">
          <a:xfrm>
            <a:off x="457200" y="3276600"/>
            <a:ext cx="3581400" cy="2514600"/>
          </a:xfrm>
          <a:prstGeom prst="rect">
            <a:avLst/>
          </a:prstGeom>
          <a:noFill/>
          <a:ln w="9525">
            <a:noFill/>
            <a:miter lim="800000"/>
          </a:ln>
          <a:effectLst/>
        </p:spPr>
        <p:txBody>
          <a:bodyPr/>
          <a:lstStyle/>
          <a:p>
            <a:pPr marL="342900" indent="-342900" algn="l">
              <a:lnSpc>
                <a:spcPct val="90000"/>
              </a:lnSpc>
              <a:defRPr/>
            </a:pPr>
            <a:r>
              <a:rPr lang="en-US" sz="2200" b="1" u="sng" kern="0" dirty="0">
                <a:solidFill>
                  <a:srgbClr val="D60093"/>
                </a:solidFill>
                <a:latin typeface="+mn-lt"/>
              </a:rPr>
              <a:t>Quantitative Variables</a:t>
            </a:r>
          </a:p>
          <a:p>
            <a:pPr marL="342900" indent="-342900" algn="just">
              <a:lnSpc>
                <a:spcPct val="90000"/>
              </a:lnSpc>
              <a:buFont typeface="Arial" panose="020B0604020202020204" pitchFamily="34" charset="0"/>
              <a:buChar char="•"/>
              <a:defRPr/>
            </a:pPr>
            <a:r>
              <a:rPr lang="en-US" sz="2200" kern="0" dirty="0">
                <a:latin typeface="+mn-lt"/>
              </a:rPr>
              <a:t>It can be measured in the usual sense.</a:t>
            </a:r>
          </a:p>
          <a:p>
            <a:pPr marL="342900" indent="-342900" algn="l">
              <a:lnSpc>
                <a:spcPct val="90000"/>
              </a:lnSpc>
              <a:defRPr/>
            </a:pPr>
            <a:endParaRPr lang="en-US" sz="2200" kern="0" dirty="0" smtClean="0">
              <a:solidFill>
                <a:srgbClr val="FF0000"/>
              </a:solidFill>
              <a:latin typeface="Monotype Corsiva" panose="03010101010201010101" pitchFamily="66" charset="0"/>
            </a:endParaRPr>
          </a:p>
          <a:p>
            <a:pPr marL="342900" indent="-342900" algn="l">
              <a:lnSpc>
                <a:spcPct val="90000"/>
              </a:lnSpc>
              <a:defRPr/>
            </a:pPr>
            <a:r>
              <a:rPr lang="en-US" sz="2200" kern="0" dirty="0" smtClean="0">
                <a:solidFill>
                  <a:srgbClr val="FF0000"/>
                </a:solidFill>
                <a:latin typeface="Monotype Corsiva" panose="03010101010201010101" pitchFamily="66" charset="0"/>
              </a:rPr>
              <a:t>for </a:t>
            </a:r>
            <a:r>
              <a:rPr lang="en-US" sz="2200" kern="0" dirty="0">
                <a:solidFill>
                  <a:srgbClr val="FF0000"/>
                </a:solidFill>
                <a:latin typeface="Monotype Corsiva" panose="03010101010201010101" pitchFamily="66" charset="0"/>
              </a:rPr>
              <a:t>example</a:t>
            </a:r>
            <a:r>
              <a:rPr lang="en-US" sz="2200" kern="0" dirty="0">
                <a:solidFill>
                  <a:srgbClr val="FFFF00"/>
                </a:solidFill>
                <a:latin typeface="Monotype Corsiva" panose="03010101010201010101" pitchFamily="66" charset="0"/>
              </a:rPr>
              <a:t>:</a:t>
            </a:r>
            <a:r>
              <a:rPr lang="en-US" sz="2200" kern="0" dirty="0">
                <a:latin typeface="+mn-lt"/>
              </a:rPr>
              <a:t> </a:t>
            </a:r>
          </a:p>
          <a:p>
            <a:pPr marL="342900" indent="-342900" algn="l">
              <a:lnSpc>
                <a:spcPct val="90000"/>
              </a:lnSpc>
              <a:defRPr/>
            </a:pPr>
            <a:r>
              <a:rPr lang="en-US" sz="2200" kern="0" dirty="0">
                <a:latin typeface="+mn-lt"/>
              </a:rPr>
              <a:t>-   </a:t>
            </a:r>
            <a:r>
              <a:rPr lang="en-US" sz="2200" kern="0" dirty="0" smtClean="0">
                <a:latin typeface="+mn-lt"/>
              </a:rPr>
              <a:t>The </a:t>
            </a:r>
            <a:r>
              <a:rPr lang="en-US" sz="2200" kern="0" dirty="0">
                <a:latin typeface="+mn-lt"/>
              </a:rPr>
              <a:t>heights of adult males, </a:t>
            </a:r>
          </a:p>
          <a:p>
            <a:pPr marL="342900" indent="-342900" algn="l">
              <a:lnSpc>
                <a:spcPct val="90000"/>
              </a:lnSpc>
              <a:buFontTx/>
              <a:buChar char="-"/>
              <a:defRPr/>
            </a:pPr>
            <a:r>
              <a:rPr lang="en-US" sz="2200" kern="0" dirty="0">
                <a:latin typeface="+mn-lt"/>
              </a:rPr>
              <a:t>T</a:t>
            </a:r>
            <a:r>
              <a:rPr lang="en-US" sz="2200" kern="0" dirty="0" smtClean="0">
                <a:latin typeface="+mn-lt"/>
              </a:rPr>
              <a:t>he </a:t>
            </a:r>
            <a:r>
              <a:rPr lang="en-US" sz="2200" kern="0" dirty="0">
                <a:latin typeface="+mn-lt"/>
              </a:rPr>
              <a:t>weights of preschool children,</a:t>
            </a:r>
          </a:p>
          <a:p>
            <a:pPr marL="342900" indent="-342900" algn="l">
              <a:lnSpc>
                <a:spcPct val="90000"/>
              </a:lnSpc>
              <a:buFontTx/>
              <a:buChar char="-"/>
              <a:defRPr/>
            </a:pPr>
            <a:r>
              <a:rPr lang="en-US" sz="2200" kern="0" dirty="0">
                <a:latin typeface="+mn-lt"/>
              </a:rPr>
              <a:t>T</a:t>
            </a:r>
            <a:r>
              <a:rPr lang="en-US" sz="2200" kern="0" dirty="0" smtClean="0">
                <a:latin typeface="+mn-lt"/>
              </a:rPr>
              <a:t>he </a:t>
            </a:r>
            <a:r>
              <a:rPr lang="en-US" sz="2200" kern="0" dirty="0">
                <a:latin typeface="+mn-lt"/>
              </a:rPr>
              <a:t>ages of patients seen in a  dental clinic</a:t>
            </a:r>
            <a:r>
              <a:rPr lang="en-US" sz="2200" b="1" kern="0" dirty="0">
                <a:latin typeface="+mn-lt"/>
              </a:rPr>
              <a:t>.</a:t>
            </a:r>
          </a:p>
        </p:txBody>
      </p:sp>
      <p:sp>
        <p:nvSpPr>
          <p:cNvPr id="6" name="Rectangle 4"/>
          <p:cNvSpPr txBox="1">
            <a:spLocks noChangeArrowheads="1"/>
          </p:cNvSpPr>
          <p:nvPr/>
        </p:nvSpPr>
        <p:spPr>
          <a:xfrm>
            <a:off x="4343400" y="2819400"/>
            <a:ext cx="4343400" cy="3733800"/>
          </a:xfrm>
          <a:prstGeom prst="rect">
            <a:avLst/>
          </a:prstGeom>
        </p:spPr>
        <p:txBody>
          <a:bodyPr/>
          <a:lstStyle/>
          <a:p>
            <a:pPr marL="342900" indent="-342900" algn="l">
              <a:defRPr/>
            </a:pPr>
            <a:r>
              <a:rPr lang="en-US" sz="2400" b="1" u="sng" kern="0" dirty="0">
                <a:solidFill>
                  <a:srgbClr val="D60093"/>
                </a:solidFill>
                <a:latin typeface="+mn-lt"/>
              </a:rPr>
              <a:t>Qualitative Variables</a:t>
            </a:r>
          </a:p>
          <a:p>
            <a:pPr marL="342900" indent="-342900" algn="l">
              <a:buFont typeface="Arial" panose="020B0604020202020204" pitchFamily="34" charset="0"/>
              <a:buChar char="•"/>
              <a:defRPr/>
            </a:pPr>
            <a:r>
              <a:rPr lang="en-US" sz="2200" kern="0" dirty="0">
                <a:latin typeface="+mn-lt"/>
              </a:rPr>
              <a:t>Many characteristics are not capable of </a:t>
            </a:r>
            <a:r>
              <a:rPr lang="en-US" sz="2200" kern="0" dirty="0" smtClean="0">
                <a:latin typeface="+mn-lt"/>
              </a:rPr>
              <a:t>being measured.</a:t>
            </a:r>
          </a:p>
          <a:p>
            <a:pPr marL="342900" indent="-342900" algn="l">
              <a:buFont typeface="Arial" panose="020B0604020202020204" pitchFamily="34" charset="0"/>
              <a:buChar char="•"/>
              <a:defRPr/>
            </a:pPr>
            <a:r>
              <a:rPr lang="en-US" sz="2200" kern="0" dirty="0" smtClean="0">
                <a:latin typeface="+mn-lt"/>
              </a:rPr>
              <a:t>Some </a:t>
            </a:r>
            <a:r>
              <a:rPr lang="en-US" sz="2200" kern="0" dirty="0">
                <a:latin typeface="+mn-lt"/>
              </a:rPr>
              <a:t>of them can be ordered or ranked.</a:t>
            </a:r>
          </a:p>
          <a:p>
            <a:pPr marL="342900" indent="-342900" algn="l">
              <a:spcBef>
                <a:spcPct val="20000"/>
              </a:spcBef>
              <a:defRPr/>
            </a:pPr>
            <a:r>
              <a:rPr lang="en-US" sz="2200" kern="0" dirty="0">
                <a:solidFill>
                  <a:srgbClr val="FF0000"/>
                </a:solidFill>
                <a:latin typeface="Monotype Corsiva" panose="03010101010201010101" pitchFamily="66" charset="0"/>
              </a:rPr>
              <a:t>For example:</a:t>
            </a:r>
          </a:p>
          <a:p>
            <a:pPr marL="342900" indent="-342900" algn="l">
              <a:spcBef>
                <a:spcPct val="20000"/>
              </a:spcBef>
              <a:defRPr/>
            </a:pPr>
            <a:r>
              <a:rPr lang="en-US" sz="2200" kern="0" dirty="0">
                <a:latin typeface="+mn-lt"/>
              </a:rPr>
              <a:t>- </a:t>
            </a:r>
            <a:r>
              <a:rPr lang="en-US" sz="2200" kern="0" dirty="0" smtClean="0">
                <a:latin typeface="+mn-lt"/>
              </a:rPr>
              <a:t>Classification </a:t>
            </a:r>
            <a:r>
              <a:rPr lang="en-US" sz="2200" kern="0" dirty="0">
                <a:latin typeface="+mn-lt"/>
              </a:rPr>
              <a:t>of people into socio-economic groups, </a:t>
            </a:r>
          </a:p>
          <a:p>
            <a:pPr marL="342900" indent="-342900" algn="l">
              <a:spcBef>
                <a:spcPct val="20000"/>
              </a:spcBef>
              <a:defRPr/>
            </a:pPr>
            <a:r>
              <a:rPr lang="en-US" sz="2200" kern="0" dirty="0">
                <a:latin typeface="+mn-lt"/>
              </a:rPr>
              <a:t>- </a:t>
            </a:r>
            <a:r>
              <a:rPr lang="en-US" sz="2200" kern="0" dirty="0" smtClean="0">
                <a:latin typeface="+mn-lt"/>
              </a:rPr>
              <a:t>Social </a:t>
            </a:r>
            <a:r>
              <a:rPr lang="en-US" sz="2200" kern="0" dirty="0">
                <a:latin typeface="+mn-lt"/>
              </a:rPr>
              <a:t>classes based on income, education, etc</a:t>
            </a:r>
            <a:r>
              <a:rPr lang="en-US" sz="2200" b="1" kern="0" dirty="0">
                <a:latin typeface="+mn-lt"/>
              </a:rPr>
              <a:t>.</a:t>
            </a:r>
            <a:endParaRPr lang="en-US" sz="2200" kern="0" dirty="0">
              <a:latin typeface="+mn-lt"/>
            </a:endParaRPr>
          </a:p>
        </p:txBody>
      </p:sp>
    </p:spTree>
    <p:extLst>
      <p:ext uri="{BB962C8B-B14F-4D97-AF65-F5344CB8AC3E}">
        <p14:creationId xmlns:p14="http://schemas.microsoft.com/office/powerpoint/2010/main" val="65494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lide(from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slide(from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slide(from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slide(from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slide(from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slide(fromRigh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slide(fromRight)">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slide(fromRight)">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2"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slide(fromRight)">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slide(fromRight)">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slide(fromRight)">
                                      <p:cBhvr>
                                        <p:cTn id="62" dur="500"/>
                                        <p:tgtEl>
                                          <p:spTgt spid="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5" presetClass="entr" presetSubtype="0" fill="hold" grpId="0" nodeType="clickEffect">
                                  <p:stCondLst>
                                    <p:cond delay="0"/>
                                  </p:stCondLst>
                                  <p:childTnLst>
                                    <p:set>
                                      <p:cBhvr>
                                        <p:cTn id="66" dur="1" fill="hold">
                                          <p:stCondLst>
                                            <p:cond delay="0"/>
                                          </p:stCondLst>
                                        </p:cTn>
                                        <p:tgtEl>
                                          <p:spTgt spid="20482"/>
                                        </p:tgtEl>
                                        <p:attrNameLst>
                                          <p:attrName>style.visibility</p:attrName>
                                        </p:attrNameLst>
                                      </p:cBhvr>
                                      <p:to>
                                        <p:strVal val="visible"/>
                                      </p:to>
                                    </p:set>
                                    <p:animEffect transition="in" filter="fade">
                                      <p:cBhvr>
                                        <p:cTn id="67" dur="2000"/>
                                        <p:tgtEl>
                                          <p:spTgt spid="20482"/>
                                        </p:tgtEl>
                                      </p:cBhvr>
                                    </p:animEffect>
                                    <p:anim calcmode="lin" valueType="num">
                                      <p:cBhvr>
                                        <p:cTn id="68" dur="2000" fill="hold"/>
                                        <p:tgtEl>
                                          <p:spTgt spid="20482"/>
                                        </p:tgtEl>
                                        <p:attrNameLst>
                                          <p:attrName>ppt_w</p:attrName>
                                        </p:attrNameLst>
                                      </p:cBhvr>
                                      <p:tavLst>
                                        <p:tav tm="0" fmla="#ppt_w*sin(2.5*pi*$)">
                                          <p:val>
                                            <p:fltVal val="0"/>
                                          </p:val>
                                        </p:tav>
                                        <p:tav tm="100000">
                                          <p:val>
                                            <p:fltVal val="1"/>
                                          </p:val>
                                        </p:tav>
                                      </p:tavLst>
                                    </p:anim>
                                    <p:anim calcmode="lin" valueType="num">
                                      <p:cBhvr>
                                        <p:cTn id="69" dur="2000" fill="hold"/>
                                        <p:tgtEl>
                                          <p:spTgt spid="2048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5" grpId="0" build="p" autoUpdateAnimBg="0"/>
      <p:bldP spid="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ctr"/>
            <a:r>
              <a:rPr lang="en-US" b="1" i="1" dirty="0" smtClean="0"/>
              <a:t>Qualitative variable</a:t>
            </a:r>
            <a:endParaRPr lang="en-US" dirty="0"/>
          </a:p>
        </p:txBody>
      </p:sp>
      <p:sp>
        <p:nvSpPr>
          <p:cNvPr id="3" name="Content Placeholder 2"/>
          <p:cNvSpPr>
            <a:spLocks noGrp="1"/>
          </p:cNvSpPr>
          <p:nvPr>
            <p:ph sz="quarter" idx="1"/>
          </p:nvPr>
        </p:nvSpPr>
        <p:spPr>
          <a:xfrm>
            <a:off x="457200" y="1600200"/>
            <a:ext cx="8153400" cy="4873752"/>
          </a:xfrm>
        </p:spPr>
        <p:txBody>
          <a:bodyPr>
            <a:normAutofit/>
          </a:bodyPr>
          <a:lstStyle/>
          <a:p>
            <a:pPr algn="just"/>
            <a:r>
              <a:rPr lang="en-US" i="1" dirty="0" smtClean="0"/>
              <a:t>Is a </a:t>
            </a:r>
            <a:r>
              <a:rPr lang="en-US" i="1" dirty="0"/>
              <a:t>variable or characteristic which cannot </a:t>
            </a:r>
            <a:r>
              <a:rPr lang="en-US" i="1" dirty="0" smtClean="0"/>
              <a:t>be </a:t>
            </a:r>
            <a:r>
              <a:rPr lang="en-US" dirty="0" smtClean="0"/>
              <a:t>measured </a:t>
            </a:r>
            <a:r>
              <a:rPr lang="en-US" dirty="0"/>
              <a:t>in quantitative form but can only be identified by name </a:t>
            </a:r>
            <a:r>
              <a:rPr lang="en-US" dirty="0" smtClean="0"/>
              <a:t>or categories</a:t>
            </a:r>
            <a:r>
              <a:rPr lang="en-US" dirty="0"/>
              <a:t>, </a:t>
            </a:r>
            <a:endParaRPr lang="en-US" dirty="0" smtClean="0"/>
          </a:p>
          <a:p>
            <a:endParaRPr lang="en-US" dirty="0" smtClean="0"/>
          </a:p>
          <a:p>
            <a:r>
              <a:rPr lang="en-US" dirty="0" smtClean="0"/>
              <a:t>For </a:t>
            </a:r>
            <a:r>
              <a:rPr lang="en-US" dirty="0"/>
              <a:t>instance </a:t>
            </a:r>
            <a:endParaRPr lang="en-US" dirty="0" smtClean="0"/>
          </a:p>
          <a:p>
            <a:pPr lvl="1">
              <a:lnSpc>
                <a:spcPct val="150000"/>
              </a:lnSpc>
            </a:pPr>
            <a:r>
              <a:rPr lang="en-US" dirty="0" smtClean="0"/>
              <a:t>Place </a:t>
            </a:r>
            <a:r>
              <a:rPr lang="en-US" dirty="0"/>
              <a:t>of birth, </a:t>
            </a:r>
            <a:endParaRPr lang="en-US" dirty="0" smtClean="0"/>
          </a:p>
          <a:p>
            <a:pPr lvl="1">
              <a:lnSpc>
                <a:spcPct val="150000"/>
              </a:lnSpc>
            </a:pPr>
            <a:r>
              <a:rPr lang="en-US" dirty="0" smtClean="0"/>
              <a:t>Ethnic </a:t>
            </a:r>
            <a:r>
              <a:rPr lang="en-US" dirty="0"/>
              <a:t>group, </a:t>
            </a:r>
            <a:endParaRPr lang="en-US" dirty="0" smtClean="0"/>
          </a:p>
          <a:p>
            <a:pPr lvl="1">
              <a:lnSpc>
                <a:spcPct val="150000"/>
              </a:lnSpc>
            </a:pPr>
            <a:r>
              <a:rPr lang="en-US" dirty="0" smtClean="0"/>
              <a:t>Type </a:t>
            </a:r>
            <a:r>
              <a:rPr lang="en-US" dirty="0"/>
              <a:t>of </a:t>
            </a:r>
            <a:r>
              <a:rPr lang="en-US" dirty="0" smtClean="0"/>
              <a:t>drug,</a:t>
            </a:r>
          </a:p>
          <a:p>
            <a:pPr lvl="1">
              <a:lnSpc>
                <a:spcPct val="150000"/>
              </a:lnSpc>
            </a:pPr>
            <a:r>
              <a:rPr lang="en-US" dirty="0" smtClean="0"/>
              <a:t>Degree </a:t>
            </a:r>
            <a:r>
              <a:rPr lang="en-US" dirty="0"/>
              <a:t>of pain </a:t>
            </a:r>
            <a:r>
              <a:rPr lang="en-US" dirty="0" smtClean="0"/>
              <a:t>(minimal, moderate</a:t>
            </a:r>
            <a:r>
              <a:rPr lang="en-US" dirty="0"/>
              <a:t>, severe or unbearable).</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18</a:t>
            </a:fld>
            <a:endParaRPr lang="en-US" dirty="0"/>
          </a:p>
        </p:txBody>
      </p:sp>
    </p:spTree>
    <p:extLst>
      <p:ext uri="{BB962C8B-B14F-4D97-AF65-F5344CB8AC3E}">
        <p14:creationId xmlns:p14="http://schemas.microsoft.com/office/powerpoint/2010/main" val="219156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20000"/>
              <a:lumOff val="80000"/>
            </a:schemeClr>
          </a:solidFill>
        </p:spPr>
        <p:txBody>
          <a:bodyPr/>
          <a:lstStyle/>
          <a:p>
            <a:pPr algn="ctr"/>
            <a:r>
              <a:rPr lang="en-US" b="1" i="1" dirty="0" smtClean="0"/>
              <a:t>Quantitative variable</a:t>
            </a:r>
            <a:endParaRPr lang="en-US" dirty="0"/>
          </a:p>
        </p:txBody>
      </p:sp>
      <p:sp>
        <p:nvSpPr>
          <p:cNvPr id="3" name="Content Placeholder 2"/>
          <p:cNvSpPr>
            <a:spLocks noGrp="1"/>
          </p:cNvSpPr>
          <p:nvPr>
            <p:ph sz="quarter" idx="1"/>
          </p:nvPr>
        </p:nvSpPr>
        <p:spPr>
          <a:xfrm>
            <a:off x="457200" y="1295400"/>
            <a:ext cx="8229600" cy="4830763"/>
          </a:xfrm>
        </p:spPr>
        <p:txBody>
          <a:bodyPr>
            <a:normAutofit lnSpcReduction="10000"/>
          </a:bodyPr>
          <a:lstStyle/>
          <a:p>
            <a:pPr algn="just"/>
            <a:r>
              <a:rPr lang="en-US" i="1" dirty="0" smtClean="0"/>
              <a:t>Is </a:t>
            </a:r>
            <a:r>
              <a:rPr lang="en-US" i="1" dirty="0"/>
              <a:t>one that can </a:t>
            </a:r>
            <a:r>
              <a:rPr lang="en-US" i="1" dirty="0" smtClean="0"/>
              <a:t>be </a:t>
            </a:r>
            <a:r>
              <a:rPr lang="en-US" dirty="0" smtClean="0"/>
              <a:t>measured </a:t>
            </a:r>
            <a:r>
              <a:rPr lang="en-US" dirty="0"/>
              <a:t>and expressed numerically and they can be of two </a:t>
            </a:r>
            <a:r>
              <a:rPr lang="en-US" dirty="0" smtClean="0"/>
              <a:t>types (discrete </a:t>
            </a:r>
            <a:r>
              <a:rPr lang="en-US" dirty="0"/>
              <a:t>or continuous). </a:t>
            </a:r>
            <a:endParaRPr lang="en-US" dirty="0" smtClean="0"/>
          </a:p>
          <a:p>
            <a:pPr algn="just"/>
            <a:endParaRPr lang="en-US" dirty="0"/>
          </a:p>
          <a:p>
            <a:pPr algn="just"/>
            <a:r>
              <a:rPr lang="en-US" dirty="0" smtClean="0"/>
              <a:t>The </a:t>
            </a:r>
            <a:r>
              <a:rPr lang="en-US" dirty="0"/>
              <a:t>values of a discrete variable are </a:t>
            </a:r>
            <a:r>
              <a:rPr lang="en-US" dirty="0" smtClean="0"/>
              <a:t>usually whole </a:t>
            </a:r>
            <a:r>
              <a:rPr lang="en-US" dirty="0"/>
              <a:t>numbers, such as the number of episodes of </a:t>
            </a:r>
            <a:r>
              <a:rPr lang="en-US" dirty="0" err="1"/>
              <a:t>diarrhoea</a:t>
            </a:r>
            <a:r>
              <a:rPr lang="en-US" dirty="0"/>
              <a:t> in </a:t>
            </a:r>
            <a:r>
              <a:rPr lang="en-US" dirty="0" smtClean="0"/>
              <a:t>the first </a:t>
            </a:r>
            <a:r>
              <a:rPr lang="en-US" dirty="0"/>
              <a:t>five years of life. </a:t>
            </a:r>
            <a:endParaRPr lang="en-US" dirty="0" smtClean="0"/>
          </a:p>
          <a:p>
            <a:pPr algn="just"/>
            <a:endParaRPr lang="en-US" dirty="0"/>
          </a:p>
          <a:p>
            <a:pPr algn="just"/>
            <a:r>
              <a:rPr lang="en-US" dirty="0" smtClean="0"/>
              <a:t>A </a:t>
            </a:r>
            <a:r>
              <a:rPr lang="en-US" dirty="0"/>
              <a:t>continuous variable is a measurement on </a:t>
            </a:r>
            <a:r>
              <a:rPr lang="en-US" dirty="0" smtClean="0"/>
              <a:t>a continuous </a:t>
            </a:r>
            <a:r>
              <a:rPr lang="en-US" dirty="0"/>
              <a:t>scale. </a:t>
            </a:r>
            <a:endParaRPr lang="en-US" dirty="0" smtClean="0"/>
          </a:p>
          <a:p>
            <a:pPr algn="just"/>
            <a:endParaRPr lang="en-US" dirty="0" smtClean="0"/>
          </a:p>
          <a:p>
            <a:pPr algn="just"/>
            <a:r>
              <a:rPr lang="en-US" dirty="0" smtClean="0"/>
              <a:t>Examples </a:t>
            </a:r>
            <a:r>
              <a:rPr lang="en-US" dirty="0"/>
              <a:t>include weight, height, blood </a:t>
            </a:r>
            <a:r>
              <a:rPr lang="en-US" dirty="0" smtClean="0"/>
              <a:t>pressure, age</a:t>
            </a:r>
            <a:r>
              <a:rPr lang="en-US" dirty="0"/>
              <a:t>, etc.</a:t>
            </a:r>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19</a:t>
            </a:fld>
            <a:endParaRPr lang="en-US" dirty="0"/>
          </a:p>
        </p:txBody>
      </p:sp>
    </p:spTree>
    <p:extLst>
      <p:ext uri="{BB962C8B-B14F-4D97-AF65-F5344CB8AC3E}">
        <p14:creationId xmlns:p14="http://schemas.microsoft.com/office/powerpoint/2010/main" val="7706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ctr"/>
            <a:r>
              <a:rPr lang="en-US" dirty="0" smtClean="0"/>
              <a:t>Objectives</a:t>
            </a:r>
            <a:endParaRPr lang="en-US" dirty="0"/>
          </a:p>
        </p:txBody>
      </p:sp>
      <p:sp>
        <p:nvSpPr>
          <p:cNvPr id="3" name="Content Placeholder 2"/>
          <p:cNvSpPr>
            <a:spLocks noGrp="1"/>
          </p:cNvSpPr>
          <p:nvPr>
            <p:ph sz="quarter" idx="1"/>
          </p:nvPr>
        </p:nvSpPr>
        <p:spPr>
          <a:xfrm>
            <a:off x="457200" y="1600200"/>
            <a:ext cx="8077200" cy="4873752"/>
          </a:xfrm>
        </p:spPr>
        <p:txBody>
          <a:bodyPr/>
          <a:lstStyle/>
          <a:p>
            <a:pPr algn="just"/>
            <a:r>
              <a:rPr lang="en-US" b="1" dirty="0"/>
              <a:t>After completing this chapter, the student will be able to:</a:t>
            </a:r>
          </a:p>
          <a:p>
            <a:pPr algn="just">
              <a:buFont typeface="Wingdings" panose="05000000000000000000" pitchFamily="2" charset="2"/>
              <a:buChar char="ü"/>
            </a:pPr>
            <a:r>
              <a:rPr lang="en-US" dirty="0" smtClean="0"/>
              <a:t>Define </a:t>
            </a:r>
            <a:r>
              <a:rPr lang="en-US" dirty="0"/>
              <a:t>Statistics and </a:t>
            </a:r>
            <a:r>
              <a:rPr lang="en-US" dirty="0" smtClean="0"/>
              <a:t>Biostatistics</a:t>
            </a:r>
          </a:p>
          <a:p>
            <a:pPr algn="just">
              <a:buFont typeface="Wingdings" panose="05000000000000000000" pitchFamily="2" charset="2"/>
              <a:buChar char="ü"/>
            </a:pPr>
            <a:r>
              <a:rPr lang="en-US" dirty="0" smtClean="0"/>
              <a:t>Enumerate </a:t>
            </a:r>
            <a:r>
              <a:rPr lang="en-US" dirty="0"/>
              <a:t>the importance and limitations of </a:t>
            </a:r>
            <a:r>
              <a:rPr lang="en-US" dirty="0" smtClean="0"/>
              <a:t>statistics</a:t>
            </a:r>
          </a:p>
          <a:p>
            <a:pPr algn="just">
              <a:buFont typeface="Wingdings" panose="05000000000000000000" pitchFamily="2" charset="2"/>
              <a:buChar char="ü"/>
            </a:pPr>
            <a:r>
              <a:rPr lang="en-US" dirty="0" smtClean="0"/>
              <a:t>Define </a:t>
            </a:r>
            <a:r>
              <a:rPr lang="en-US" dirty="0"/>
              <a:t>and Identify the different types of data and understand </a:t>
            </a:r>
            <a:r>
              <a:rPr lang="en-US" dirty="0" smtClean="0"/>
              <a:t>why we </a:t>
            </a:r>
            <a:r>
              <a:rPr lang="en-US" dirty="0"/>
              <a:t>need to classifying variables</a:t>
            </a:r>
          </a:p>
        </p:txBody>
      </p:sp>
      <p:sp>
        <p:nvSpPr>
          <p:cNvPr id="4" name="Slide Number Placeholder 3"/>
          <p:cNvSpPr>
            <a:spLocks noGrp="1"/>
          </p:cNvSpPr>
          <p:nvPr>
            <p:ph type="sldNum" sz="quarter" idx="15"/>
          </p:nvPr>
        </p:nvSpPr>
        <p:spPr/>
        <p:txBody>
          <a:bodyPr/>
          <a:lstStyle/>
          <a:p>
            <a:fld id="{7508B2F0-A532-4AB2-80DA-261F5E77D0EB}" type="slidenum">
              <a:rPr lang="en-US" smtClean="0"/>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chemeClr val="tx2">
              <a:lumMod val="20000"/>
              <a:lumOff val="80000"/>
            </a:schemeClr>
          </a:solidFill>
        </p:spPr>
        <p:txBody>
          <a:bodyPr>
            <a:noAutofit/>
          </a:bodyPr>
          <a:lstStyle/>
          <a:p>
            <a:pPr algn="ctr"/>
            <a:r>
              <a:rPr lang="en-US" sz="2800" dirty="0" smtClean="0"/>
              <a:t>Measurement SCALES</a:t>
            </a:r>
            <a:endParaRPr lang="en-US" sz="2800" dirty="0"/>
          </a:p>
        </p:txBody>
      </p:sp>
      <p:sp>
        <p:nvSpPr>
          <p:cNvPr id="3" name="Content Placeholder 2"/>
          <p:cNvSpPr>
            <a:spLocks noGrp="1"/>
          </p:cNvSpPr>
          <p:nvPr>
            <p:ph sz="quarter" idx="1"/>
          </p:nvPr>
        </p:nvSpPr>
        <p:spPr>
          <a:xfrm>
            <a:off x="304800" y="685800"/>
            <a:ext cx="8382000" cy="6019800"/>
          </a:xfrm>
        </p:spPr>
        <p:txBody>
          <a:bodyPr>
            <a:normAutofit fontScale="85000" lnSpcReduction="20000"/>
          </a:bodyPr>
          <a:lstStyle/>
          <a:p>
            <a:pPr algn="just">
              <a:buNone/>
            </a:pPr>
            <a:r>
              <a:rPr lang="en-US" b="1" dirty="0" smtClean="0"/>
              <a:t>1</a:t>
            </a:r>
            <a:r>
              <a:rPr lang="en-US" b="1" dirty="0" smtClean="0"/>
              <a:t>. Nominal data</a:t>
            </a:r>
          </a:p>
          <a:p>
            <a:pPr algn="just"/>
            <a:endParaRPr lang="en-US" dirty="0" smtClean="0"/>
          </a:p>
          <a:p>
            <a:pPr algn="just"/>
            <a:r>
              <a:rPr lang="en-US" dirty="0" smtClean="0"/>
              <a:t>As the name implies it Consists of “naming” observations or classifying them into various mutually exclusive and collectively exhaustive categories. </a:t>
            </a:r>
          </a:p>
          <a:p>
            <a:pPr algn="just"/>
            <a:endParaRPr lang="en-US" dirty="0" smtClean="0"/>
          </a:p>
          <a:p>
            <a:pPr algn="just"/>
            <a:r>
              <a:rPr lang="en-US" dirty="0" smtClean="0"/>
              <a:t>Which is the lowest measurement scale.</a:t>
            </a:r>
          </a:p>
          <a:p>
            <a:pPr algn="just"/>
            <a:endParaRPr lang="en-US" dirty="0" smtClean="0"/>
          </a:p>
          <a:p>
            <a:pPr algn="just"/>
            <a:r>
              <a:rPr lang="en-US" dirty="0" smtClean="0"/>
              <a:t>In this level of measurement, the numbers in the variable are used only to classify the data.  </a:t>
            </a:r>
          </a:p>
          <a:p>
            <a:pPr algn="just"/>
            <a:endParaRPr lang="en-US" dirty="0" smtClean="0"/>
          </a:p>
          <a:p>
            <a:pPr algn="just"/>
            <a:r>
              <a:rPr lang="en-US" dirty="0" smtClean="0"/>
              <a:t>Is used to measure those variables that can be broken down into groups. Each group has attributes distinctly different from the other. </a:t>
            </a:r>
            <a:endParaRPr lang="en-US" dirty="0" smtClean="0"/>
          </a:p>
          <a:p>
            <a:pPr algn="just"/>
            <a:endParaRPr lang="en-US" dirty="0" smtClean="0"/>
          </a:p>
          <a:p>
            <a:pPr algn="just"/>
            <a:r>
              <a:rPr lang="en-US" dirty="0" smtClean="0"/>
              <a:t>There </a:t>
            </a:r>
            <a:r>
              <a:rPr lang="en-US" dirty="0"/>
              <a:t>is no implied order to the categories of nominal data.</a:t>
            </a:r>
          </a:p>
          <a:p>
            <a:pPr algn="just"/>
            <a:endParaRPr lang="en-US" dirty="0" smtClean="0"/>
          </a:p>
          <a:p>
            <a:pPr algn="just"/>
            <a:endParaRPr lang="en-US" dirty="0" smtClean="0"/>
          </a:p>
          <a:p>
            <a:pPr algn="just">
              <a:buNone/>
            </a:pPr>
            <a:r>
              <a:rPr lang="en-US" dirty="0" smtClean="0"/>
              <a:t> </a:t>
            </a:r>
          </a:p>
          <a:p>
            <a:pPr algn="just"/>
            <a:endParaRPr lang="en-US" dirty="0" smtClean="0"/>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20</a:t>
            </a:fld>
            <a:endParaRPr lang="en-US" dirty="0"/>
          </a:p>
        </p:txBody>
      </p:sp>
    </p:spTree>
    <p:extLst>
      <p:ext uri="{BB962C8B-B14F-4D97-AF65-F5344CB8AC3E}">
        <p14:creationId xmlns:p14="http://schemas.microsoft.com/office/powerpoint/2010/main" val="2709809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tx2">
              <a:lumMod val="20000"/>
              <a:lumOff val="80000"/>
            </a:schemeClr>
          </a:solidFill>
        </p:spPr>
        <p:txBody>
          <a:bodyPr/>
          <a:lstStyle/>
          <a:p>
            <a:pPr algn="ctr"/>
            <a:r>
              <a:rPr lang="en-US" b="1" dirty="0" smtClean="0"/>
              <a:t>2. Ordinal Data</a:t>
            </a:r>
            <a:endParaRPr lang="en-US" dirty="0"/>
          </a:p>
        </p:txBody>
      </p:sp>
      <p:sp>
        <p:nvSpPr>
          <p:cNvPr id="3" name="Content Placeholder 2"/>
          <p:cNvSpPr>
            <a:spLocks noGrp="1"/>
          </p:cNvSpPr>
          <p:nvPr>
            <p:ph sz="quarter" idx="1"/>
          </p:nvPr>
        </p:nvSpPr>
        <p:spPr>
          <a:xfrm>
            <a:off x="457200" y="1219200"/>
            <a:ext cx="8305800" cy="5254752"/>
          </a:xfrm>
        </p:spPr>
        <p:txBody>
          <a:bodyPr>
            <a:normAutofit/>
          </a:bodyPr>
          <a:lstStyle/>
          <a:p>
            <a:pPr algn="just"/>
            <a:r>
              <a:rPr lang="en-US" dirty="0" smtClean="0"/>
              <a:t>Whenever observations are not only different from category to category but can be ranked according to some criterion, they are said to be measured on an ordinal scale.</a:t>
            </a:r>
          </a:p>
          <a:p>
            <a:pPr algn="just"/>
            <a:endParaRPr lang="en-US" dirty="0" smtClean="0"/>
          </a:p>
          <a:p>
            <a:pPr algn="just"/>
            <a:r>
              <a:rPr lang="en-US" dirty="0" smtClean="0"/>
              <a:t>This level of measurement depicts some ordered relationship among the variable’s observations.</a:t>
            </a:r>
          </a:p>
          <a:p>
            <a:pPr algn="just"/>
            <a:endParaRPr lang="en-US" dirty="0" smtClean="0"/>
          </a:p>
          <a:p>
            <a:pPr algn="just"/>
            <a:r>
              <a:rPr lang="en-US" dirty="0" smtClean="0"/>
              <a:t>It is possible to rank order the different groups because each group shows attributes that are convincingly superior or greater than the other or vice-versa.</a:t>
            </a:r>
            <a:endParaRPr lang="en-US" dirty="0"/>
          </a:p>
          <a:p>
            <a:pPr algn="just"/>
            <a:endParaRPr lang="en-US" dirty="0" smtClean="0"/>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21</a:t>
            </a:fld>
            <a:endParaRPr lang="en-US" dirty="0"/>
          </a:p>
        </p:txBody>
      </p:sp>
    </p:spTree>
    <p:extLst>
      <p:ext uri="{BB962C8B-B14F-4D97-AF65-F5344CB8AC3E}">
        <p14:creationId xmlns:p14="http://schemas.microsoft.com/office/powerpoint/2010/main" val="26843096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838200"/>
            <a:ext cx="8305800" cy="5867400"/>
          </a:xfrm>
        </p:spPr>
        <p:txBody>
          <a:bodyPr>
            <a:normAutofit/>
          </a:bodyPr>
          <a:lstStyle/>
          <a:p>
            <a:pPr algn="just"/>
            <a:r>
              <a:rPr lang="en-US" dirty="0" smtClean="0"/>
              <a:t>The different groups follow an order of magnitude, there is </a:t>
            </a:r>
            <a:r>
              <a:rPr lang="en-US" dirty="0" smtClean="0">
                <a:solidFill>
                  <a:srgbClr val="FF0000"/>
                </a:solidFill>
              </a:rPr>
              <a:t>no discernible distance </a:t>
            </a:r>
            <a:r>
              <a:rPr lang="en-US" dirty="0" smtClean="0"/>
              <a:t>between them or that the distances could vary between each group.</a:t>
            </a:r>
          </a:p>
          <a:p>
            <a:pPr algn="just"/>
            <a:endParaRPr lang="en-US" dirty="0" smtClean="0"/>
          </a:p>
          <a:p>
            <a:pPr algn="just"/>
            <a:r>
              <a:rPr lang="en-US" dirty="0" smtClean="0"/>
              <a:t>The spaces or intervals between the categories are </a:t>
            </a:r>
            <a:r>
              <a:rPr lang="en-US" dirty="0" smtClean="0">
                <a:solidFill>
                  <a:srgbClr val="FF0000"/>
                </a:solidFill>
              </a:rPr>
              <a:t>not necessarily equal.</a:t>
            </a:r>
          </a:p>
          <a:p>
            <a:pPr algn="just">
              <a:buNone/>
            </a:pPr>
            <a:endParaRPr lang="en-US" b="1" dirty="0" smtClean="0"/>
          </a:p>
          <a:p>
            <a:pPr algn="just">
              <a:buNone/>
            </a:pPr>
            <a:r>
              <a:rPr lang="en-US" b="1" dirty="0" smtClean="0"/>
              <a:t>Example:</a:t>
            </a:r>
          </a:p>
          <a:p>
            <a:pPr lvl="1" algn="just"/>
            <a:r>
              <a:rPr lang="en-US" dirty="0" smtClean="0"/>
              <a:t>Order of child in the family(Eldest, second eldest … youngest)</a:t>
            </a:r>
          </a:p>
          <a:p>
            <a:pPr lvl="1" algn="just"/>
            <a:r>
              <a:rPr lang="en-US" dirty="0" smtClean="0"/>
              <a:t>Socioeconomic status of families(Upper, middle, lower)</a:t>
            </a:r>
          </a:p>
          <a:p>
            <a:pPr lvl="1" algn="just"/>
            <a:r>
              <a:rPr lang="en-US" dirty="0" smtClean="0"/>
              <a:t>Educational attainment(Elementary, high school, college, graduate)</a:t>
            </a:r>
          </a:p>
          <a:p>
            <a:pPr lvl="1" algn="just"/>
            <a:r>
              <a:rPr lang="en-US" dirty="0" smtClean="0"/>
              <a:t>Size(Small, medium, large)</a:t>
            </a:r>
          </a:p>
          <a:p>
            <a:pPr algn="just">
              <a:buNone/>
            </a:pPr>
            <a:endParaRPr lang="en-US" dirty="0"/>
          </a:p>
        </p:txBody>
      </p:sp>
      <p:sp>
        <p:nvSpPr>
          <p:cNvPr id="4" name="Title 1"/>
          <p:cNvSpPr>
            <a:spLocks noGrp="1"/>
          </p:cNvSpPr>
          <p:nvPr>
            <p:ph type="title"/>
          </p:nvPr>
        </p:nvSpPr>
        <p:spPr>
          <a:xfrm>
            <a:off x="0" y="0"/>
            <a:ext cx="9144000" cy="762000"/>
          </a:xfrm>
          <a:solidFill>
            <a:schemeClr val="tx2">
              <a:lumMod val="20000"/>
              <a:lumOff val="80000"/>
            </a:schemeClr>
          </a:solidFill>
        </p:spPr>
        <p:txBody>
          <a:bodyPr/>
          <a:lstStyle/>
          <a:p>
            <a:pPr algn="ctr"/>
            <a:r>
              <a:rPr lang="en-US" b="1" dirty="0" smtClean="0"/>
              <a:t>Ordinal Data cont…</a:t>
            </a:r>
            <a:endParaRPr lang="en-US" dirty="0"/>
          </a:p>
        </p:txBody>
      </p:sp>
    </p:spTree>
    <p:extLst>
      <p:ext uri="{BB962C8B-B14F-4D97-AF65-F5344CB8AC3E}">
        <p14:creationId xmlns:p14="http://schemas.microsoft.com/office/powerpoint/2010/main" val="165107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tx2">
              <a:lumMod val="20000"/>
              <a:lumOff val="80000"/>
            </a:schemeClr>
          </a:solidFill>
        </p:spPr>
        <p:txBody>
          <a:bodyPr>
            <a:normAutofit/>
          </a:bodyPr>
          <a:lstStyle/>
          <a:p>
            <a:pPr algn="ctr"/>
            <a:r>
              <a:rPr lang="en-US" b="1" dirty="0" smtClean="0"/>
              <a:t>3. Interval Data</a:t>
            </a:r>
            <a:endParaRPr lang="en-US" dirty="0"/>
          </a:p>
        </p:txBody>
      </p:sp>
      <p:sp>
        <p:nvSpPr>
          <p:cNvPr id="3" name="Content Placeholder 2"/>
          <p:cNvSpPr>
            <a:spLocks noGrp="1"/>
          </p:cNvSpPr>
          <p:nvPr>
            <p:ph sz="quarter" idx="1"/>
          </p:nvPr>
        </p:nvSpPr>
        <p:spPr>
          <a:xfrm>
            <a:off x="457200" y="1219200"/>
            <a:ext cx="8229600" cy="5257800"/>
          </a:xfrm>
        </p:spPr>
        <p:txBody>
          <a:bodyPr>
            <a:normAutofit lnSpcReduction="10000"/>
          </a:bodyPr>
          <a:lstStyle/>
          <a:p>
            <a:pPr algn="just"/>
            <a:r>
              <a:rPr lang="en-US" dirty="0" smtClean="0"/>
              <a:t>Is a more sophisticated scale than the nominal or ordinal in that with this scale it is not only possible to order measurements, but also the distance between any two measurements is known. </a:t>
            </a:r>
          </a:p>
          <a:p>
            <a:pPr algn="just">
              <a:buNone/>
            </a:pPr>
            <a:endParaRPr lang="en-US" dirty="0" smtClean="0"/>
          </a:p>
          <a:p>
            <a:pPr algn="just"/>
            <a:r>
              <a:rPr lang="en-US" dirty="0" smtClean="0"/>
              <a:t>In </a:t>
            </a:r>
            <a:r>
              <a:rPr lang="en-US" dirty="0"/>
              <a:t>interval data the intervals between </a:t>
            </a:r>
            <a:r>
              <a:rPr lang="en-US" dirty="0">
                <a:solidFill>
                  <a:srgbClr val="FF0000"/>
                </a:solidFill>
              </a:rPr>
              <a:t>values are </a:t>
            </a:r>
            <a:r>
              <a:rPr lang="en-US" dirty="0" smtClean="0">
                <a:solidFill>
                  <a:srgbClr val="FF0000"/>
                </a:solidFill>
              </a:rPr>
              <a:t>the same</a:t>
            </a:r>
            <a:r>
              <a:rPr lang="en-US" dirty="0">
                <a:solidFill>
                  <a:srgbClr val="FF0000"/>
                </a:solidFill>
              </a:rPr>
              <a:t>. </a:t>
            </a:r>
            <a:endParaRPr lang="en-US" dirty="0" smtClean="0">
              <a:solidFill>
                <a:srgbClr val="FF0000"/>
              </a:solidFill>
            </a:endParaRPr>
          </a:p>
          <a:p>
            <a:pPr algn="just"/>
            <a:endParaRPr lang="en-US" dirty="0" smtClean="0">
              <a:solidFill>
                <a:srgbClr val="FF0000"/>
              </a:solidFill>
            </a:endParaRPr>
          </a:p>
          <a:p>
            <a:pPr algn="just"/>
            <a:r>
              <a:rPr lang="en-US" dirty="0" smtClean="0"/>
              <a:t>The interval scale of measurement measures variables better than the rank order mode of the ordinal scale of measurement.</a:t>
            </a:r>
          </a:p>
          <a:p>
            <a:pPr algn="just"/>
            <a:endParaRPr lang="en-US" dirty="0" smtClean="0">
              <a:solidFill>
                <a:srgbClr val="FF0000"/>
              </a:solidFill>
            </a:endParaRPr>
          </a:p>
          <a:p>
            <a:pPr algn="just"/>
            <a:r>
              <a:rPr lang="en-US" dirty="0" smtClean="0"/>
              <a:t>The interval scale unlike the nominal and ordinal scales is a truly quantitative scale.</a:t>
            </a:r>
            <a:endParaRPr lang="en-US" dirty="0" smtClean="0">
              <a:solidFill>
                <a:srgbClr val="FF0000"/>
              </a:solidFill>
            </a:endParaRPr>
          </a:p>
          <a:p>
            <a:pPr algn="just">
              <a:buNone/>
            </a:pPr>
            <a:endParaRPr lang="en-US" dirty="0" smtClean="0"/>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23</a:t>
            </a:fld>
            <a:endParaRPr lang="en-US" dirty="0"/>
          </a:p>
        </p:txBody>
      </p:sp>
    </p:spTree>
    <p:extLst>
      <p:ext uri="{BB962C8B-B14F-4D97-AF65-F5344CB8AC3E}">
        <p14:creationId xmlns:p14="http://schemas.microsoft.com/office/powerpoint/2010/main" val="2535870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144000" cy="609600"/>
          </a:xfrm>
          <a:solidFill>
            <a:schemeClr val="accent6">
              <a:lumMod val="20000"/>
              <a:lumOff val="80000"/>
            </a:schemeClr>
          </a:solidFill>
        </p:spPr>
        <p:txBody>
          <a:bodyPr/>
          <a:lstStyle/>
          <a:p>
            <a:pPr algn="ctr"/>
            <a:r>
              <a:rPr lang="en-US" b="1" dirty="0" smtClean="0"/>
              <a:t>4. Ratio Data</a:t>
            </a:r>
            <a:endParaRPr lang="en-US" dirty="0"/>
          </a:p>
        </p:txBody>
      </p:sp>
      <p:sp>
        <p:nvSpPr>
          <p:cNvPr id="3" name="Content Placeholder 2"/>
          <p:cNvSpPr>
            <a:spLocks noGrp="1"/>
          </p:cNvSpPr>
          <p:nvPr>
            <p:ph sz="quarter" idx="1"/>
          </p:nvPr>
        </p:nvSpPr>
        <p:spPr>
          <a:xfrm>
            <a:off x="457200" y="762000"/>
            <a:ext cx="8229600" cy="5711952"/>
          </a:xfrm>
        </p:spPr>
        <p:txBody>
          <a:bodyPr>
            <a:normAutofit fontScale="92500"/>
          </a:bodyPr>
          <a:lstStyle/>
          <a:p>
            <a:pPr algn="just"/>
            <a:r>
              <a:rPr lang="en-US" dirty="0" smtClean="0"/>
              <a:t>In this level of measurement, the observations, in addition to having equal intervals, can have a value of zero as well.  </a:t>
            </a:r>
          </a:p>
          <a:p>
            <a:endParaRPr lang="en-US" dirty="0" smtClean="0"/>
          </a:p>
          <a:p>
            <a:pPr algn="just"/>
            <a:r>
              <a:rPr lang="en-US" dirty="0" smtClean="0"/>
              <a:t>This scale also has an absolute zero (no numbers exist below the zero). </a:t>
            </a:r>
          </a:p>
          <a:p>
            <a:pPr algn="just"/>
            <a:endParaRPr lang="en-US" dirty="0" smtClean="0"/>
          </a:p>
          <a:p>
            <a:pPr algn="just"/>
            <a:r>
              <a:rPr lang="en-US" dirty="0" smtClean="0"/>
              <a:t>The zero in the scale makes this type of measurement unlike the other types of measurement, although the properties are similar to that of the interval level of measurement.</a:t>
            </a:r>
          </a:p>
          <a:p>
            <a:pPr algn="just"/>
            <a:endParaRPr lang="en-US" dirty="0" smtClean="0"/>
          </a:p>
          <a:p>
            <a:pPr algn="just"/>
            <a:r>
              <a:rPr lang="en-US" dirty="0" smtClean="0"/>
              <a:t>Both </a:t>
            </a:r>
            <a:r>
              <a:rPr lang="en-US" dirty="0"/>
              <a:t>interval and ratio data involve measurement. Most data </a:t>
            </a:r>
            <a:r>
              <a:rPr lang="en-US" dirty="0" smtClean="0"/>
              <a:t>analysis techniques </a:t>
            </a:r>
            <a:r>
              <a:rPr lang="en-US" dirty="0"/>
              <a:t>that apply to ratio data also apply to interval data. </a:t>
            </a:r>
            <a:endParaRPr lang="en-US" dirty="0" smtClean="0"/>
          </a:p>
          <a:p>
            <a:pPr algn="just"/>
            <a:r>
              <a:rPr lang="en-US" dirty="0" smtClean="0"/>
              <a:t>It is the highest level of measurement scale.</a:t>
            </a:r>
          </a:p>
          <a:p>
            <a:pPr algn="just"/>
            <a:endParaRPr lang="en-US" dirty="0" smtClean="0"/>
          </a:p>
        </p:txBody>
      </p:sp>
      <p:sp>
        <p:nvSpPr>
          <p:cNvPr id="4" name="Slide Number Placeholder 3"/>
          <p:cNvSpPr>
            <a:spLocks noGrp="1"/>
          </p:cNvSpPr>
          <p:nvPr>
            <p:ph type="sldNum" sz="quarter" idx="15"/>
          </p:nvPr>
        </p:nvSpPr>
        <p:spPr>
          <a:prstGeom prst="rect">
            <a:avLst/>
          </a:prstGeom>
        </p:spPr>
        <p:txBody>
          <a:bodyPr/>
          <a:lstStyle/>
          <a:p>
            <a:fld id="{7508B2F0-A532-4AB2-80DA-261F5E77D0EB}" type="slidenum">
              <a:rPr lang="en-US" smtClean="0"/>
              <a:t>24</a:t>
            </a:fld>
            <a:endParaRPr lang="en-US" dirty="0"/>
          </a:p>
        </p:txBody>
      </p:sp>
    </p:spTree>
    <p:extLst>
      <p:ext uri="{BB962C8B-B14F-4D97-AF65-F5344CB8AC3E}">
        <p14:creationId xmlns:p14="http://schemas.microsoft.com/office/powerpoint/2010/main" val="361264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tx2">
              <a:lumMod val="20000"/>
              <a:lumOff val="80000"/>
            </a:schemeClr>
          </a:solidFill>
        </p:spPr>
        <p:txBody>
          <a:bodyPr>
            <a:normAutofit/>
          </a:bodyPr>
          <a:lstStyle/>
          <a:p>
            <a:pPr algn="ctr"/>
            <a:r>
              <a:rPr lang="en-US" b="1" dirty="0" smtClean="0"/>
              <a:t>Numerical discrete</a:t>
            </a:r>
            <a:endParaRPr lang="en-US" dirty="0"/>
          </a:p>
        </p:txBody>
      </p:sp>
      <p:sp>
        <p:nvSpPr>
          <p:cNvPr id="3" name="Content Placeholder 2"/>
          <p:cNvSpPr>
            <a:spLocks noGrp="1"/>
          </p:cNvSpPr>
          <p:nvPr>
            <p:ph sz="quarter" idx="1"/>
          </p:nvPr>
        </p:nvSpPr>
        <p:spPr>
          <a:xfrm>
            <a:off x="457200" y="1219200"/>
            <a:ext cx="8229600" cy="4906963"/>
          </a:xfrm>
        </p:spPr>
        <p:txBody>
          <a:bodyPr>
            <a:normAutofit/>
          </a:bodyPr>
          <a:lstStyle/>
          <a:p>
            <a:pPr algn="just"/>
            <a:endParaRPr lang="en-US" dirty="0" smtClean="0"/>
          </a:p>
          <a:p>
            <a:pPr algn="just"/>
            <a:r>
              <a:rPr lang="en-US" dirty="0" smtClean="0"/>
              <a:t>Discrete variables are numeric variables that have a countable numbers of values between any two values.</a:t>
            </a:r>
          </a:p>
          <a:p>
            <a:pPr algn="just"/>
            <a:endParaRPr lang="en-US" dirty="0" smtClean="0"/>
          </a:p>
          <a:p>
            <a:pPr algn="just"/>
            <a:r>
              <a:rPr lang="en-US" dirty="0" smtClean="0"/>
              <a:t>Numerical </a:t>
            </a:r>
            <a:r>
              <a:rPr lang="en-US" dirty="0"/>
              <a:t>discrete data occur when the observations are integers </a:t>
            </a:r>
            <a:r>
              <a:rPr lang="en-US" dirty="0" smtClean="0"/>
              <a:t>that correspond </a:t>
            </a:r>
            <a:r>
              <a:rPr lang="en-US" dirty="0"/>
              <a:t>with a count of some sort. </a:t>
            </a:r>
            <a:endParaRPr lang="en-US" dirty="0" smtClean="0"/>
          </a:p>
          <a:p>
            <a:pPr algn="just"/>
            <a:endParaRPr lang="en-US" dirty="0" smtClean="0"/>
          </a:p>
          <a:p>
            <a:pPr algn="just"/>
            <a:r>
              <a:rPr lang="en-US" dirty="0" smtClean="0"/>
              <a:t>All qualitative variables are discrete. Some quantitative variables are discrete.</a:t>
            </a:r>
          </a:p>
          <a:p>
            <a:pPr algn="just"/>
            <a:endParaRPr lang="en-US" dirty="0"/>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25</a:t>
            </a:fld>
            <a:endParaRPr lang="en-US" dirty="0"/>
          </a:p>
        </p:txBody>
      </p:sp>
    </p:spTree>
    <p:extLst>
      <p:ext uri="{BB962C8B-B14F-4D97-AF65-F5344CB8AC3E}">
        <p14:creationId xmlns:p14="http://schemas.microsoft.com/office/powerpoint/2010/main" val="39751935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873752"/>
          </a:xfrm>
        </p:spPr>
        <p:txBody>
          <a:bodyPr>
            <a:normAutofit lnSpcReduction="10000"/>
          </a:bodyPr>
          <a:lstStyle/>
          <a:p>
            <a:pPr algn="just">
              <a:buNone/>
            </a:pPr>
            <a:r>
              <a:rPr lang="en-US" dirty="0" smtClean="0"/>
              <a:t>Some common examples are:</a:t>
            </a:r>
          </a:p>
          <a:p>
            <a:pPr algn="just"/>
            <a:endParaRPr lang="en-US" dirty="0" smtClean="0"/>
          </a:p>
          <a:p>
            <a:pPr algn="just"/>
            <a:r>
              <a:rPr lang="en-US" dirty="0" smtClean="0"/>
              <a:t>The number of bacteria colonies on a plate, the number of cells within a prescribed area upon microscopic examination, </a:t>
            </a:r>
          </a:p>
          <a:p>
            <a:pPr algn="just"/>
            <a:endParaRPr lang="en-US" dirty="0" smtClean="0"/>
          </a:p>
          <a:p>
            <a:pPr algn="just"/>
            <a:r>
              <a:rPr lang="en-US" dirty="0" smtClean="0"/>
              <a:t>The number of heart beats within a specified time interval, a mother’s history of number of births ( parity) and pregnancies (gravidity), </a:t>
            </a:r>
          </a:p>
          <a:p>
            <a:pPr algn="just"/>
            <a:endParaRPr lang="en-US" dirty="0" smtClean="0"/>
          </a:p>
          <a:p>
            <a:pPr algn="just"/>
            <a:r>
              <a:rPr lang="en-US" dirty="0" smtClean="0"/>
              <a:t>The number of episodes of illness a patient experiences during some time period, etc.</a:t>
            </a:r>
          </a:p>
          <a:p>
            <a:endParaRPr lang="en-US" dirty="0"/>
          </a:p>
        </p:txBody>
      </p:sp>
      <p:sp>
        <p:nvSpPr>
          <p:cNvPr id="4" name="Title 1"/>
          <p:cNvSpPr>
            <a:spLocks noGrp="1"/>
          </p:cNvSpPr>
          <p:nvPr>
            <p:ph type="title"/>
          </p:nvPr>
        </p:nvSpPr>
        <p:spPr>
          <a:xfrm>
            <a:off x="0" y="0"/>
            <a:ext cx="9144000" cy="1143000"/>
          </a:xfrm>
          <a:solidFill>
            <a:schemeClr val="tx2">
              <a:lumMod val="20000"/>
              <a:lumOff val="80000"/>
            </a:schemeClr>
          </a:solidFill>
        </p:spPr>
        <p:txBody>
          <a:bodyPr>
            <a:normAutofit/>
          </a:bodyPr>
          <a:lstStyle/>
          <a:p>
            <a:pPr algn="ctr"/>
            <a:r>
              <a:rPr lang="en-US" b="1" dirty="0" smtClean="0"/>
              <a:t>Numerical discrete cont….</a:t>
            </a:r>
            <a:endParaRPr lang="en-US" dirty="0"/>
          </a:p>
        </p:txBody>
      </p:sp>
    </p:spTree>
    <p:extLst>
      <p:ext uri="{BB962C8B-B14F-4D97-AF65-F5344CB8AC3E}">
        <p14:creationId xmlns:p14="http://schemas.microsoft.com/office/powerpoint/2010/main" val="472557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tx2">
              <a:lumMod val="20000"/>
              <a:lumOff val="80000"/>
            </a:schemeClr>
          </a:solidFill>
        </p:spPr>
        <p:txBody>
          <a:bodyPr>
            <a:normAutofit/>
          </a:bodyPr>
          <a:lstStyle/>
          <a:p>
            <a:pPr algn="ctr"/>
            <a:r>
              <a:rPr lang="en-US" b="1" dirty="0" smtClean="0"/>
              <a:t>Numerical continuous</a:t>
            </a:r>
            <a:endParaRPr lang="en-US" dirty="0"/>
          </a:p>
        </p:txBody>
      </p:sp>
      <p:sp>
        <p:nvSpPr>
          <p:cNvPr id="3" name="Content Placeholder 2"/>
          <p:cNvSpPr>
            <a:spLocks noGrp="1"/>
          </p:cNvSpPr>
          <p:nvPr>
            <p:ph sz="quarter" idx="1"/>
          </p:nvPr>
        </p:nvSpPr>
        <p:spPr>
          <a:xfrm>
            <a:off x="457200" y="1143000"/>
            <a:ext cx="8229600" cy="5410200"/>
          </a:xfrm>
        </p:spPr>
        <p:txBody>
          <a:bodyPr>
            <a:normAutofit/>
          </a:bodyPr>
          <a:lstStyle/>
          <a:p>
            <a:pPr algn="just"/>
            <a:r>
              <a:rPr lang="en-US" dirty="0" smtClean="0"/>
              <a:t>Continuous variables are numeric variables that have an infinite number of values between any two values.</a:t>
            </a:r>
          </a:p>
          <a:p>
            <a:pPr algn="just"/>
            <a:endParaRPr lang="en-US" dirty="0" smtClean="0"/>
          </a:p>
          <a:p>
            <a:pPr algn="just"/>
            <a:r>
              <a:rPr lang="en-US" dirty="0" smtClean="0"/>
              <a:t>A continuous random variable can assume any value within a specified relevant Interval of values assumed by the variable.</a:t>
            </a:r>
          </a:p>
          <a:p>
            <a:pPr algn="just"/>
            <a:r>
              <a:rPr lang="en-US" dirty="0" smtClean="0"/>
              <a:t>A continuous variable can be numeric or date/time.</a:t>
            </a:r>
          </a:p>
          <a:p>
            <a:pPr algn="just"/>
            <a:endParaRPr lang="en-US" dirty="0" smtClean="0"/>
          </a:p>
          <a:p>
            <a:pPr algn="just"/>
            <a:r>
              <a:rPr lang="en-US" dirty="0" smtClean="0"/>
              <a:t>The </a:t>
            </a:r>
            <a:r>
              <a:rPr lang="en-US" dirty="0"/>
              <a:t>scale with the greatest degree of quantification is a </a:t>
            </a:r>
            <a:r>
              <a:rPr lang="en-US" dirty="0" smtClean="0"/>
              <a:t>numerical continuous </a:t>
            </a:r>
            <a:r>
              <a:rPr lang="en-US" dirty="0"/>
              <a:t>scale. </a:t>
            </a:r>
            <a:endParaRPr lang="en-US" dirty="0" smtClean="0"/>
          </a:p>
          <a:p>
            <a:pPr algn="just"/>
            <a:endParaRPr lang="en-US" dirty="0"/>
          </a:p>
          <a:p>
            <a:pPr algn="just"/>
            <a:r>
              <a:rPr lang="en-US" dirty="0" smtClean="0"/>
              <a:t>Each </a:t>
            </a:r>
            <a:r>
              <a:rPr lang="en-US" dirty="0"/>
              <a:t>observation theoretically falls somewhere </a:t>
            </a:r>
            <a:r>
              <a:rPr lang="en-US" dirty="0" smtClean="0"/>
              <a:t>along a </a:t>
            </a:r>
            <a:r>
              <a:rPr lang="en-US" dirty="0"/>
              <a:t>continuum. </a:t>
            </a:r>
            <a:endParaRPr lang="en-US" dirty="0" smtClean="0"/>
          </a:p>
          <a:p>
            <a:pPr algn="just"/>
            <a:endParaRPr lang="en-US" dirty="0" smtClean="0"/>
          </a:p>
        </p:txBody>
      </p:sp>
      <p:sp>
        <p:nvSpPr>
          <p:cNvPr id="4" name="Slide Number Placeholder 3"/>
          <p:cNvSpPr>
            <a:spLocks noGrp="1"/>
          </p:cNvSpPr>
          <p:nvPr>
            <p:ph type="sldNum" sz="quarter" idx="15"/>
          </p:nvPr>
        </p:nvSpPr>
        <p:spPr>
          <a:xfrm>
            <a:off x="8129016" y="5734050"/>
            <a:ext cx="609600" cy="521208"/>
          </a:xfrm>
          <a:prstGeom prst="rect">
            <a:avLst/>
          </a:prstGeom>
        </p:spPr>
        <p:txBody>
          <a:bodyPr/>
          <a:lstStyle/>
          <a:p>
            <a:fld id="{7508B2F0-A532-4AB2-80DA-261F5E77D0EB}" type="slidenum">
              <a:rPr lang="en-US" smtClean="0"/>
              <a:t>27</a:t>
            </a:fld>
            <a:endParaRPr lang="en-US" dirty="0"/>
          </a:p>
        </p:txBody>
      </p:sp>
    </p:spTree>
    <p:extLst>
      <p:ext uri="{BB962C8B-B14F-4D97-AF65-F5344CB8AC3E}">
        <p14:creationId xmlns:p14="http://schemas.microsoft.com/office/powerpoint/2010/main" val="2820712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873752"/>
          </a:xfrm>
        </p:spPr>
        <p:txBody>
          <a:bodyPr/>
          <a:lstStyle/>
          <a:p>
            <a:pPr algn="just"/>
            <a:r>
              <a:rPr lang="en-US" dirty="0" smtClean="0"/>
              <a:t>Continuous data are not restricted to define separate values, but can occupy any value over a continuous range. </a:t>
            </a:r>
          </a:p>
          <a:p>
            <a:pPr algn="just"/>
            <a:endParaRPr lang="en-US" dirty="0" smtClean="0"/>
          </a:p>
          <a:p>
            <a:pPr algn="just"/>
            <a:r>
              <a:rPr lang="en-US" dirty="0" smtClean="0"/>
              <a:t>Between any two continuous data values there may be an infinite number of others.</a:t>
            </a:r>
          </a:p>
          <a:p>
            <a:pPr algn="just"/>
            <a:endParaRPr lang="en-US" dirty="0" smtClean="0"/>
          </a:p>
          <a:p>
            <a:pPr algn="just"/>
            <a:r>
              <a:rPr lang="en-US" dirty="0" smtClean="0"/>
              <a:t>The restricting factor is the degree of accuracy of the measuring instrument most clinical measurements, such as blood pressure, serum cholesterol level, height, weight, age etc. are on a numerical continuous scale.</a:t>
            </a:r>
          </a:p>
          <a:p>
            <a:endParaRPr lang="en-US" dirty="0"/>
          </a:p>
        </p:txBody>
      </p:sp>
      <p:sp>
        <p:nvSpPr>
          <p:cNvPr id="4" name="Title 1"/>
          <p:cNvSpPr>
            <a:spLocks noGrp="1"/>
          </p:cNvSpPr>
          <p:nvPr>
            <p:ph type="title"/>
          </p:nvPr>
        </p:nvSpPr>
        <p:spPr>
          <a:xfrm>
            <a:off x="0" y="0"/>
            <a:ext cx="9144000" cy="1417638"/>
          </a:xfrm>
          <a:solidFill>
            <a:schemeClr val="tx2">
              <a:lumMod val="20000"/>
              <a:lumOff val="80000"/>
            </a:schemeClr>
          </a:solidFill>
        </p:spPr>
        <p:txBody>
          <a:bodyPr>
            <a:normAutofit/>
          </a:bodyPr>
          <a:lstStyle/>
          <a:p>
            <a:pPr algn="ctr"/>
            <a:r>
              <a:rPr lang="en-US" b="1" dirty="0" smtClean="0"/>
              <a:t>Numerical continuous cont….</a:t>
            </a:r>
            <a:endParaRPr lang="en-US" dirty="0"/>
          </a:p>
        </p:txBody>
      </p:sp>
    </p:spTree>
    <p:extLst>
      <p:ext uri="{BB962C8B-B14F-4D97-AF65-F5344CB8AC3E}">
        <p14:creationId xmlns:p14="http://schemas.microsoft.com/office/powerpoint/2010/main" val="2332416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algn="ctr"/>
            <a:r>
              <a:rPr lang="en-US" b="1" dirty="0" smtClean="0">
                <a:solidFill>
                  <a:srgbClr val="FF0000"/>
                </a:solidFill>
              </a:rPr>
              <a:t>Summary</a:t>
            </a:r>
            <a:r>
              <a:rPr lang="en-US" dirty="0" smtClean="0"/>
              <a:t> </a:t>
            </a:r>
            <a:endParaRPr lang="en-US" dirty="0"/>
          </a:p>
        </p:txBody>
      </p:sp>
      <p:pic>
        <p:nvPicPr>
          <p:cNvPr id="1026" name="Picture 2"/>
          <p:cNvPicPr>
            <a:picLocks noChangeAspect="1" noChangeArrowheads="1"/>
          </p:cNvPicPr>
          <p:nvPr/>
        </p:nvPicPr>
        <p:blipFill>
          <a:blip r:embed="rId2"/>
          <a:srcRect/>
          <a:stretch>
            <a:fillRect/>
          </a:stretch>
        </p:blipFill>
        <p:spPr bwMode="auto">
          <a:xfrm>
            <a:off x="454024" y="838200"/>
            <a:ext cx="8308975" cy="5791200"/>
          </a:xfrm>
          <a:prstGeom prst="rect">
            <a:avLst/>
          </a:prstGeom>
          <a:noFill/>
          <a:ln w="9525">
            <a:noFill/>
            <a:miter lim="800000"/>
            <a:headEnd/>
            <a:tailEnd/>
          </a:ln>
          <a:effectLst/>
        </p:spPr>
      </p:pic>
    </p:spTree>
    <p:extLst>
      <p:ext uri="{BB962C8B-B14F-4D97-AF65-F5344CB8AC3E}">
        <p14:creationId xmlns:p14="http://schemas.microsoft.com/office/powerpoint/2010/main" val="3718284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ctr"/>
            <a:r>
              <a:rPr lang="en-US" b="1" dirty="0"/>
              <a:t>Introduction</a:t>
            </a:r>
            <a:endParaRPr lang="en-US" dirty="0"/>
          </a:p>
        </p:txBody>
      </p:sp>
      <p:sp>
        <p:nvSpPr>
          <p:cNvPr id="3" name="Content Placeholder 2"/>
          <p:cNvSpPr>
            <a:spLocks noGrp="1"/>
          </p:cNvSpPr>
          <p:nvPr>
            <p:ph sz="quarter" idx="1"/>
          </p:nvPr>
        </p:nvSpPr>
        <p:spPr>
          <a:xfrm>
            <a:off x="457200" y="1600200"/>
            <a:ext cx="8153400" cy="4873752"/>
          </a:xfrm>
        </p:spPr>
        <p:txBody>
          <a:bodyPr>
            <a:normAutofit/>
          </a:bodyPr>
          <a:lstStyle/>
          <a:p>
            <a:pPr algn="just"/>
            <a:r>
              <a:rPr lang="en-US" dirty="0"/>
              <a:t>The term statistics is used to mean either statistical data </a:t>
            </a:r>
            <a:r>
              <a:rPr lang="en-US" dirty="0" smtClean="0"/>
              <a:t>or statistical </a:t>
            </a:r>
            <a:r>
              <a:rPr lang="en-US" dirty="0"/>
              <a:t>methods.</a:t>
            </a:r>
          </a:p>
          <a:p>
            <a:pPr algn="just"/>
            <a:endParaRPr lang="en-US" b="1" dirty="0" smtClean="0"/>
          </a:p>
          <a:p>
            <a:pPr algn="just">
              <a:buNone/>
            </a:pPr>
            <a:r>
              <a:rPr lang="en-US" b="1" dirty="0" smtClean="0"/>
              <a:t>Statistical </a:t>
            </a:r>
            <a:r>
              <a:rPr lang="en-US" b="1" dirty="0"/>
              <a:t>data: </a:t>
            </a:r>
            <a:endParaRPr lang="en-US" b="1" dirty="0" smtClean="0"/>
          </a:p>
          <a:p>
            <a:pPr algn="just"/>
            <a:r>
              <a:rPr lang="en-US" dirty="0" smtClean="0"/>
              <a:t>When </a:t>
            </a:r>
            <a:r>
              <a:rPr lang="en-US" dirty="0"/>
              <a:t>it means statistical data it refers to </a:t>
            </a:r>
            <a:r>
              <a:rPr lang="en-US" dirty="0" smtClean="0"/>
              <a:t>numerical descriptions </a:t>
            </a:r>
            <a:r>
              <a:rPr lang="en-US" dirty="0"/>
              <a:t>of things. </a:t>
            </a:r>
            <a:endParaRPr lang="en-US" dirty="0" smtClean="0"/>
          </a:p>
          <a:p>
            <a:pPr algn="just"/>
            <a:endParaRPr lang="en-US" dirty="0" smtClean="0"/>
          </a:p>
          <a:p>
            <a:pPr algn="just"/>
            <a:r>
              <a:rPr lang="en-US" dirty="0" smtClean="0"/>
              <a:t>These </a:t>
            </a:r>
            <a:r>
              <a:rPr lang="en-US" dirty="0"/>
              <a:t>descriptions may take the form of </a:t>
            </a:r>
            <a:r>
              <a:rPr lang="en-US" dirty="0" smtClean="0"/>
              <a:t>counts or </a:t>
            </a:r>
            <a:r>
              <a:rPr lang="en-US" dirty="0"/>
              <a:t>measurements. </a:t>
            </a:r>
          </a:p>
        </p:txBody>
      </p:sp>
      <p:sp>
        <p:nvSpPr>
          <p:cNvPr id="4" name="Slide Number Placeholder 3"/>
          <p:cNvSpPr>
            <a:spLocks noGrp="1"/>
          </p:cNvSpPr>
          <p:nvPr>
            <p:ph type="sldNum" sz="quarter" idx="15"/>
          </p:nvPr>
        </p:nvSpPr>
        <p:spPr/>
        <p:txBody>
          <a:bodyPr/>
          <a:lstStyle/>
          <a:p>
            <a:fld id="{7508B2F0-A532-4AB2-80DA-261F5E77D0EB}" type="slidenum">
              <a:rPr lang="en-US" smtClean="0"/>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7508B2F0-A532-4AB2-80DA-261F5E77D0EB}" type="slidenum">
              <a:rPr lang="en-US" smtClean="0"/>
              <a:t>30</a:t>
            </a:fld>
            <a:endParaRPr lang="en-US" dirty="0"/>
          </a:p>
        </p:txBody>
      </p:sp>
      <p:sp>
        <p:nvSpPr>
          <p:cNvPr id="5" name="Rectangle 4"/>
          <p:cNvSpPr/>
          <p:nvPr/>
        </p:nvSpPr>
        <p:spPr>
          <a:xfrm rot="19721701">
            <a:off x="256412" y="2601114"/>
            <a:ext cx="7991450" cy="1323439"/>
          </a:xfrm>
          <a:prstGeom prst="rect">
            <a:avLst/>
          </a:prstGeom>
          <a:noFill/>
        </p:spPr>
        <p:txBody>
          <a:bodyPr wrap="square" lIns="91440" tIns="45720" rIns="91440" bIns="45720">
            <a:spAutoFit/>
          </a:bodyPr>
          <a:lstStyle/>
          <a:p>
            <a:pPr algn="ctr"/>
            <a:r>
              <a:rPr lang="en-US" sz="80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endParaRPr lang="en-US" sz="80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tx2">
              <a:lumMod val="20000"/>
              <a:lumOff val="80000"/>
            </a:schemeClr>
          </a:solidFill>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0"/>
            <a:ext cx="8305800" cy="4873752"/>
          </a:xfrm>
        </p:spPr>
        <p:txBody>
          <a:bodyPr/>
          <a:lstStyle/>
          <a:p>
            <a:pPr algn="just">
              <a:buNone/>
            </a:pPr>
            <a:r>
              <a:rPr lang="en-US" dirty="0" smtClean="0"/>
              <a:t>NB:</a:t>
            </a:r>
          </a:p>
          <a:p>
            <a:pPr algn="just"/>
            <a:r>
              <a:rPr lang="en-US" dirty="0" smtClean="0"/>
              <a:t>Even </a:t>
            </a:r>
            <a:r>
              <a:rPr lang="en-US" dirty="0"/>
              <a:t>though statistical data always denote figures (</a:t>
            </a:r>
            <a:r>
              <a:rPr lang="en-US" dirty="0" smtClean="0"/>
              <a:t>numerical descriptions</a:t>
            </a:r>
            <a:r>
              <a:rPr lang="en-US" dirty="0"/>
              <a:t>) it must be remembered that all 'numerical descriptions' </a:t>
            </a:r>
            <a:r>
              <a:rPr lang="en-US" dirty="0" smtClean="0"/>
              <a:t>are not </a:t>
            </a:r>
            <a:r>
              <a:rPr lang="en-US" dirty="0"/>
              <a:t>statistical data</a:t>
            </a:r>
            <a:r>
              <a:rPr lang="en-US" dirty="0" smtClean="0"/>
              <a:t>.</a:t>
            </a:r>
          </a:p>
        </p:txBody>
      </p:sp>
      <p:sp>
        <p:nvSpPr>
          <p:cNvPr id="4" name="Slide Number Placeholder 3"/>
          <p:cNvSpPr>
            <a:spLocks noGrp="1"/>
          </p:cNvSpPr>
          <p:nvPr>
            <p:ph type="sldNum" sz="quarter" idx="15"/>
          </p:nvPr>
        </p:nvSpPr>
        <p:spPr/>
        <p:txBody>
          <a:bodyPr/>
          <a:lstStyle/>
          <a:p>
            <a:fld id="{7508B2F0-A532-4AB2-80DA-261F5E77D0EB}" type="slidenum">
              <a:rPr lang="en-US" smtClean="0"/>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pPr lvl="0" algn="ctr"/>
            <a:r>
              <a:rPr lang="en-GB" dirty="0"/>
              <a:t>Classification of </a:t>
            </a:r>
            <a:r>
              <a:rPr lang="en-GB" dirty="0" smtClean="0"/>
              <a:t>Statistics</a:t>
            </a:r>
            <a:endParaRPr lang="en-US" dirty="0"/>
          </a:p>
        </p:txBody>
      </p:sp>
      <p:sp>
        <p:nvSpPr>
          <p:cNvPr id="3" name="Content Placeholder 2"/>
          <p:cNvSpPr>
            <a:spLocks noGrp="1"/>
          </p:cNvSpPr>
          <p:nvPr>
            <p:ph sz="quarter" idx="1"/>
          </p:nvPr>
        </p:nvSpPr>
        <p:spPr>
          <a:xfrm>
            <a:off x="457200" y="762000"/>
            <a:ext cx="8153400" cy="5943600"/>
          </a:xfrm>
        </p:spPr>
        <p:txBody>
          <a:bodyPr>
            <a:normAutofit/>
          </a:bodyPr>
          <a:lstStyle/>
          <a:p>
            <a:pPr marL="0" indent="0">
              <a:buNone/>
            </a:pPr>
            <a:r>
              <a:rPr lang="en-US" b="1" dirty="0"/>
              <a:t>Types of Statistics Based on </a:t>
            </a:r>
            <a:r>
              <a:rPr lang="en-US" b="1" dirty="0" smtClean="0"/>
              <a:t>Purpose</a:t>
            </a:r>
          </a:p>
          <a:p>
            <a:pPr marL="0" indent="0">
              <a:buNone/>
            </a:pPr>
            <a:endParaRPr lang="en-US" dirty="0" smtClean="0"/>
          </a:p>
          <a:p>
            <a:pPr marL="0" indent="0">
              <a:buNone/>
            </a:pPr>
            <a:r>
              <a:rPr lang="en-US" dirty="0" smtClean="0"/>
              <a:t>A</a:t>
            </a:r>
            <a:r>
              <a:rPr lang="en-US" dirty="0"/>
              <a:t>. </a:t>
            </a:r>
            <a:r>
              <a:rPr lang="en-US" b="1" dirty="0"/>
              <a:t>Descriptive </a:t>
            </a:r>
            <a:r>
              <a:rPr lang="en-US" b="1" dirty="0" smtClean="0"/>
              <a:t>Statistics</a:t>
            </a:r>
          </a:p>
          <a:p>
            <a:r>
              <a:rPr lang="en-US" b="1" dirty="0"/>
              <a:t>Definition:</a:t>
            </a:r>
            <a:r>
              <a:rPr lang="en-US" dirty="0"/>
              <a:t> </a:t>
            </a:r>
            <a:endParaRPr lang="en-US" dirty="0" smtClean="0"/>
          </a:p>
          <a:p>
            <a:pPr lvl="1"/>
            <a:r>
              <a:rPr lang="en-US" dirty="0" smtClean="0"/>
              <a:t>Summarizes </a:t>
            </a:r>
            <a:r>
              <a:rPr lang="en-US" dirty="0"/>
              <a:t>or describes the main features of a dataset</a:t>
            </a:r>
            <a:r>
              <a:rPr lang="en-US" dirty="0" smtClean="0"/>
              <a:t>.</a:t>
            </a:r>
          </a:p>
          <a:p>
            <a:r>
              <a:rPr lang="en-US" b="1" dirty="0" smtClean="0"/>
              <a:t>Examples</a:t>
            </a:r>
            <a:r>
              <a:rPr lang="en-US" b="1" dirty="0"/>
              <a:t>:</a:t>
            </a:r>
            <a:r>
              <a:rPr lang="en-US" dirty="0"/>
              <a:t> </a:t>
            </a:r>
            <a:endParaRPr lang="en-US" dirty="0" smtClean="0"/>
          </a:p>
          <a:p>
            <a:pPr lvl="1"/>
            <a:r>
              <a:rPr lang="en-US" dirty="0" smtClean="0"/>
              <a:t>Mean</a:t>
            </a:r>
            <a:r>
              <a:rPr lang="en-US" dirty="0"/>
              <a:t>, median, mode, standard deviation, frequency distributions</a:t>
            </a:r>
            <a:r>
              <a:rPr lang="en-US" dirty="0" smtClean="0"/>
              <a:t>.</a:t>
            </a:r>
          </a:p>
          <a:p>
            <a:r>
              <a:rPr lang="en-US" b="1" dirty="0" smtClean="0"/>
              <a:t>Uses</a:t>
            </a:r>
            <a:r>
              <a:rPr lang="en-US" b="1" dirty="0"/>
              <a:t>:</a:t>
            </a:r>
            <a:r>
              <a:rPr lang="en-US" dirty="0"/>
              <a:t> </a:t>
            </a:r>
            <a:endParaRPr lang="en-US" dirty="0" smtClean="0"/>
          </a:p>
          <a:p>
            <a:pPr lvl="1"/>
            <a:r>
              <a:rPr lang="en-US" dirty="0" smtClean="0"/>
              <a:t>Helps </a:t>
            </a:r>
            <a:r>
              <a:rPr lang="en-US" dirty="0"/>
              <a:t>organize data for easy interpretation (e.g., averages or percentages</a:t>
            </a:r>
            <a:r>
              <a:rPr lang="en-US" dirty="0" smtClean="0"/>
              <a:t>).</a:t>
            </a:r>
          </a:p>
          <a:p>
            <a:r>
              <a:rPr lang="en-US" b="1" dirty="0" smtClean="0"/>
              <a:t>Common </a:t>
            </a:r>
            <a:r>
              <a:rPr lang="en-US" b="1" dirty="0"/>
              <a:t>Tools</a:t>
            </a:r>
            <a:r>
              <a:rPr lang="en-US" b="1" dirty="0" smtClean="0"/>
              <a:t>:</a:t>
            </a:r>
          </a:p>
          <a:p>
            <a:pPr lvl="1"/>
            <a:r>
              <a:rPr lang="en-US" dirty="0" smtClean="0"/>
              <a:t>Graphs </a:t>
            </a:r>
            <a:r>
              <a:rPr lang="en-US" dirty="0"/>
              <a:t>(e.g., bar charts, </a:t>
            </a:r>
            <a:r>
              <a:rPr lang="en-US" dirty="0" smtClean="0"/>
              <a:t>histograms)</a:t>
            </a:r>
          </a:p>
          <a:p>
            <a:pPr lvl="1"/>
            <a:r>
              <a:rPr lang="en-US" dirty="0" smtClean="0"/>
              <a:t>Tables </a:t>
            </a:r>
            <a:r>
              <a:rPr lang="en-US" dirty="0"/>
              <a:t>(e.g., frequency tables)</a:t>
            </a:r>
          </a:p>
          <a:p>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5</a:t>
            </a:fld>
            <a:endParaRPr lang="en-US" dirty="0"/>
          </a:p>
        </p:txBody>
      </p:sp>
    </p:spTree>
    <p:extLst>
      <p:ext uri="{BB962C8B-B14F-4D97-AF65-F5344CB8AC3E}">
        <p14:creationId xmlns:p14="http://schemas.microsoft.com/office/powerpoint/2010/main" val="219486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smtClean="0"/>
              <a:t>……</a:t>
            </a:r>
            <a:r>
              <a:rPr lang="en-US" b="1" dirty="0"/>
              <a:t> Based on </a:t>
            </a:r>
            <a:r>
              <a:rPr lang="en-US" b="1" dirty="0" smtClean="0"/>
              <a:t>Purpose </a:t>
            </a:r>
            <a:r>
              <a:rPr lang="en-US" b="1" dirty="0" err="1" smtClean="0"/>
              <a:t>cont</a:t>
            </a:r>
            <a:endParaRPr lang="en-US" dirty="0"/>
          </a:p>
        </p:txBody>
      </p:sp>
      <p:sp>
        <p:nvSpPr>
          <p:cNvPr id="3" name="Content Placeholder 2"/>
          <p:cNvSpPr>
            <a:spLocks noGrp="1"/>
          </p:cNvSpPr>
          <p:nvPr>
            <p:ph sz="quarter" idx="1"/>
          </p:nvPr>
        </p:nvSpPr>
        <p:spPr>
          <a:xfrm>
            <a:off x="381000" y="990600"/>
            <a:ext cx="8305800" cy="5483352"/>
          </a:xfrm>
        </p:spPr>
        <p:txBody>
          <a:bodyPr>
            <a:normAutofit/>
          </a:bodyPr>
          <a:lstStyle/>
          <a:p>
            <a:pPr marL="0" indent="0">
              <a:buNone/>
            </a:pPr>
            <a:r>
              <a:rPr lang="en-US" b="1" dirty="0"/>
              <a:t>B. Inferential Statistics</a:t>
            </a:r>
          </a:p>
          <a:p>
            <a:r>
              <a:rPr lang="en-US" b="1" dirty="0"/>
              <a:t>Definition:</a:t>
            </a:r>
            <a:r>
              <a:rPr lang="en-US" dirty="0"/>
              <a:t> </a:t>
            </a:r>
            <a:endParaRPr lang="en-US" dirty="0" smtClean="0"/>
          </a:p>
          <a:p>
            <a:pPr lvl="1"/>
            <a:r>
              <a:rPr lang="en-US" dirty="0" smtClean="0"/>
              <a:t>Uses </a:t>
            </a:r>
            <a:r>
              <a:rPr lang="en-US" dirty="0"/>
              <a:t>a sample to make generalizations or predictions about a population.</a:t>
            </a:r>
          </a:p>
          <a:p>
            <a:r>
              <a:rPr lang="en-US" b="1" dirty="0"/>
              <a:t>Examples:</a:t>
            </a:r>
            <a:r>
              <a:rPr lang="en-US" dirty="0"/>
              <a:t> </a:t>
            </a:r>
            <a:endParaRPr lang="en-US" dirty="0" smtClean="0"/>
          </a:p>
          <a:p>
            <a:pPr lvl="1"/>
            <a:r>
              <a:rPr lang="en-US" dirty="0" smtClean="0"/>
              <a:t>Hypothesis </a:t>
            </a:r>
            <a:r>
              <a:rPr lang="en-US" dirty="0"/>
              <a:t>testing, confidence intervals, and regression analysis.</a:t>
            </a:r>
          </a:p>
          <a:p>
            <a:r>
              <a:rPr lang="en-US" b="1" dirty="0"/>
              <a:t>Uses:</a:t>
            </a:r>
            <a:r>
              <a:rPr lang="en-US" dirty="0"/>
              <a:t> </a:t>
            </a:r>
            <a:endParaRPr lang="en-US" dirty="0" smtClean="0"/>
          </a:p>
          <a:p>
            <a:pPr lvl="1"/>
            <a:r>
              <a:rPr lang="en-US" dirty="0" smtClean="0"/>
              <a:t>Helps </a:t>
            </a:r>
            <a:r>
              <a:rPr lang="en-US" dirty="0"/>
              <a:t>infer conclusions and test theories about a larger population from sample data.</a:t>
            </a:r>
          </a:p>
          <a:p>
            <a:r>
              <a:rPr lang="en-US" b="1" dirty="0"/>
              <a:t>Key Methods:</a:t>
            </a:r>
            <a:endParaRPr lang="en-US" dirty="0"/>
          </a:p>
          <a:p>
            <a:pPr lvl="1"/>
            <a:r>
              <a:rPr lang="en-US" dirty="0"/>
              <a:t>Estimation (e.g., population mean)</a:t>
            </a:r>
          </a:p>
          <a:p>
            <a:pPr lvl="1"/>
            <a:r>
              <a:rPr lang="en-US" dirty="0"/>
              <a:t>Hypothesis testing (e.g., t-tests, chi-square tests)</a:t>
            </a:r>
          </a:p>
          <a:p>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6</a:t>
            </a:fld>
            <a:endParaRPr lang="en-US" dirty="0"/>
          </a:p>
        </p:txBody>
      </p:sp>
    </p:spTree>
    <p:extLst>
      <p:ext uri="{BB962C8B-B14F-4D97-AF65-F5344CB8AC3E}">
        <p14:creationId xmlns:p14="http://schemas.microsoft.com/office/powerpoint/2010/main" val="60299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pPr algn="ctr"/>
            <a:r>
              <a:rPr lang="en-US" sz="2400" dirty="0"/>
              <a:t>2. Classification Based on Types of Data</a:t>
            </a:r>
          </a:p>
        </p:txBody>
      </p:sp>
      <p:sp>
        <p:nvSpPr>
          <p:cNvPr id="3" name="Content Placeholder 2"/>
          <p:cNvSpPr>
            <a:spLocks noGrp="1"/>
          </p:cNvSpPr>
          <p:nvPr>
            <p:ph sz="quarter" idx="1"/>
          </p:nvPr>
        </p:nvSpPr>
        <p:spPr>
          <a:xfrm>
            <a:off x="457200" y="1066800"/>
            <a:ext cx="8229600" cy="5407152"/>
          </a:xfrm>
        </p:spPr>
        <p:txBody>
          <a:bodyPr>
            <a:normAutofit fontScale="92500" lnSpcReduction="10000"/>
          </a:bodyPr>
          <a:lstStyle/>
          <a:p>
            <a:pPr marL="0" indent="0">
              <a:lnSpc>
                <a:spcPct val="150000"/>
              </a:lnSpc>
              <a:buNone/>
            </a:pPr>
            <a:r>
              <a:rPr lang="en-US" b="1" dirty="0"/>
              <a:t>A. Qualitative (Categorical) Statistics</a:t>
            </a:r>
          </a:p>
          <a:p>
            <a:pPr>
              <a:lnSpc>
                <a:spcPct val="150000"/>
              </a:lnSpc>
            </a:pPr>
            <a:r>
              <a:rPr lang="en-US" dirty="0" smtClean="0"/>
              <a:t>Definition: </a:t>
            </a:r>
          </a:p>
          <a:p>
            <a:pPr lvl="1">
              <a:lnSpc>
                <a:spcPct val="150000"/>
              </a:lnSpc>
            </a:pPr>
            <a:r>
              <a:rPr lang="en-US" sz="2400" dirty="0" smtClean="0"/>
              <a:t>Deals </a:t>
            </a:r>
            <a:r>
              <a:rPr lang="en-US" sz="2400" dirty="0"/>
              <a:t>with </a:t>
            </a:r>
            <a:r>
              <a:rPr lang="en-US" sz="2400" b="1" dirty="0"/>
              <a:t>non-numerical</a:t>
            </a:r>
            <a:r>
              <a:rPr lang="en-US" sz="2400" dirty="0"/>
              <a:t> data that can be classified into categories.</a:t>
            </a:r>
          </a:p>
          <a:p>
            <a:pPr>
              <a:lnSpc>
                <a:spcPct val="150000"/>
              </a:lnSpc>
            </a:pPr>
            <a:r>
              <a:rPr lang="en-US" b="1" dirty="0"/>
              <a:t>Examples:</a:t>
            </a:r>
            <a:r>
              <a:rPr lang="en-US" dirty="0"/>
              <a:t> </a:t>
            </a:r>
            <a:endParaRPr lang="en-US" dirty="0" smtClean="0"/>
          </a:p>
          <a:p>
            <a:pPr lvl="1">
              <a:lnSpc>
                <a:spcPct val="150000"/>
              </a:lnSpc>
            </a:pPr>
            <a:r>
              <a:rPr lang="en-US" sz="2400" dirty="0" smtClean="0"/>
              <a:t>Gender </a:t>
            </a:r>
            <a:r>
              <a:rPr lang="en-US" sz="2400" dirty="0"/>
              <a:t>(male/female), nationality, type of job.</a:t>
            </a:r>
          </a:p>
          <a:p>
            <a:pPr>
              <a:lnSpc>
                <a:spcPct val="150000"/>
              </a:lnSpc>
            </a:pPr>
            <a:r>
              <a:rPr lang="en-US" b="1" dirty="0"/>
              <a:t>Statistical Measures:</a:t>
            </a:r>
            <a:r>
              <a:rPr lang="en-US" dirty="0"/>
              <a:t> </a:t>
            </a:r>
            <a:endParaRPr lang="en-US" dirty="0" smtClean="0"/>
          </a:p>
          <a:p>
            <a:pPr lvl="1">
              <a:lnSpc>
                <a:spcPct val="150000"/>
              </a:lnSpc>
            </a:pPr>
            <a:r>
              <a:rPr lang="en-US" sz="2400" dirty="0" smtClean="0"/>
              <a:t>Frequency</a:t>
            </a:r>
            <a:r>
              <a:rPr lang="en-US" sz="2400" dirty="0"/>
              <a:t>, proportions, mode.</a:t>
            </a:r>
          </a:p>
          <a:p>
            <a:pPr>
              <a:lnSpc>
                <a:spcPct val="150000"/>
              </a:lnSpc>
            </a:pPr>
            <a:r>
              <a:rPr lang="en-US" b="1" dirty="0"/>
              <a:t>Graphs Used:</a:t>
            </a:r>
            <a:r>
              <a:rPr lang="en-US" dirty="0"/>
              <a:t> </a:t>
            </a:r>
            <a:endParaRPr lang="en-US" dirty="0" smtClean="0"/>
          </a:p>
          <a:p>
            <a:pPr lvl="1">
              <a:lnSpc>
                <a:spcPct val="150000"/>
              </a:lnSpc>
            </a:pPr>
            <a:r>
              <a:rPr lang="en-US" sz="2400" dirty="0" smtClean="0"/>
              <a:t>Bar </a:t>
            </a:r>
            <a:r>
              <a:rPr lang="en-US" sz="2400" dirty="0"/>
              <a:t>charts, pie charts.</a:t>
            </a:r>
          </a:p>
          <a:p>
            <a:pPr>
              <a:lnSpc>
                <a:spcPct val="150000"/>
              </a:lnSpc>
            </a:pPr>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7</a:t>
            </a:fld>
            <a:endParaRPr lang="en-US" dirty="0"/>
          </a:p>
        </p:txBody>
      </p:sp>
    </p:spTree>
    <p:extLst>
      <p:ext uri="{BB962C8B-B14F-4D97-AF65-F5344CB8AC3E}">
        <p14:creationId xmlns:p14="http://schemas.microsoft.com/office/powerpoint/2010/main" val="178655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r>
              <a:rPr lang="en-US" dirty="0" smtClean="0"/>
              <a:t>……. </a:t>
            </a:r>
            <a:r>
              <a:rPr lang="en-US" sz="3200" dirty="0"/>
              <a:t>Based on Types of </a:t>
            </a:r>
            <a:r>
              <a:rPr lang="en-US" sz="3200" dirty="0" smtClean="0"/>
              <a:t>Data CONT</a:t>
            </a:r>
            <a:endParaRPr lang="en-US" dirty="0"/>
          </a:p>
        </p:txBody>
      </p:sp>
      <p:sp>
        <p:nvSpPr>
          <p:cNvPr id="3" name="Content Placeholder 2"/>
          <p:cNvSpPr>
            <a:spLocks noGrp="1"/>
          </p:cNvSpPr>
          <p:nvPr>
            <p:ph sz="quarter" idx="1"/>
          </p:nvPr>
        </p:nvSpPr>
        <p:spPr>
          <a:xfrm>
            <a:off x="457200" y="1143000"/>
            <a:ext cx="8229600" cy="5330952"/>
          </a:xfrm>
        </p:spPr>
        <p:txBody>
          <a:bodyPr>
            <a:normAutofit fontScale="92500" lnSpcReduction="10000"/>
          </a:bodyPr>
          <a:lstStyle/>
          <a:p>
            <a:pPr marL="0" indent="0" algn="just">
              <a:lnSpc>
                <a:spcPct val="150000"/>
              </a:lnSpc>
              <a:buNone/>
            </a:pPr>
            <a:r>
              <a:rPr lang="en-US" b="1" dirty="0"/>
              <a:t>B. Quantitative (Numerical) Statistics</a:t>
            </a:r>
          </a:p>
          <a:p>
            <a:pPr algn="just">
              <a:lnSpc>
                <a:spcPct val="150000"/>
              </a:lnSpc>
            </a:pPr>
            <a:r>
              <a:rPr lang="en-US" dirty="0" smtClean="0"/>
              <a:t>Definition: </a:t>
            </a:r>
          </a:p>
          <a:p>
            <a:pPr lvl="1" algn="just">
              <a:lnSpc>
                <a:spcPct val="150000"/>
              </a:lnSpc>
            </a:pPr>
            <a:r>
              <a:rPr lang="en-US" sz="2400" dirty="0" smtClean="0"/>
              <a:t>Deals </a:t>
            </a:r>
            <a:r>
              <a:rPr lang="en-US" sz="2400" dirty="0"/>
              <a:t>with </a:t>
            </a:r>
            <a:r>
              <a:rPr lang="en-US" sz="2400" b="1" dirty="0"/>
              <a:t>numerical data</a:t>
            </a:r>
            <a:r>
              <a:rPr lang="en-US" sz="2400" dirty="0"/>
              <a:t> that can be measured or counted.</a:t>
            </a:r>
          </a:p>
          <a:p>
            <a:pPr lvl="2" algn="just">
              <a:lnSpc>
                <a:spcPct val="150000"/>
              </a:lnSpc>
            </a:pPr>
            <a:r>
              <a:rPr lang="en-US" sz="2400" b="1" dirty="0"/>
              <a:t>Discrete Data:</a:t>
            </a:r>
            <a:r>
              <a:rPr lang="en-US" sz="2400" dirty="0"/>
              <a:t> Countable values (e.g., number of students in a class).</a:t>
            </a:r>
          </a:p>
          <a:p>
            <a:pPr lvl="2" algn="just">
              <a:lnSpc>
                <a:spcPct val="150000"/>
              </a:lnSpc>
            </a:pPr>
            <a:r>
              <a:rPr lang="en-US" sz="2400" b="1" dirty="0"/>
              <a:t>Continuous Data:</a:t>
            </a:r>
            <a:r>
              <a:rPr lang="en-US" sz="2400" dirty="0"/>
              <a:t> Measurable values (e.g., height, weight).</a:t>
            </a:r>
          </a:p>
          <a:p>
            <a:pPr algn="just">
              <a:lnSpc>
                <a:spcPct val="150000"/>
              </a:lnSpc>
            </a:pPr>
            <a:r>
              <a:rPr lang="en-US" b="1" dirty="0"/>
              <a:t>Statistical Measures:</a:t>
            </a:r>
            <a:r>
              <a:rPr lang="en-US" dirty="0"/>
              <a:t> </a:t>
            </a:r>
            <a:endParaRPr lang="en-US" dirty="0" smtClean="0"/>
          </a:p>
          <a:p>
            <a:pPr lvl="1" algn="just">
              <a:lnSpc>
                <a:spcPct val="150000"/>
              </a:lnSpc>
            </a:pPr>
            <a:r>
              <a:rPr lang="en-US" sz="2400" dirty="0" smtClean="0"/>
              <a:t>Mean</a:t>
            </a:r>
            <a:r>
              <a:rPr lang="en-US" sz="2400" dirty="0"/>
              <a:t>, variance, standard deviation.</a:t>
            </a:r>
          </a:p>
          <a:p>
            <a:pPr algn="just">
              <a:lnSpc>
                <a:spcPct val="150000"/>
              </a:lnSpc>
            </a:pPr>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8</a:t>
            </a:fld>
            <a:endParaRPr lang="en-US" dirty="0"/>
          </a:p>
        </p:txBody>
      </p:sp>
    </p:spTree>
    <p:extLst>
      <p:ext uri="{BB962C8B-B14F-4D97-AF65-F5344CB8AC3E}">
        <p14:creationId xmlns:p14="http://schemas.microsoft.com/office/powerpoint/2010/main" val="74114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algn="ctr"/>
            <a:r>
              <a:rPr lang="en-US" sz="2400" b="1" dirty="0"/>
              <a:t>3. Classification Based on Methods of Analysis</a:t>
            </a:r>
            <a:br>
              <a:rPr lang="en-US" sz="2400" b="1" dirty="0"/>
            </a:br>
            <a:endParaRPr lang="en-US" sz="2400" dirty="0"/>
          </a:p>
        </p:txBody>
      </p:sp>
      <p:sp>
        <p:nvSpPr>
          <p:cNvPr id="3" name="Content Placeholder 2"/>
          <p:cNvSpPr>
            <a:spLocks noGrp="1"/>
          </p:cNvSpPr>
          <p:nvPr>
            <p:ph sz="quarter" idx="1"/>
          </p:nvPr>
        </p:nvSpPr>
        <p:spPr>
          <a:xfrm>
            <a:off x="457200" y="1219200"/>
            <a:ext cx="8229600" cy="5254752"/>
          </a:xfrm>
        </p:spPr>
        <p:txBody>
          <a:bodyPr>
            <a:normAutofit/>
          </a:bodyPr>
          <a:lstStyle/>
          <a:p>
            <a:pPr marL="0" indent="0" algn="just">
              <a:buNone/>
            </a:pPr>
            <a:r>
              <a:rPr lang="en-US" b="1" dirty="0" smtClean="0"/>
              <a:t>A</a:t>
            </a:r>
            <a:r>
              <a:rPr lang="en-US" b="1" dirty="0"/>
              <a:t>. Parametric Statistics</a:t>
            </a:r>
          </a:p>
          <a:p>
            <a:pPr algn="just"/>
            <a:r>
              <a:rPr lang="en-US" dirty="0" smtClean="0"/>
              <a:t>Definition: </a:t>
            </a:r>
          </a:p>
          <a:p>
            <a:pPr lvl="1" algn="just"/>
            <a:r>
              <a:rPr lang="en-US" sz="2400" dirty="0" smtClean="0"/>
              <a:t>Involves </a:t>
            </a:r>
            <a:r>
              <a:rPr lang="en-US" sz="2400" b="1" dirty="0"/>
              <a:t>assumptions</a:t>
            </a:r>
            <a:r>
              <a:rPr lang="en-US" sz="2400" dirty="0"/>
              <a:t> about the population distribution (usually normal).</a:t>
            </a:r>
          </a:p>
          <a:p>
            <a:pPr algn="just"/>
            <a:endParaRPr lang="en-US" b="1" dirty="0" smtClean="0"/>
          </a:p>
          <a:p>
            <a:pPr algn="just"/>
            <a:r>
              <a:rPr lang="en-US" b="1" dirty="0" smtClean="0"/>
              <a:t>Examples</a:t>
            </a:r>
            <a:r>
              <a:rPr lang="en-US" b="1" dirty="0"/>
              <a:t>:</a:t>
            </a:r>
            <a:r>
              <a:rPr lang="en-US" dirty="0"/>
              <a:t> </a:t>
            </a:r>
            <a:endParaRPr lang="en-US" dirty="0" smtClean="0"/>
          </a:p>
          <a:p>
            <a:pPr lvl="1" algn="just"/>
            <a:r>
              <a:rPr lang="en-US" sz="2400" dirty="0" smtClean="0"/>
              <a:t>t-tests</a:t>
            </a:r>
            <a:r>
              <a:rPr lang="en-US" sz="2400" dirty="0"/>
              <a:t>, ANOVA, linear regression.</a:t>
            </a:r>
          </a:p>
          <a:p>
            <a:pPr algn="just"/>
            <a:endParaRPr lang="en-US" b="1" dirty="0" smtClean="0"/>
          </a:p>
          <a:p>
            <a:pPr algn="just"/>
            <a:r>
              <a:rPr lang="en-US" b="1" dirty="0" smtClean="0"/>
              <a:t>Uses</a:t>
            </a:r>
            <a:r>
              <a:rPr lang="en-US" b="1" dirty="0"/>
              <a:t>:</a:t>
            </a:r>
            <a:r>
              <a:rPr lang="en-US" dirty="0"/>
              <a:t> </a:t>
            </a:r>
            <a:endParaRPr lang="en-US" dirty="0" smtClean="0"/>
          </a:p>
          <a:p>
            <a:pPr lvl="1" algn="just"/>
            <a:r>
              <a:rPr lang="en-US" sz="2400" dirty="0" smtClean="0"/>
              <a:t>Suitable </a:t>
            </a:r>
            <a:r>
              <a:rPr lang="en-US" sz="2400" dirty="0"/>
              <a:t>for continuous data with large sample sizes.</a:t>
            </a:r>
          </a:p>
          <a:p>
            <a:pPr algn="just"/>
            <a:endParaRPr lang="en-US" dirty="0"/>
          </a:p>
        </p:txBody>
      </p:sp>
      <p:sp>
        <p:nvSpPr>
          <p:cNvPr id="4" name="Slide Number Placeholder 3"/>
          <p:cNvSpPr>
            <a:spLocks noGrp="1"/>
          </p:cNvSpPr>
          <p:nvPr>
            <p:ph type="sldNum" sz="quarter" idx="15"/>
          </p:nvPr>
        </p:nvSpPr>
        <p:spPr/>
        <p:txBody>
          <a:bodyPr/>
          <a:lstStyle/>
          <a:p>
            <a:fld id="{7508B2F0-A532-4AB2-80DA-261F5E77D0EB}" type="slidenum">
              <a:rPr lang="en-US" smtClean="0"/>
              <a:t>9</a:t>
            </a:fld>
            <a:endParaRPr lang="en-US" dirty="0"/>
          </a:p>
        </p:txBody>
      </p:sp>
    </p:spTree>
    <p:extLst>
      <p:ext uri="{BB962C8B-B14F-4D97-AF65-F5344CB8AC3E}">
        <p14:creationId xmlns:p14="http://schemas.microsoft.com/office/powerpoint/2010/main" val="3599492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118</TotalTime>
  <Words>1625</Words>
  <Application>Microsoft Office PowerPoint</Application>
  <PresentationFormat>On-screen Show (4:3)</PresentationFormat>
  <Paragraphs>247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Introduction to statistics</vt:lpstr>
      <vt:lpstr>Objectives</vt:lpstr>
      <vt:lpstr>Introduction</vt:lpstr>
      <vt:lpstr>Introduction cont…</vt:lpstr>
      <vt:lpstr>Classification of Statistics</vt:lpstr>
      <vt:lpstr>…… Based on Purpose cont</vt:lpstr>
      <vt:lpstr>2. Classification Based on Types of Data</vt:lpstr>
      <vt:lpstr>……. Based on Types of Data CONT</vt:lpstr>
      <vt:lpstr>3. Classification Based on Methods of Analysis </vt:lpstr>
      <vt:lpstr>…… Based on Methods of Analysis</vt:lpstr>
      <vt:lpstr>Characteristics of statistical data</vt:lpstr>
      <vt:lpstr>Cxtics cont…</vt:lpstr>
      <vt:lpstr>Cxtics cont…</vt:lpstr>
      <vt:lpstr>Cxtics cont…</vt:lpstr>
      <vt:lpstr>Scales of measurement</vt:lpstr>
      <vt:lpstr>Variable</vt:lpstr>
      <vt:lpstr>TYPES OF VARIABLE</vt:lpstr>
      <vt:lpstr>Qualitative variable</vt:lpstr>
      <vt:lpstr>Quantitative variable</vt:lpstr>
      <vt:lpstr>Measurement SCALES</vt:lpstr>
      <vt:lpstr>2. Ordinal Data</vt:lpstr>
      <vt:lpstr>Ordinal Data cont…</vt:lpstr>
      <vt:lpstr>3. Interval Data</vt:lpstr>
      <vt:lpstr>4. Ratio Data</vt:lpstr>
      <vt:lpstr>Numerical discrete</vt:lpstr>
      <vt:lpstr>Numerical discrete cont….</vt:lpstr>
      <vt:lpstr>Numerical continuous</vt:lpstr>
      <vt:lpstr>Numerical continuous cont….</vt:lpstr>
      <vt:lpstr>Summary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user</dc:creator>
  <cp:lastModifiedBy>User</cp:lastModifiedBy>
  <cp:revision>67</cp:revision>
  <dcterms:created xsi:type="dcterms:W3CDTF">2017-09-11T02:40:00Z</dcterms:created>
  <dcterms:modified xsi:type="dcterms:W3CDTF">2024-11-30T18:05:06Z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93CBD61308594B598E627A8999637F2E_12</vt:lpwstr>
  </property>
  <property fmtid="{D5CDD505-2E9C-101B-9397-08002B2CF9AE}" pid="3" name="KSOProductBuildVer">
    <vt:lpwstr>1033-12.2.0.13215</vt:lpwstr>
  </property>
</Properties>
</file>