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4" r:id="rId6"/>
    <p:sldId id="265" r:id="rId7"/>
    <p:sldId id="266" r:id="rId8"/>
    <p:sldId id="267" r:id="rId9"/>
    <p:sldId id="289" r:id="rId10"/>
    <p:sldId id="288" r:id="rId11"/>
    <p:sldId id="277" r:id="rId12"/>
    <p:sldId id="278" r:id="rId13"/>
    <p:sldId id="283" r:id="rId14"/>
    <p:sldId id="279" r:id="rId15"/>
    <p:sldId id="280" r:id="rId16"/>
    <p:sldId id="281" r:id="rId17"/>
    <p:sldId id="286" r:id="rId18"/>
    <p:sldId id="287" r:id="rId19"/>
    <p:sldId id="28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764D2-896A-4459-8202-EA7C4E8949FF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544C6-3E7A-4EC5-9E59-D788C8FC87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56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D7D17C8-FF8E-46CD-9AA2-64A7C7A9727E}" type="datetime1">
              <a:rPr lang="en-US" smtClean="0"/>
              <a:pPr/>
              <a:t>11/25/2024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47A117F-A1EE-4146-96C1-DDC0A70E5E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0B78-E3AE-4464-A865-C3AA5CB06432}" type="datetime1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4EAC-62F0-45E8-A09D-0C02079DBE46}" type="datetime1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A91A-41D5-40F0-A324-C64B8FA0C3D7}" type="datetime1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750CE5D-3FE7-4F56-9413-33D1D6C58BDD}" type="datetime1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47A117F-A1EE-4146-96C1-DDC0A70E5E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639FF-F8BC-4F59-A308-558E06643055}" type="datetime1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1B2A-5734-45A7-B458-058F33029A6A}" type="datetime1">
              <a:rPr lang="en-US" smtClean="0"/>
              <a:pPr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3C9D-4E46-4B79-A5C5-F27707EB3EB0}" type="datetime1">
              <a:rPr lang="en-US" smtClean="0"/>
              <a:pPr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EE16-4E5A-4A3F-8516-50E8F37260B5}" type="datetime1">
              <a:rPr lang="en-US" smtClean="0"/>
              <a:pPr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7DC1-7377-44D5-A503-751C73E6418B}" type="datetime1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FF83-FBDA-4E63-9BA4-FDCEAF5245FE}" type="datetime1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630D4A3-63CA-4716-9C23-8DFCB26BA17B}" type="datetime1">
              <a:rPr lang="en-US" smtClean="0"/>
              <a:pPr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47A117F-A1EE-4146-96C1-DDC0A70E5E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305800" cy="222885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Baskerville Old Face" pitchFamily="18" charset="0"/>
              </a:rPr>
              <a:t>Methods </a:t>
            </a:r>
            <a:r>
              <a:rPr lang="en-US" b="1" dirty="0" smtClean="0">
                <a:latin typeface="Baskerville Old Face" pitchFamily="18" charset="0"/>
              </a:rPr>
              <a:t>Organization and</a:t>
            </a:r>
            <a:r>
              <a:rPr lang="en-US" b="1" dirty="0">
                <a:latin typeface="Baskerville Old Face" pitchFamily="18" charset="0"/>
              </a:rPr>
              <a:t/>
            </a:r>
            <a:br>
              <a:rPr lang="en-US" b="1" dirty="0">
                <a:latin typeface="Baskerville Old Face" pitchFamily="18" charset="0"/>
              </a:rPr>
            </a:br>
            <a:r>
              <a:rPr lang="en-US" b="1" dirty="0">
                <a:latin typeface="Baskerville Old Face" pitchFamily="18" charset="0"/>
              </a:rPr>
              <a:t>Presentation</a:t>
            </a:r>
            <a:endParaRPr lang="en-US" dirty="0">
              <a:latin typeface="Baskerville Old Fac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953000"/>
            <a:ext cx="6858000" cy="1066800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Samuel D</a:t>
            </a:r>
            <a:r>
              <a:rPr lang="en-US" sz="2400" dirty="0" smtClean="0"/>
              <a:t>.[Assistant professor of Epidemiology </a:t>
            </a:r>
            <a:r>
              <a:rPr lang="en-US" sz="2400" dirty="0" smtClean="0"/>
              <a:t>&amp; </a:t>
            </a:r>
            <a:r>
              <a:rPr lang="en-US" sz="2400" dirty="0" smtClean="0"/>
              <a:t>Biostatistics]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 algn="just">
              <a:lnSpc>
                <a:spcPct val="150000"/>
              </a:lnSpc>
              <a:buNone/>
            </a:pPr>
            <a:endParaRPr lang="en-US" dirty="0" smtClean="0"/>
          </a:p>
          <a:p>
            <a:pPr marL="514350" indent="-514350" algn="just">
              <a:lnSpc>
                <a:spcPct val="150000"/>
              </a:lnSpc>
              <a:buNone/>
            </a:pPr>
            <a:r>
              <a:rPr lang="en-US" dirty="0" smtClean="0"/>
              <a:t>2.    Sorting (or tallying) of the data into these classes, </a:t>
            </a:r>
          </a:p>
          <a:p>
            <a:pPr marL="514350" indent="-514350" algn="just">
              <a:lnSpc>
                <a:spcPct val="150000"/>
              </a:lnSpc>
              <a:buNone/>
            </a:pPr>
            <a:r>
              <a:rPr lang="en-US" dirty="0" smtClean="0"/>
              <a:t>3.    Counting the number of items in each class, and </a:t>
            </a:r>
          </a:p>
          <a:p>
            <a:pPr marL="514350" indent="-514350" algn="just">
              <a:lnSpc>
                <a:spcPct val="150000"/>
              </a:lnSpc>
              <a:buNone/>
            </a:pPr>
            <a:r>
              <a:rPr lang="en-US" dirty="0" smtClean="0"/>
              <a:t>4.    Displaying the results in the forma of a chart or table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/>
          </a:solidFill>
        </p:spPr>
        <p:txBody>
          <a:bodyPr vert="horz" anchor="b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categorical distribution cont…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US" b="1" dirty="0" smtClean="0"/>
              <a:t>Cumulative Frequencies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When frequencies of two or more classes are added up, such total frequencies are called </a:t>
            </a:r>
            <a:r>
              <a:rPr lang="en-US" sz="2800" dirty="0" smtClean="0">
                <a:solidFill>
                  <a:srgbClr val="FF0000"/>
                </a:solidFill>
              </a:rPr>
              <a:t>Cumulative Frequencies</a:t>
            </a:r>
            <a:r>
              <a:rPr lang="en-US" sz="2800" dirty="0" smtClean="0"/>
              <a:t>. 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This frequencies help as to find the total number of items whose values are less than or greater than some value. </a:t>
            </a:r>
          </a:p>
          <a:p>
            <a:pPr algn="just"/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b="1" dirty="0" smtClean="0"/>
              <a:t>Note:-</a:t>
            </a:r>
          </a:p>
          <a:p>
            <a:pPr algn="just"/>
            <a:r>
              <a:rPr lang="en-US" dirty="0" smtClean="0"/>
              <a:t>In the construction of cumulative frequency distribution, if we start the </a:t>
            </a:r>
            <a:r>
              <a:rPr lang="en-US" dirty="0" err="1" smtClean="0"/>
              <a:t>cumulation</a:t>
            </a:r>
            <a:r>
              <a:rPr lang="en-US" dirty="0" smtClean="0"/>
              <a:t> from the lowest size of the variable to the highest size, the resulting frequency distribution is called `</a:t>
            </a:r>
            <a:r>
              <a:rPr lang="en-US" b="1" dirty="0" smtClean="0">
                <a:solidFill>
                  <a:srgbClr val="FF0000"/>
                </a:solidFill>
              </a:rPr>
              <a:t>Less than cumulative frequency distribution</a:t>
            </a:r>
            <a:r>
              <a:rPr lang="en-US" b="1" dirty="0" smtClean="0"/>
              <a:t>' </a:t>
            </a:r>
            <a:r>
              <a:rPr lang="en-US" dirty="0" smtClean="0"/>
              <a:t>and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If the </a:t>
            </a:r>
            <a:r>
              <a:rPr lang="en-US" dirty="0" err="1" smtClean="0"/>
              <a:t>cumulation</a:t>
            </a:r>
            <a:r>
              <a:rPr lang="en-US" dirty="0" smtClean="0"/>
              <a:t> is from the highest to the lowest value the resulting frequency distribution is called `</a:t>
            </a:r>
            <a:r>
              <a:rPr lang="en-US" b="1" dirty="0" smtClean="0">
                <a:solidFill>
                  <a:srgbClr val="FF0000"/>
                </a:solidFill>
              </a:rPr>
              <a:t>more than cumulative frequency distribution.</a:t>
            </a:r>
            <a:r>
              <a:rPr lang="en-US" b="1" dirty="0" smtClean="0"/>
              <a:t>'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most common cumulative frequency is the less than cumulative frequency.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Cumulative Frequencies cont…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US" dirty="0" smtClean="0"/>
              <a:t>Relative Frequency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A </a:t>
            </a:r>
            <a:r>
              <a:rPr lang="en-US" sz="2800" b="1" dirty="0" smtClean="0"/>
              <a:t>relative frequency </a:t>
            </a:r>
            <a:r>
              <a:rPr lang="en-US" sz="2800" dirty="0" smtClean="0"/>
              <a:t>is the fraction of times an answer occurs. 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To find the relative frequencies, divide each frequency by the total number of students in the sample.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The last entry of the cumulative relative frequency column is one, indicating that one hundred percent of the data has been accumulated.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Mid-Point of a class interval and the determination of Class Boundaries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Mid-point or class mark (</a:t>
            </a:r>
            <a:r>
              <a:rPr lang="en-US" dirty="0" err="1" smtClean="0"/>
              <a:t>Xc</a:t>
            </a:r>
            <a:r>
              <a:rPr lang="en-US" dirty="0" smtClean="0"/>
              <a:t>) of an interval is the value of the interval which lies mid-way between the lower true limit (LTL) and the upper true limit (UTL) of a class. It is calculated as:</a:t>
            </a:r>
          </a:p>
          <a:p>
            <a:endParaRPr lang="en-US" dirty="0" smtClean="0"/>
          </a:p>
          <a:p>
            <a:r>
              <a:rPr lang="en-US" dirty="0" err="1" smtClean="0"/>
              <a:t>X</a:t>
            </a:r>
            <a:r>
              <a:rPr lang="en-US" baseline="-25000" dirty="0" err="1" smtClean="0"/>
              <a:t>c</a:t>
            </a:r>
            <a:r>
              <a:rPr lang="en-US" baseline="-25000" dirty="0" smtClean="0"/>
              <a:t> = </a:t>
            </a:r>
            <a:endParaRPr lang="en-US" dirty="0" smtClean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3810000"/>
            <a:ext cx="2430463" cy="6397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US" b="1" dirty="0" smtClean="0"/>
              <a:t>True limits (or class boundaries)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Are those limits, which are determined mathematically to make an interval of a continuous variable continuous in both directions, and no gap exists between classes.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true limits are what the tabulated limits would correspond with if one could measure exactly.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"/>
            <a:ext cx="8382000" cy="6324600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Frequency distribution of weights (in Ounces) of Malignant Tumors Removed from the Abdomen of 57 subjects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width of a class is found from the true class limit by subtracting the true lower limit from the upper true limit of any particular class.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371600"/>
          <a:ext cx="8305800" cy="3553134"/>
        </p:xfrm>
        <a:graphic>
          <a:graphicData uri="http://schemas.openxmlformats.org/drawingml/2006/table">
            <a:tbl>
              <a:tblPr/>
              <a:tblGrid>
                <a:gridCol w="1384300"/>
                <a:gridCol w="1384300"/>
                <a:gridCol w="1193800"/>
                <a:gridCol w="1371600"/>
                <a:gridCol w="1587500"/>
                <a:gridCol w="1384300"/>
              </a:tblGrid>
              <a:tr h="7489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Weight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Class Boundary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Xc</a:t>
                      </a: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Frequency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Cumulative Frequency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Relative frequency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5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10-19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9.5 -19.5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14.5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0.0877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5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20-29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19.5-29.5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24.5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0.3333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5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30-39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29.5-39.5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34.5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0.1754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5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40-49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39.5-49.5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44.5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0.2281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5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50-59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49.5-59.5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54.5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0.0702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5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60-69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59.5-69.5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64.5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0.0702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5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70-79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69.5-79.5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74.5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0.0352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5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Total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1.0000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229600" cy="24384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Example 2: </a:t>
            </a:r>
          </a:p>
          <a:p>
            <a:pPr algn="just"/>
            <a:r>
              <a:rPr lang="en-US" dirty="0" smtClean="0"/>
              <a:t>Construct a grouped frequency distribution of the following data on the amount of time (in hours) that 80 college students devoted to leisure activities during a typical school week:</a:t>
            </a:r>
          </a:p>
          <a:p>
            <a:pPr algn="just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590800"/>
            <a:ext cx="7772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724400"/>
            <a:ext cx="8229600" cy="143256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8915400" cy="197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286000"/>
            <a:ext cx="8534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0713267">
            <a:off x="747014" y="2855281"/>
            <a:ext cx="697377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You!!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/>
              <a:t>At the end of this chapter, the students will be able to:</a:t>
            </a:r>
          </a:p>
          <a:p>
            <a:pPr algn="just">
              <a:buFont typeface="Wingdings" pitchFamily="2" charset="2"/>
              <a:buChar char="ü"/>
            </a:pPr>
            <a:endParaRPr lang="en-US" dirty="0" smtClean="0"/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Identify </a:t>
            </a:r>
            <a:r>
              <a:rPr lang="en-US" dirty="0"/>
              <a:t>the different methods of data organization </a:t>
            </a:r>
            <a:r>
              <a:rPr lang="en-US" dirty="0" smtClean="0"/>
              <a:t>and presentation</a:t>
            </a:r>
          </a:p>
          <a:p>
            <a:pPr algn="just">
              <a:buFont typeface="Wingdings" pitchFamily="2" charset="2"/>
              <a:buChar char="ü"/>
            </a:pPr>
            <a:endParaRPr lang="en-US" dirty="0" smtClean="0"/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Understand </a:t>
            </a:r>
            <a:r>
              <a:rPr lang="en-US" dirty="0"/>
              <a:t>the criterion for the selection of a method </a:t>
            </a:r>
            <a:r>
              <a:rPr lang="en-US" dirty="0" smtClean="0"/>
              <a:t>to organize </a:t>
            </a:r>
            <a:r>
              <a:rPr lang="en-US" dirty="0"/>
              <a:t>and present </a:t>
            </a:r>
            <a:r>
              <a:rPr lang="en-US" dirty="0" smtClean="0"/>
              <a:t>data</a:t>
            </a:r>
          </a:p>
          <a:p>
            <a:pPr algn="just">
              <a:buFont typeface="Wingdings" pitchFamily="2" charset="2"/>
              <a:buChar char="ü"/>
            </a:pPr>
            <a:endParaRPr lang="en-US" dirty="0" smtClean="0"/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Identify </a:t>
            </a:r>
            <a:r>
              <a:rPr lang="en-US" dirty="0"/>
              <a:t>the different methods of data collection and </a:t>
            </a:r>
            <a:r>
              <a:rPr lang="en-US" dirty="0" smtClean="0"/>
              <a:t>criterion that </a:t>
            </a:r>
            <a:r>
              <a:rPr lang="en-US" dirty="0"/>
              <a:t>we use to select a method of data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Before </a:t>
            </a:r>
            <a:r>
              <a:rPr lang="en-US" dirty="0"/>
              <a:t>any statistical work can be done data must be collected.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Depending </a:t>
            </a:r>
            <a:r>
              <a:rPr lang="en-US" dirty="0"/>
              <a:t>on the type of variable and the objective of the </a:t>
            </a:r>
            <a:r>
              <a:rPr lang="en-US" dirty="0" smtClean="0"/>
              <a:t>study different </a:t>
            </a:r>
            <a:r>
              <a:rPr lang="en-US" dirty="0"/>
              <a:t>data collection methods can be employed.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US" b="1" dirty="0"/>
              <a:t>Frequency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229600" cy="4678363"/>
          </a:xfrm>
        </p:spPr>
        <p:txBody>
          <a:bodyPr>
            <a:noAutofit/>
          </a:bodyPr>
          <a:lstStyle/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A </a:t>
            </a:r>
            <a:r>
              <a:rPr lang="en-US" sz="2800" b="1" dirty="0" smtClean="0"/>
              <a:t>frequency</a:t>
            </a:r>
            <a:r>
              <a:rPr lang="en-US" sz="2800" dirty="0" smtClean="0"/>
              <a:t> is the number of times a given datum occurs in a data set.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A </a:t>
            </a:r>
            <a:r>
              <a:rPr lang="en-US" sz="2800" b="1" dirty="0" smtClean="0"/>
              <a:t>frequency distribution </a:t>
            </a:r>
            <a:r>
              <a:rPr lang="en-US" sz="2800" dirty="0" smtClean="0"/>
              <a:t>is a table that shows \classes" or \intervals" of data entries with a count of the number of entries in each class.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US" b="1" dirty="0" smtClean="0"/>
              <a:t>A categorical distribution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Non-numerical </a:t>
            </a:r>
            <a:r>
              <a:rPr lang="en-US" dirty="0"/>
              <a:t>information can also </a:t>
            </a:r>
            <a:r>
              <a:rPr lang="en-US" dirty="0" smtClean="0"/>
              <a:t>be represented </a:t>
            </a:r>
            <a:r>
              <a:rPr lang="en-US" dirty="0"/>
              <a:t>in a frequency distribution.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In connection with large sets </a:t>
            </a:r>
            <a:r>
              <a:rPr lang="en-US" dirty="0" smtClean="0"/>
              <a:t>of data</a:t>
            </a:r>
            <a:r>
              <a:rPr lang="en-US" dirty="0"/>
              <a:t>, a good overall picture and sufficient information can often </a:t>
            </a:r>
            <a:r>
              <a:rPr lang="en-US" dirty="0" smtClean="0"/>
              <a:t>be conveyed </a:t>
            </a:r>
            <a:r>
              <a:rPr lang="en-US" dirty="0"/>
              <a:t>by grouping the data into a number of class </a:t>
            </a:r>
            <a:r>
              <a:rPr lang="en-US" dirty="0" smtClean="0"/>
              <a:t>intervals.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US" b="1" dirty="0" smtClean="0"/>
              <a:t>A categorical distribution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kind of frequency distribution is called grouped </a:t>
            </a:r>
            <a:r>
              <a:rPr lang="en-US" dirty="0" smtClean="0"/>
              <a:t>frequency distribution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057400"/>
          <a:ext cx="769620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0"/>
                <a:gridCol w="38481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Age (years)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Number of persons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Under 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1,748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 – 24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3,325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 – 34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3,149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 – 44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1,323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 – 54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512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 and over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335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10,392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US" b="1" dirty="0" smtClean="0"/>
              <a:t>A categorical distribution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Frequency </a:t>
            </a:r>
            <a:r>
              <a:rPr lang="en-US" dirty="0"/>
              <a:t>distributions present data in a relatively compact </a:t>
            </a:r>
            <a:r>
              <a:rPr lang="en-US" dirty="0" smtClean="0"/>
              <a:t>form, gives </a:t>
            </a:r>
            <a:r>
              <a:rPr lang="en-US" dirty="0"/>
              <a:t>a good overall picture, and contain information that is </a:t>
            </a:r>
            <a:r>
              <a:rPr lang="en-US" dirty="0" smtClean="0"/>
              <a:t>adequate for </a:t>
            </a:r>
            <a:r>
              <a:rPr lang="en-US" dirty="0"/>
              <a:t>many purposes, but there are </a:t>
            </a:r>
            <a:r>
              <a:rPr lang="en-US" dirty="0">
                <a:solidFill>
                  <a:srgbClr val="FF0000"/>
                </a:solidFill>
              </a:rPr>
              <a:t>usually some things which can </a:t>
            </a:r>
            <a:r>
              <a:rPr lang="en-US" dirty="0" smtClean="0">
                <a:solidFill>
                  <a:srgbClr val="FF0000"/>
                </a:solidFill>
              </a:rPr>
              <a:t>be determined </a:t>
            </a:r>
            <a:r>
              <a:rPr lang="en-US" dirty="0">
                <a:solidFill>
                  <a:srgbClr val="FF0000"/>
                </a:solidFill>
              </a:rPr>
              <a:t>only from the original data. 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instance, the </a:t>
            </a:r>
            <a:r>
              <a:rPr lang="en-US" dirty="0" smtClean="0"/>
              <a:t>above grouped </a:t>
            </a:r>
            <a:r>
              <a:rPr lang="en-US" dirty="0"/>
              <a:t>frequency distribution cannot tell how many of the </a:t>
            </a:r>
            <a:r>
              <a:rPr lang="en-US" dirty="0" smtClean="0"/>
              <a:t>arrested persons </a:t>
            </a:r>
            <a:r>
              <a:rPr lang="en-US" dirty="0"/>
              <a:t>are 19 years old, or how many are over 62.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US" b="1" dirty="0" smtClean="0"/>
              <a:t>A categorical distribution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construction of grouped frequency distribution </a:t>
            </a:r>
            <a:r>
              <a:rPr lang="en-US" dirty="0" smtClean="0"/>
              <a:t>consists essentially </a:t>
            </a:r>
            <a:r>
              <a:rPr lang="en-US" dirty="0"/>
              <a:t>of four steps: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Choosing </a:t>
            </a:r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dirty="0" smtClean="0">
                <a:solidFill>
                  <a:srgbClr val="FF0000"/>
                </a:solidFill>
              </a:rPr>
              <a:t>classes</a:t>
            </a:r>
          </a:p>
          <a:p>
            <a:pPr lvl="2" algn="just"/>
            <a:r>
              <a:rPr lang="en-US" sz="2400" dirty="0" smtClean="0"/>
              <a:t>Choosing suitable classification involves choosing the </a:t>
            </a:r>
            <a:r>
              <a:rPr lang="en-US" sz="2400" dirty="0" smtClean="0">
                <a:solidFill>
                  <a:srgbClr val="FF0000"/>
                </a:solidFill>
              </a:rPr>
              <a:t>number of classes </a:t>
            </a:r>
            <a:r>
              <a:rPr lang="en-US" sz="2400" dirty="0" smtClean="0"/>
              <a:t>and the </a:t>
            </a:r>
            <a:r>
              <a:rPr lang="en-US" sz="2400" dirty="0" smtClean="0">
                <a:solidFill>
                  <a:srgbClr val="FF0000"/>
                </a:solidFill>
              </a:rPr>
              <a:t>range of values</a:t>
            </a:r>
            <a:r>
              <a:rPr lang="en-US" sz="2400" dirty="0" smtClean="0"/>
              <a:t> each class should cover, namely, from where to where each class should go. </a:t>
            </a:r>
          </a:p>
          <a:p>
            <a:pPr lvl="2" algn="just"/>
            <a:endParaRPr lang="en-US" sz="2400" dirty="0" smtClean="0"/>
          </a:p>
          <a:p>
            <a:pPr lvl="2" algn="just"/>
            <a:r>
              <a:rPr lang="en-US" sz="2400" dirty="0" smtClean="0"/>
              <a:t>Both of these choices are arbitrary to some extent, but they depend on the nature of the data and its accuracy, and on the purpose the distribution is to serve.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117F-A1EE-4146-96C1-DDC0A70E5E2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guide on the determination of the number of classes (k) can be the </a:t>
            </a:r>
            <a:r>
              <a:rPr lang="en-US" dirty="0" err="1" smtClean="0"/>
              <a:t>Sturge’s</a:t>
            </a:r>
            <a:r>
              <a:rPr lang="en-US" dirty="0" smtClean="0"/>
              <a:t> Formula, given by: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K = 1 + 3.322×log(n), where n is the number of observations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And the length or width of the class interval (w) can be calculated by:</a:t>
            </a:r>
          </a:p>
          <a:p>
            <a:pPr lvl="1" algn="just"/>
            <a:r>
              <a:rPr lang="en-US" b="1" dirty="0" smtClean="0"/>
              <a:t>W = (Maximum value – Minimum value)/K = Range/K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/>
          </a:solidFill>
        </p:spPr>
        <p:txBody>
          <a:bodyPr vert="horz" anchor="b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categorical distribution cont…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478</TotalTime>
  <Words>972</Words>
  <Application>Microsoft Office PowerPoint</Application>
  <PresentationFormat>On-screen Show (4:3)</PresentationFormat>
  <Paragraphs>190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Origin</vt:lpstr>
      <vt:lpstr>Methods Organization and Presentation</vt:lpstr>
      <vt:lpstr>Learning Objectives</vt:lpstr>
      <vt:lpstr>Introduction</vt:lpstr>
      <vt:lpstr>Frequency Distributions</vt:lpstr>
      <vt:lpstr>A categorical distribution </vt:lpstr>
      <vt:lpstr>A categorical distribution cont…</vt:lpstr>
      <vt:lpstr>A categorical distribution cont…</vt:lpstr>
      <vt:lpstr>A categorical distribution cont…</vt:lpstr>
      <vt:lpstr>PowerPoint Presentation</vt:lpstr>
      <vt:lpstr>PowerPoint Presentation</vt:lpstr>
      <vt:lpstr>Cumulative Frequencies</vt:lpstr>
      <vt:lpstr>Cumulative Frequencies cont…</vt:lpstr>
      <vt:lpstr>Relative Frequency</vt:lpstr>
      <vt:lpstr>Mid-Point of a class interval and the determination of Class Boundaries</vt:lpstr>
      <vt:lpstr>True limits (or class boundaries)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Of Data Collection, Organization And Presentation</dc:title>
  <dc:creator>user</dc:creator>
  <cp:lastModifiedBy>User</cp:lastModifiedBy>
  <cp:revision>49</cp:revision>
  <dcterms:created xsi:type="dcterms:W3CDTF">2017-09-12T11:08:19Z</dcterms:created>
  <dcterms:modified xsi:type="dcterms:W3CDTF">2024-11-26T05:09:31Z</dcterms:modified>
</cp:coreProperties>
</file>