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88" r:id="rId3"/>
    <p:sldId id="257" r:id="rId4"/>
    <p:sldId id="258" r:id="rId5"/>
    <p:sldId id="264" r:id="rId6"/>
    <p:sldId id="266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9" r:id="rId25"/>
    <p:sldId id="290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59645-7EF1-4340-B3FD-77130FD1AEB7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C2F5-73A4-46FE-A996-856A11AA7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3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C2F5-73A4-46FE-A996-856A11AA71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5434EEB-A93E-4F9E-8172-0B96411F52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0813FB-8900-4241-B30C-168DE7B6E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6002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askerville Old Face" pitchFamily="18" charset="0"/>
              </a:rPr>
              <a:t>Statistical Tables and Figures</a:t>
            </a:r>
            <a:endParaRPr lang="en-US" sz="3600" dirty="0">
              <a:latin typeface="Baskerville Old Face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5000" y="5003322"/>
            <a:ext cx="6934200" cy="137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 smtClean="0"/>
              <a:t>Samuel D [Assistant Professor of Epidemiology &amp; Biostatistics, PhD Fellow]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Appropriately drawn graph allows readers to obtain rapidly an </a:t>
            </a:r>
            <a:r>
              <a:rPr lang="en-US" dirty="0" smtClean="0"/>
              <a:t>overall grasp </a:t>
            </a:r>
            <a:r>
              <a:rPr lang="en-US" dirty="0"/>
              <a:t>of the data presented.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relationship between numbers </a:t>
            </a:r>
            <a:r>
              <a:rPr lang="en-US" dirty="0" smtClean="0"/>
              <a:t>of various </a:t>
            </a:r>
            <a:r>
              <a:rPr lang="en-US" dirty="0"/>
              <a:t>magnitudes can usually be seen more quickly and easily </a:t>
            </a:r>
            <a:r>
              <a:rPr lang="en-US" dirty="0" smtClean="0"/>
              <a:t>from a </a:t>
            </a:r>
            <a:r>
              <a:rPr lang="en-US" dirty="0"/>
              <a:t>graph than from a table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Figures </a:t>
            </a:r>
            <a:r>
              <a:rPr lang="en-US" dirty="0"/>
              <a:t>are not always interesting, and as their size and </a:t>
            </a:r>
            <a:r>
              <a:rPr lang="en-US" dirty="0" smtClean="0"/>
              <a:t>number increase </a:t>
            </a:r>
            <a:r>
              <a:rPr lang="en-US" dirty="0"/>
              <a:t>they become confusing and uninteresting to such an </a:t>
            </a:r>
            <a:r>
              <a:rPr lang="en-US" dirty="0" smtClean="0"/>
              <a:t>extent that </a:t>
            </a:r>
            <a:r>
              <a:rPr lang="en-US" dirty="0"/>
              <a:t>no one (unless he is specifically interested) would care to </a:t>
            </a:r>
            <a:r>
              <a:rPr lang="en-US" dirty="0" smtClean="0"/>
              <a:t>study them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Importance of Diagrammatic Representation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382000" cy="541020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have greater attraction than mere figures. They give delight </a:t>
            </a:r>
            <a:r>
              <a:rPr lang="en-US" dirty="0" smtClean="0"/>
              <a:t>to the </a:t>
            </a:r>
            <a:r>
              <a:rPr lang="en-US" dirty="0"/>
              <a:t>eye and add a spark of interest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help in deriving the required information in less time </a:t>
            </a:r>
            <a:r>
              <a:rPr lang="en-US" dirty="0" smtClean="0"/>
              <a:t>and without </a:t>
            </a:r>
            <a:r>
              <a:rPr lang="en-US" dirty="0"/>
              <a:t>any mental strain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facilitate comparison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may reveal unsuspected patterns in a complex set of data </a:t>
            </a:r>
            <a:r>
              <a:rPr lang="en-US" dirty="0" smtClean="0"/>
              <a:t>and may </a:t>
            </a:r>
            <a:r>
              <a:rPr lang="en-US" dirty="0"/>
              <a:t>suggest directions in which changes are occurring. This </a:t>
            </a:r>
            <a:r>
              <a:rPr lang="en-US" dirty="0" smtClean="0"/>
              <a:t>warns us </a:t>
            </a:r>
            <a:r>
              <a:rPr lang="en-US" dirty="0"/>
              <a:t>to take an immediate action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have greater </a:t>
            </a:r>
            <a:r>
              <a:rPr lang="en-US" dirty="0" smtClean="0"/>
              <a:t>memorizing </a:t>
            </a:r>
            <a:r>
              <a:rPr lang="en-US" dirty="0"/>
              <a:t>value than mere figures. This is </a:t>
            </a:r>
            <a:r>
              <a:rPr lang="en-US" dirty="0" smtClean="0"/>
              <a:t>so because </a:t>
            </a:r>
            <a:r>
              <a:rPr lang="en-US" dirty="0"/>
              <a:t>the impression left by the diagram is of a lasting 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/>
              <a:t>Limitations of Diagrammatic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 fontScale="92500"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n-US" dirty="0"/>
              <a:t>The technique of </a:t>
            </a:r>
            <a:r>
              <a:rPr lang="en-US" dirty="0" smtClean="0"/>
              <a:t>diagrammatic representation </a:t>
            </a:r>
            <a:r>
              <a:rPr lang="en-US" dirty="0"/>
              <a:t>is made use only </a:t>
            </a:r>
            <a:r>
              <a:rPr lang="en-US" dirty="0" smtClean="0"/>
              <a:t>for purposes </a:t>
            </a:r>
            <a:r>
              <a:rPr lang="en-US" dirty="0"/>
              <a:t>of comparison. It is not to be used when comparison </a:t>
            </a:r>
            <a:r>
              <a:rPr lang="en-US" dirty="0" smtClean="0"/>
              <a:t>is either </a:t>
            </a:r>
            <a:r>
              <a:rPr lang="en-US" dirty="0"/>
              <a:t>not possible or is not </a:t>
            </a:r>
            <a:r>
              <a:rPr lang="en-US" dirty="0" smtClean="0"/>
              <a:t>necessary.</a:t>
            </a:r>
          </a:p>
          <a:p>
            <a:pPr marL="571500" indent="-571500" algn="just">
              <a:buFont typeface="+mj-lt"/>
              <a:buAutoNum type="romanUcPeriod"/>
            </a:pPr>
            <a:endParaRPr lang="en-US" dirty="0" smtClean="0"/>
          </a:p>
          <a:p>
            <a:pPr marL="571500" indent="-571500" algn="just">
              <a:buFont typeface="+mj-lt"/>
              <a:buAutoNum type="romanUcPeriod"/>
            </a:pPr>
            <a:r>
              <a:rPr lang="en-US" dirty="0" smtClean="0"/>
              <a:t>Diagrammatic </a:t>
            </a:r>
            <a:r>
              <a:rPr lang="en-US" dirty="0"/>
              <a:t>representation is not an alternative to tabulation. </a:t>
            </a:r>
            <a:r>
              <a:rPr lang="en-US" dirty="0" smtClean="0"/>
              <a:t>It only </a:t>
            </a:r>
            <a:r>
              <a:rPr lang="en-US" dirty="0"/>
              <a:t>strengthens the textual exposition of a subject, and </a:t>
            </a:r>
            <a:r>
              <a:rPr lang="en-US" dirty="0" smtClean="0"/>
              <a:t>cannot serve </a:t>
            </a:r>
            <a:r>
              <a:rPr lang="en-US" dirty="0"/>
              <a:t>as a complete substitute for statistical </a:t>
            </a:r>
            <a:r>
              <a:rPr lang="en-US" dirty="0" smtClean="0"/>
              <a:t>data.</a:t>
            </a:r>
          </a:p>
          <a:p>
            <a:pPr marL="571500" indent="-571500" algn="just">
              <a:buFont typeface="+mj-lt"/>
              <a:buAutoNum type="romanUcPeriod"/>
            </a:pPr>
            <a:endParaRPr lang="en-US" dirty="0" smtClean="0"/>
          </a:p>
          <a:p>
            <a:pPr marL="571500" indent="-571500" algn="just">
              <a:buFont typeface="+mj-lt"/>
              <a:buAutoNum type="romanUcPeriod"/>
            </a:pPr>
            <a:r>
              <a:rPr lang="en-US" dirty="0" smtClean="0"/>
              <a:t>It </a:t>
            </a:r>
            <a:r>
              <a:rPr lang="en-US" dirty="0"/>
              <a:t>can give only an approximate idea and as such where </a:t>
            </a:r>
            <a:r>
              <a:rPr lang="en-US" dirty="0" smtClean="0"/>
              <a:t>greater accuracy </a:t>
            </a:r>
            <a:r>
              <a:rPr lang="en-US" dirty="0"/>
              <a:t>is needed diagrams will not be </a:t>
            </a:r>
            <a:r>
              <a:rPr lang="en-US" dirty="0" smtClean="0"/>
              <a:t>suitable.</a:t>
            </a:r>
          </a:p>
          <a:p>
            <a:pPr marL="571500" indent="-571500" algn="just">
              <a:buFont typeface="+mj-lt"/>
              <a:buAutoNum type="romanUcPeriod"/>
            </a:pPr>
            <a:endParaRPr lang="en-US" dirty="0" smtClean="0"/>
          </a:p>
          <a:p>
            <a:pPr marL="571500" indent="-571500" algn="just">
              <a:buFont typeface="+mj-lt"/>
              <a:buAutoNum type="romanUcPeriod"/>
            </a:pPr>
            <a:r>
              <a:rPr lang="en-US" dirty="0" smtClean="0"/>
              <a:t>They </a:t>
            </a:r>
            <a:r>
              <a:rPr lang="en-US" dirty="0"/>
              <a:t>fail to bring to light small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Construction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choice of the particular form among the different possibilities </a:t>
            </a:r>
            <a:r>
              <a:rPr lang="en-US" dirty="0" smtClean="0"/>
              <a:t>will depend </a:t>
            </a:r>
            <a:r>
              <a:rPr lang="en-US" dirty="0"/>
              <a:t>on personal choices and/or the type of the data.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Bar </a:t>
            </a:r>
            <a:r>
              <a:rPr lang="en-US" dirty="0"/>
              <a:t>charts and pie chart are commonly used for qualitative </a:t>
            </a:r>
            <a:r>
              <a:rPr lang="en-US" dirty="0" smtClean="0"/>
              <a:t>or quantitative </a:t>
            </a:r>
            <a:r>
              <a:rPr lang="en-US" dirty="0"/>
              <a:t>discrete data.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Histograms</a:t>
            </a:r>
            <a:r>
              <a:rPr lang="en-US" dirty="0"/>
              <a:t>, frequency polygons are used for </a:t>
            </a:r>
            <a:r>
              <a:rPr lang="en-US" dirty="0" smtClean="0"/>
              <a:t>quantitative continuous </a:t>
            </a:r>
            <a:r>
              <a:rPr lang="en-US" dirty="0"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There are, however, general rules that are commonly accepted </a:t>
            </a:r>
            <a:r>
              <a:rPr lang="en-US" dirty="0" smtClean="0"/>
              <a:t>about construction </a:t>
            </a:r>
            <a:r>
              <a:rPr lang="en-US" dirty="0"/>
              <a:t>of graphs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Every </a:t>
            </a:r>
            <a:r>
              <a:rPr lang="en-US" dirty="0"/>
              <a:t>graph should be self-explanatory and as simple </a:t>
            </a:r>
            <a:r>
              <a:rPr lang="en-US" dirty="0" smtClean="0"/>
              <a:t>as possible.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Titles </a:t>
            </a:r>
            <a:r>
              <a:rPr lang="en-US" dirty="0"/>
              <a:t>are usually placed below the graph and it should </a:t>
            </a:r>
            <a:r>
              <a:rPr lang="en-US" dirty="0" smtClean="0"/>
              <a:t>again question </a:t>
            </a:r>
            <a:r>
              <a:rPr lang="en-US" dirty="0"/>
              <a:t>what ? Where? When? How </a:t>
            </a:r>
            <a:r>
              <a:rPr lang="en-US" dirty="0" smtClean="0"/>
              <a:t>classified?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Legends </a:t>
            </a:r>
            <a:r>
              <a:rPr lang="en-US" dirty="0"/>
              <a:t>or keys should be used to differentiate variables if </a:t>
            </a:r>
            <a:r>
              <a:rPr lang="en-US" dirty="0" smtClean="0"/>
              <a:t>more than </a:t>
            </a:r>
            <a:r>
              <a:rPr lang="en-US" dirty="0"/>
              <a:t>one is </a:t>
            </a:r>
            <a:r>
              <a:rPr lang="en-US" dirty="0" smtClean="0"/>
              <a:t>shown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axes label should be placed to read from the left side </a:t>
            </a:r>
            <a:r>
              <a:rPr lang="en-US" dirty="0" smtClean="0"/>
              <a:t>and from </a:t>
            </a:r>
            <a:r>
              <a:rPr lang="en-US" dirty="0"/>
              <a:t>the </a:t>
            </a:r>
            <a:r>
              <a:rPr lang="en-US" dirty="0" smtClean="0"/>
              <a:t>bottom.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units in to which the scale is divided should be </a:t>
            </a:r>
            <a:r>
              <a:rPr lang="en-US" dirty="0" smtClean="0"/>
              <a:t>clearly indicated.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numerical scale representing frequency must start at zero </a:t>
            </a:r>
            <a:r>
              <a:rPr lang="en-US" dirty="0" smtClean="0"/>
              <a:t>or a </a:t>
            </a:r>
            <a:r>
              <a:rPr lang="en-US" dirty="0"/>
              <a:t>break in the line should be shown.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1.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Bar </a:t>
            </a:r>
            <a:r>
              <a:rPr lang="en-US" dirty="0"/>
              <a:t>diagrams are used to represent and compare the </a:t>
            </a:r>
            <a:r>
              <a:rPr lang="en-US" dirty="0" smtClean="0"/>
              <a:t>frequency distribution </a:t>
            </a:r>
            <a:r>
              <a:rPr lang="en-US" dirty="0"/>
              <a:t>of discrete variables and attributes or categorical series.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we represent data using bar diagram, all the bars must </a:t>
            </a:r>
            <a:r>
              <a:rPr lang="en-US" dirty="0" smtClean="0"/>
              <a:t>have equal </a:t>
            </a:r>
            <a:r>
              <a:rPr lang="en-US" dirty="0"/>
              <a:t>width and the distance between bars must be equal.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4495800" cy="5745163"/>
          </a:xfrm>
        </p:spPr>
        <p:txBody>
          <a:bodyPr/>
          <a:lstStyle/>
          <a:p>
            <a:pPr marL="514350" indent="-514350" algn="just">
              <a:buAutoNum type="alphaUcPeriod"/>
            </a:pPr>
            <a:r>
              <a:rPr lang="en-US" b="1" i="1" dirty="0" smtClean="0"/>
              <a:t>Simple </a:t>
            </a:r>
            <a:r>
              <a:rPr lang="en-US" b="1" i="1" dirty="0"/>
              <a:t>bar chart: </a:t>
            </a:r>
            <a:endParaRPr lang="en-US" b="1" i="1" dirty="0" smtClean="0"/>
          </a:p>
          <a:p>
            <a:pPr marL="514350" indent="-514350" algn="just"/>
            <a:endParaRPr lang="en-US" i="1" dirty="0" smtClean="0"/>
          </a:p>
          <a:p>
            <a:pPr marL="514350" indent="-514350" algn="just"/>
            <a:r>
              <a:rPr lang="en-US" i="1" dirty="0" smtClean="0"/>
              <a:t>It </a:t>
            </a:r>
            <a:r>
              <a:rPr lang="en-US" i="1" dirty="0"/>
              <a:t>is a one-dimensional diagram in which the </a:t>
            </a:r>
            <a:r>
              <a:rPr lang="en-US" i="1" dirty="0" smtClean="0"/>
              <a:t>bar </a:t>
            </a:r>
            <a:r>
              <a:rPr lang="en-US" dirty="0" smtClean="0"/>
              <a:t>Represents </a:t>
            </a:r>
            <a:r>
              <a:rPr lang="en-US" dirty="0"/>
              <a:t>the whole of the magnitude. </a:t>
            </a:r>
            <a:endParaRPr lang="en-US" dirty="0" smtClean="0"/>
          </a:p>
          <a:p>
            <a:pPr marL="514350" indent="-514350" algn="just"/>
            <a:endParaRPr lang="en-US" dirty="0" smtClean="0"/>
          </a:p>
          <a:p>
            <a:pPr marL="514350" indent="-514350" algn="just"/>
            <a:r>
              <a:rPr lang="en-US" dirty="0" smtClean="0"/>
              <a:t>The </a:t>
            </a:r>
            <a:r>
              <a:rPr lang="en-US" dirty="0"/>
              <a:t>height or length of </a:t>
            </a:r>
            <a:r>
              <a:rPr lang="en-US" dirty="0" smtClean="0"/>
              <a:t>each bar </a:t>
            </a:r>
            <a:r>
              <a:rPr lang="en-US" dirty="0"/>
              <a:t>indicates the size (frequency) of the figure represented.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981200"/>
            <a:ext cx="3886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848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Bar Chart 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267200" cy="493776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B</a:t>
            </a:r>
            <a:r>
              <a:rPr lang="en-US" b="1" dirty="0"/>
              <a:t>. </a:t>
            </a:r>
            <a:r>
              <a:rPr lang="en-US" b="1" i="1" dirty="0"/>
              <a:t>Multiple bar chart: </a:t>
            </a:r>
            <a:endParaRPr lang="en-US" b="1" i="1" dirty="0" smtClean="0"/>
          </a:p>
          <a:p>
            <a:pPr algn="just">
              <a:buNone/>
            </a:pPr>
            <a:endParaRPr lang="en-US" b="1" i="1" dirty="0" smtClean="0"/>
          </a:p>
          <a:p>
            <a:pPr algn="just"/>
            <a:r>
              <a:rPr lang="en-US" i="1" dirty="0" smtClean="0"/>
              <a:t>In </a:t>
            </a:r>
            <a:r>
              <a:rPr lang="en-US" i="1" dirty="0"/>
              <a:t>this type of chart the component figures </a:t>
            </a:r>
            <a:r>
              <a:rPr lang="en-US" i="1" dirty="0" smtClean="0"/>
              <a:t>are </a:t>
            </a:r>
            <a:r>
              <a:rPr lang="en-US" dirty="0" smtClean="0"/>
              <a:t>shown </a:t>
            </a:r>
            <a:r>
              <a:rPr lang="en-US" dirty="0"/>
              <a:t>as separate bars adjoining each other.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height of </a:t>
            </a:r>
            <a:r>
              <a:rPr lang="en-US" dirty="0" smtClean="0"/>
              <a:t>each bar </a:t>
            </a:r>
            <a:r>
              <a:rPr lang="en-US" dirty="0"/>
              <a:t>represents the actual value of the component figure.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depicts distributional </a:t>
            </a:r>
            <a:r>
              <a:rPr lang="en-US" dirty="0"/>
              <a:t>pattern of more than one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05000"/>
            <a:ext cx="41147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999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267200" cy="4937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C. Component (or sub-divided) Bar </a:t>
            </a:r>
            <a:r>
              <a:rPr lang="en-US" b="1" dirty="0" smtClean="0"/>
              <a:t>Diagram:</a:t>
            </a:r>
          </a:p>
          <a:p>
            <a:endParaRPr lang="en-US" b="1" dirty="0"/>
          </a:p>
          <a:p>
            <a:pPr algn="just"/>
            <a:r>
              <a:rPr lang="en-US" dirty="0" smtClean="0"/>
              <a:t>Bars </a:t>
            </a:r>
            <a:r>
              <a:rPr lang="en-US" dirty="0"/>
              <a:t>are </a:t>
            </a:r>
            <a:r>
              <a:rPr lang="en-US" dirty="0" smtClean="0"/>
              <a:t>sub-divided into </a:t>
            </a:r>
            <a:r>
              <a:rPr lang="en-US" dirty="0"/>
              <a:t>component parts of the figure. 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sorts of diagrams </a:t>
            </a:r>
            <a:r>
              <a:rPr lang="en-US" dirty="0" smtClean="0"/>
              <a:t>are constructed </a:t>
            </a:r>
            <a:r>
              <a:rPr lang="en-US" dirty="0"/>
              <a:t>when each total is built up from two or more </a:t>
            </a:r>
            <a:r>
              <a:rPr lang="en-US" dirty="0" smtClean="0"/>
              <a:t>component figures</a:t>
            </a:r>
            <a:r>
              <a:rPr lang="en-US" dirty="0"/>
              <a:t>. They can be of two kind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 smtClean="0"/>
              <a:t>i</a:t>
            </a:r>
            <a:r>
              <a:rPr lang="en-US" b="1" dirty="0" smtClean="0"/>
              <a:t>) Actual Component Bar Diagram</a:t>
            </a:r>
          </a:p>
          <a:p>
            <a:pPr lvl="2"/>
            <a:r>
              <a:rPr lang="en-US" b="1" dirty="0" smtClean="0"/>
              <a:t>ii) Percentage Component Bar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Bar Chart cont….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838200"/>
            <a:ext cx="419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635991"/>
            <a:ext cx="37480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616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382000" cy="1447800"/>
          </a:xfrm>
        </p:spPr>
        <p:txBody>
          <a:bodyPr>
            <a:noAutofit/>
          </a:bodyPr>
          <a:lstStyle/>
          <a:p>
            <a:pPr algn="ctr"/>
            <a:r>
              <a:rPr lang="en-US" sz="2800" b="1" i="1" dirty="0" smtClean="0"/>
              <a:t>Pie-chart (qualitative or quantitative discrete data)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i="1" dirty="0" smtClean="0"/>
              <a:t/>
            </a:r>
            <a:br>
              <a:rPr lang="en-US" sz="2400" b="1" i="1" dirty="0" smtClean="0"/>
            </a:br>
            <a:r>
              <a:rPr lang="en-US" sz="2400" i="1" dirty="0" smtClean="0"/>
              <a:t>It is a circle </a:t>
            </a:r>
            <a:r>
              <a:rPr lang="en-US" sz="2400" dirty="0" smtClean="0"/>
              <a:t>divided into sectors so that the areas of the sectors are proportional to the frequencies.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Fig</a:t>
            </a:r>
            <a:r>
              <a:rPr lang="en-US" sz="2400" dirty="0"/>
              <a:t>. 5. Immunization status of children in </a:t>
            </a:r>
            <a:r>
              <a:rPr lang="en-US" sz="2400" dirty="0" err="1"/>
              <a:t>Adami</a:t>
            </a:r>
            <a:r>
              <a:rPr lang="en-US" sz="2400" dirty="0"/>
              <a:t> </a:t>
            </a:r>
            <a:r>
              <a:rPr lang="en-US" sz="2400" dirty="0" err="1"/>
              <a:t>Tullu</a:t>
            </a:r>
            <a:r>
              <a:rPr lang="en-US" sz="2400" dirty="0"/>
              <a:t> </a:t>
            </a:r>
            <a:r>
              <a:rPr lang="en-US" sz="2400" dirty="0" err="1"/>
              <a:t>Woreda</a:t>
            </a:r>
            <a:r>
              <a:rPr lang="en-US" sz="2400" dirty="0"/>
              <a:t>, </a:t>
            </a:r>
            <a:r>
              <a:rPr lang="en-US" sz="2400" dirty="0" smtClean="0"/>
              <a:t>Feb. 1995</a:t>
            </a:r>
            <a:endParaRPr lang="en-US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4267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762000"/>
          </a:xfrm>
        </p:spPr>
        <p:txBody>
          <a:bodyPr/>
          <a:lstStyle/>
          <a:p>
            <a:pPr algn="ctr"/>
            <a:r>
              <a:rPr lang="en-US" b="1" dirty="0" smtClean="0"/>
              <a:t>Statistical tables presentation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6553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76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 smtClean="0"/>
              <a:t>Histograms (quantitative continuous data)</a:t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267200" cy="4937760"/>
          </a:xfrm>
        </p:spPr>
        <p:txBody>
          <a:bodyPr/>
          <a:lstStyle/>
          <a:p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histogram is the graph of the frequency distribution of </a:t>
            </a:r>
            <a:r>
              <a:rPr lang="en-US" dirty="0" smtClean="0"/>
              <a:t>continuous measurement </a:t>
            </a:r>
            <a:r>
              <a:rPr lang="en-US" dirty="0"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676400"/>
            <a:ext cx="33528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7384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FREQUENCY POLYGON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dirty="0"/>
              <a:t>we join the midpoints of the tops of the adjacent rectangles of </a:t>
            </a:r>
            <a:r>
              <a:rPr lang="en-US" dirty="0" smtClean="0"/>
              <a:t>the histogram </a:t>
            </a:r>
            <a:r>
              <a:rPr lang="en-US" dirty="0"/>
              <a:t>with line segments a frequency polygon is obtained.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Note </a:t>
            </a:r>
            <a:r>
              <a:rPr lang="en-US" dirty="0"/>
              <a:t>that it is not essential to draw histogram in order to </a:t>
            </a:r>
            <a:r>
              <a:rPr lang="en-US" dirty="0" smtClean="0"/>
              <a:t>obtain frequency </a:t>
            </a:r>
            <a:r>
              <a:rPr lang="en-US" dirty="0"/>
              <a:t>polygon.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371600"/>
            <a:ext cx="419554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1156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OGIVE OR CUMULATIVE FREQUENCY CURVE: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dirty="0" smtClean="0"/>
              <a:t>cumulative frequencies </a:t>
            </a:r>
            <a:r>
              <a:rPr lang="en-US" dirty="0"/>
              <a:t>of a distribution are graphed the resulting curve </a:t>
            </a:r>
            <a:r>
              <a:rPr lang="en-US" dirty="0" smtClean="0"/>
              <a:t>is called </a:t>
            </a:r>
            <a:r>
              <a:rPr lang="en-US" b="1" dirty="0" err="1"/>
              <a:t>Ogive</a:t>
            </a:r>
            <a:r>
              <a:rPr lang="en-US" b="1" dirty="0"/>
              <a:t> Curve.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295400"/>
            <a:ext cx="365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899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The line diagram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91000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line graph is especially useful for the study of some </a:t>
            </a:r>
            <a:r>
              <a:rPr lang="en-US" dirty="0" smtClean="0"/>
              <a:t>variables according </a:t>
            </a:r>
            <a:r>
              <a:rPr lang="en-US" dirty="0"/>
              <a:t>to the passage of time.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time, in weeks, months or </a:t>
            </a:r>
            <a:r>
              <a:rPr lang="en-US" dirty="0" smtClean="0"/>
              <a:t>years is </a:t>
            </a:r>
            <a:r>
              <a:rPr lang="en-US" dirty="0"/>
              <a:t>marked along the horizontal axis; and the value of the quantity that </a:t>
            </a:r>
            <a:r>
              <a:rPr lang="en-US" dirty="0" smtClean="0"/>
              <a:t>is being </a:t>
            </a:r>
            <a:r>
              <a:rPr lang="en-US" dirty="0"/>
              <a:t>studied is marked on the vertical axis. 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143000"/>
            <a:ext cx="42671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18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dirty="0"/>
              <a:t>Box and Whisker </a:t>
            </a:r>
            <a:r>
              <a:rPr lang="en-GB" dirty="0" smtClean="0"/>
              <a:t>plot (Box plot)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657600" cy="5254752"/>
          </a:xfrm>
        </p:spPr>
        <p:txBody>
          <a:bodyPr/>
          <a:lstStyle/>
          <a:p>
            <a:pPr algn="just"/>
            <a:r>
              <a:rPr lang="en-US" dirty="0"/>
              <a:t>is a graphical representation of a dataset’s distribution, providing a summary of its central tendency and variability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contains </a:t>
            </a:r>
          </a:p>
          <a:p>
            <a:pPr lvl="1" algn="just"/>
            <a:r>
              <a:rPr lang="en-US" dirty="0" smtClean="0"/>
              <a:t>Median</a:t>
            </a:r>
          </a:p>
          <a:p>
            <a:pPr lvl="1" algn="just"/>
            <a:r>
              <a:rPr lang="en-US" dirty="0" smtClean="0"/>
              <a:t>Quartiles (Q1 &amp; Q3)</a:t>
            </a:r>
          </a:p>
          <a:p>
            <a:pPr lvl="1" algn="just"/>
            <a:r>
              <a:rPr lang="en-US" dirty="0" smtClean="0"/>
              <a:t>IQR</a:t>
            </a:r>
          </a:p>
          <a:p>
            <a:pPr lvl="1" algn="just"/>
            <a:r>
              <a:rPr lang="en-US" dirty="0" smtClean="0"/>
              <a:t>Whiskers</a:t>
            </a:r>
          </a:p>
          <a:p>
            <a:pPr lvl="1"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3655"/>
            <a:ext cx="4876800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7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Steam and leaf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343400" cy="4873752"/>
          </a:xfrm>
        </p:spPr>
        <p:txBody>
          <a:bodyPr/>
          <a:lstStyle/>
          <a:p>
            <a:r>
              <a:rPr lang="en-US" dirty="0"/>
              <a:t>is a simple way to display data while retaining the original values.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</a:t>
            </a:r>
            <a:r>
              <a:rPr lang="en-US" dirty="0"/>
              <a:t>for small to moderate-sized datasets.</a:t>
            </a:r>
          </a:p>
        </p:txBody>
      </p:sp>
      <p:pic>
        <p:nvPicPr>
          <p:cNvPr id="2050" name="Picture 2" descr="https://i.pinimg.com/736x/61/de/b3/61deb3e762ff1a261f91b7bb2e98ad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40386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156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661316">
            <a:off x="-722650" y="2818229"/>
            <a:ext cx="10335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647D5CC4-4D9E-409E-9F57-3067AAD15B5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statistical table is an orderly and systematic presentation of </a:t>
            </a:r>
            <a:r>
              <a:rPr lang="en-US" dirty="0" smtClean="0"/>
              <a:t>numerical data </a:t>
            </a:r>
            <a:r>
              <a:rPr lang="en-US" dirty="0"/>
              <a:t>in rows and columns. </a:t>
            </a:r>
            <a:r>
              <a:rPr lang="en-US" b="1" dirty="0" smtClean="0"/>
              <a:t>Rows</a:t>
            </a:r>
            <a:r>
              <a:rPr lang="en-US" dirty="0" smtClean="0"/>
              <a:t> (stubs</a:t>
            </a:r>
            <a:r>
              <a:rPr lang="en-US" dirty="0"/>
              <a:t>) are horizontal and </a:t>
            </a:r>
            <a:r>
              <a:rPr lang="en-US" b="1" dirty="0" smtClean="0"/>
              <a:t>columns</a:t>
            </a:r>
            <a:r>
              <a:rPr lang="en-US" dirty="0" smtClean="0"/>
              <a:t> (captions</a:t>
            </a:r>
            <a:r>
              <a:rPr lang="en-US" dirty="0"/>
              <a:t>) are vertical arrangements.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 of tables for </a:t>
            </a:r>
            <a:r>
              <a:rPr lang="en-US" dirty="0" smtClean="0"/>
              <a:t>organizing data </a:t>
            </a:r>
            <a:r>
              <a:rPr lang="en-US" dirty="0"/>
              <a:t>involves </a:t>
            </a:r>
            <a:r>
              <a:rPr lang="en-US" b="1" dirty="0"/>
              <a:t>grouping the data into mutually exclusive categories </a:t>
            </a:r>
            <a:r>
              <a:rPr lang="en-US" dirty="0" smtClean="0"/>
              <a:t>of the </a:t>
            </a:r>
            <a:r>
              <a:rPr lang="en-US" dirty="0"/>
              <a:t>variables and </a:t>
            </a:r>
            <a:r>
              <a:rPr lang="en-US" b="1" dirty="0"/>
              <a:t>counting the number of occurrences</a:t>
            </a:r>
            <a:r>
              <a:rPr lang="en-US" dirty="0"/>
              <a:t> (frequency) </a:t>
            </a:r>
            <a:r>
              <a:rPr lang="en-US" dirty="0" smtClean="0"/>
              <a:t>to each </a:t>
            </a:r>
            <a:r>
              <a:rPr lang="en-US" dirty="0"/>
              <a:t>category.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These mutually exclusive categories, for qualitative variables, </a:t>
            </a:r>
            <a:r>
              <a:rPr lang="en-US" dirty="0" smtClean="0"/>
              <a:t>are naturally </a:t>
            </a:r>
            <a:r>
              <a:rPr lang="en-US" dirty="0"/>
              <a:t>occurring groupings.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Sex </a:t>
            </a:r>
            <a:r>
              <a:rPr lang="en-US" dirty="0"/>
              <a:t>(Male, Female</a:t>
            </a:r>
            <a:r>
              <a:rPr lang="en-US" dirty="0" smtClean="0"/>
              <a:t>),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Marital </a:t>
            </a:r>
            <a:r>
              <a:rPr lang="en-US" dirty="0"/>
              <a:t>status (single, Married, divorced, widowed, etc.), 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Blood group (A</a:t>
            </a:r>
            <a:r>
              <a:rPr lang="en-US" dirty="0"/>
              <a:t>, B, AB, O), 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Method </a:t>
            </a:r>
            <a:r>
              <a:rPr lang="en-US" dirty="0"/>
              <a:t>of Delivery (Normal, forceps, Cesarean </a:t>
            </a:r>
            <a:r>
              <a:rPr lang="en-US" dirty="0" smtClean="0"/>
              <a:t>section, etc</a:t>
            </a:r>
            <a:r>
              <a:rPr lang="en-US" dirty="0"/>
              <a:t>.), etc. are some qualitative variables with exclusive categories.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b="1" dirty="0"/>
              <a:t>Construction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483352"/>
          </a:xfrm>
        </p:spPr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there are no hard and fast rules to follow, the </a:t>
            </a:r>
            <a:r>
              <a:rPr lang="en-US" dirty="0" smtClean="0"/>
              <a:t>following general </a:t>
            </a:r>
            <a:r>
              <a:rPr lang="en-US" dirty="0"/>
              <a:t>principles should be addressed in constructing tables.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Tables </a:t>
            </a:r>
            <a:r>
              <a:rPr lang="en-US" sz="2400" dirty="0"/>
              <a:t>should be as simple as </a:t>
            </a:r>
            <a:r>
              <a:rPr lang="en-US" sz="2400" dirty="0" smtClean="0"/>
              <a:t>possible.</a:t>
            </a:r>
          </a:p>
          <a:p>
            <a:pPr marL="914400" lvl="1" indent="-514350" algn="just">
              <a:buFont typeface="+mj-lt"/>
              <a:buAutoNum type="arabicPeriod"/>
            </a:pPr>
            <a:endParaRPr lang="en-US" sz="2400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Tables </a:t>
            </a:r>
            <a:r>
              <a:rPr lang="en-US" sz="2400" dirty="0"/>
              <a:t>should be self-explanatory</a:t>
            </a:r>
            <a:r>
              <a:rPr lang="en-US" sz="2400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endParaRPr lang="en-US" sz="2400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data are not original, their source should be given in a </a:t>
            </a:r>
            <a:r>
              <a:rPr lang="en-US" sz="2400" dirty="0" smtClean="0"/>
              <a:t>footnote.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row and column should be </a:t>
            </a:r>
            <a:r>
              <a:rPr lang="en-US" dirty="0" err="1" smtClean="0"/>
              <a:t>labelled</a:t>
            </a:r>
            <a:r>
              <a:rPr lang="en-US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Numerical </a:t>
            </a:r>
            <a:r>
              <a:rPr lang="en-US" dirty="0"/>
              <a:t>entities of zero should be explicitly written rather than indicated by a dash. Dashed are reserved for missing or unobserved data.</a:t>
            </a:r>
          </a:p>
          <a:p>
            <a:pPr marL="914400" lvl="1" indent="-514350" algn="just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b="1" i="1" dirty="0" smtClean="0"/>
              <a:t>Simple or one-way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05800" cy="2819400"/>
          </a:xfrm>
        </p:spPr>
        <p:txBody>
          <a:bodyPr>
            <a:normAutofit/>
          </a:bodyPr>
          <a:lstStyle/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</a:t>
            </a:r>
            <a:r>
              <a:rPr lang="en-US" i="1" dirty="0"/>
              <a:t>simple frequency table is </a:t>
            </a:r>
            <a:r>
              <a:rPr lang="en-US" i="1" dirty="0" smtClean="0"/>
              <a:t>used </a:t>
            </a:r>
            <a:r>
              <a:rPr lang="en-US" dirty="0" smtClean="0"/>
              <a:t>when </a:t>
            </a:r>
            <a:r>
              <a:rPr lang="en-US" dirty="0"/>
              <a:t>the individual observations involve only to a single </a:t>
            </a:r>
            <a:r>
              <a:rPr lang="en-US" dirty="0" smtClean="0"/>
              <a:t>variable whereas </a:t>
            </a:r>
            <a:r>
              <a:rPr lang="en-US" dirty="0"/>
              <a:t>the cross tabulation is used to obtain the </a:t>
            </a:r>
            <a:r>
              <a:rPr lang="en-US" dirty="0" smtClean="0"/>
              <a:t>frequency </a:t>
            </a:r>
            <a:r>
              <a:rPr lang="en-US" dirty="0"/>
              <a:t>distribution of one variable by the subset of another variable. 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29000"/>
            <a:ext cx="838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b="1" dirty="0" smtClean="0"/>
              <a:t>Two-way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2514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table shows two characteristics and is </a:t>
            </a:r>
            <a:r>
              <a:rPr lang="en-US" dirty="0" smtClean="0"/>
              <a:t>formed when </a:t>
            </a:r>
            <a:r>
              <a:rPr lang="en-US" dirty="0"/>
              <a:t>either the caption or the stub is divided into two or more parts.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cross tabulated frequency distributions where there are row </a:t>
            </a:r>
            <a:r>
              <a:rPr lang="en-US" dirty="0" smtClean="0"/>
              <a:t>and column </a:t>
            </a:r>
            <a:r>
              <a:rPr lang="en-US" dirty="0"/>
              <a:t>totals, the decision for the denominator is based on </a:t>
            </a:r>
            <a:r>
              <a:rPr lang="en-US" dirty="0" smtClean="0"/>
              <a:t>the variable </a:t>
            </a:r>
            <a:r>
              <a:rPr lang="en-US" dirty="0"/>
              <a:t>of interest to be compared over the subset of the </a:t>
            </a:r>
            <a:r>
              <a:rPr lang="en-US" dirty="0" smtClean="0"/>
              <a:t>other variable</a:t>
            </a:r>
            <a:r>
              <a:rPr lang="en-US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6576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b="1" dirty="0" smtClean="0"/>
              <a:t>Higher Order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066800"/>
            <a:ext cx="8305800" cy="2514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it is desired to represent three or </a:t>
            </a:r>
            <a:r>
              <a:rPr lang="en-US" dirty="0" smtClean="0"/>
              <a:t>more characteristics </a:t>
            </a:r>
            <a:r>
              <a:rPr lang="en-US" dirty="0"/>
              <a:t>in a single table.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if it is desired to represent </a:t>
            </a:r>
            <a:r>
              <a:rPr lang="en-US" dirty="0" smtClean="0"/>
              <a:t>the `Profession</a:t>
            </a:r>
            <a:r>
              <a:rPr lang="en-US" dirty="0"/>
              <a:t>,' `sex' and `Residence,' of the study individuals, the </a:t>
            </a:r>
            <a:r>
              <a:rPr lang="en-US" dirty="0" smtClean="0"/>
              <a:t>table would </a:t>
            </a:r>
            <a:r>
              <a:rPr lang="en-US" dirty="0"/>
              <a:t>take the form as shown in table 3 below and would be </a:t>
            </a:r>
            <a:r>
              <a:rPr lang="en-US" dirty="0" smtClean="0"/>
              <a:t>called higher </a:t>
            </a:r>
            <a:r>
              <a:rPr lang="en-US" dirty="0"/>
              <a:t>order table</a:t>
            </a:r>
            <a:r>
              <a:rPr lang="en-US" b="1" dirty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814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153400" cy="147002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Baskerville Old Face" pitchFamily="18" charset="0"/>
              </a:rPr>
              <a:t>Diagrammatic Representation </a:t>
            </a:r>
            <a:r>
              <a:rPr lang="en-US" sz="3600" b="1" dirty="0" smtClean="0">
                <a:latin typeface="Baskerville Old Face" pitchFamily="18" charset="0"/>
              </a:rPr>
              <a:t>of  </a:t>
            </a:r>
            <a:r>
              <a:rPr lang="en-US" sz="3600" b="1" dirty="0">
                <a:latin typeface="Baskerville Old Face" pitchFamily="18" charset="0"/>
              </a:rPr>
              <a:t>Data</a:t>
            </a:r>
            <a:endParaRPr lang="en-US" sz="3600" dirty="0">
              <a:latin typeface="Baskerville Old Fac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CC4-4D9E-409E-9F57-3067AAD15B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132</TotalTime>
  <Words>1280</Words>
  <Application>Microsoft Office PowerPoint</Application>
  <PresentationFormat>On-screen Show (4:3)</PresentationFormat>
  <Paragraphs>159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Statistical Tables and Figures</vt:lpstr>
      <vt:lpstr>Statistical tables presentation </vt:lpstr>
      <vt:lpstr>Introduction</vt:lpstr>
      <vt:lpstr>Introduction cont…</vt:lpstr>
      <vt:lpstr>Construction of tables</vt:lpstr>
      <vt:lpstr>Simple or one-way table</vt:lpstr>
      <vt:lpstr>Two-way table</vt:lpstr>
      <vt:lpstr>Higher Order Table</vt:lpstr>
      <vt:lpstr>Diagrammatic Representation of  Data</vt:lpstr>
      <vt:lpstr>Introduction</vt:lpstr>
      <vt:lpstr> Importance of Diagrammatic Representation</vt:lpstr>
      <vt:lpstr>Limitations of Diagrammatic Representation</vt:lpstr>
      <vt:lpstr>Construction of graphs</vt:lpstr>
      <vt:lpstr>PowerPoint Presentation</vt:lpstr>
      <vt:lpstr>1. Bar Chart</vt:lpstr>
      <vt:lpstr>PowerPoint Presentation</vt:lpstr>
      <vt:lpstr>Bar Chart cont….</vt:lpstr>
      <vt:lpstr>Bar Chart cont….</vt:lpstr>
      <vt:lpstr>Pie-chart (qualitative or quantitative discrete data)  It is a circle divided into sectors so that the areas of the sectors are proportional to the frequencies. </vt:lpstr>
      <vt:lpstr>  Histograms (quantitative continuous data) </vt:lpstr>
      <vt:lpstr>FREQUENCY POLYGON </vt:lpstr>
      <vt:lpstr>OGIVE OR CUMULATIVE FREQUENCY CURVE: </vt:lpstr>
      <vt:lpstr>The line diagram </vt:lpstr>
      <vt:lpstr>Box and Whisker plot (Box plot)</vt:lpstr>
      <vt:lpstr>Steam and leaf plot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Tables</dc:title>
  <dc:creator>user</dc:creator>
  <cp:lastModifiedBy>User</cp:lastModifiedBy>
  <cp:revision>24</cp:revision>
  <dcterms:created xsi:type="dcterms:W3CDTF">2017-09-13T03:26:49Z</dcterms:created>
  <dcterms:modified xsi:type="dcterms:W3CDTF">2024-11-26T15:09:17Z</dcterms:modified>
</cp:coreProperties>
</file>