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9" r:id="rId3"/>
    <p:sldId id="260" r:id="rId4"/>
    <p:sldId id="306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2" r:id="rId14"/>
    <p:sldId id="274" r:id="rId15"/>
    <p:sldId id="276" r:id="rId16"/>
    <p:sldId id="277" r:id="rId17"/>
    <p:sldId id="278" r:id="rId18"/>
    <p:sldId id="279" r:id="rId19"/>
    <p:sldId id="280" r:id="rId20"/>
    <p:sldId id="284" r:id="rId21"/>
    <p:sldId id="285" r:id="rId22"/>
    <p:sldId id="287" r:id="rId23"/>
    <p:sldId id="291" r:id="rId24"/>
    <p:sldId id="292" r:id="rId25"/>
    <p:sldId id="293" r:id="rId26"/>
    <p:sldId id="294" r:id="rId27"/>
    <p:sldId id="296" r:id="rId28"/>
    <p:sldId id="297" r:id="rId29"/>
    <p:sldId id="302" r:id="rId30"/>
    <p:sldId id="304" r:id="rId31"/>
    <p:sldId id="305" r:id="rId32"/>
    <p:sldId id="30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52667-3522-43F0-8906-8C89E374A39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C3D0E-7DDA-4AB6-BB18-40B524C7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5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9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9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FF22-AD61-47DA-8855-E14578FB96D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3A8A-ECFC-4780-B148-28347C3D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22288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Methods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of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Data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collection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953000"/>
            <a:ext cx="6858000" cy="1066800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Samuel D.[</a:t>
            </a: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sym typeface="+mn-ea"/>
              </a:rPr>
              <a:t>Samuel D.[</a:t>
            </a:r>
            <a:r>
              <a:rPr lang="en-US" sz="2000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sym typeface="+mn-ea"/>
              </a:rPr>
              <a:t>Ass’t</a:t>
            </a: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sym typeface="+mn-ea"/>
              </a:rPr>
              <a:t> Prof/Epidemiology &amp; Biostatistics</a:t>
            </a: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3A8A-ECFC-4780-B148-28347C3DF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itchFamily="18" charset="0"/>
                <a:ea typeface="Cambria" pitchFamily="18" charset="0"/>
              </a:rPr>
              <a:t>The use of self-administered questionnaires is simpler and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cheaper; such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questionnaires can be administered to many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persons simultaneously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(e.g. to a class of students), and unlike interviews,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can be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sent by post.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On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the other hand,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they demand a certain level 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of education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and skill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 on the part of the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respondents.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itchFamily="18" charset="0"/>
                <a:ea typeface="Cambria" pitchFamily="18" charset="0"/>
              </a:rPr>
              <a:t>In interviewing using questionnaire, the investigator appoints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agents known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as enumerators, who go to the respondents personally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with the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questionnaire, ask them the questions given there in, and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record their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replies.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They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can be either face-to-face or telephone interviews.</a:t>
            </a:r>
          </a:p>
        </p:txBody>
      </p:sp>
    </p:spTree>
    <p:extLst>
      <p:ext uri="{BB962C8B-B14F-4D97-AF65-F5344CB8AC3E}">
        <p14:creationId xmlns:p14="http://schemas.microsoft.com/office/powerpoint/2010/main" val="20866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800" b="1" dirty="0">
                <a:latin typeface="Cambria" pitchFamily="18" charset="0"/>
                <a:ea typeface="Cambria" pitchFamily="18" charset="0"/>
              </a:rPr>
              <a:t>Face-to-face and telephone </a:t>
            </a:r>
            <a:r>
              <a:rPr lang="en-US" sz="3800" b="1" dirty="0" smtClean="0">
                <a:latin typeface="Cambria" pitchFamily="18" charset="0"/>
                <a:ea typeface="Cambria" pitchFamily="18" charset="0"/>
              </a:rPr>
              <a:t>interviews</a:t>
            </a:r>
            <a:r>
              <a:rPr lang="en-US" sz="3800" dirty="0" smtClean="0">
                <a:latin typeface="Cambria" pitchFamily="18" charset="0"/>
                <a:ea typeface="Cambria" pitchFamily="18" charset="0"/>
              </a:rPr>
              <a:t> 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 smtClean="0">
                <a:latin typeface="Cambria" pitchFamily="18" charset="0"/>
                <a:ea typeface="Cambria" pitchFamily="18" charset="0"/>
              </a:rPr>
              <a:t>A good </a:t>
            </a:r>
            <a:r>
              <a:rPr lang="en-US" dirty="0">
                <a:latin typeface="Cambria" pitchFamily="18" charset="0"/>
                <a:ea typeface="Cambria" pitchFamily="18" charset="0"/>
              </a:rPr>
              <a:t>interviewer can stimulate and maintain the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respondent’s interest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and can create a rapport (understanding, concord)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and atmosphere </a:t>
            </a:r>
            <a:r>
              <a:rPr lang="en-US" dirty="0">
                <a:latin typeface="Cambria" pitchFamily="18" charset="0"/>
                <a:ea typeface="Cambria" pitchFamily="18" charset="0"/>
              </a:rPr>
              <a:t>conducive to the answering of questions. 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 smtClean="0">
                <a:latin typeface="Cambria" pitchFamily="18" charset="0"/>
                <a:ea typeface="Cambria" pitchFamily="18" charset="0"/>
              </a:rPr>
              <a:t>If anxiety aroused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the interviewer can allay it. 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 smtClean="0">
                <a:latin typeface="Cambria" pitchFamily="18" charset="0"/>
                <a:ea typeface="Cambria" pitchFamily="18" charset="0"/>
              </a:rPr>
              <a:t>If </a:t>
            </a:r>
            <a:r>
              <a:rPr lang="en-US" dirty="0">
                <a:latin typeface="Cambria" pitchFamily="18" charset="0"/>
                <a:ea typeface="Cambria" pitchFamily="18" charset="0"/>
              </a:rPr>
              <a:t>a question is not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understood an </a:t>
            </a:r>
            <a:r>
              <a:rPr lang="en-US" dirty="0">
                <a:latin typeface="Cambria" pitchFamily="18" charset="0"/>
                <a:ea typeface="Cambria" pitchFamily="18" charset="0"/>
              </a:rPr>
              <a:t>interviewer can repeat it and if necessary (and in accordance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with guidelines </a:t>
            </a:r>
            <a:r>
              <a:rPr lang="en-US" dirty="0">
                <a:latin typeface="Cambria" pitchFamily="18" charset="0"/>
                <a:ea typeface="Cambria" pitchFamily="18" charset="0"/>
              </a:rPr>
              <a:t>decided in advance) provide an explanation or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alternative wording</a:t>
            </a:r>
            <a:r>
              <a:rPr lang="en-US" dirty="0">
                <a:latin typeface="Cambria" pitchFamily="18" charset="0"/>
                <a:ea typeface="Cambria" pitchFamily="18" charset="0"/>
              </a:rPr>
              <a:t>. 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 smtClean="0">
                <a:latin typeface="Cambria" pitchFamily="18" charset="0"/>
                <a:ea typeface="Cambria" pitchFamily="18" charset="0"/>
              </a:rPr>
              <a:t>apart from their expenses, interviews are preferable to self-administered questionnaire, with the important proviso that they are conducted by skilled interviewers.</a:t>
            </a:r>
          </a:p>
          <a:p>
            <a:pPr algn="just"/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759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600" b="1" dirty="0">
                <a:latin typeface="Cambria" pitchFamily="18" charset="0"/>
                <a:ea typeface="Cambria" pitchFamily="18" charset="0"/>
              </a:rPr>
              <a:t>Mailed Questionnaire Method</a:t>
            </a:r>
            <a:r>
              <a:rPr lang="en-US" sz="4100" dirty="0">
                <a:latin typeface="Cambria" pitchFamily="18" charset="0"/>
                <a:ea typeface="Cambria" pitchFamily="18" charset="0"/>
              </a:rPr>
              <a:t>: </a:t>
            </a:r>
            <a:endParaRPr lang="en-US" sz="4100" dirty="0" smtClean="0">
              <a:latin typeface="Cambria" pitchFamily="18" charset="0"/>
              <a:ea typeface="Cambria" pitchFamily="18" charset="0"/>
            </a:endParaRP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 investigator prepares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a questionnaire containing a number of questions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pertaining the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field of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inquiry and sent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by post to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 informants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together with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lvl="2" algn="just"/>
            <a:r>
              <a:rPr lang="en-US" sz="2200" dirty="0" smtClean="0">
                <a:latin typeface="Cambria" pitchFamily="18" charset="0"/>
                <a:ea typeface="Cambria" pitchFamily="18" charset="0"/>
              </a:rPr>
              <a:t>a 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polite covering letter explaining the 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detail, </a:t>
            </a:r>
          </a:p>
          <a:p>
            <a:pPr lvl="2" algn="just"/>
            <a:r>
              <a:rPr lang="en-US" sz="22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aims and objectives of collecting the information, and </a:t>
            </a:r>
            <a:endParaRPr lang="en-US" sz="2200" dirty="0" smtClean="0">
              <a:latin typeface="Cambria" pitchFamily="18" charset="0"/>
              <a:ea typeface="Cambria" pitchFamily="18" charset="0"/>
            </a:endParaRPr>
          </a:p>
          <a:p>
            <a:pPr lvl="2" algn="just"/>
            <a:r>
              <a:rPr lang="en-US" sz="2200" dirty="0" smtClean="0">
                <a:latin typeface="Cambria" pitchFamily="18" charset="0"/>
                <a:ea typeface="Cambria" pitchFamily="18" charset="0"/>
              </a:rPr>
              <a:t>requesting the 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respondents to cooperate by furnishing the correct replies 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and returning 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the questionnaire duly filled in. </a:t>
            </a:r>
            <a:endParaRPr lang="en-US" sz="22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 main problems with postal questionnaire are that response rates tend to be relatively low, and that there may be under representation of less literate subjects.</a:t>
            </a:r>
          </a:p>
          <a:p>
            <a:pPr algn="just"/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800" b="1" i="1" dirty="0">
                <a:latin typeface="Cambria" pitchFamily="18" charset="0"/>
                <a:ea typeface="Cambria" pitchFamily="18" charset="0"/>
              </a:rPr>
              <a:t>Use of documentary sources</a:t>
            </a:r>
            <a:r>
              <a:rPr lang="en-US" sz="3800" dirty="0">
                <a:latin typeface="Cambria" pitchFamily="18" charset="0"/>
                <a:ea typeface="Cambria" pitchFamily="18" charset="0"/>
              </a:rPr>
              <a:t>: </a:t>
            </a:r>
            <a:endParaRPr lang="en-US" sz="3800" dirty="0" smtClean="0">
              <a:latin typeface="Cambria" pitchFamily="18" charset="0"/>
              <a:ea typeface="Cambria" pitchFamily="18" charset="0"/>
            </a:endParaRPr>
          </a:p>
          <a:p>
            <a:endParaRPr lang="en-US" sz="3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 smtClean="0">
                <a:latin typeface="Cambria" pitchFamily="18" charset="0"/>
                <a:ea typeface="Cambria" pitchFamily="18" charset="0"/>
              </a:rPr>
              <a:t>Clinical </a:t>
            </a:r>
            <a:r>
              <a:rPr lang="en-US" dirty="0">
                <a:latin typeface="Cambria" pitchFamily="18" charset="0"/>
                <a:ea typeface="Cambria" pitchFamily="18" charset="0"/>
              </a:rPr>
              <a:t>and other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personal records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death certificates, published mortality statistics,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census publications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etc. 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 smtClean="0">
                <a:latin typeface="Cambria" pitchFamily="18" charset="0"/>
                <a:ea typeface="Cambria" pitchFamily="18" charset="0"/>
              </a:rPr>
              <a:t>Examples </a:t>
            </a:r>
            <a:r>
              <a:rPr lang="en-US" dirty="0">
                <a:latin typeface="Cambria" pitchFamily="18" charset="0"/>
                <a:ea typeface="Cambria" pitchFamily="18" charset="0"/>
              </a:rPr>
              <a:t>include: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Official </a:t>
            </a:r>
            <a:r>
              <a:rPr lang="en-US" dirty="0">
                <a:latin typeface="Cambria" pitchFamily="18" charset="0"/>
                <a:ea typeface="Cambria" pitchFamily="18" charset="0"/>
              </a:rPr>
              <a:t>publications of Central Statistical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Authority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Publication </a:t>
            </a:r>
            <a:r>
              <a:rPr lang="en-US" dirty="0">
                <a:latin typeface="Cambria" pitchFamily="18" charset="0"/>
                <a:ea typeface="Cambria" pitchFamily="18" charset="0"/>
              </a:rPr>
              <a:t>of Ministry of Health and Other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Ministries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News </a:t>
            </a:r>
            <a:r>
              <a:rPr lang="en-US" dirty="0">
                <a:latin typeface="Cambria" pitchFamily="18" charset="0"/>
                <a:ea typeface="Cambria" pitchFamily="18" charset="0"/>
              </a:rPr>
              <a:t>Papers and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Journals.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International </a:t>
            </a:r>
            <a:r>
              <a:rPr lang="en-US" dirty="0">
                <a:latin typeface="Cambria" pitchFamily="18" charset="0"/>
                <a:ea typeface="Cambria" pitchFamily="18" charset="0"/>
              </a:rPr>
              <a:t>Publications like Publications by WHO,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World Bank, UNICEF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Records </a:t>
            </a:r>
            <a:r>
              <a:rPr lang="en-US" dirty="0">
                <a:latin typeface="Cambria" pitchFamily="18" charset="0"/>
                <a:ea typeface="Cambria" pitchFamily="18" charset="0"/>
              </a:rPr>
              <a:t>of hospitals or any Health Institutions</a:t>
            </a:r>
          </a:p>
        </p:txBody>
      </p:sp>
    </p:spTree>
    <p:extLst>
      <p:ext uri="{BB962C8B-B14F-4D97-AF65-F5344CB8AC3E}">
        <p14:creationId xmlns:p14="http://schemas.microsoft.com/office/powerpoint/2010/main" val="16641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75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Problems in gathering data:</a:t>
            </a:r>
            <a:endParaRPr lang="en-US" b="1" i="1" dirty="0">
              <a:latin typeface="Cambria" pitchFamily="18" charset="0"/>
              <a:ea typeface="Cambria" pitchFamily="18" charset="0"/>
            </a:endParaRP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Language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barriers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Lack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of adequate time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Expense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Inadequately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trained and experienced staff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Invasion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of privacy</a:t>
            </a: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Bias </a:t>
            </a: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Cultural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norms (e.g. which may preclude men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interviewing women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89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mbria" pitchFamily="18" charset="0"/>
                <a:ea typeface="Cambria" pitchFamily="18" charset="0"/>
              </a:rPr>
              <a:t>Choosing a Method of Data </a:t>
            </a:r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Collection</a:t>
            </a:r>
            <a:endParaRPr lang="en-US" sz="3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Decision-makers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need information that is </a:t>
            </a:r>
            <a:r>
              <a:rPr lang="en-US" sz="2400" b="1" i="1" dirty="0">
                <a:latin typeface="Cambria" pitchFamily="18" charset="0"/>
                <a:ea typeface="Cambria" pitchFamily="18" charset="0"/>
              </a:rPr>
              <a:t>relevant, timely, </a:t>
            </a:r>
            <a:r>
              <a:rPr lang="en-US" sz="2400" b="1" i="1" dirty="0" smtClean="0">
                <a:latin typeface="Cambria" pitchFamily="18" charset="0"/>
                <a:ea typeface="Cambria" pitchFamily="18" charset="0"/>
              </a:rPr>
              <a:t>accurate and </a:t>
            </a:r>
            <a:r>
              <a:rPr lang="en-US" sz="2400" b="1" i="1" dirty="0">
                <a:latin typeface="Cambria" pitchFamily="18" charset="0"/>
                <a:ea typeface="Cambria" pitchFamily="18" charset="0"/>
              </a:rPr>
              <a:t>usable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cost of obtaining, processing and analyzing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these data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is high.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challenge is to find ways, which lead to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information that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is cost-effective, relevant, timely and important for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immediate use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Some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methods pay attention to </a:t>
            </a:r>
            <a:r>
              <a:rPr lang="en-US" sz="2400" b="1" i="1" dirty="0">
                <a:latin typeface="Cambria" pitchFamily="18" charset="0"/>
                <a:ea typeface="Cambria" pitchFamily="18" charset="0"/>
              </a:rPr>
              <a:t>timeliness and reduction </a:t>
            </a:r>
            <a:r>
              <a:rPr lang="en-US" sz="2400" b="1" i="1" dirty="0" smtClean="0">
                <a:latin typeface="Cambria" pitchFamily="18" charset="0"/>
                <a:ea typeface="Cambria" pitchFamily="18" charset="0"/>
              </a:rPr>
              <a:t>in cost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. Others pay attention to </a:t>
            </a:r>
            <a:r>
              <a:rPr lang="en-US" sz="2400" b="1" i="1" dirty="0">
                <a:latin typeface="Cambria" pitchFamily="18" charset="0"/>
                <a:ea typeface="Cambria" pitchFamily="18" charset="0"/>
              </a:rPr>
              <a:t>accuracy and the strength of </a:t>
            </a:r>
            <a:r>
              <a:rPr lang="en-US" sz="2400" b="1" i="1" dirty="0" smtClean="0">
                <a:latin typeface="Cambria" pitchFamily="18" charset="0"/>
                <a:ea typeface="Cambria" pitchFamily="18" charset="0"/>
              </a:rPr>
              <a:t>the method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in using scientific approaches.</a:t>
            </a:r>
          </a:p>
        </p:txBody>
      </p:sp>
    </p:spTree>
    <p:extLst>
      <p:ext uri="{BB962C8B-B14F-4D97-AF65-F5344CB8AC3E}">
        <p14:creationId xmlns:p14="http://schemas.microsoft.com/office/powerpoint/2010/main" val="14361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itchFamily="18" charset="0"/>
                <a:ea typeface="Cambria" pitchFamily="18" charset="0"/>
              </a:rPr>
              <a:t>The statistical data may be classified under two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categories, depending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upon the sources.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Primary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Secondary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14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Primary Data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: </a:t>
            </a:r>
            <a:endParaRPr lang="en-US" sz="2400" dirty="0" smtClean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Collected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by the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investigator himself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for the purpose of a specific inquiry or study.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Such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data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are original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in character and are mostly generated by surveys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conducted by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individuals or research institutions.</a:t>
            </a: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first hand information obtained by the investigator is more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reliable and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accurate since the investigator can extract the correct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information by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removing doubts, if any, in the minds of the respondents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regarding certain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questions.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High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response rates might be obtained since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answers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to various questions are obtained on the spot.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Secondary Data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: </a:t>
            </a:r>
            <a:endParaRPr lang="en-US" sz="2400" dirty="0" smtClean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When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an investigator uses data, which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have already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been collected by others, such data are called "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Secondary Data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".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can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be obtained from journals,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reports, government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publications, publications of professionals and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research organizations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Secondary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data are less expensive to collect both in money and time.</a:t>
            </a: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Data Collection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Methods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Data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collection techniques allow us to systematically collect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data about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our objects of study (people, objects, and phenomena)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and about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the setting in which they occur.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In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the collection of data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we have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to be systematic. If data are collected haphazardly, it will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be difficult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to answer our research questions in a conclusive way.</a:t>
            </a:r>
          </a:p>
        </p:txBody>
      </p:sp>
    </p:spTree>
    <p:extLst>
      <p:ext uri="{BB962C8B-B14F-4D97-AF65-F5344CB8AC3E}">
        <p14:creationId xmlns:p14="http://schemas.microsoft.com/office/powerpoint/2010/main" val="23446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Types of Questions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Depending on how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questions are asked and recorded we can distinguish two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major possibilities –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Open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–ended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questions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closed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questions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75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Open-ended questions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Open-ended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questions permit free responses that should be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recorded in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the respondent’s own words. </a:t>
            </a:r>
            <a:endParaRPr lang="en-US" sz="26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6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respondent is not given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any possible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answers to choose from.</a:t>
            </a:r>
          </a:p>
          <a:p>
            <a:pPr algn="just"/>
            <a:endParaRPr lang="en-US" sz="26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600" dirty="0">
                <a:latin typeface="Cambria" pitchFamily="18" charset="0"/>
                <a:ea typeface="Cambria" pitchFamily="18" charset="0"/>
              </a:rPr>
              <a:t>Such questions are useful to obtain information on:</a:t>
            </a:r>
          </a:p>
          <a:p>
            <a:pPr lvl="1"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Facts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with which the researcher is not very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familiar,</a:t>
            </a:r>
          </a:p>
          <a:p>
            <a:pPr lvl="1"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Opinions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, attitudes, and suggestions of informants,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or</a:t>
            </a:r>
          </a:p>
          <a:p>
            <a:pPr lvl="1"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Sensitive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issues.</a:t>
            </a:r>
          </a:p>
        </p:txBody>
      </p:sp>
    </p:spTree>
    <p:extLst>
      <p:ext uri="{BB962C8B-B14F-4D97-AF65-F5344CB8AC3E}">
        <p14:creationId xmlns:p14="http://schemas.microsoft.com/office/powerpoint/2010/main" val="33594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928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Closed Questions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Closed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questions offer a list of possible options or answers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from which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the respondents must choose. </a:t>
            </a:r>
            <a:endParaRPr lang="en-US" sz="26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6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When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designing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closed questions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one should try to:</a:t>
            </a:r>
          </a:p>
          <a:p>
            <a:pPr lvl="1"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Offer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a list of options that are exhaustive and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mutually exclusive</a:t>
            </a:r>
            <a:endParaRPr lang="en-US" sz="2600" dirty="0">
              <a:latin typeface="Cambria" pitchFamily="18" charset="0"/>
              <a:ea typeface="Cambria" pitchFamily="18" charset="0"/>
            </a:endParaRPr>
          </a:p>
          <a:p>
            <a:pPr lvl="1"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Keep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the number of options as few as possible.</a:t>
            </a:r>
          </a:p>
          <a:p>
            <a:pPr algn="just"/>
            <a:endParaRPr lang="en-US" sz="26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Closed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questions are useful if the range of possible responses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is known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4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928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latin typeface="Cambria" pitchFamily="18" charset="0"/>
                <a:ea typeface="Cambria" pitchFamily="18" charset="0"/>
              </a:rPr>
              <a:t>Requirements of questions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1. Must </a:t>
            </a:r>
            <a:r>
              <a:rPr lang="en-US" sz="28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have face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validity 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That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is the question that we design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should be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one that give an obviously valid and relevant measurement for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variable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For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example, it may be self-evident that records kept in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an obstetrics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ward will provide a more valid indication of birth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weights than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information obtained by questioning mothers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2. Must </a:t>
            </a:r>
            <a:r>
              <a:rPr lang="en-US" sz="28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be clear and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unambiguous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way in which questions are worded can ‘</a:t>
            </a:r>
            <a:r>
              <a:rPr lang="en-US" sz="2400" i="1" dirty="0">
                <a:latin typeface="Cambria" pitchFamily="18" charset="0"/>
                <a:ea typeface="Cambria" pitchFamily="18" charset="0"/>
              </a:rPr>
              <a:t>make or break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’ a questionnaire. Questions must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be clear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and unambiguous.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They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must be phrased in language that it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is believed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the respondent will understand, and that all respondents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will understand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in the same way.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To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ensure clarity, each question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should contain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only one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idea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52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3. Must </a:t>
            </a:r>
            <a:r>
              <a:rPr lang="en-US" sz="30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not be offensive </a:t>
            </a:r>
            <a:endParaRPr lang="en-US" sz="3000" dirty="0" smtClean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Whenever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possible it is wise to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avoid questions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that may offend the respondent, for example those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that deal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with intimate matters, those which may seem to expose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 respondent’s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ignorance, and those requiring him to give a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socially unacceptable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answer.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4. The </a:t>
            </a:r>
            <a:r>
              <a:rPr lang="en-US" sz="30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questions should be </a:t>
            </a:r>
            <a:r>
              <a:rPr lang="en-US" sz="30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fair</a:t>
            </a:r>
            <a:endParaRPr lang="en-US" sz="3000" dirty="0" smtClean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They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should not be phrased in a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way that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suggests a specific answer, and should not be loaded.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Short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questions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are generally regarded as preferable to long ones.</a:t>
            </a:r>
          </a:p>
        </p:txBody>
      </p:sp>
    </p:spTree>
    <p:extLst>
      <p:ext uri="{BB962C8B-B14F-4D97-AF65-F5344CB8AC3E}">
        <p14:creationId xmlns:p14="http://schemas.microsoft.com/office/powerpoint/2010/main" val="12486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5. Sensitive questions</a:t>
            </a:r>
            <a:endParaRPr lang="en-US" sz="2800" dirty="0" smtClean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It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may not be possible to avoid asking ‘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sensitive’ questions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that may offend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respondents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In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such situations the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interviewer (questioner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) should do it very carefully and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wisely.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Steps in designing questionnaire</a:t>
            </a:r>
            <a:endParaRPr lang="en-US" sz="3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Step1: </a:t>
            </a:r>
            <a:r>
              <a:rPr lang="en-US" sz="36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Content</a:t>
            </a:r>
            <a:endParaRPr lang="en-US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b="1" dirty="0" smtClean="0"/>
          </a:p>
          <a:p>
            <a:pPr algn="just"/>
            <a:r>
              <a:rPr lang="en-US" sz="3100" dirty="0" smtClean="0">
                <a:latin typeface="Cambria" pitchFamily="18" charset="0"/>
                <a:ea typeface="Cambria" pitchFamily="18" charset="0"/>
              </a:rPr>
              <a:t>Take </a:t>
            </a:r>
            <a:r>
              <a:rPr lang="en-US" sz="3100" dirty="0">
                <a:latin typeface="Cambria" pitchFamily="18" charset="0"/>
                <a:ea typeface="Cambria" pitchFamily="18" charset="0"/>
              </a:rPr>
              <a:t>your objectives and variables as your starting point.</a:t>
            </a:r>
          </a:p>
          <a:p>
            <a:endParaRPr lang="en-US" sz="31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3100" dirty="0" smtClean="0">
                <a:latin typeface="Cambria" pitchFamily="18" charset="0"/>
                <a:ea typeface="Cambria" pitchFamily="18" charset="0"/>
              </a:rPr>
              <a:t>Decide </a:t>
            </a:r>
            <a:r>
              <a:rPr lang="en-US" sz="3100" dirty="0">
                <a:latin typeface="Cambria" pitchFamily="18" charset="0"/>
                <a:ea typeface="Cambria" pitchFamily="18" charset="0"/>
              </a:rPr>
              <a:t>what questions will be needed to measure or to define </a:t>
            </a:r>
            <a:r>
              <a:rPr lang="en-US" sz="3100" dirty="0" smtClean="0">
                <a:latin typeface="Cambria" pitchFamily="18" charset="0"/>
                <a:ea typeface="Cambria" pitchFamily="18" charset="0"/>
              </a:rPr>
              <a:t>your variables </a:t>
            </a:r>
            <a:r>
              <a:rPr lang="en-US" sz="3100" dirty="0">
                <a:latin typeface="Cambria" pitchFamily="18" charset="0"/>
                <a:ea typeface="Cambria" pitchFamily="18" charset="0"/>
              </a:rPr>
              <a:t>and reach your objectives. </a:t>
            </a:r>
            <a:endParaRPr lang="en-US" sz="31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31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3100" dirty="0" smtClean="0">
                <a:latin typeface="Cambria" pitchFamily="18" charset="0"/>
                <a:ea typeface="Cambria" pitchFamily="18" charset="0"/>
              </a:rPr>
              <a:t>When </a:t>
            </a:r>
            <a:r>
              <a:rPr lang="en-US" sz="3100" dirty="0">
                <a:latin typeface="Cambria" pitchFamily="18" charset="0"/>
                <a:ea typeface="Cambria" pitchFamily="18" charset="0"/>
              </a:rPr>
              <a:t>developing </a:t>
            </a:r>
            <a:r>
              <a:rPr lang="en-US" sz="3100" dirty="0" smtClean="0">
                <a:latin typeface="Cambria" pitchFamily="18" charset="0"/>
                <a:ea typeface="Cambria" pitchFamily="18" charset="0"/>
              </a:rPr>
              <a:t>the questionnaire</a:t>
            </a:r>
            <a:r>
              <a:rPr lang="en-US" sz="3100" dirty="0">
                <a:latin typeface="Cambria" pitchFamily="18" charset="0"/>
                <a:ea typeface="Cambria" pitchFamily="18" charset="0"/>
              </a:rPr>
              <a:t>, you should reconsider the variables you have </a:t>
            </a:r>
            <a:r>
              <a:rPr lang="en-US" sz="3100" dirty="0" smtClean="0">
                <a:latin typeface="Cambria" pitchFamily="18" charset="0"/>
                <a:ea typeface="Cambria" pitchFamily="18" charset="0"/>
              </a:rPr>
              <a:t>chosen, and</a:t>
            </a:r>
            <a:r>
              <a:rPr lang="en-US" sz="3100" dirty="0">
                <a:latin typeface="Cambria" pitchFamily="18" charset="0"/>
                <a:ea typeface="Cambria" pitchFamily="18" charset="0"/>
              </a:rPr>
              <a:t>, if necessary, add, drop or change some. </a:t>
            </a:r>
            <a:endParaRPr lang="en-US" sz="31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31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3100" dirty="0" smtClean="0">
                <a:latin typeface="Cambria" pitchFamily="18" charset="0"/>
                <a:ea typeface="Cambria" pitchFamily="18" charset="0"/>
              </a:rPr>
              <a:t>You </a:t>
            </a:r>
            <a:r>
              <a:rPr lang="en-US" sz="3100" dirty="0">
                <a:latin typeface="Cambria" pitchFamily="18" charset="0"/>
                <a:ea typeface="Cambria" pitchFamily="18" charset="0"/>
              </a:rPr>
              <a:t>may even </a:t>
            </a:r>
            <a:r>
              <a:rPr lang="en-US" sz="3100" dirty="0" smtClean="0">
                <a:latin typeface="Cambria" pitchFamily="18" charset="0"/>
                <a:ea typeface="Cambria" pitchFamily="18" charset="0"/>
              </a:rPr>
              <a:t>change some </a:t>
            </a:r>
            <a:r>
              <a:rPr lang="en-US" sz="3100" dirty="0">
                <a:latin typeface="Cambria" pitchFamily="18" charset="0"/>
                <a:ea typeface="Cambria" pitchFamily="18" charset="0"/>
              </a:rPr>
              <a:t>of your objectives at this stage.</a:t>
            </a:r>
          </a:p>
        </p:txBody>
      </p:sp>
    </p:spTree>
    <p:extLst>
      <p:ext uri="{BB962C8B-B14F-4D97-AF65-F5344CB8AC3E}">
        <p14:creationId xmlns:p14="http://schemas.microsoft.com/office/powerpoint/2010/main" val="10890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Step 2: </a:t>
            </a:r>
            <a:r>
              <a:rPr lang="en-US" sz="30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Formulating questions</a:t>
            </a:r>
            <a:endParaRPr lang="en-US" sz="30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Formulate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one or more questions that will provide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 information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needed for each variable.</a:t>
            </a:r>
          </a:p>
          <a:p>
            <a:pPr algn="just"/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Take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care that questions are specific and precise enough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that different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respondents do not interpret them differently.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 question, should be broken up into different parts and made so specific that all informants focus on the same thing. </a:t>
            </a:r>
          </a:p>
          <a:p>
            <a:pPr algn="just"/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Check whether each question measures one thing at a time.</a:t>
            </a: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Avoid leading questions.</a:t>
            </a:r>
          </a:p>
          <a:p>
            <a:pPr algn="just"/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Step </a:t>
            </a:r>
            <a:r>
              <a:rPr lang="en-US" sz="28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3: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Sequencing of questions</a:t>
            </a:r>
            <a:endParaRPr lang="en-US" sz="28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Design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your interview schedule or questionnaire to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be “consumer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friendly.”</a:t>
            </a: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At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the beginning of the interview,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keep questions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concerning “background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variables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” (e.g., age, religion, education,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marital status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, or occupation) to a minimum.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Pose more sensitive questions as late as possible in the interview. </a:t>
            </a: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Use simple everyday language</a:t>
            </a: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31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52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Cambria" pitchFamily="18" charset="0"/>
                <a:ea typeface="Cambria" pitchFamily="18" charset="0"/>
              </a:rPr>
              <a:t>Various data collection techniques can be used such as: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Observation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Face-to-face </a:t>
            </a:r>
            <a:r>
              <a:rPr lang="en-US" dirty="0">
                <a:latin typeface="Cambria" pitchFamily="18" charset="0"/>
                <a:ea typeface="Cambria" pitchFamily="18" charset="0"/>
              </a:rPr>
              <a:t>and self-administered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interviews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Postal </a:t>
            </a:r>
            <a:r>
              <a:rPr lang="en-US" dirty="0">
                <a:latin typeface="Cambria" pitchFamily="18" charset="0"/>
                <a:ea typeface="Cambria" pitchFamily="18" charset="0"/>
              </a:rPr>
              <a:t>or mail method and telephone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interviews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Focus </a:t>
            </a:r>
            <a:r>
              <a:rPr lang="en-US" dirty="0">
                <a:latin typeface="Cambria" pitchFamily="18" charset="0"/>
                <a:ea typeface="Cambria" pitchFamily="18" charset="0"/>
              </a:rPr>
              <a:t>group discussions (FGD)</a:t>
            </a:r>
          </a:p>
          <a:p>
            <a:pPr algn="just">
              <a:lnSpc>
                <a:spcPct val="150000"/>
              </a:lnSpc>
            </a:pPr>
            <a:endParaRPr lang="fr-FR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305800" cy="617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Step 4: </a:t>
            </a:r>
            <a:r>
              <a:rPr lang="en-US" sz="30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Formatting the questionnaire</a:t>
            </a:r>
            <a:endParaRPr lang="en-US" sz="30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When </a:t>
            </a:r>
            <a:r>
              <a:rPr lang="en-US" sz="2600" b="1" dirty="0">
                <a:latin typeface="Cambria" pitchFamily="18" charset="0"/>
                <a:ea typeface="Cambria" pitchFamily="18" charset="0"/>
              </a:rPr>
              <a:t>you finalize your questionnaire, be sure that:</a:t>
            </a:r>
          </a:p>
          <a:p>
            <a:endParaRPr lang="en-US" sz="26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Each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questionnaire has a heading and space to insert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the number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, data and location of the interview, and, if required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name of the informant. You may add the name of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the interviewer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to facilitate quality control.</a:t>
            </a:r>
          </a:p>
          <a:p>
            <a:pPr algn="just"/>
            <a:endParaRPr lang="en-US" sz="26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Layout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is such that questions belonging together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appear together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visually. If the questionnaire is long, you may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use subheadings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for groups of questions.</a:t>
            </a:r>
          </a:p>
          <a:p>
            <a:pPr algn="just"/>
            <a:endParaRPr lang="en-US" sz="26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600" dirty="0" smtClean="0">
                <a:latin typeface="Cambria" pitchFamily="18" charset="0"/>
                <a:ea typeface="Cambria" pitchFamily="18" charset="0"/>
              </a:rPr>
              <a:t>Sufficient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space is provided for answers to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open-ended questions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endParaRPr lang="en-US" sz="3400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Step 5: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Translation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If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interview will be conducted in one or more local languages,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questionnaire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has to be translated to standardize the way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questions will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be asked.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After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having it translated you should have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it retranslated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into the original language.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You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can then compare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two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versions for differences and make a decision concerning the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final phrasing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of difficult concepts.</a:t>
            </a:r>
          </a:p>
        </p:txBody>
      </p:sp>
    </p:spTree>
    <p:extLst>
      <p:ext uri="{BB962C8B-B14F-4D97-AF65-F5344CB8AC3E}">
        <p14:creationId xmlns:p14="http://schemas.microsoft.com/office/powerpoint/2010/main" val="37804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www.startpage.com/av/proxy-image?piurl=https%3A%2F%2Fmedia.istockphoto.com%2Fid%2F1397892955%2Fphoto%2Fthank-you-message-for-card-presentation-business-expressing-gratitude-acknowledgment-and.jpg%3Fs%3D612x612%26w%3D0%26k%3D20%26c%3D7Lyf2sRAJnX_uiDy3ZEytmirul8pyJWm4l2fxiUtdvk%3D&amp;sp=1732638554Tc8ab54dae8039ec2110d25d0ba72301ddcc8ad02359555615ea03c0dbefdec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mbria" pitchFamily="18" charset="0"/>
                <a:ea typeface="Cambria" pitchFamily="18" charset="0"/>
              </a:rPr>
              <a:t>Reading assignment </a:t>
            </a:r>
            <a:endParaRPr lang="en-US" sz="3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 smtClean="0">
                <a:latin typeface="Cambria" pitchFamily="18" charset="0"/>
                <a:ea typeface="Cambria" pitchFamily="18" charset="0"/>
              </a:rPr>
              <a:t>Other</a:t>
            </a:r>
            <a:r>
              <a:rPr lang="fr-FR" dirty="0" smtClean="0">
                <a:latin typeface="Cambria" pitchFamily="18" charset="0"/>
                <a:ea typeface="Cambria" pitchFamily="18" charset="0"/>
              </a:rPr>
              <a:t> data collection techniques</a:t>
            </a:r>
          </a:p>
          <a:p>
            <a:pPr lvl="1" algn="just"/>
            <a:r>
              <a:rPr lang="fr-FR" dirty="0" err="1" smtClean="0">
                <a:latin typeface="Cambria" pitchFamily="18" charset="0"/>
                <a:ea typeface="Cambria" pitchFamily="18" charset="0"/>
              </a:rPr>
              <a:t>Rapid</a:t>
            </a:r>
            <a:r>
              <a:rPr lang="fr-FR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  <a:ea typeface="Cambria" pitchFamily="18" charset="0"/>
              </a:rPr>
              <a:t>appraisal</a:t>
            </a:r>
            <a:r>
              <a:rPr lang="fr-FR" dirty="0" smtClean="0">
                <a:latin typeface="Cambria" pitchFamily="18" charset="0"/>
                <a:ea typeface="Cambria" pitchFamily="18" charset="0"/>
              </a:rPr>
              <a:t> techniques, </a:t>
            </a:r>
          </a:p>
          <a:p>
            <a:pPr lvl="1" algn="just"/>
            <a:r>
              <a:rPr lang="fr-FR" dirty="0" smtClean="0">
                <a:latin typeface="Cambria" pitchFamily="18" charset="0"/>
                <a:ea typeface="Cambria" pitchFamily="18" charset="0"/>
              </a:rPr>
              <a:t>3L technique, </a:t>
            </a:r>
          </a:p>
          <a:p>
            <a:pPr lvl="1" algn="just"/>
            <a:r>
              <a:rPr lang="fr-FR" dirty="0" smtClean="0">
                <a:latin typeface="Cambria" pitchFamily="18" charset="0"/>
                <a:ea typeface="Cambria" pitchFamily="18" charset="0"/>
              </a:rPr>
              <a:t>Nominal group techniques, </a:t>
            </a:r>
          </a:p>
          <a:p>
            <a:pPr lvl="1" algn="just"/>
            <a:r>
              <a:rPr lang="fr-FR" dirty="0" smtClean="0">
                <a:latin typeface="Cambria" pitchFamily="18" charset="0"/>
                <a:ea typeface="Cambria" pitchFamily="18" charset="0"/>
              </a:rPr>
              <a:t>Delphi techniques, </a:t>
            </a:r>
          </a:p>
          <a:p>
            <a:pPr lvl="1" algn="just"/>
            <a:r>
              <a:rPr lang="fr-FR" dirty="0" smtClean="0">
                <a:latin typeface="Cambria" pitchFamily="18" charset="0"/>
                <a:ea typeface="Cambria" pitchFamily="18" charset="0"/>
              </a:rPr>
              <a:t>life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histories, case studies, etc.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latin typeface="Cambria" pitchFamily="18" charset="0"/>
                <a:ea typeface="Cambria" pitchFamily="18" charset="0"/>
              </a:rPr>
              <a:t>1. Observation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229600" cy="5334000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Observation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is a technique that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involves systematically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selecting, watching and recoding behaviors of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people or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other phenomena and aspects of the setting in which they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occur, for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the purpose of getting (gaining) specified information.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13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Cambria" pitchFamily="18" charset="0"/>
                <a:ea typeface="Cambria" pitchFamily="18" charset="0"/>
              </a:rPr>
              <a:t>Advantages: </a:t>
            </a:r>
            <a:endParaRPr lang="en-US" sz="2800" b="1" dirty="0" smtClean="0">
              <a:latin typeface="Cambria" pitchFamily="18" charset="0"/>
              <a:ea typeface="Cambria" pitchFamily="18" charset="0"/>
            </a:endParaRPr>
          </a:p>
          <a:p>
            <a:pPr lvl="1"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Gives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relatively more accurate data on behavior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and activities.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800" b="1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Disadvantages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: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lvl="1"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Investigators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or observer’s own biases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, desires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, and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etc.</a:t>
            </a:r>
          </a:p>
          <a:p>
            <a:pPr lvl="1"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Needs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more resources and skilled human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power during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the use of high level machines.</a:t>
            </a:r>
          </a:p>
        </p:txBody>
      </p:sp>
    </p:spTree>
    <p:extLst>
      <p:ext uri="{BB962C8B-B14F-4D97-AF65-F5344CB8AC3E}">
        <p14:creationId xmlns:p14="http://schemas.microsoft.com/office/powerpoint/2010/main" val="38470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dirty="0">
                <a:latin typeface="Cambria" pitchFamily="18" charset="0"/>
                <a:ea typeface="Cambria" pitchFamily="18" charset="0"/>
              </a:rPr>
              <a:t>2. </a:t>
            </a:r>
            <a:r>
              <a:rPr lang="en-US" sz="3200" dirty="0">
                <a:latin typeface="Cambria" pitchFamily="18" charset="0"/>
                <a:ea typeface="Cambria" pitchFamily="18" charset="0"/>
              </a:rPr>
              <a:t>Interviews and self-administered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questionnaire</a:t>
            </a:r>
            <a:endParaRPr lang="en-US" sz="3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Interviews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and self-administered questionnaires are probably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 most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commonly used research data collection techniques.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Therefore, designing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good “</a:t>
            </a:r>
            <a:r>
              <a:rPr lang="en-US" sz="2800" b="1" i="1" dirty="0">
                <a:latin typeface="Cambria" pitchFamily="18" charset="0"/>
                <a:ea typeface="Cambria" pitchFamily="18" charset="0"/>
              </a:rPr>
              <a:t>questioning tools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” forms an important and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time consuming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phase in the development of most research proposals.</a:t>
            </a:r>
          </a:p>
        </p:txBody>
      </p:sp>
    </p:spTree>
    <p:extLst>
      <p:ext uri="{BB962C8B-B14F-4D97-AF65-F5344CB8AC3E}">
        <p14:creationId xmlns:p14="http://schemas.microsoft.com/office/powerpoint/2010/main" val="5239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itchFamily="18" charset="0"/>
                <a:ea typeface="Cambria" pitchFamily="18" charset="0"/>
              </a:rPr>
              <a:t>Once the decision has been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made,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Interviews may be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less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 or </a:t>
            </a:r>
            <a:r>
              <a:rPr lang="en-US" sz="2800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more structured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Unstructured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interview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lvl="1"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is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flexible, the content wording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and order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of the questions vary from interview to interview. </a:t>
            </a:r>
          </a:p>
          <a:p>
            <a:pPr lvl="1"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investigators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only have idea of what they want to learn but do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not decide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in advance exactly what questions will be asked, or in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what order.</a:t>
            </a:r>
          </a:p>
          <a:p>
            <a:pPr lvl="1"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are characteristic of qualitative (non-quantitative) research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Highly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structured 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interview</a:t>
            </a:r>
          </a:p>
          <a:p>
            <a:pPr lvl="1"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in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which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questions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are asked orderly, or a self administered questionnaire,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in which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case the respondent reads the questions and fill in the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answers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by himself (sometimes in the presence of an interviewer who ‘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stands by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’ to give assistance if necessary).</a:t>
            </a:r>
          </a:p>
        </p:txBody>
      </p:sp>
    </p:spTree>
    <p:extLst>
      <p:ext uri="{BB962C8B-B14F-4D97-AF65-F5344CB8AC3E}">
        <p14:creationId xmlns:p14="http://schemas.microsoft.com/office/powerpoint/2010/main" val="32628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1834</Words>
  <Application>Microsoft Office PowerPoint</Application>
  <PresentationFormat>On-screen Show (4:3)</PresentationFormat>
  <Paragraphs>233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Methods of Data collection</vt:lpstr>
      <vt:lpstr>Data Collection Methods</vt:lpstr>
      <vt:lpstr>PowerPoint Presentation</vt:lpstr>
      <vt:lpstr>Reading assignment </vt:lpstr>
      <vt:lpstr>1. Observation</vt:lpstr>
      <vt:lpstr>PowerPoint Presentation</vt:lpstr>
      <vt:lpstr>2. Interviews and self-administered questionnaire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Choosing a Method of 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 designing questionnaire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Data Collection, Organization And Presentation</dc:title>
  <dc:creator>User</dc:creator>
  <cp:lastModifiedBy>User</cp:lastModifiedBy>
  <cp:revision>12</cp:revision>
  <dcterms:created xsi:type="dcterms:W3CDTF">2024-11-26T15:15:40Z</dcterms:created>
  <dcterms:modified xsi:type="dcterms:W3CDTF">2024-11-27T12:29:09Z</dcterms:modified>
</cp:coreProperties>
</file>