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7"/>
  </p:notesMasterIdLst>
  <p:sldIdLst>
    <p:sldId id="379" r:id="rId2"/>
    <p:sldId id="381" r:id="rId3"/>
    <p:sldId id="382"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70" r:id="rId25"/>
    <p:sldId id="471" r:id="rId26"/>
    <p:sldId id="405" r:id="rId27"/>
    <p:sldId id="406" r:id="rId28"/>
    <p:sldId id="407" r:id="rId29"/>
    <p:sldId id="408" r:id="rId30"/>
    <p:sldId id="409" r:id="rId31"/>
    <p:sldId id="410" r:id="rId32"/>
    <p:sldId id="411" r:id="rId33"/>
    <p:sldId id="412" r:id="rId34"/>
    <p:sldId id="413" r:id="rId35"/>
    <p:sldId id="414" r:id="rId36"/>
    <p:sldId id="415" r:id="rId37"/>
    <p:sldId id="416" r:id="rId38"/>
    <p:sldId id="417" r:id="rId39"/>
    <p:sldId id="418" r:id="rId40"/>
    <p:sldId id="419" r:id="rId41"/>
    <p:sldId id="420" r:id="rId42"/>
    <p:sldId id="421" r:id="rId43"/>
    <p:sldId id="422" r:id="rId44"/>
    <p:sldId id="423" r:id="rId45"/>
    <p:sldId id="46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A764D2-896A-4459-8202-EA7C4E8949FF}" type="datetimeFigureOut">
              <a:rPr lang="en-US" smtClean="0"/>
              <a:t>12/7/2024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F544C6-3E7A-4EC5-9E59-D788C8FC872A}" type="slidenum">
              <a:rPr lang="en-US" smtClean="0"/>
              <a:t>‹#›</a:t>
            </a:fld>
            <a:endParaRPr lang="en-US"/>
          </a:p>
        </p:txBody>
      </p:sp>
    </p:spTree>
    <p:extLst>
      <p:ext uri="{BB962C8B-B14F-4D97-AF65-F5344CB8AC3E}">
        <p14:creationId xmlns:p14="http://schemas.microsoft.com/office/powerpoint/2010/main" val="309701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5063AC3-663D-4DB8-8237-19E78BE7978B}" type="datetime1">
              <a:rPr lang="en-US" smtClean="0"/>
              <a:t>12/7/2024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47A117F-A1EE-4146-96C1-DDC0A70E5E21}"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B680EB-178F-4433-84D9-F82431D6D93E}"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A117F-A1EE-4146-96C1-DDC0A70E5E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CE935F-DD2D-42CB-9FA1-BA2726B8391D}"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A117F-A1EE-4146-96C1-DDC0A70E5E21}"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37768BF-3882-4328-86D7-FD4AFCC02503}"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A117F-A1EE-4146-96C1-DDC0A70E5E21}"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31A605A-0329-4B1B-A70D-77FBDEB96F73}" type="datetime1">
              <a:rPr lang="en-US" smtClean="0"/>
              <a:t>12/7/2024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47A117F-A1EE-4146-96C1-DDC0A70E5E21}"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34DB1CA-45D4-48A5-A569-8F0C276AC098}"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A117F-A1EE-4146-96C1-DDC0A70E5E21}"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3C83F4C-9E48-4DC8-9259-206F5E4E822F}" type="datetime1">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A117F-A1EE-4146-96C1-DDC0A70E5E21}"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B96C5F-993D-470F-BA81-5DC3CB82EFB1}" type="datetime1">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A117F-A1EE-4146-96C1-DDC0A70E5E21}"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F0BB8-F52B-44BD-A691-8F450166796C}" type="datetime1">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A117F-A1EE-4146-96C1-DDC0A70E5E21}"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FE1780F-E968-445C-B4FF-8D1BB969AD9B}"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A117F-A1EE-4146-96C1-DDC0A70E5E21}"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15ACE9-9065-46C0-B809-A45F0C0AEBB9}"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A117F-A1EE-4146-96C1-DDC0A70E5E21}"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932747A-559A-451F-A66B-A73D4EFD6E41}" type="datetime1">
              <a:rPr lang="en-US" smtClean="0"/>
              <a:t>12/7/2024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47A117F-A1EE-4146-96C1-DDC0A70E5E21}"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543800" cy="1524000"/>
          </a:xfrm>
        </p:spPr>
        <p:txBody>
          <a:bodyPr>
            <a:normAutofit/>
          </a:bodyPr>
          <a:lstStyle/>
          <a:p>
            <a:pPr algn="ctr"/>
            <a:r>
              <a:rPr lang="en-US" sz="4400" b="1" dirty="0" smtClean="0">
                <a:latin typeface="Baskerville Old Face" panose="02020602080505020303" pitchFamily="18" charset="0"/>
              </a:rPr>
              <a:t>Measures</a:t>
            </a:r>
            <a:r>
              <a:rPr lang="en-US" sz="4400" b="1" dirty="0" smtClean="0">
                <a:latin typeface="Baskerville Old Face" panose="02020602080505020303" pitchFamily="18" charset="0"/>
              </a:rPr>
              <a:t> of Central tendency and dispersion</a:t>
            </a:r>
            <a:endParaRPr lang="en-US" sz="4400" dirty="0">
              <a:latin typeface="Baskerville Old Face" panose="02020602080505020303" pitchFamily="18" charset="0"/>
            </a:endParaRPr>
          </a:p>
        </p:txBody>
      </p:sp>
    </p:spTree>
    <p:extLst>
      <p:ext uri="{BB962C8B-B14F-4D97-AF65-F5344CB8AC3E}">
        <p14:creationId xmlns:p14="http://schemas.microsoft.com/office/powerpoint/2010/main" val="3449915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chemeClr val="accent2"/>
          </a:solidFill>
        </p:spPr>
        <p:txBody>
          <a:bodyPr/>
          <a:lstStyle/>
          <a:p>
            <a:pPr algn="ctr"/>
            <a:r>
              <a:rPr lang="en-US" dirty="0" smtClean="0"/>
              <a:t>Mean for a grouped data</a:t>
            </a:r>
            <a:endParaRPr lang="en-US" dirty="0"/>
          </a:p>
        </p:txBody>
      </p:sp>
      <p:sp>
        <p:nvSpPr>
          <p:cNvPr id="3" name="Slide Number Placeholder 2"/>
          <p:cNvSpPr>
            <a:spLocks noGrp="1"/>
          </p:cNvSpPr>
          <p:nvPr>
            <p:ph type="sldNum" sz="quarter" idx="12"/>
          </p:nvPr>
        </p:nvSpPr>
        <p:spPr/>
        <p:txBody>
          <a:bodyPr/>
          <a:lstStyle/>
          <a:p>
            <a:fld id="{A59F65AA-5AD6-4B27-A329-0A7EBCBF0449}" type="slidenum">
              <a:rPr lang="en-US" smtClean="0"/>
              <a:t>10</a:t>
            </a:fld>
            <a:endParaRPr lang="en-US"/>
          </a:p>
        </p:txBody>
      </p:sp>
      <p:sp>
        <p:nvSpPr>
          <p:cNvPr id="4" name="Content Placeholder 3"/>
          <p:cNvSpPr>
            <a:spLocks noGrp="1"/>
          </p:cNvSpPr>
          <p:nvPr>
            <p:ph sz="quarter" idx="1"/>
          </p:nvPr>
        </p:nvSpPr>
        <p:spPr>
          <a:xfrm>
            <a:off x="152400" y="685800"/>
            <a:ext cx="8534400" cy="4724400"/>
          </a:xfrm>
        </p:spPr>
        <p:txBody>
          <a:bodyPr>
            <a:normAutofit lnSpcReduction="10000"/>
          </a:bodyPr>
          <a:lstStyle/>
          <a:p>
            <a:pPr algn="just"/>
            <a:r>
              <a:rPr lang="en-US" dirty="0" smtClean="0"/>
              <a:t>This method is applicable where the entire range of available values or scores of the variable has been divided into equal or unequal class intervals and the observations have been grouped into a frequency distribution on that basis. </a:t>
            </a:r>
          </a:p>
          <a:p>
            <a:endParaRPr lang="en-US" dirty="0" smtClean="0"/>
          </a:p>
          <a:p>
            <a:pPr algn="just"/>
            <a:r>
              <a:rPr lang="en-US" dirty="0" smtClean="0"/>
              <a:t>The value or score (</a:t>
            </a:r>
            <a:r>
              <a:rPr lang="en-US" dirty="0" smtClean="0">
                <a:latin typeface="Times New Roman" panose="02020603050405020304" pitchFamily="18" charset="0"/>
                <a:cs typeface="Times New Roman" panose="02020603050405020304" pitchFamily="18" charset="0"/>
              </a:rPr>
              <a:t>x</a:t>
            </a:r>
            <a:r>
              <a:rPr lang="en-US" dirty="0" smtClean="0"/>
              <a:t>) of each observation is assumed to be identical with the mid-point (</a:t>
            </a:r>
            <a:r>
              <a:rPr lang="en-US" dirty="0" err="1" smtClean="0">
                <a:latin typeface="Times New Roman" panose="02020603050405020304" pitchFamily="18" charset="0"/>
                <a:cs typeface="Times New Roman" panose="02020603050405020304" pitchFamily="18" charset="0"/>
              </a:rPr>
              <a:t>Xc</a:t>
            </a:r>
            <a:r>
              <a:rPr lang="en-US" dirty="0" smtClean="0"/>
              <a:t>) of the class interval to which it belongs. </a:t>
            </a:r>
          </a:p>
          <a:p>
            <a:endParaRPr lang="en-US" dirty="0" smtClean="0"/>
          </a:p>
          <a:p>
            <a:pPr algn="just"/>
            <a:r>
              <a:rPr lang="en-US" dirty="0" smtClean="0"/>
              <a:t>In such cases the mean of the distribution is computed as:</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1295400" y="5029200"/>
            <a:ext cx="2400300" cy="885825"/>
          </a:xfrm>
          <a:prstGeom prst="rect">
            <a:avLst/>
          </a:prstGeom>
          <a:noFill/>
          <a:ln w="9525">
            <a:noFill/>
            <a:miter lim="800000"/>
            <a:headEnd/>
            <a:tailEnd/>
          </a:ln>
          <a:effectLst/>
        </p:spPr>
      </p:pic>
    </p:spTree>
    <p:extLst>
      <p:ext uri="{BB962C8B-B14F-4D97-AF65-F5344CB8AC3E}">
        <p14:creationId xmlns:p14="http://schemas.microsoft.com/office/powerpoint/2010/main" val="1793649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9F65AA-5AD6-4B27-A329-0A7EBCBF0449}" type="slidenum">
              <a:rPr lang="en-US" smtClean="0"/>
              <a:t>11</a:t>
            </a:fld>
            <a:endParaRPr lang="en-US"/>
          </a:p>
        </p:txBody>
      </p:sp>
      <p:sp>
        <p:nvSpPr>
          <p:cNvPr id="4" name="Content Placeholder 3"/>
          <p:cNvSpPr>
            <a:spLocks noGrp="1"/>
          </p:cNvSpPr>
          <p:nvPr>
            <p:ph sz="quarter" idx="1"/>
          </p:nvPr>
        </p:nvSpPr>
        <p:spPr>
          <a:xfrm>
            <a:off x="457200" y="304800"/>
            <a:ext cx="8229600" cy="5852160"/>
          </a:xfrm>
        </p:spPr>
        <p:txBody>
          <a:bodyPr/>
          <a:lstStyle/>
          <a:p>
            <a:pPr>
              <a:buNone/>
            </a:pPr>
            <a:r>
              <a:rPr lang="en-US" dirty="0" smtClean="0"/>
              <a:t>Example</a:t>
            </a:r>
          </a:p>
          <a:p>
            <a:pPr>
              <a:buNone/>
            </a:pPr>
            <a:r>
              <a:rPr lang="en-US" dirty="0" smtClean="0"/>
              <a:t> </a:t>
            </a:r>
            <a:endParaRPr lang="en-US" dirty="0"/>
          </a:p>
        </p:txBody>
      </p:sp>
      <p:graphicFrame>
        <p:nvGraphicFramePr>
          <p:cNvPr id="5" name="Table 4"/>
          <p:cNvGraphicFramePr>
            <a:graphicFrameLocks noGrp="1"/>
          </p:cNvGraphicFramePr>
          <p:nvPr/>
        </p:nvGraphicFramePr>
        <p:xfrm>
          <a:off x="457200" y="914400"/>
          <a:ext cx="8229600" cy="4114801"/>
        </p:xfrm>
        <a:graphic>
          <a:graphicData uri="http://schemas.openxmlformats.org/drawingml/2006/table">
            <a:tbl>
              <a:tblPr firstRow="1" bandRow="1">
                <a:tableStyleId>{5C22544A-7EE6-4342-B048-85BDC9FD1C3A}</a:tableStyleId>
              </a:tblPr>
              <a:tblGrid>
                <a:gridCol w="2057400"/>
                <a:gridCol w="2057400"/>
                <a:gridCol w="2057400"/>
                <a:gridCol w="2057400"/>
              </a:tblGrid>
              <a:tr h="813916">
                <a:tc>
                  <a:txBody>
                    <a:bodyPr/>
                    <a:lstStyle/>
                    <a:p>
                      <a:r>
                        <a:rPr lang="en-US" sz="2400" dirty="0" smtClean="0">
                          <a:latin typeface="Times New Roman" panose="02020603050405020304" pitchFamily="18" charset="0"/>
                          <a:cs typeface="Times New Roman" panose="02020603050405020304" pitchFamily="18" charset="0"/>
                        </a:rPr>
                        <a:t>Time(Hours)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Frequency(A)</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Mid point(B)</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A*B</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10-14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96</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15-19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28</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476</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20-24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594</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25-29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324</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30-34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128</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35-39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37</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Total</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80</a:t>
                      </a:r>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1655</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
        <p:nvSpPr>
          <p:cNvPr id="6" name="Rectangle 5"/>
          <p:cNvSpPr/>
          <p:nvPr/>
        </p:nvSpPr>
        <p:spPr>
          <a:xfrm>
            <a:off x="381000" y="5105400"/>
            <a:ext cx="83058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Therefore; the mean will be </a:t>
            </a:r>
          </a:p>
          <a:p>
            <a:pPr algn="ctr"/>
            <a:r>
              <a:rPr lang="en-US" sz="2800" dirty="0" smtClean="0">
                <a:solidFill>
                  <a:schemeClr val="tx1"/>
                </a:solidFill>
                <a:latin typeface="Times New Roman" panose="02020603050405020304" pitchFamily="18" charset="0"/>
                <a:cs typeface="Times New Roman" panose="02020603050405020304" pitchFamily="18" charset="0"/>
              </a:rPr>
              <a:t>1655/80=20.7 hours</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381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normAutofit/>
          </a:bodyPr>
          <a:lstStyle/>
          <a:p>
            <a:pPr algn="ctr"/>
            <a:r>
              <a:rPr lang="en-US" b="1" dirty="0" smtClean="0"/>
              <a:t>Median</a:t>
            </a:r>
            <a:br>
              <a:rPr lang="en-US" b="1" dirty="0" smtClean="0"/>
            </a:br>
            <a:endParaRPr lang="en-US" dirty="0"/>
          </a:p>
        </p:txBody>
      </p:sp>
      <p:sp>
        <p:nvSpPr>
          <p:cNvPr id="3" name="Content Placeholder 2"/>
          <p:cNvSpPr>
            <a:spLocks noGrp="1"/>
          </p:cNvSpPr>
          <p:nvPr>
            <p:ph sz="quarter" idx="1"/>
          </p:nvPr>
        </p:nvSpPr>
        <p:spPr/>
        <p:txBody>
          <a:bodyPr/>
          <a:lstStyle/>
          <a:p>
            <a:pPr algn="just"/>
            <a:r>
              <a:rPr lang="en-US" dirty="0" smtClean="0"/>
              <a:t>An </a:t>
            </a:r>
            <a:r>
              <a:rPr lang="en-US" dirty="0"/>
              <a:t>alternative measure of central location, perhaps second </a:t>
            </a:r>
            <a:r>
              <a:rPr lang="en-US" dirty="0" smtClean="0"/>
              <a:t>in popularity </a:t>
            </a:r>
            <a:r>
              <a:rPr lang="en-US" dirty="0"/>
              <a:t>to the arithmetic mean, is the </a:t>
            </a:r>
            <a:r>
              <a:rPr lang="en-US" b="1" dirty="0"/>
              <a:t>median</a:t>
            </a:r>
            <a:r>
              <a:rPr lang="en-US" dirty="0" smtClean="0"/>
              <a:t>.</a:t>
            </a:r>
          </a:p>
          <a:p>
            <a:pPr algn="just"/>
            <a:endParaRPr lang="en-US" dirty="0"/>
          </a:p>
          <a:p>
            <a:pPr algn="just"/>
            <a:r>
              <a:rPr lang="en-US" dirty="0"/>
              <a:t>The rational for these definitions is </a:t>
            </a:r>
            <a:r>
              <a:rPr lang="en-US" dirty="0">
                <a:solidFill>
                  <a:srgbClr val="FF0000"/>
                </a:solidFill>
              </a:rPr>
              <a:t>to ensure an equal number </a:t>
            </a:r>
            <a:r>
              <a:rPr lang="en-US" dirty="0" smtClean="0">
                <a:solidFill>
                  <a:srgbClr val="FF0000"/>
                </a:solidFill>
              </a:rPr>
              <a:t>of sample </a:t>
            </a:r>
            <a:r>
              <a:rPr lang="en-US" dirty="0">
                <a:solidFill>
                  <a:srgbClr val="FF0000"/>
                </a:solidFill>
              </a:rPr>
              <a:t>points on both sides </a:t>
            </a:r>
            <a:r>
              <a:rPr lang="en-US" dirty="0"/>
              <a:t>of the sample median.</a:t>
            </a:r>
          </a:p>
        </p:txBody>
      </p:sp>
      <p:sp>
        <p:nvSpPr>
          <p:cNvPr id="4" name="Slide Number Placeholder 3"/>
          <p:cNvSpPr>
            <a:spLocks noGrp="1"/>
          </p:cNvSpPr>
          <p:nvPr>
            <p:ph type="sldNum" sz="quarter" idx="12"/>
          </p:nvPr>
        </p:nvSpPr>
        <p:spPr/>
        <p:txBody>
          <a:bodyPr/>
          <a:lstStyle/>
          <a:p>
            <a:fld id="{A59F65AA-5AD6-4B27-A329-0A7EBCBF0449}" type="slidenum">
              <a:rPr lang="en-US" smtClean="0"/>
              <a:t>12</a:t>
            </a:fld>
            <a:endParaRPr lang="en-US"/>
          </a:p>
        </p:txBody>
      </p:sp>
    </p:spTree>
    <p:extLst>
      <p:ext uri="{BB962C8B-B14F-4D97-AF65-F5344CB8AC3E}">
        <p14:creationId xmlns:p14="http://schemas.microsoft.com/office/powerpoint/2010/main" val="424365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sz="quarter" idx="1"/>
          </p:nvPr>
        </p:nvPicPr>
        <p:blipFill>
          <a:blip r:embed="rId2"/>
          <a:srcRect/>
          <a:stretch>
            <a:fillRect/>
          </a:stretch>
        </p:blipFill>
        <p:spPr bwMode="auto">
          <a:xfrm>
            <a:off x="381000" y="152400"/>
            <a:ext cx="8534400" cy="6248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A59F65AA-5AD6-4B27-A329-0A7EBCBF0449}" type="slidenum">
              <a:rPr lang="en-US" smtClean="0"/>
              <a:t>13</a:t>
            </a:fld>
            <a:endParaRPr lang="en-US"/>
          </a:p>
        </p:txBody>
      </p:sp>
    </p:spTree>
    <p:extLst>
      <p:ext uri="{BB962C8B-B14F-4D97-AF65-F5344CB8AC3E}">
        <p14:creationId xmlns:p14="http://schemas.microsoft.com/office/powerpoint/2010/main" val="2896791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dirty="0" smtClean="0"/>
              <a:t>Median Cont…..</a:t>
            </a:r>
            <a:endParaRPr lang="en-US" dirty="0"/>
          </a:p>
        </p:txBody>
      </p:sp>
      <p:sp>
        <p:nvSpPr>
          <p:cNvPr id="3" name="Content Placeholder 2"/>
          <p:cNvSpPr>
            <a:spLocks noGrp="1"/>
          </p:cNvSpPr>
          <p:nvPr>
            <p:ph sz="quarter" idx="1"/>
          </p:nvPr>
        </p:nvSpPr>
        <p:spPr>
          <a:xfrm>
            <a:off x="457200" y="1219200"/>
            <a:ext cx="8229600" cy="4906963"/>
          </a:xfrm>
        </p:spPr>
        <p:txBody>
          <a:bodyPr>
            <a:normAutofit fontScale="92500"/>
          </a:bodyPr>
          <a:lstStyle/>
          <a:p>
            <a:pPr algn="just">
              <a:buNone/>
            </a:pPr>
            <a:r>
              <a:rPr lang="en-US" dirty="0"/>
              <a:t>Example: </a:t>
            </a:r>
            <a:endParaRPr lang="en-US" dirty="0" smtClean="0"/>
          </a:p>
          <a:p>
            <a:pPr algn="just"/>
            <a:r>
              <a:rPr lang="en-US" dirty="0" smtClean="0"/>
              <a:t>Compute </a:t>
            </a:r>
            <a:r>
              <a:rPr lang="en-US" dirty="0"/>
              <a:t>the sample median for the birth weight </a:t>
            </a:r>
            <a:r>
              <a:rPr lang="en-US" dirty="0" smtClean="0"/>
              <a:t>data</a:t>
            </a:r>
          </a:p>
          <a:p>
            <a:pPr algn="just"/>
            <a:endParaRPr lang="en-US" dirty="0" smtClean="0"/>
          </a:p>
          <a:p>
            <a:pPr algn="just"/>
            <a:r>
              <a:rPr lang="en-US" dirty="0" smtClean="0"/>
              <a:t>First arrange in Ascending order</a:t>
            </a:r>
            <a:endParaRPr lang="en-US" dirty="0"/>
          </a:p>
          <a:p>
            <a:pPr algn="just"/>
            <a:endParaRPr lang="en-US" dirty="0" smtClean="0"/>
          </a:p>
          <a:p>
            <a:pPr algn="just"/>
            <a:r>
              <a:rPr lang="en-US" dirty="0" smtClean="0"/>
              <a:t>2069</a:t>
            </a:r>
            <a:r>
              <a:rPr lang="en-US" dirty="0"/>
              <a:t>, 2581, 2759, 2834, 2838, 2841, 3031, 3101, 3200, 3245, </a:t>
            </a:r>
            <a:r>
              <a:rPr lang="en-US" dirty="0" smtClean="0"/>
              <a:t>3248, 3260</a:t>
            </a:r>
            <a:r>
              <a:rPr lang="en-US" dirty="0"/>
              <a:t>, 3265, 3314, 3323, 3484, 3541, 3609, 3649, </a:t>
            </a:r>
            <a:r>
              <a:rPr lang="en-US" dirty="0" smtClean="0"/>
              <a:t>4146</a:t>
            </a:r>
          </a:p>
          <a:p>
            <a:endParaRPr lang="en-US" dirty="0" smtClean="0"/>
          </a:p>
          <a:p>
            <a:r>
              <a:rPr lang="en-US" dirty="0" smtClean="0"/>
              <a:t>Since </a:t>
            </a:r>
            <a:r>
              <a:rPr lang="en-US" dirty="0"/>
              <a:t>n=20 is even,</a:t>
            </a:r>
          </a:p>
          <a:p>
            <a:r>
              <a:rPr lang="en-US" dirty="0"/>
              <a:t>Median = average of the 10</a:t>
            </a:r>
            <a:r>
              <a:rPr lang="en-US" baseline="30000" dirty="0"/>
              <a:t>th</a:t>
            </a:r>
            <a:r>
              <a:rPr lang="en-US" dirty="0"/>
              <a:t> </a:t>
            </a:r>
            <a:r>
              <a:rPr lang="en-US" dirty="0" smtClean="0"/>
              <a:t> </a:t>
            </a:r>
            <a:r>
              <a:rPr lang="en-US" dirty="0"/>
              <a:t>and </a:t>
            </a:r>
            <a:r>
              <a:rPr lang="en-US" dirty="0" smtClean="0"/>
              <a:t>11</a:t>
            </a:r>
            <a:r>
              <a:rPr lang="en-US" baseline="30000" dirty="0" smtClean="0"/>
              <a:t>th</a:t>
            </a:r>
            <a:r>
              <a:rPr lang="en-US" dirty="0" smtClean="0"/>
              <a:t>  </a:t>
            </a:r>
            <a:r>
              <a:rPr lang="en-US" dirty="0"/>
              <a:t>largest observation </a:t>
            </a:r>
            <a:r>
              <a:rPr lang="en-US" dirty="0" smtClean="0"/>
              <a:t>= </a:t>
            </a:r>
            <a:r>
              <a:rPr lang="nn-NO" dirty="0" smtClean="0"/>
              <a:t>(</a:t>
            </a:r>
            <a:r>
              <a:rPr lang="nn-NO" dirty="0"/>
              <a:t>3245 + 3248)/2 = 3246.5 g</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14</a:t>
            </a:fld>
            <a:endParaRPr lang="en-US"/>
          </a:p>
        </p:txBody>
      </p:sp>
    </p:spTree>
    <p:extLst>
      <p:ext uri="{BB962C8B-B14F-4D97-AF65-F5344CB8AC3E}">
        <p14:creationId xmlns:p14="http://schemas.microsoft.com/office/powerpoint/2010/main" val="168909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dirty="0" smtClean="0"/>
              <a:t>Median Cont…..</a:t>
            </a:r>
            <a:endParaRPr lang="en-US" dirty="0"/>
          </a:p>
        </p:txBody>
      </p:sp>
      <p:sp>
        <p:nvSpPr>
          <p:cNvPr id="3" name="Content Placeholder 2"/>
          <p:cNvSpPr>
            <a:spLocks noGrp="1"/>
          </p:cNvSpPr>
          <p:nvPr>
            <p:ph sz="quarter" idx="1"/>
          </p:nvPr>
        </p:nvSpPr>
        <p:spPr>
          <a:xfrm>
            <a:off x="304800" y="1600200"/>
            <a:ext cx="8534400" cy="4525963"/>
          </a:xfrm>
        </p:spPr>
        <p:txBody>
          <a:bodyPr/>
          <a:lstStyle/>
          <a:p>
            <a:pPr algn="just">
              <a:buNone/>
            </a:pPr>
            <a:r>
              <a:rPr lang="en-US" dirty="0"/>
              <a:t>Example: </a:t>
            </a:r>
            <a:endParaRPr lang="en-US" dirty="0" smtClean="0"/>
          </a:p>
          <a:p>
            <a:pPr algn="just"/>
            <a:r>
              <a:rPr lang="en-US" dirty="0" smtClean="0"/>
              <a:t>Consider </a:t>
            </a:r>
            <a:r>
              <a:rPr lang="en-US" dirty="0"/>
              <a:t>the following data, which consists of white </a:t>
            </a:r>
            <a:r>
              <a:rPr lang="en-US" dirty="0" smtClean="0"/>
              <a:t>blood counts </a:t>
            </a:r>
            <a:r>
              <a:rPr lang="en-US" dirty="0"/>
              <a:t>taken on admission of all patients entering a small hospital </a:t>
            </a:r>
            <a:r>
              <a:rPr lang="en-US" dirty="0" smtClean="0"/>
              <a:t>on a </a:t>
            </a:r>
            <a:r>
              <a:rPr lang="en-US" dirty="0"/>
              <a:t>given day. </a:t>
            </a:r>
            <a:endParaRPr lang="en-US" dirty="0" smtClean="0"/>
          </a:p>
          <a:p>
            <a:pPr algn="just"/>
            <a:endParaRPr lang="en-US" dirty="0"/>
          </a:p>
          <a:p>
            <a:pPr algn="just"/>
            <a:r>
              <a:rPr lang="en-US" dirty="0" smtClean="0"/>
              <a:t>Compute </a:t>
            </a:r>
            <a:r>
              <a:rPr lang="en-US" dirty="0"/>
              <a:t>the median white-blood count </a:t>
            </a:r>
            <a:r>
              <a:rPr lang="en-US" dirty="0" smtClean="0"/>
              <a:t>(×10</a:t>
            </a:r>
            <a:r>
              <a:rPr lang="en-US" baseline="30000" dirty="0" smtClean="0"/>
              <a:t>3</a:t>
            </a:r>
            <a:r>
              <a:rPr lang="en-US" dirty="0" smtClean="0"/>
              <a:t> ). </a:t>
            </a:r>
          </a:p>
          <a:p>
            <a:pPr algn="just">
              <a:buNone/>
            </a:pPr>
            <a:r>
              <a:rPr lang="en-US" dirty="0" smtClean="0"/>
              <a:t>         7, 35, 5, 9, 8, 3,10,12, 8</a:t>
            </a:r>
          </a:p>
          <a:p>
            <a:pPr algn="just">
              <a:buNone/>
            </a:pPr>
            <a:r>
              <a:rPr lang="en-US" dirty="0" smtClean="0"/>
              <a:t>        </a:t>
            </a:r>
          </a:p>
          <a:p>
            <a:pPr algn="just">
              <a:buNone/>
            </a:pPr>
            <a:r>
              <a:rPr lang="en-US" dirty="0" smtClean="0"/>
              <a:t>                </a:t>
            </a:r>
            <a:r>
              <a:rPr lang="en-US" sz="3600" dirty="0" smtClean="0">
                <a:latin typeface="Times New Roman" panose="02020603050405020304" pitchFamily="18" charset="0"/>
                <a:cs typeface="Times New Roman" panose="02020603050405020304" pitchFamily="18" charset="0"/>
              </a:rPr>
              <a:t>Median?????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59F65AA-5AD6-4B27-A329-0A7EBCBF0449}" type="slidenum">
              <a:rPr lang="en-US" smtClean="0"/>
              <a:t>15</a:t>
            </a:fld>
            <a:endParaRPr lang="en-US"/>
          </a:p>
        </p:txBody>
      </p:sp>
    </p:spTree>
    <p:extLst>
      <p:ext uri="{BB962C8B-B14F-4D97-AF65-F5344CB8AC3E}">
        <p14:creationId xmlns:p14="http://schemas.microsoft.com/office/powerpoint/2010/main" val="24711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accent2"/>
          </a:solidFill>
        </p:spPr>
        <p:txBody>
          <a:bodyPr>
            <a:normAutofit/>
          </a:bodyPr>
          <a:lstStyle/>
          <a:p>
            <a:pPr algn="ctr"/>
            <a:r>
              <a:rPr lang="en-US" dirty="0" smtClean="0"/>
              <a:t>Median Cont…</a:t>
            </a:r>
            <a:endParaRPr lang="en-US" dirty="0"/>
          </a:p>
        </p:txBody>
      </p:sp>
      <p:sp>
        <p:nvSpPr>
          <p:cNvPr id="3" name="Content Placeholder 2"/>
          <p:cNvSpPr>
            <a:spLocks noGrp="1"/>
          </p:cNvSpPr>
          <p:nvPr>
            <p:ph sz="quarter" idx="1"/>
          </p:nvPr>
        </p:nvSpPr>
        <p:spPr>
          <a:xfrm>
            <a:off x="457200" y="1219200"/>
            <a:ext cx="8229600" cy="5334000"/>
          </a:xfrm>
        </p:spPr>
        <p:txBody>
          <a:bodyPr>
            <a:normAutofit fontScale="92500" lnSpcReduction="10000"/>
          </a:bodyPr>
          <a:lstStyle/>
          <a:p>
            <a:pPr algn="just">
              <a:buNone/>
            </a:pPr>
            <a:r>
              <a:rPr lang="en-US" dirty="0"/>
              <a:t>Solution: </a:t>
            </a:r>
            <a:endParaRPr lang="en-US" dirty="0" smtClean="0"/>
          </a:p>
          <a:p>
            <a:pPr algn="just"/>
            <a:r>
              <a:rPr lang="en-US" dirty="0" smtClean="0"/>
              <a:t>First</a:t>
            </a:r>
            <a:r>
              <a:rPr lang="en-US" dirty="0"/>
              <a:t>, order the sample as follows. 3</a:t>
            </a:r>
            <a:r>
              <a:rPr lang="en-US" dirty="0" smtClean="0"/>
              <a:t>, 5, 7, 8, 8, 9, 10,12, 35</a:t>
            </a:r>
            <a:r>
              <a:rPr lang="en-US" dirty="0"/>
              <a:t>.</a:t>
            </a:r>
          </a:p>
          <a:p>
            <a:pPr algn="just"/>
            <a:endParaRPr lang="en-US" dirty="0" smtClean="0"/>
          </a:p>
          <a:p>
            <a:pPr algn="just"/>
            <a:r>
              <a:rPr lang="en-US" dirty="0" smtClean="0"/>
              <a:t>Since </a:t>
            </a:r>
            <a:r>
              <a:rPr lang="en-US" dirty="0"/>
              <a:t>n is odd, the sample median is given by the </a:t>
            </a:r>
            <a:r>
              <a:rPr lang="en-US" dirty="0" smtClean="0"/>
              <a:t>5</a:t>
            </a:r>
            <a:r>
              <a:rPr lang="en-US" baseline="30000" dirty="0" smtClean="0"/>
              <a:t>th</a:t>
            </a:r>
            <a:r>
              <a:rPr lang="en-US" dirty="0" smtClean="0"/>
              <a:t>, (9+1)/2)</a:t>
            </a:r>
            <a:r>
              <a:rPr lang="en-US" baseline="30000" dirty="0" err="1" smtClean="0"/>
              <a:t>th</a:t>
            </a:r>
            <a:r>
              <a:rPr lang="en-US" dirty="0" smtClean="0"/>
              <a:t>, largest </a:t>
            </a:r>
            <a:r>
              <a:rPr lang="en-US" dirty="0"/>
              <a:t>point, which is equal to 8</a:t>
            </a:r>
            <a:r>
              <a:rPr lang="en-US" dirty="0" smtClean="0"/>
              <a:t>.</a:t>
            </a:r>
          </a:p>
          <a:p>
            <a:pPr algn="just"/>
            <a:endParaRPr lang="en-US" dirty="0"/>
          </a:p>
          <a:p>
            <a:pPr algn="just"/>
            <a:r>
              <a:rPr lang="en-US" dirty="0"/>
              <a:t>The principal strength of the sample median is that it is </a:t>
            </a:r>
            <a:r>
              <a:rPr lang="en-US" b="1" dirty="0"/>
              <a:t>insensitive </a:t>
            </a:r>
            <a:r>
              <a:rPr lang="en-US" b="1" dirty="0" smtClean="0"/>
              <a:t>to very </a:t>
            </a:r>
            <a:r>
              <a:rPr lang="en-US" b="1" dirty="0"/>
              <a:t>large or very small values</a:t>
            </a:r>
            <a:r>
              <a:rPr lang="en-US" b="1" dirty="0" smtClean="0"/>
              <a:t>.</a:t>
            </a:r>
          </a:p>
          <a:p>
            <a:pPr algn="just"/>
            <a:endParaRPr lang="en-US" dirty="0" smtClean="0"/>
          </a:p>
          <a:p>
            <a:pPr algn="just"/>
            <a:r>
              <a:rPr lang="en-US" dirty="0" smtClean="0"/>
              <a:t>The </a:t>
            </a:r>
            <a:r>
              <a:rPr lang="en-US" dirty="0"/>
              <a:t>principal weakness of the sample median is that it is </a:t>
            </a:r>
            <a:r>
              <a:rPr lang="en-US" dirty="0" smtClean="0">
                <a:solidFill>
                  <a:srgbClr val="FF0000"/>
                </a:solidFill>
              </a:rPr>
              <a:t>determined mainly </a:t>
            </a:r>
            <a:r>
              <a:rPr lang="en-US" dirty="0">
                <a:solidFill>
                  <a:srgbClr val="FF0000"/>
                </a:solidFill>
              </a:rPr>
              <a:t>by the middle points </a:t>
            </a:r>
            <a:r>
              <a:rPr lang="en-US" dirty="0"/>
              <a:t>in a sample and is less sensitive to </a:t>
            </a:r>
            <a:r>
              <a:rPr lang="en-US" dirty="0" smtClean="0"/>
              <a:t>the actual </a:t>
            </a:r>
            <a:r>
              <a:rPr lang="en-US" dirty="0"/>
              <a:t>numerical values of the remaining data points.</a:t>
            </a:r>
          </a:p>
        </p:txBody>
      </p:sp>
      <p:sp>
        <p:nvSpPr>
          <p:cNvPr id="4" name="Slide Number Placeholder 3"/>
          <p:cNvSpPr>
            <a:spLocks noGrp="1"/>
          </p:cNvSpPr>
          <p:nvPr>
            <p:ph type="sldNum" sz="quarter" idx="12"/>
          </p:nvPr>
        </p:nvSpPr>
        <p:spPr/>
        <p:txBody>
          <a:bodyPr/>
          <a:lstStyle/>
          <a:p>
            <a:fld id="{A59F65AA-5AD6-4B27-A329-0A7EBCBF0449}" type="slidenum">
              <a:rPr lang="en-US" smtClean="0"/>
              <a:t>16</a:t>
            </a:fld>
            <a:endParaRPr lang="en-US"/>
          </a:p>
        </p:txBody>
      </p:sp>
    </p:spTree>
    <p:extLst>
      <p:ext uri="{BB962C8B-B14F-4D97-AF65-F5344CB8AC3E}">
        <p14:creationId xmlns:p14="http://schemas.microsoft.com/office/powerpoint/2010/main" val="4278065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dirty="0" smtClean="0"/>
              <a:t>Characteristics of Median</a:t>
            </a:r>
            <a:endParaRPr lang="en-US" dirty="0"/>
          </a:p>
        </p:txBody>
      </p:sp>
      <p:sp>
        <p:nvSpPr>
          <p:cNvPr id="3" name="Slide Number Placeholder 2"/>
          <p:cNvSpPr>
            <a:spLocks noGrp="1"/>
          </p:cNvSpPr>
          <p:nvPr>
            <p:ph type="sldNum" sz="quarter" idx="12"/>
          </p:nvPr>
        </p:nvSpPr>
        <p:spPr/>
        <p:txBody>
          <a:bodyPr/>
          <a:lstStyle/>
          <a:p>
            <a:fld id="{A59F65AA-5AD6-4B27-A329-0A7EBCBF0449}" type="slidenum">
              <a:rPr lang="en-US" smtClean="0"/>
              <a:t>17</a:t>
            </a:fld>
            <a:endParaRPr lang="en-US"/>
          </a:p>
        </p:txBody>
      </p:sp>
      <p:sp>
        <p:nvSpPr>
          <p:cNvPr id="4" name="Content Placeholder 3"/>
          <p:cNvSpPr>
            <a:spLocks noGrp="1"/>
          </p:cNvSpPr>
          <p:nvPr>
            <p:ph sz="quarter" idx="1"/>
          </p:nvPr>
        </p:nvSpPr>
        <p:spPr>
          <a:xfrm>
            <a:off x="457200" y="1219200"/>
            <a:ext cx="8458200" cy="5257800"/>
          </a:xfrm>
        </p:spPr>
        <p:txBody>
          <a:bodyPr>
            <a:normAutofit lnSpcReduction="10000"/>
          </a:bodyPr>
          <a:lstStyle/>
          <a:p>
            <a:pPr algn="just"/>
            <a:r>
              <a:rPr lang="en-US" dirty="0" smtClean="0"/>
              <a:t>Uniqueness.</a:t>
            </a:r>
          </a:p>
          <a:p>
            <a:pPr algn="just"/>
            <a:endParaRPr lang="en-US" dirty="0" smtClean="0"/>
          </a:p>
          <a:p>
            <a:pPr algn="just"/>
            <a:r>
              <a:rPr lang="en-US" dirty="0" smtClean="0"/>
              <a:t>Simplicity.</a:t>
            </a:r>
          </a:p>
          <a:p>
            <a:pPr algn="just"/>
            <a:endParaRPr lang="en-US" dirty="0" smtClean="0"/>
          </a:p>
          <a:p>
            <a:pPr algn="just"/>
            <a:r>
              <a:rPr lang="en-US" dirty="0" smtClean="0"/>
              <a:t>It can only be used with quantitative data.</a:t>
            </a:r>
          </a:p>
          <a:p>
            <a:pPr algn="just"/>
            <a:endParaRPr lang="en-US" dirty="0" smtClean="0"/>
          </a:p>
          <a:p>
            <a:pPr algn="just"/>
            <a:r>
              <a:rPr lang="en-US" dirty="0" smtClean="0"/>
              <a:t>It is the center of the data set in that: at least half of the data value are greater than or equal to it, and at least half of the data value are less than or equal to it. </a:t>
            </a:r>
          </a:p>
          <a:p>
            <a:pPr algn="just"/>
            <a:endParaRPr lang="en-US" dirty="0" smtClean="0"/>
          </a:p>
          <a:p>
            <a:pPr algn="just"/>
            <a:r>
              <a:rPr lang="en-US" dirty="0" smtClean="0"/>
              <a:t>It can be less sensitive to extreme data values than the mean. </a:t>
            </a:r>
          </a:p>
          <a:p>
            <a:pPr algn="just"/>
            <a:endParaRPr lang="en-US" dirty="0" smtClean="0"/>
          </a:p>
          <a:p>
            <a:pPr algn="just"/>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val="71366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2"/>
          </a:solidFill>
        </p:spPr>
        <p:txBody>
          <a:bodyPr/>
          <a:lstStyle/>
          <a:p>
            <a:pPr algn="ctr"/>
            <a:r>
              <a:rPr lang="en-US" dirty="0" smtClean="0"/>
              <a:t>Median in a Grouped data</a:t>
            </a:r>
            <a:endParaRPr lang="en-US" dirty="0"/>
          </a:p>
        </p:txBody>
      </p:sp>
      <p:sp>
        <p:nvSpPr>
          <p:cNvPr id="3" name="Slide Number Placeholder 2"/>
          <p:cNvSpPr>
            <a:spLocks noGrp="1"/>
          </p:cNvSpPr>
          <p:nvPr>
            <p:ph type="sldNum" sz="quarter" idx="12"/>
          </p:nvPr>
        </p:nvSpPr>
        <p:spPr/>
        <p:txBody>
          <a:bodyPr/>
          <a:lstStyle/>
          <a:p>
            <a:fld id="{A59F65AA-5AD6-4B27-A329-0A7EBCBF0449}" type="slidenum">
              <a:rPr lang="en-US" smtClean="0"/>
              <a:t>18</a:t>
            </a:fld>
            <a:endParaRPr lang="en-US"/>
          </a:p>
        </p:txBody>
      </p:sp>
      <p:sp>
        <p:nvSpPr>
          <p:cNvPr id="4" name="Content Placeholder 3"/>
          <p:cNvSpPr>
            <a:spLocks noGrp="1"/>
          </p:cNvSpPr>
          <p:nvPr>
            <p:ph sz="quarter" idx="1"/>
          </p:nvPr>
        </p:nvSpPr>
        <p:spPr>
          <a:xfrm>
            <a:off x="457200" y="1066800"/>
            <a:ext cx="8229600" cy="5486400"/>
          </a:xfrm>
        </p:spPr>
        <p:txBody>
          <a:bodyPr/>
          <a:lstStyle/>
          <a:p>
            <a:pPr algn="just"/>
            <a:r>
              <a:rPr lang="en-US" dirty="0" smtClean="0"/>
              <a:t>In the calculation of the median from a grouped frequency table, the basic assumption is that within each class of the frequency distribution, observations are uniformly or evenly distributed over the class interval.</a:t>
            </a:r>
          </a:p>
          <a:p>
            <a:pPr algn="just"/>
            <a:r>
              <a:rPr lang="en-US" dirty="0" smtClean="0"/>
              <a:t>It will be calculated as:- </a:t>
            </a:r>
          </a:p>
          <a:p>
            <a:pPr algn="just"/>
            <a:endParaRPr lang="en-US"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2055"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14400" y="3200400"/>
            <a:ext cx="3856038" cy="884238"/>
          </a:xfrm>
          <a:prstGeom prst="rect">
            <a:avLst/>
          </a:prstGeom>
          <a:noFill/>
        </p:spPr>
      </p:pic>
      <p:sp>
        <p:nvSpPr>
          <p:cNvPr id="13" name="Rectangle 12"/>
          <p:cNvSpPr/>
          <p:nvPr/>
        </p:nvSpPr>
        <p:spPr>
          <a:xfrm>
            <a:off x="457200" y="4038600"/>
            <a:ext cx="8458200" cy="281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n>
                  <a:solidFill>
                    <a:schemeClr val="tx1">
                      <a:lumMod val="95000"/>
                      <a:lumOff val="5000"/>
                    </a:schemeClr>
                  </a:solidFill>
                </a:ln>
                <a:solidFill>
                  <a:schemeClr val="tx1"/>
                </a:solidFill>
              </a:rPr>
              <a:t>Where</a:t>
            </a:r>
          </a:p>
          <a:p>
            <a:pPr>
              <a:buFont typeface="Wingdings" panose="05000000000000000000" pitchFamily="2" charset="2"/>
              <a:buChar char="v"/>
            </a:pPr>
            <a:r>
              <a:rPr lang="en-US" dirty="0" smtClean="0">
                <a:ln>
                  <a:solidFill>
                    <a:schemeClr val="tx1">
                      <a:lumMod val="95000"/>
                      <a:lumOff val="5000"/>
                    </a:schemeClr>
                  </a:solidFill>
                </a:ln>
                <a:solidFill>
                  <a:schemeClr val="tx1"/>
                </a:solidFill>
              </a:rPr>
              <a:t>L= True lower limit of interval containing the median(i.e. the median class</a:t>
            </a:r>
          </a:p>
          <a:p>
            <a:pPr>
              <a:buFont typeface="Wingdings" panose="05000000000000000000" pitchFamily="2" charset="2"/>
              <a:buChar char="v"/>
            </a:pPr>
            <a:r>
              <a:rPr lang="en-US" dirty="0" smtClean="0">
                <a:ln>
                  <a:solidFill>
                    <a:schemeClr val="tx1">
                      <a:lumMod val="95000"/>
                      <a:lumOff val="5000"/>
                    </a:schemeClr>
                  </a:solidFill>
                </a:ln>
                <a:solidFill>
                  <a:schemeClr val="tx1"/>
                </a:solidFill>
              </a:rPr>
              <a:t>W= Length of the interval </a:t>
            </a:r>
          </a:p>
          <a:p>
            <a:pPr>
              <a:buFont typeface="Wingdings" panose="05000000000000000000" pitchFamily="2" charset="2"/>
              <a:buChar char="v"/>
            </a:pPr>
            <a:r>
              <a:rPr lang="en-US" dirty="0" smtClean="0">
                <a:ln>
                  <a:solidFill>
                    <a:schemeClr val="tx1">
                      <a:lumMod val="95000"/>
                      <a:lumOff val="5000"/>
                    </a:schemeClr>
                  </a:solidFill>
                </a:ln>
                <a:solidFill>
                  <a:schemeClr val="tx1"/>
                </a:solidFill>
              </a:rPr>
              <a:t>N=Total frequency of the sample </a:t>
            </a:r>
          </a:p>
          <a:p>
            <a:pPr>
              <a:buFont typeface="Wingdings" panose="05000000000000000000" pitchFamily="2" charset="2"/>
              <a:buChar char="v"/>
            </a:pPr>
            <a:r>
              <a:rPr lang="en-US" dirty="0" smtClean="0">
                <a:ln>
                  <a:solidFill>
                    <a:schemeClr val="tx1">
                      <a:lumMod val="95000"/>
                      <a:lumOff val="5000"/>
                    </a:schemeClr>
                  </a:solidFill>
                </a:ln>
                <a:solidFill>
                  <a:schemeClr val="tx1"/>
                </a:solidFill>
              </a:rPr>
              <a:t>     = Cumulative frequency of all interval below L</a:t>
            </a:r>
          </a:p>
          <a:p>
            <a:pPr>
              <a:buFont typeface="Wingdings" panose="05000000000000000000" pitchFamily="2" charset="2"/>
              <a:buChar char="v"/>
            </a:pPr>
            <a:r>
              <a:rPr lang="en-US" dirty="0" smtClean="0">
                <a:ln>
                  <a:solidFill>
                    <a:schemeClr val="tx1">
                      <a:lumMod val="95000"/>
                      <a:lumOff val="5000"/>
                    </a:schemeClr>
                  </a:solidFill>
                </a:ln>
                <a:solidFill>
                  <a:schemeClr val="tx1"/>
                </a:solidFill>
              </a:rPr>
              <a:t>      =Number of observations to be counted off from one end of the distribution to reach the median</a:t>
            </a:r>
          </a:p>
          <a:p>
            <a:pPr>
              <a:buFont typeface="Wingdings" panose="05000000000000000000" pitchFamily="2" charset="2"/>
              <a:buChar char="v"/>
            </a:pPr>
            <a:r>
              <a:rPr lang="en-US" dirty="0" smtClean="0">
                <a:ln>
                  <a:solidFill>
                    <a:schemeClr val="tx1">
                      <a:lumMod val="95000"/>
                      <a:lumOff val="5000"/>
                    </a:schemeClr>
                  </a:solidFill>
                </a:ln>
                <a:solidFill>
                  <a:schemeClr val="tx1"/>
                </a:solidFill>
              </a:rPr>
              <a:t>      =Frequency of the interval containing the median </a:t>
            </a:r>
          </a:p>
          <a:p>
            <a:pPr>
              <a:buFont typeface="Wingdings" panose="05000000000000000000" pitchFamily="2" charset="2"/>
              <a:buChar char="v"/>
            </a:pPr>
            <a:endParaRPr lang="en-US" dirty="0">
              <a:ln>
                <a:solidFill>
                  <a:schemeClr val="tx1">
                    <a:lumMod val="95000"/>
                    <a:lumOff val="5000"/>
                  </a:schemeClr>
                </a:solidFill>
              </a:ln>
              <a:solidFill>
                <a:schemeClr val="tx1"/>
              </a:solidFill>
            </a:endParaRPr>
          </a:p>
        </p:txBody>
      </p:sp>
      <p:sp>
        <p:nvSpPr>
          <p:cNvPr id="2058"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2057"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62000" y="5257800"/>
            <a:ext cx="304800" cy="365091"/>
          </a:xfrm>
          <a:prstGeom prst="rect">
            <a:avLst/>
          </a:prstGeom>
          <a:noFill/>
        </p:spPr>
      </p:pic>
      <p:sp>
        <p:nvSpPr>
          <p:cNvPr id="2060"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2059" name="Picture 1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62000" y="5562600"/>
            <a:ext cx="381000" cy="304800"/>
          </a:xfrm>
          <a:prstGeom prst="rect">
            <a:avLst/>
          </a:prstGeom>
          <a:noFill/>
        </p:spPr>
      </p:pic>
      <p:sp>
        <p:nvSpPr>
          <p:cNvPr id="2062"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2061"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62000" y="6096001"/>
            <a:ext cx="304800" cy="304800"/>
          </a:xfrm>
          <a:prstGeom prst="rect">
            <a:avLst/>
          </a:prstGeom>
          <a:noFill/>
        </p:spPr>
      </p:pic>
    </p:spTree>
    <p:extLst>
      <p:ext uri="{BB962C8B-B14F-4D97-AF65-F5344CB8AC3E}">
        <p14:creationId xmlns:p14="http://schemas.microsoft.com/office/powerpoint/2010/main" val="3471177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9F65AA-5AD6-4B27-A329-0A7EBCBF0449}" type="slidenum">
              <a:rPr lang="en-US" smtClean="0"/>
              <a:t>19</a:t>
            </a:fld>
            <a:endParaRPr lang="en-US"/>
          </a:p>
        </p:txBody>
      </p:sp>
      <p:sp>
        <p:nvSpPr>
          <p:cNvPr id="4" name="Content Placeholder 3"/>
          <p:cNvSpPr>
            <a:spLocks noGrp="1"/>
          </p:cNvSpPr>
          <p:nvPr>
            <p:ph sz="quarter" idx="1"/>
          </p:nvPr>
        </p:nvSpPr>
        <p:spPr>
          <a:xfrm>
            <a:off x="457200" y="304800"/>
            <a:ext cx="8229600" cy="5852160"/>
          </a:xfrm>
        </p:spPr>
        <p:txBody>
          <a:bodyPr>
            <a:normAutofit/>
          </a:bodyPr>
          <a:lstStyle/>
          <a:p>
            <a:pPr>
              <a:buNone/>
            </a:pPr>
            <a:r>
              <a:rPr lang="en-US" sz="2800" dirty="0" smtClean="0">
                <a:latin typeface="Times New Roman" panose="02020603050405020304" pitchFamily="18" charset="0"/>
                <a:cs typeface="Times New Roman" panose="02020603050405020304" pitchFamily="18" charset="0"/>
              </a:rPr>
              <a:t>Example</a:t>
            </a:r>
          </a:p>
          <a:p>
            <a:pPr>
              <a:buNone/>
            </a:pP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457200" y="914400"/>
          <a:ext cx="8229600" cy="4123845"/>
        </p:xfrm>
        <a:graphic>
          <a:graphicData uri="http://schemas.openxmlformats.org/drawingml/2006/table">
            <a:tbl>
              <a:tblPr firstRow="1" bandRow="1">
                <a:tableStyleId>{5C22544A-7EE6-4342-B048-85BDC9FD1C3A}</a:tableStyleId>
              </a:tblPr>
              <a:tblGrid>
                <a:gridCol w="1645920"/>
                <a:gridCol w="2011680"/>
                <a:gridCol w="1752600"/>
                <a:gridCol w="1981200"/>
                <a:gridCol w="838200"/>
              </a:tblGrid>
              <a:tr h="813916">
                <a:tc>
                  <a:txBody>
                    <a:bodyPr/>
                    <a:lstStyle/>
                    <a:p>
                      <a:pPr algn="ctr"/>
                      <a:r>
                        <a:rPr lang="en-US" sz="2400" dirty="0" smtClean="0">
                          <a:latin typeface="Times New Roman" panose="02020603050405020304" pitchFamily="18" charset="0"/>
                          <a:cs typeface="Times New Roman" panose="02020603050405020304" pitchFamily="18" charset="0"/>
                        </a:rPr>
                        <a:t>Time(Hrs)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Frequency(A)</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Cumulative Frequency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Mid point(B)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smtClean="0">
                          <a:latin typeface="Times New Roman" panose="02020603050405020304" pitchFamily="18" charset="0"/>
                          <a:cs typeface="Times New Roman" panose="02020603050405020304" pitchFamily="18" charset="0"/>
                        </a:rPr>
                        <a:t>AxB</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10-14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96</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15-19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28</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36</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476</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20-24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63</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594</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25-29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75</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324</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30-34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79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128</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35-39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80</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37</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Total</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80</a:t>
                      </a:r>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1655</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
        <p:nvSpPr>
          <p:cNvPr id="6" name="Rectangle 5"/>
          <p:cNvSpPr/>
          <p:nvPr/>
        </p:nvSpPr>
        <p:spPr>
          <a:xfrm>
            <a:off x="381000" y="5105400"/>
            <a:ext cx="83058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 Median??????</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18586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solidFill>
        </p:spPr>
        <p:txBody>
          <a:bodyPr/>
          <a:lstStyle/>
          <a:p>
            <a:pPr algn="ctr"/>
            <a:r>
              <a:rPr lang="en-US" dirty="0" smtClean="0"/>
              <a:t>Measures of Central Tendency </a:t>
            </a:r>
            <a:endParaRPr lang="en-US" dirty="0"/>
          </a:p>
        </p:txBody>
      </p:sp>
      <p:sp>
        <p:nvSpPr>
          <p:cNvPr id="3" name="Content Placeholder 2"/>
          <p:cNvSpPr>
            <a:spLocks noGrp="1"/>
          </p:cNvSpPr>
          <p:nvPr>
            <p:ph sz="quarter" idx="1"/>
          </p:nvPr>
        </p:nvSpPr>
        <p:spPr>
          <a:xfrm>
            <a:off x="457200" y="1447800"/>
            <a:ext cx="8229600" cy="4678363"/>
          </a:xfrm>
        </p:spPr>
        <p:txBody>
          <a:bodyPr>
            <a:normAutofit/>
          </a:bodyPr>
          <a:lstStyle/>
          <a:p>
            <a:pPr algn="just"/>
            <a:r>
              <a:rPr lang="en-US" dirty="0"/>
              <a:t>One type </a:t>
            </a:r>
            <a:r>
              <a:rPr lang="en-US" dirty="0" smtClean="0"/>
              <a:t>of measure </a:t>
            </a:r>
            <a:r>
              <a:rPr lang="en-US" dirty="0"/>
              <a:t>useful for summarizing data defines the </a:t>
            </a:r>
            <a:r>
              <a:rPr lang="en-US" dirty="0" smtClean="0"/>
              <a:t>center or middle of  the </a:t>
            </a:r>
            <a:r>
              <a:rPr lang="en-US" dirty="0"/>
              <a:t>sample. </a:t>
            </a:r>
            <a:r>
              <a:rPr lang="en-US" dirty="0" smtClean="0"/>
              <a:t>This </a:t>
            </a:r>
            <a:r>
              <a:rPr lang="en-US" dirty="0"/>
              <a:t>type of measure is a measure of central </a:t>
            </a:r>
            <a:r>
              <a:rPr lang="en-US" dirty="0" smtClean="0"/>
              <a:t>tendency (location).</a:t>
            </a:r>
          </a:p>
          <a:p>
            <a:pPr algn="just"/>
            <a:endParaRPr lang="en-US" b="1" dirty="0" smtClean="0"/>
          </a:p>
          <a:p>
            <a:pPr algn="just"/>
            <a:r>
              <a:rPr lang="en-US" b="1" dirty="0" smtClean="0"/>
              <a:t>Notations</a:t>
            </a:r>
            <a:r>
              <a:rPr lang="en-US" b="1" dirty="0"/>
              <a:t>: </a:t>
            </a:r>
            <a:r>
              <a:rPr lang="en-US" dirty="0"/>
              <a:t>Σ is read as Sigma (the Greek Capital letter for S) </a:t>
            </a:r>
            <a:r>
              <a:rPr lang="en-US" dirty="0" smtClean="0"/>
              <a:t>means the </a:t>
            </a:r>
            <a:r>
              <a:rPr lang="en-US" dirty="0"/>
              <a:t>sum </a:t>
            </a:r>
            <a:r>
              <a:rPr lang="en-US" dirty="0" smtClean="0"/>
              <a:t>of.</a:t>
            </a:r>
          </a:p>
          <a:p>
            <a:endParaRPr lang="en-US" dirty="0" smtClean="0"/>
          </a:p>
          <a:p>
            <a:pPr algn="just"/>
            <a:r>
              <a:rPr lang="en-US" dirty="0" smtClean="0"/>
              <a:t>Suppose </a:t>
            </a:r>
            <a:r>
              <a:rPr lang="en-US" dirty="0"/>
              <a:t>n values of a variable are denoted as </a:t>
            </a:r>
            <a:r>
              <a:rPr lang="en-US" dirty="0" smtClean="0"/>
              <a:t>X</a:t>
            </a:r>
            <a:r>
              <a:rPr lang="en-US" baseline="-25000" dirty="0" smtClean="0"/>
              <a:t>1</a:t>
            </a:r>
            <a:r>
              <a:rPr lang="en-US" dirty="0" smtClean="0"/>
              <a:t>, X</a:t>
            </a:r>
            <a:r>
              <a:rPr lang="en-US" baseline="-25000" dirty="0" smtClean="0"/>
              <a:t>2</a:t>
            </a:r>
            <a:r>
              <a:rPr lang="en-US" dirty="0" smtClean="0"/>
              <a:t> , X</a:t>
            </a:r>
            <a:r>
              <a:rPr lang="en-US" baseline="-25000" dirty="0" smtClean="0"/>
              <a:t>3</a:t>
            </a:r>
            <a:r>
              <a:rPr lang="en-US" dirty="0" smtClean="0"/>
              <a:t> …., </a:t>
            </a:r>
            <a:r>
              <a:rPr lang="en-US" dirty="0" err="1" smtClean="0"/>
              <a:t>X</a:t>
            </a:r>
            <a:r>
              <a:rPr lang="en-US" baseline="-25000" dirty="0" err="1" smtClean="0"/>
              <a:t>n</a:t>
            </a:r>
            <a:r>
              <a:rPr lang="en-US" dirty="0" smtClean="0"/>
              <a:t> then </a:t>
            </a:r>
            <a:r>
              <a:rPr lang="en-US" dirty="0" err="1" smtClean="0"/>
              <a:t>ΣX</a:t>
            </a:r>
            <a:r>
              <a:rPr lang="en-US" baseline="-25000" dirty="0" err="1" smtClean="0"/>
              <a:t>i</a:t>
            </a:r>
            <a:r>
              <a:rPr lang="en-US" dirty="0" smtClean="0"/>
              <a:t> = X</a:t>
            </a:r>
            <a:r>
              <a:rPr lang="en-US" baseline="-25000" dirty="0" smtClean="0"/>
              <a:t>1</a:t>
            </a:r>
            <a:r>
              <a:rPr lang="en-US" dirty="0" smtClean="0"/>
              <a:t>,+X</a:t>
            </a:r>
            <a:r>
              <a:rPr lang="en-US" baseline="-25000" dirty="0" smtClean="0"/>
              <a:t>2</a:t>
            </a:r>
            <a:r>
              <a:rPr lang="en-US" dirty="0" smtClean="0"/>
              <a:t>,+ X</a:t>
            </a:r>
            <a:r>
              <a:rPr lang="en-US" baseline="-25000" dirty="0" smtClean="0"/>
              <a:t>3</a:t>
            </a:r>
            <a:r>
              <a:rPr lang="en-US" dirty="0" smtClean="0"/>
              <a:t> +…</a:t>
            </a:r>
            <a:r>
              <a:rPr lang="en-US" dirty="0" err="1" smtClean="0"/>
              <a:t>X</a:t>
            </a:r>
            <a:r>
              <a:rPr lang="en-US" baseline="-25000" dirty="0" err="1" smtClean="0"/>
              <a:t>n</a:t>
            </a:r>
            <a:r>
              <a:rPr lang="en-US" dirty="0" smtClean="0"/>
              <a:t> </a:t>
            </a:r>
            <a:r>
              <a:rPr lang="en-US" dirty="0"/>
              <a:t>where the subscript </a:t>
            </a:r>
            <a:r>
              <a:rPr lang="en-US" dirty="0" err="1"/>
              <a:t>i</a:t>
            </a:r>
            <a:r>
              <a:rPr lang="en-US" dirty="0"/>
              <a:t> range from </a:t>
            </a:r>
            <a:r>
              <a:rPr lang="en-US" dirty="0" smtClean="0"/>
              <a:t>1 </a:t>
            </a:r>
            <a:r>
              <a:rPr lang="en-US" dirty="0"/>
              <a:t>up to </a:t>
            </a:r>
            <a:r>
              <a:rPr lang="en-US" dirty="0" smtClean="0"/>
              <a:t>n.</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2</a:t>
            </a:fld>
            <a:endParaRPr lang="en-US"/>
          </a:p>
        </p:txBody>
      </p:sp>
    </p:spTree>
    <p:extLst>
      <p:ext uri="{BB962C8B-B14F-4D97-AF65-F5344CB8AC3E}">
        <p14:creationId xmlns:p14="http://schemas.microsoft.com/office/powerpoint/2010/main" val="3575379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90600"/>
          </a:xfrm>
        </p:spPr>
        <p:txBody>
          <a:bodyPr/>
          <a:lstStyle/>
          <a:p>
            <a:r>
              <a:rPr lang="en-US" dirty="0" smtClean="0"/>
              <a:t>Solution</a:t>
            </a:r>
            <a:endParaRPr lang="en-US" dirty="0"/>
          </a:p>
        </p:txBody>
      </p:sp>
      <p:sp>
        <p:nvSpPr>
          <p:cNvPr id="3" name="Slide Number Placeholder 2"/>
          <p:cNvSpPr>
            <a:spLocks noGrp="1"/>
          </p:cNvSpPr>
          <p:nvPr>
            <p:ph type="sldNum" sz="quarter" idx="12"/>
          </p:nvPr>
        </p:nvSpPr>
        <p:spPr/>
        <p:txBody>
          <a:bodyPr/>
          <a:lstStyle/>
          <a:p>
            <a:fld id="{A59F65AA-5AD6-4B27-A329-0A7EBCBF0449}" type="slidenum">
              <a:rPr lang="en-US" smtClean="0"/>
              <a:t>20</a:t>
            </a:fld>
            <a:endParaRPr lang="en-US"/>
          </a:p>
        </p:txBody>
      </p:sp>
      <p:sp>
        <p:nvSpPr>
          <p:cNvPr id="4" name="Content Placeholder 3"/>
          <p:cNvSpPr>
            <a:spLocks noGrp="1"/>
          </p:cNvSpPr>
          <p:nvPr>
            <p:ph sz="quarter" idx="1"/>
          </p:nvPr>
        </p:nvSpPr>
        <p:spPr>
          <a:xfrm>
            <a:off x="457200" y="1219200"/>
            <a:ext cx="8382000" cy="3429000"/>
          </a:xfrm>
        </p:spPr>
        <p:txBody>
          <a:bodyPr>
            <a:normAutofit/>
          </a:bodyPr>
          <a:lstStyle/>
          <a:p>
            <a:pPr>
              <a:buNone/>
            </a:pPr>
            <a:r>
              <a:rPr lang="en-US" dirty="0" smtClean="0">
                <a:latin typeface="Times New Roman" panose="02020603050405020304" pitchFamily="18" charset="0"/>
                <a:cs typeface="Times New Roman" panose="02020603050405020304" pitchFamily="18" charset="0"/>
              </a:rPr>
              <a:t>The Median class</a:t>
            </a:r>
          </a:p>
          <a:p>
            <a:pPr>
              <a:buNone/>
            </a:pPr>
            <a:r>
              <a:rPr lang="en-US" dirty="0" smtClean="0">
                <a:latin typeface="Times New Roman" panose="02020603050405020304" pitchFamily="18" charset="0"/>
                <a:cs typeface="Times New Roman" panose="02020603050405020304" pitchFamily="18" charset="0"/>
              </a:rPr>
              <a:t>   = First class with (n/2)</a:t>
            </a:r>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cumulative frequency</a:t>
            </a:r>
          </a:p>
          <a:p>
            <a:pPr>
              <a:buNone/>
            </a:pPr>
            <a:r>
              <a:rPr lang="en-US" dirty="0" smtClean="0">
                <a:latin typeface="Times New Roman" panose="02020603050405020304" pitchFamily="18" charset="0"/>
                <a:cs typeface="Times New Roman" panose="02020603050405020304" pitchFamily="18" charset="0"/>
              </a:rPr>
              <a:t>   = The first class whose cumulative frequency is at least 40.</a:t>
            </a:r>
          </a:p>
          <a:p>
            <a:pPr>
              <a:buNone/>
            </a:pPr>
            <a:r>
              <a:rPr lang="en-US" dirty="0" smtClean="0">
                <a:latin typeface="Times New Roman" panose="02020603050405020304" pitchFamily="18" charset="0"/>
                <a:cs typeface="Times New Roman" panose="02020603050405020304" pitchFamily="18" charset="0"/>
              </a:rPr>
              <a:t>   = The class whose CF at least 40 is the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class(20-40)</a:t>
            </a:r>
          </a:p>
          <a:p>
            <a:r>
              <a:rPr lang="en-US" dirty="0" smtClean="0">
                <a:latin typeface="Times New Roman" panose="02020603050405020304" pitchFamily="18" charset="0"/>
                <a:cs typeface="Times New Roman" panose="02020603050405020304" pitchFamily="18" charset="0"/>
              </a:rPr>
              <a:t>LCB= 19.5</a:t>
            </a:r>
          </a:p>
          <a:p>
            <a:r>
              <a:rPr lang="en-US" dirty="0" smtClean="0">
                <a:latin typeface="Times New Roman" panose="02020603050405020304" pitchFamily="18" charset="0"/>
                <a:cs typeface="Times New Roman" panose="02020603050405020304" pitchFamily="18" charset="0"/>
              </a:rPr>
              <a:t>Frequency of the median= 27</a:t>
            </a:r>
          </a:p>
          <a:p>
            <a:r>
              <a:rPr lang="en-US" dirty="0" smtClean="0">
                <a:latin typeface="Times New Roman" panose="02020603050405020304" pitchFamily="18" charset="0"/>
                <a:cs typeface="Times New Roman" panose="02020603050405020304" pitchFamily="18" charset="0"/>
              </a:rPr>
              <a:t>CF next below the median class= 36</a:t>
            </a:r>
          </a:p>
          <a:p>
            <a:pPr>
              <a:buNone/>
            </a:pPr>
            <a:endParaRPr lang="en-US" dirty="0">
              <a:latin typeface="Times New Roman" panose="02020603050405020304" pitchFamily="18" charset="0"/>
              <a:cs typeface="Times New Roman" panose="02020603050405020304" pitchFamily="18" charset="0"/>
            </a:endParaRPr>
          </a:p>
        </p:txBody>
      </p:sp>
      <p:sp>
        <p:nvSpPr>
          <p:cNvPr id="6553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5540"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5542"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65541"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90600" y="4495800"/>
            <a:ext cx="4114800" cy="762000"/>
          </a:xfrm>
          <a:prstGeom prst="rect">
            <a:avLst/>
          </a:prstGeom>
          <a:noFill/>
        </p:spPr>
      </p:pic>
      <p:sp>
        <p:nvSpPr>
          <p:cNvPr id="11" name="Rectangle 10"/>
          <p:cNvSpPr/>
          <p:nvPr/>
        </p:nvSpPr>
        <p:spPr>
          <a:xfrm>
            <a:off x="990600" y="5410200"/>
            <a:ext cx="27432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Times New Roman" panose="02020603050405020304" pitchFamily="18" charset="0"/>
                <a:cs typeface="Times New Roman" panose="02020603050405020304" pitchFamily="18" charset="0"/>
              </a:rPr>
              <a:t>= 19.5+0.7</a:t>
            </a:r>
          </a:p>
          <a:p>
            <a:r>
              <a:rPr lang="en-US" sz="2400" dirty="0" smtClean="0">
                <a:solidFill>
                  <a:schemeClr val="tx1"/>
                </a:solidFill>
                <a:latin typeface="Times New Roman" panose="02020603050405020304" pitchFamily="18" charset="0"/>
                <a:cs typeface="Times New Roman" panose="02020603050405020304" pitchFamily="18" charset="0"/>
              </a:rPr>
              <a:t>=20.2 hours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300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a:solidFill>
            <a:schemeClr val="accent2"/>
          </a:solidFill>
        </p:spPr>
        <p:txBody>
          <a:bodyPr>
            <a:normAutofit/>
          </a:bodyPr>
          <a:lstStyle/>
          <a:p>
            <a:pPr algn="ctr"/>
            <a:r>
              <a:rPr lang="en-US" b="1" dirty="0" smtClean="0"/>
              <a:t>Mode</a:t>
            </a:r>
            <a:br>
              <a:rPr lang="en-US" b="1" dirty="0" smtClean="0"/>
            </a:br>
            <a:endParaRPr lang="en-US" dirty="0"/>
          </a:p>
        </p:txBody>
      </p:sp>
      <p:sp>
        <p:nvSpPr>
          <p:cNvPr id="3" name="Content Placeholder 2"/>
          <p:cNvSpPr>
            <a:spLocks noGrp="1"/>
          </p:cNvSpPr>
          <p:nvPr>
            <p:ph sz="quarter" idx="1"/>
          </p:nvPr>
        </p:nvSpPr>
        <p:spPr>
          <a:xfrm>
            <a:off x="457200" y="1066800"/>
            <a:ext cx="8229600" cy="5059363"/>
          </a:xfrm>
        </p:spPr>
        <p:txBody>
          <a:bodyPr>
            <a:normAutofit/>
          </a:bodyPr>
          <a:lstStyle/>
          <a:p>
            <a:pPr algn="just"/>
            <a:endParaRPr lang="en-US" dirty="0" smtClean="0"/>
          </a:p>
          <a:p>
            <a:pPr algn="just"/>
            <a:r>
              <a:rPr lang="en-US" dirty="0" smtClean="0"/>
              <a:t>It </a:t>
            </a:r>
            <a:r>
              <a:rPr lang="en-US" dirty="0"/>
              <a:t>is the value of the observation that occurs with the </a:t>
            </a:r>
            <a:r>
              <a:rPr lang="en-US" dirty="0" smtClean="0"/>
              <a:t>greatest frequency</a:t>
            </a:r>
            <a:r>
              <a:rPr lang="en-US" dirty="0"/>
              <a:t>. </a:t>
            </a:r>
            <a:endParaRPr lang="en-US" dirty="0" smtClean="0"/>
          </a:p>
          <a:p>
            <a:pPr algn="just"/>
            <a:endParaRPr lang="en-US" dirty="0" smtClean="0"/>
          </a:p>
          <a:p>
            <a:pPr algn="just"/>
            <a:r>
              <a:rPr lang="en-US" dirty="0" smtClean="0"/>
              <a:t>A </a:t>
            </a:r>
            <a:r>
              <a:rPr lang="en-US" dirty="0"/>
              <a:t>particular disadvantage is that, with a small number </a:t>
            </a:r>
            <a:r>
              <a:rPr lang="en-US" dirty="0" smtClean="0"/>
              <a:t>of observations</a:t>
            </a:r>
            <a:r>
              <a:rPr lang="en-US" dirty="0"/>
              <a:t>, there may be no mode. </a:t>
            </a:r>
            <a:endParaRPr lang="en-US" dirty="0" smtClean="0"/>
          </a:p>
          <a:p>
            <a:pPr algn="just"/>
            <a:endParaRPr lang="en-US" dirty="0"/>
          </a:p>
          <a:p>
            <a:pPr algn="just"/>
            <a:r>
              <a:rPr lang="en-US" dirty="0" smtClean="0"/>
              <a:t>In </a:t>
            </a:r>
            <a:r>
              <a:rPr lang="en-US" dirty="0"/>
              <a:t>addition, sometimes, </a:t>
            </a:r>
            <a:r>
              <a:rPr lang="en-US" dirty="0" smtClean="0"/>
              <a:t>there may </a:t>
            </a:r>
            <a:r>
              <a:rPr lang="en-US" dirty="0"/>
              <a:t>be more than one mode such as when dealing with a </a:t>
            </a:r>
            <a:r>
              <a:rPr lang="en-US" dirty="0" smtClean="0"/>
              <a:t>bimodal (two-peaks</a:t>
            </a:r>
            <a:r>
              <a:rPr lang="en-US" dirty="0"/>
              <a:t>) distribution.</a:t>
            </a:r>
          </a:p>
        </p:txBody>
      </p:sp>
      <p:sp>
        <p:nvSpPr>
          <p:cNvPr id="4" name="Slide Number Placeholder 3"/>
          <p:cNvSpPr>
            <a:spLocks noGrp="1"/>
          </p:cNvSpPr>
          <p:nvPr>
            <p:ph type="sldNum" sz="quarter" idx="12"/>
          </p:nvPr>
        </p:nvSpPr>
        <p:spPr/>
        <p:txBody>
          <a:bodyPr/>
          <a:lstStyle/>
          <a:p>
            <a:fld id="{A59F65AA-5AD6-4B27-A329-0A7EBCBF0449}" type="slidenum">
              <a:rPr lang="en-US" smtClean="0"/>
              <a:t>21</a:t>
            </a:fld>
            <a:endParaRPr lang="en-US"/>
          </a:p>
        </p:txBody>
      </p:sp>
    </p:spTree>
    <p:extLst>
      <p:ext uri="{BB962C8B-B14F-4D97-AF65-F5344CB8AC3E}">
        <p14:creationId xmlns:p14="http://schemas.microsoft.com/office/powerpoint/2010/main" val="4065998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nSpc>
                <a:spcPct val="150000"/>
              </a:lnSpc>
              <a:buNone/>
            </a:pPr>
            <a:r>
              <a:rPr lang="en-US" dirty="0">
                <a:latin typeface="Times New Roman" panose="02020603050405020304" pitchFamily="18" charset="0"/>
                <a:cs typeface="Times New Roman" panose="02020603050405020304" pitchFamily="18" charset="0"/>
              </a:rPr>
              <a:t>Find the modal values for the following data</a:t>
            </a:r>
          </a:p>
          <a:p>
            <a:pPr marL="514350" indent="-514350">
              <a:lnSpc>
                <a:spcPct val="150000"/>
              </a:lnSpc>
              <a:buFont typeface="+mj-lt"/>
              <a:buAutoNum type="alphaUcPeriod"/>
            </a:pPr>
            <a:r>
              <a:rPr lang="en-US" dirty="0" smtClean="0">
                <a:latin typeface="Times New Roman" panose="02020603050405020304" pitchFamily="18" charset="0"/>
                <a:cs typeface="Times New Roman" panose="02020603050405020304" pitchFamily="18" charset="0"/>
              </a:rPr>
              <a:t>22</a:t>
            </a:r>
            <a:r>
              <a:rPr lang="en-US" dirty="0">
                <a:latin typeface="Times New Roman" panose="02020603050405020304" pitchFamily="18" charset="0"/>
                <a:cs typeface="Times New Roman" panose="02020603050405020304" pitchFamily="18" charset="0"/>
              </a:rPr>
              <a:t>, 66, 69, 70, </a:t>
            </a:r>
            <a:r>
              <a:rPr lang="en-US" dirty="0" smtClean="0">
                <a:latin typeface="Times New Roman" panose="02020603050405020304" pitchFamily="18" charset="0"/>
                <a:cs typeface="Times New Roman" panose="02020603050405020304" pitchFamily="18" charset="0"/>
              </a:rPr>
              <a:t>73 (No </a:t>
            </a:r>
            <a:r>
              <a:rPr lang="en-US" dirty="0">
                <a:latin typeface="Times New Roman" panose="02020603050405020304" pitchFamily="18" charset="0"/>
                <a:cs typeface="Times New Roman" panose="02020603050405020304" pitchFamily="18" charset="0"/>
              </a:rPr>
              <a:t>modal </a:t>
            </a:r>
            <a:r>
              <a:rPr lang="en-US" dirty="0" smtClean="0">
                <a:latin typeface="Times New Roman" panose="02020603050405020304" pitchFamily="18" charset="0"/>
                <a:cs typeface="Times New Roman" panose="02020603050405020304" pitchFamily="18" charset="0"/>
              </a:rPr>
              <a:t>value)</a:t>
            </a:r>
          </a:p>
          <a:p>
            <a:pPr marL="514350" indent="-514350">
              <a:lnSpc>
                <a:spcPct val="150000"/>
              </a:lnSpc>
              <a:buFont typeface="+mj-lt"/>
              <a:buAutoNum type="alphaUcPeriod"/>
            </a:pPr>
            <a:r>
              <a:rPr lang="en-US" dirty="0" smtClean="0">
                <a:latin typeface="Times New Roman" panose="02020603050405020304" pitchFamily="18" charset="0"/>
                <a:cs typeface="Times New Roman" panose="02020603050405020304" pitchFamily="18" charset="0"/>
              </a:rPr>
              <a:t>1.8</a:t>
            </a:r>
            <a:r>
              <a:rPr lang="en-US" dirty="0">
                <a:latin typeface="Times New Roman" panose="02020603050405020304" pitchFamily="18" charset="0"/>
                <a:cs typeface="Times New Roman" panose="02020603050405020304" pitchFamily="18" charset="0"/>
              </a:rPr>
              <a:t>, 3.0, 3.3, 2.8, 2.9, 3.6, 3.0, 1.9, 3.2, 3.5 </a:t>
            </a:r>
            <a:r>
              <a:rPr lang="en-US" dirty="0" smtClean="0">
                <a:latin typeface="Times New Roman" panose="02020603050405020304" pitchFamily="18" charset="0"/>
                <a:cs typeface="Times New Roman" panose="02020603050405020304" pitchFamily="18" charset="0"/>
              </a:rPr>
              <a:t>(Modal </a:t>
            </a:r>
            <a:r>
              <a:rPr lang="en-US" dirty="0">
                <a:latin typeface="Times New Roman" panose="02020603050405020304" pitchFamily="18" charset="0"/>
                <a:cs typeface="Times New Roman" panose="02020603050405020304" pitchFamily="18" charset="0"/>
              </a:rPr>
              <a:t>value = 3.0 kg)</a:t>
            </a:r>
          </a:p>
        </p:txBody>
      </p:sp>
      <p:sp>
        <p:nvSpPr>
          <p:cNvPr id="4" name="Slide Number Placeholder 3"/>
          <p:cNvSpPr>
            <a:spLocks noGrp="1"/>
          </p:cNvSpPr>
          <p:nvPr>
            <p:ph type="sldNum" sz="quarter" idx="12"/>
          </p:nvPr>
        </p:nvSpPr>
        <p:spPr/>
        <p:txBody>
          <a:bodyPr/>
          <a:lstStyle/>
          <a:p>
            <a:fld id="{A59F65AA-5AD6-4B27-A329-0A7EBCBF0449}" type="slidenum">
              <a:rPr lang="en-US" smtClean="0"/>
              <a:t>22</a:t>
            </a:fld>
            <a:endParaRPr lang="en-US"/>
          </a:p>
        </p:txBody>
      </p:sp>
    </p:spTree>
    <p:extLst>
      <p:ext uri="{BB962C8B-B14F-4D97-AF65-F5344CB8AC3E}">
        <p14:creationId xmlns:p14="http://schemas.microsoft.com/office/powerpoint/2010/main" val="2820086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dirty="0" smtClean="0"/>
              <a:t>Characteristics of Mode </a:t>
            </a:r>
            <a:endParaRPr lang="en-US" dirty="0"/>
          </a:p>
        </p:txBody>
      </p:sp>
      <p:sp>
        <p:nvSpPr>
          <p:cNvPr id="3" name="Slide Number Placeholder 2"/>
          <p:cNvSpPr>
            <a:spLocks noGrp="1"/>
          </p:cNvSpPr>
          <p:nvPr>
            <p:ph type="sldNum" sz="quarter" idx="12"/>
          </p:nvPr>
        </p:nvSpPr>
        <p:spPr/>
        <p:txBody>
          <a:bodyPr/>
          <a:lstStyle/>
          <a:p>
            <a:fld id="{A59F65AA-5AD6-4B27-A329-0A7EBCBF0449}" type="slidenum">
              <a:rPr lang="en-US" smtClean="0"/>
              <a:t>23</a:t>
            </a:fld>
            <a:endParaRPr lang="en-US"/>
          </a:p>
        </p:txBody>
      </p:sp>
      <p:sp>
        <p:nvSpPr>
          <p:cNvPr id="4" name="Content Placeholder 3"/>
          <p:cNvSpPr>
            <a:spLocks noGrp="1"/>
          </p:cNvSpPr>
          <p:nvPr>
            <p:ph sz="quarter" idx="1"/>
          </p:nvPr>
        </p:nvSpPr>
        <p:spPr>
          <a:xfrm>
            <a:off x="457200" y="1219200"/>
            <a:ext cx="8458200" cy="4937760"/>
          </a:xfrm>
        </p:spPr>
        <p:txBody>
          <a:bodyPr>
            <a:normAutofit/>
          </a:bodyPr>
          <a:lstStyle/>
          <a:p>
            <a:pPr algn="just"/>
            <a:r>
              <a:rPr lang="en-US" sz="2800" dirty="0" smtClean="0"/>
              <a:t>It can be used with quantitative and qualitative data.</a:t>
            </a:r>
          </a:p>
          <a:p>
            <a:pPr algn="just"/>
            <a:endParaRPr lang="en-US" sz="2800" dirty="0" smtClean="0"/>
          </a:p>
          <a:p>
            <a:pPr algn="just"/>
            <a:r>
              <a:rPr lang="en-US" sz="2800" dirty="0" smtClean="0"/>
              <a:t>The mode won’t always exist, but if it does, it must be an actual value of the data set. </a:t>
            </a:r>
          </a:p>
          <a:p>
            <a:pPr algn="just"/>
            <a:endParaRPr lang="en-US" sz="2800" dirty="0" smtClean="0"/>
          </a:p>
          <a:p>
            <a:pPr algn="just"/>
            <a:r>
              <a:rPr lang="en-US" sz="2800" dirty="0" smtClean="0"/>
              <a:t>It might not be located near the center of the data values.</a:t>
            </a:r>
          </a:p>
          <a:p>
            <a:pPr algn="just"/>
            <a:endParaRPr lang="en-US" sz="2800" dirty="0" smtClean="0"/>
          </a:p>
          <a:p>
            <a:pPr algn="just"/>
            <a:r>
              <a:rPr lang="en-US" sz="2800" dirty="0" smtClean="0"/>
              <a:t>It can be less sensitive to extreme data values than both the median and mean. </a:t>
            </a:r>
            <a:endParaRPr lang="en-US" sz="2800" dirty="0"/>
          </a:p>
        </p:txBody>
      </p:sp>
    </p:spTree>
    <p:extLst>
      <p:ext uri="{BB962C8B-B14F-4D97-AF65-F5344CB8AC3E}">
        <p14:creationId xmlns:p14="http://schemas.microsoft.com/office/powerpoint/2010/main" val="462854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a:solidFill>
            <a:schemeClr val="accent2"/>
          </a:solidFill>
        </p:spPr>
        <p:txBody>
          <a:bodyPr>
            <a:normAutofit fontScale="90000"/>
          </a:bodyPr>
          <a:lstStyle/>
          <a:p>
            <a:pPr algn="ctr"/>
            <a:r>
              <a:rPr lang="en-US" sz="3600" b="1" dirty="0" err="1" smtClean="0"/>
              <a:t>Skewness</a:t>
            </a:r>
            <a:endParaRPr lang="en-US" dirty="0"/>
          </a:p>
        </p:txBody>
      </p:sp>
      <p:sp>
        <p:nvSpPr>
          <p:cNvPr id="3" name="Content Placeholder 2"/>
          <p:cNvSpPr>
            <a:spLocks noGrp="1"/>
          </p:cNvSpPr>
          <p:nvPr>
            <p:ph sz="quarter" idx="1"/>
          </p:nvPr>
        </p:nvSpPr>
        <p:spPr>
          <a:xfrm>
            <a:off x="228600" y="609600"/>
            <a:ext cx="8686800" cy="6248400"/>
          </a:xfrm>
        </p:spPr>
        <p:txBody>
          <a:bodyPr>
            <a:normAutofit fontScale="92500" lnSpcReduction="10000"/>
          </a:bodyPr>
          <a:lstStyle/>
          <a:p>
            <a:pPr algn="just"/>
            <a:r>
              <a:rPr lang="en-US" dirty="0" smtClean="0"/>
              <a:t>If </a:t>
            </a:r>
            <a:r>
              <a:rPr lang="en-US" dirty="0"/>
              <a:t>extremely low or extremely high observations </a:t>
            </a:r>
            <a:r>
              <a:rPr lang="en-US" dirty="0" smtClean="0"/>
              <a:t>are present </a:t>
            </a:r>
            <a:r>
              <a:rPr lang="en-US" dirty="0"/>
              <a:t>in a distribution, then the mean tends to shift towards </a:t>
            </a:r>
            <a:r>
              <a:rPr lang="en-US" dirty="0" smtClean="0"/>
              <a:t>those scores</a:t>
            </a:r>
            <a:r>
              <a:rPr lang="en-US" dirty="0"/>
              <a:t>. </a:t>
            </a:r>
            <a:endParaRPr lang="en-US" dirty="0" smtClean="0"/>
          </a:p>
          <a:p>
            <a:pPr algn="just"/>
            <a:endParaRPr lang="en-US" dirty="0" smtClean="0"/>
          </a:p>
          <a:p>
            <a:pPr algn="just"/>
            <a:r>
              <a:rPr lang="en-US" dirty="0" smtClean="0"/>
              <a:t>Based </a:t>
            </a:r>
            <a:r>
              <a:rPr lang="en-US" dirty="0"/>
              <a:t>on the type of </a:t>
            </a:r>
            <a:r>
              <a:rPr lang="en-US" dirty="0" err="1"/>
              <a:t>skewness</a:t>
            </a:r>
            <a:r>
              <a:rPr lang="en-US" dirty="0"/>
              <a:t>, distributions can be:</a:t>
            </a:r>
          </a:p>
          <a:p>
            <a:pPr marL="514350" indent="-514350" algn="just">
              <a:buFont typeface="+mj-lt"/>
              <a:buAutoNum type="alphaUcPeriod"/>
            </a:pPr>
            <a:endParaRPr lang="en-US" b="1" dirty="0" smtClean="0"/>
          </a:p>
          <a:p>
            <a:pPr marL="514350" indent="-514350" algn="just">
              <a:buFont typeface="+mj-lt"/>
              <a:buAutoNum type="alphaUcPeriod"/>
            </a:pPr>
            <a:r>
              <a:rPr lang="en-US" b="1" dirty="0" smtClean="0">
                <a:solidFill>
                  <a:srgbClr val="FF0000"/>
                </a:solidFill>
              </a:rPr>
              <a:t>Negatively </a:t>
            </a:r>
            <a:r>
              <a:rPr lang="en-US" b="1" dirty="0">
                <a:solidFill>
                  <a:srgbClr val="FF0000"/>
                </a:solidFill>
              </a:rPr>
              <a:t>skewed distribution</a:t>
            </a:r>
            <a:r>
              <a:rPr lang="en-US" b="1" dirty="0"/>
              <a:t>: </a:t>
            </a:r>
            <a:r>
              <a:rPr lang="en-US" dirty="0"/>
              <a:t>occurs when majority </a:t>
            </a:r>
            <a:r>
              <a:rPr lang="en-US" dirty="0" smtClean="0"/>
              <a:t>of scores </a:t>
            </a:r>
            <a:r>
              <a:rPr lang="en-US" dirty="0"/>
              <a:t>are at the right end of the curve and a few small scores </a:t>
            </a:r>
            <a:r>
              <a:rPr lang="en-US" dirty="0" smtClean="0"/>
              <a:t>are scattered </a:t>
            </a:r>
            <a:r>
              <a:rPr lang="en-US" dirty="0"/>
              <a:t>at the left </a:t>
            </a:r>
            <a:r>
              <a:rPr lang="en-US" dirty="0" smtClean="0"/>
              <a:t>end.</a:t>
            </a:r>
          </a:p>
          <a:p>
            <a:pPr marL="514350" indent="-514350" algn="just">
              <a:buFont typeface="+mj-lt"/>
              <a:buAutoNum type="alphaUcPeriod"/>
            </a:pPr>
            <a:endParaRPr lang="en-US" b="1" dirty="0" smtClean="0"/>
          </a:p>
          <a:p>
            <a:pPr marL="514350" indent="-514350" algn="just">
              <a:buFont typeface="+mj-lt"/>
              <a:buAutoNum type="alphaUcPeriod"/>
            </a:pPr>
            <a:r>
              <a:rPr lang="en-US" b="1" dirty="0" smtClean="0">
                <a:solidFill>
                  <a:srgbClr val="FF0000"/>
                </a:solidFill>
              </a:rPr>
              <a:t>Positively </a:t>
            </a:r>
            <a:r>
              <a:rPr lang="en-US" b="1" dirty="0">
                <a:solidFill>
                  <a:srgbClr val="FF0000"/>
                </a:solidFill>
              </a:rPr>
              <a:t>skewed distribution</a:t>
            </a:r>
            <a:r>
              <a:rPr lang="en-US" b="1" dirty="0"/>
              <a:t>: </a:t>
            </a:r>
            <a:r>
              <a:rPr lang="en-US" dirty="0"/>
              <a:t>Occurs when the majority </a:t>
            </a:r>
            <a:r>
              <a:rPr lang="en-US" dirty="0" smtClean="0"/>
              <a:t>of scores </a:t>
            </a:r>
            <a:r>
              <a:rPr lang="en-US" dirty="0"/>
              <a:t>are at the left end of the curve and a few extreme large </a:t>
            </a:r>
            <a:r>
              <a:rPr lang="en-US" dirty="0" smtClean="0"/>
              <a:t>scores are </a:t>
            </a:r>
            <a:r>
              <a:rPr lang="en-US" dirty="0"/>
              <a:t>scattered at the right </a:t>
            </a:r>
            <a:r>
              <a:rPr lang="en-US" dirty="0" smtClean="0"/>
              <a:t>end.</a:t>
            </a:r>
          </a:p>
          <a:p>
            <a:pPr marL="514350" indent="-514350" algn="just">
              <a:buFont typeface="+mj-lt"/>
              <a:buAutoNum type="alphaUcPeriod"/>
            </a:pPr>
            <a:endParaRPr lang="en-US" b="1" dirty="0" smtClean="0"/>
          </a:p>
          <a:p>
            <a:pPr marL="514350" indent="-514350" algn="just">
              <a:buFont typeface="+mj-lt"/>
              <a:buAutoNum type="alphaUcPeriod"/>
            </a:pPr>
            <a:r>
              <a:rPr lang="en-US" b="1" dirty="0" smtClean="0">
                <a:solidFill>
                  <a:srgbClr val="FF0000"/>
                </a:solidFill>
              </a:rPr>
              <a:t>Symmetrical </a:t>
            </a:r>
            <a:r>
              <a:rPr lang="en-US" b="1" dirty="0">
                <a:solidFill>
                  <a:srgbClr val="FF0000"/>
                </a:solidFill>
              </a:rPr>
              <a:t>distribution</a:t>
            </a:r>
            <a:r>
              <a:rPr lang="en-US" b="1" dirty="0"/>
              <a:t>: </a:t>
            </a:r>
            <a:r>
              <a:rPr lang="en-US" dirty="0"/>
              <a:t>It is neither positively nor </a:t>
            </a:r>
            <a:r>
              <a:rPr lang="en-US" dirty="0" smtClean="0"/>
              <a:t>negatively skewed</a:t>
            </a:r>
            <a:r>
              <a:rPr lang="en-US" dirty="0"/>
              <a:t>. A curve is symmetrical if one half of the curve is the </a:t>
            </a:r>
            <a:r>
              <a:rPr lang="en-US" dirty="0" smtClean="0"/>
              <a:t>mirror image </a:t>
            </a:r>
            <a:r>
              <a:rPr lang="en-US" dirty="0"/>
              <a:t>of the other </a:t>
            </a:r>
            <a:r>
              <a:rPr lang="en-US" dirty="0" smtClean="0"/>
              <a:t>half.</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24</a:t>
            </a:fld>
            <a:endParaRPr lang="en-US"/>
          </a:p>
        </p:txBody>
      </p:sp>
    </p:spTree>
    <p:extLst>
      <p:ext uri="{BB962C8B-B14F-4D97-AF65-F5344CB8AC3E}">
        <p14:creationId xmlns:p14="http://schemas.microsoft.com/office/powerpoint/2010/main" val="1320912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95400"/>
            <a:ext cx="5638800" cy="4830763"/>
          </a:xfrm>
        </p:spPr>
        <p:txBody>
          <a:bodyPr>
            <a:normAutofit/>
          </a:bodyPr>
          <a:lstStyle/>
          <a:p>
            <a:pPr algn="just"/>
            <a:r>
              <a:rPr lang="en-US" dirty="0"/>
              <a:t>In </a:t>
            </a:r>
            <a:r>
              <a:rPr lang="en-US" dirty="0" err="1"/>
              <a:t>unimodal</a:t>
            </a:r>
            <a:r>
              <a:rPr lang="en-US" dirty="0"/>
              <a:t> </a:t>
            </a:r>
            <a:r>
              <a:rPr lang="en-US" dirty="0" smtClean="0"/>
              <a:t>(one-peak</a:t>
            </a:r>
            <a:r>
              <a:rPr lang="en-US" dirty="0"/>
              <a:t>) symmetrical distributions, the mean, </a:t>
            </a:r>
            <a:r>
              <a:rPr lang="en-US" dirty="0" smtClean="0"/>
              <a:t>median and </a:t>
            </a:r>
            <a:r>
              <a:rPr lang="en-US" dirty="0"/>
              <a:t>mode are identical. </a:t>
            </a:r>
            <a:endParaRPr lang="en-US" dirty="0" smtClean="0"/>
          </a:p>
          <a:p>
            <a:pPr algn="just"/>
            <a:endParaRPr lang="en-US" dirty="0"/>
          </a:p>
          <a:p>
            <a:pPr algn="just"/>
            <a:r>
              <a:rPr lang="en-US" dirty="0" smtClean="0"/>
              <a:t>The </a:t>
            </a:r>
            <a:r>
              <a:rPr lang="en-US" dirty="0"/>
              <a:t>mean, median </a:t>
            </a:r>
            <a:r>
              <a:rPr lang="en-US" dirty="0" smtClean="0"/>
              <a:t>and mode </a:t>
            </a:r>
            <a:r>
              <a:rPr lang="en-US" dirty="0"/>
              <a:t>occur in alphabetical order when the longer tail is at the left </a:t>
            </a:r>
            <a:r>
              <a:rPr lang="en-US" dirty="0" smtClean="0"/>
              <a:t>of the distribution.  </a:t>
            </a:r>
          </a:p>
          <a:p>
            <a:pPr algn="just"/>
            <a:endParaRPr lang="en-US" dirty="0" smtClean="0"/>
          </a:p>
          <a:p>
            <a:pPr algn="just"/>
            <a:r>
              <a:rPr lang="en-US" dirty="0" smtClean="0"/>
              <a:t>Or </a:t>
            </a:r>
            <a:r>
              <a:rPr lang="en-US" dirty="0"/>
              <a:t>in reverse alphabetical order when the longer tail </a:t>
            </a:r>
            <a:r>
              <a:rPr lang="en-US" dirty="0" smtClean="0"/>
              <a:t>is at </a:t>
            </a:r>
            <a:r>
              <a:rPr lang="en-US" dirty="0"/>
              <a:t>the right of the distribution.</a:t>
            </a:r>
          </a:p>
        </p:txBody>
      </p:sp>
      <p:sp>
        <p:nvSpPr>
          <p:cNvPr id="4" name="Slide Number Placeholder 3"/>
          <p:cNvSpPr>
            <a:spLocks noGrp="1"/>
          </p:cNvSpPr>
          <p:nvPr>
            <p:ph type="sldNum" sz="quarter" idx="12"/>
          </p:nvPr>
        </p:nvSpPr>
        <p:spPr/>
        <p:txBody>
          <a:bodyPr/>
          <a:lstStyle/>
          <a:p>
            <a:fld id="{A59F65AA-5AD6-4B27-A329-0A7EBCBF0449}" type="slidenum">
              <a:rPr lang="en-US" smtClean="0"/>
              <a:t>25</a:t>
            </a:fld>
            <a:endParaRPr lang="en-US"/>
          </a:p>
        </p:txBody>
      </p:sp>
      <p:pic>
        <p:nvPicPr>
          <p:cNvPr id="1027" name="Picture 3"/>
          <p:cNvPicPr>
            <a:picLocks noChangeAspect="1" noChangeArrowheads="1"/>
          </p:cNvPicPr>
          <p:nvPr/>
        </p:nvPicPr>
        <p:blipFill>
          <a:blip r:embed="rId2"/>
          <a:srcRect/>
          <a:stretch>
            <a:fillRect/>
          </a:stretch>
        </p:blipFill>
        <p:spPr bwMode="auto">
          <a:xfrm>
            <a:off x="6324600" y="2743199"/>
            <a:ext cx="2362200" cy="1447801"/>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6248400" y="4343401"/>
            <a:ext cx="2371725" cy="16002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6400800" y="1143000"/>
            <a:ext cx="2514600" cy="1590675"/>
          </a:xfrm>
          <a:prstGeom prst="rect">
            <a:avLst/>
          </a:prstGeom>
          <a:noFill/>
          <a:ln w="9525">
            <a:noFill/>
            <a:miter lim="800000"/>
            <a:headEnd/>
            <a:tailEnd/>
          </a:ln>
          <a:effectLst/>
        </p:spPr>
      </p:pic>
    </p:spTree>
    <p:extLst>
      <p:ext uri="{BB962C8B-B14F-4D97-AF65-F5344CB8AC3E}">
        <p14:creationId xmlns:p14="http://schemas.microsoft.com/office/powerpoint/2010/main" val="1591553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b="1" dirty="0"/>
              <a:t>Measures of Variation</a:t>
            </a:r>
            <a:endParaRPr lang="en-US" dirty="0"/>
          </a:p>
        </p:txBody>
      </p:sp>
      <p:sp>
        <p:nvSpPr>
          <p:cNvPr id="3" name="Content Placeholder 2"/>
          <p:cNvSpPr>
            <a:spLocks noGrp="1"/>
          </p:cNvSpPr>
          <p:nvPr>
            <p:ph sz="quarter" idx="1"/>
          </p:nvPr>
        </p:nvSpPr>
        <p:spPr/>
        <p:txBody>
          <a:bodyPr/>
          <a:lstStyle/>
          <a:p>
            <a:endParaRPr lang="en-US" dirty="0" smtClean="0"/>
          </a:p>
          <a:p>
            <a:pPr algn="just"/>
            <a:r>
              <a:rPr lang="en-US" dirty="0" smtClean="0"/>
              <a:t>Some </a:t>
            </a:r>
            <a:r>
              <a:rPr lang="en-US" dirty="0"/>
              <a:t>of the commonly used measures of dispersion (variation) </a:t>
            </a:r>
            <a:r>
              <a:rPr lang="en-US" dirty="0" smtClean="0"/>
              <a:t>are: Range</a:t>
            </a:r>
            <a:r>
              <a:rPr lang="en-US" dirty="0"/>
              <a:t>, </a:t>
            </a:r>
            <a:r>
              <a:rPr lang="en-US" dirty="0" err="1"/>
              <a:t>I</a:t>
            </a:r>
            <a:r>
              <a:rPr lang="en-US" dirty="0" err="1" smtClean="0"/>
              <a:t>nterquartile</a:t>
            </a:r>
            <a:r>
              <a:rPr lang="en-US" dirty="0" smtClean="0"/>
              <a:t> </a:t>
            </a:r>
            <a:r>
              <a:rPr lang="en-US" dirty="0"/>
              <a:t>R</a:t>
            </a:r>
            <a:r>
              <a:rPr lang="en-US" dirty="0" smtClean="0"/>
              <a:t>ange</a:t>
            </a:r>
            <a:r>
              <a:rPr lang="en-US" dirty="0"/>
              <a:t>, </a:t>
            </a:r>
            <a:r>
              <a:rPr lang="en-US" dirty="0" smtClean="0"/>
              <a:t>Variance</a:t>
            </a:r>
            <a:r>
              <a:rPr lang="en-US" dirty="0"/>
              <a:t>, </a:t>
            </a:r>
            <a:r>
              <a:rPr lang="en-US" dirty="0" smtClean="0"/>
              <a:t>Standard </a:t>
            </a:r>
            <a:r>
              <a:rPr lang="en-US" dirty="0"/>
              <a:t>deviation and </a:t>
            </a:r>
            <a:r>
              <a:rPr lang="en-US" dirty="0" smtClean="0"/>
              <a:t>Coefficient of </a:t>
            </a:r>
            <a:r>
              <a:rPr lang="en-US" dirty="0"/>
              <a:t>variation</a:t>
            </a:r>
            <a:r>
              <a:rPr lang="en-US" dirty="0" smtClean="0"/>
              <a:t>.</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26</a:t>
            </a:fld>
            <a:endParaRPr lang="en-US"/>
          </a:p>
        </p:txBody>
      </p:sp>
    </p:spTree>
    <p:extLst>
      <p:ext uri="{BB962C8B-B14F-4D97-AF65-F5344CB8AC3E}">
        <p14:creationId xmlns:p14="http://schemas.microsoft.com/office/powerpoint/2010/main" val="3726574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normAutofit/>
          </a:bodyPr>
          <a:lstStyle/>
          <a:p>
            <a:pPr algn="ctr"/>
            <a:r>
              <a:rPr lang="en-US" b="1" dirty="0" smtClean="0"/>
              <a:t>Range</a:t>
            </a:r>
            <a:endParaRPr lang="en-US" dirty="0"/>
          </a:p>
        </p:txBody>
      </p:sp>
      <p:sp>
        <p:nvSpPr>
          <p:cNvPr id="3" name="Content Placeholder 2"/>
          <p:cNvSpPr>
            <a:spLocks noGrp="1"/>
          </p:cNvSpPr>
          <p:nvPr>
            <p:ph sz="quarter" idx="1"/>
          </p:nvPr>
        </p:nvSpPr>
        <p:spPr>
          <a:xfrm>
            <a:off x="457200" y="1219200"/>
            <a:ext cx="8229600" cy="3657600"/>
          </a:xfrm>
        </p:spPr>
        <p:txBody>
          <a:bodyPr/>
          <a:lstStyle/>
          <a:p>
            <a:pPr algn="just"/>
            <a:r>
              <a:rPr lang="en-US" dirty="0" smtClean="0"/>
              <a:t>The range is defined as the difference between the highest and smallest observation in the data. </a:t>
            </a:r>
          </a:p>
          <a:p>
            <a:pPr algn="just"/>
            <a:endParaRPr lang="en-US" dirty="0" smtClean="0"/>
          </a:p>
          <a:p>
            <a:pPr algn="just"/>
            <a:r>
              <a:rPr lang="en-US" dirty="0" smtClean="0"/>
              <a:t>It is the crudest measure of dispersion. </a:t>
            </a:r>
          </a:p>
          <a:p>
            <a:pPr algn="just"/>
            <a:endParaRPr lang="en-US" dirty="0" smtClean="0"/>
          </a:p>
          <a:p>
            <a:pPr algn="just"/>
            <a:r>
              <a:rPr lang="en-US" dirty="0" smtClean="0"/>
              <a:t>The range is a measure of absolute dispersion and as such cannot be usefully employed for comparing the variability of two distributions expressed in different units.</a:t>
            </a:r>
            <a:endParaRPr lang="en-US" dirty="0"/>
          </a:p>
        </p:txBody>
      </p:sp>
      <p:pic>
        <p:nvPicPr>
          <p:cNvPr id="1026" name="Picture 2"/>
          <p:cNvPicPr>
            <a:picLocks noChangeAspect="1" noChangeArrowheads="1"/>
          </p:cNvPicPr>
          <p:nvPr/>
        </p:nvPicPr>
        <p:blipFill>
          <a:blip r:embed="rId2"/>
          <a:srcRect/>
          <a:stretch>
            <a:fillRect/>
          </a:stretch>
        </p:blipFill>
        <p:spPr bwMode="auto">
          <a:xfrm>
            <a:off x="1295400" y="4876800"/>
            <a:ext cx="2790825" cy="609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5410200"/>
            <a:ext cx="8515350" cy="10001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59F65AA-5AD6-4B27-A329-0A7EBCBF0449}" type="slidenum">
              <a:rPr lang="en-US" smtClean="0"/>
              <a:t>27</a:t>
            </a:fld>
            <a:endParaRPr lang="en-US"/>
          </a:p>
        </p:txBody>
      </p:sp>
    </p:spTree>
    <p:extLst>
      <p:ext uri="{BB962C8B-B14F-4D97-AF65-F5344CB8AC3E}">
        <p14:creationId xmlns:p14="http://schemas.microsoft.com/office/powerpoint/2010/main" val="3883451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sz="quarter" idx="1"/>
          </p:nvPr>
        </p:nvSpPr>
        <p:spPr>
          <a:xfrm>
            <a:off x="457200" y="3276600"/>
            <a:ext cx="8229600" cy="2880360"/>
          </a:xfrm>
        </p:spPr>
        <p:txBody>
          <a:bodyPr/>
          <a:lstStyle/>
          <a:p>
            <a:r>
              <a:rPr lang="en-US" dirty="0" smtClean="0"/>
              <a:t>The range of data in set 1 is 70-30 =40</a:t>
            </a:r>
          </a:p>
          <a:p>
            <a:r>
              <a:rPr lang="en-US" dirty="0" smtClean="0"/>
              <a:t>The range of data in set 2 is 53-48 =5</a:t>
            </a:r>
            <a:endParaRPr lang="en-US" dirty="0"/>
          </a:p>
        </p:txBody>
      </p:sp>
      <p:pic>
        <p:nvPicPr>
          <p:cNvPr id="2051" name="Picture 3"/>
          <p:cNvPicPr>
            <a:picLocks noChangeAspect="1" noChangeArrowheads="1"/>
          </p:cNvPicPr>
          <p:nvPr/>
        </p:nvPicPr>
        <p:blipFill>
          <a:blip r:embed="rId2"/>
          <a:srcRect/>
          <a:stretch>
            <a:fillRect/>
          </a:stretch>
        </p:blipFill>
        <p:spPr bwMode="auto">
          <a:xfrm>
            <a:off x="228600" y="1752600"/>
            <a:ext cx="8810625" cy="10477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59F65AA-5AD6-4B27-A329-0A7EBCBF0449}" type="slidenum">
              <a:rPr lang="en-US" smtClean="0"/>
              <a:t>28</a:t>
            </a:fld>
            <a:endParaRPr lang="en-US"/>
          </a:p>
        </p:txBody>
      </p:sp>
    </p:spTree>
    <p:extLst>
      <p:ext uri="{BB962C8B-B14F-4D97-AF65-F5344CB8AC3E}">
        <p14:creationId xmlns:p14="http://schemas.microsoft.com/office/powerpoint/2010/main" val="35001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dirty="0" smtClean="0"/>
              <a:t>Characteristics of Range</a:t>
            </a:r>
            <a:endParaRPr lang="en-US" dirty="0"/>
          </a:p>
        </p:txBody>
      </p:sp>
      <p:sp>
        <p:nvSpPr>
          <p:cNvPr id="3" name="Content Placeholder 2"/>
          <p:cNvSpPr>
            <a:spLocks noGrp="1"/>
          </p:cNvSpPr>
          <p:nvPr>
            <p:ph sz="quarter" idx="1"/>
          </p:nvPr>
        </p:nvSpPr>
        <p:spPr/>
        <p:txBody>
          <a:bodyPr>
            <a:normAutofit fontScale="92500" lnSpcReduction="10000"/>
          </a:bodyPr>
          <a:lstStyle/>
          <a:p>
            <a:pPr marL="514350" indent="-514350" algn="just">
              <a:buFont typeface="+mj-lt"/>
              <a:buAutoNum type="arabicParenR"/>
            </a:pPr>
            <a:r>
              <a:rPr lang="en-US" dirty="0" smtClean="0"/>
              <a:t>Since it is based upon two extreme cases in the entire distribution, the range may be considerably changed if either of the extreme cases happens to drop out, while the removal of any other case would not affect it at all.</a:t>
            </a:r>
          </a:p>
          <a:p>
            <a:pPr marL="514350" indent="-514350" algn="just">
              <a:buFont typeface="+mj-lt"/>
              <a:buAutoNum type="arabicParenR"/>
            </a:pPr>
            <a:endParaRPr lang="en-US" dirty="0" smtClean="0"/>
          </a:p>
          <a:p>
            <a:pPr marL="514350" indent="-514350" algn="just">
              <a:buFont typeface="+mj-lt"/>
              <a:buAutoNum type="arabicParenR"/>
            </a:pPr>
            <a:r>
              <a:rPr lang="en-US" dirty="0" smtClean="0"/>
              <a:t>It wastes information for it takes no account of the entire data.</a:t>
            </a:r>
          </a:p>
          <a:p>
            <a:pPr marL="514350" indent="-514350" algn="just">
              <a:buFont typeface="+mj-lt"/>
              <a:buAutoNum type="arabicParenR"/>
            </a:pPr>
            <a:endParaRPr lang="en-US" dirty="0" smtClean="0"/>
          </a:p>
          <a:p>
            <a:pPr marL="514350" indent="-514350" algn="just">
              <a:buFont typeface="+mj-lt"/>
              <a:buAutoNum type="arabicParenR"/>
            </a:pPr>
            <a:r>
              <a:rPr lang="en-US" dirty="0" smtClean="0"/>
              <a:t>The extremes values may be unreliable; that is, they are the most likely to be faulty.</a:t>
            </a:r>
          </a:p>
          <a:p>
            <a:pPr marL="514350" indent="-514350" algn="just">
              <a:buFont typeface="+mj-lt"/>
              <a:buAutoNum type="arabicParenR"/>
            </a:pPr>
            <a:endParaRPr lang="en-US" dirty="0" smtClean="0"/>
          </a:p>
          <a:p>
            <a:pPr marL="514350" indent="-514350" algn="just">
              <a:buFont typeface="+mj-lt"/>
              <a:buAutoNum type="arabicParenR"/>
            </a:pPr>
            <a:r>
              <a:rPr lang="en-US" dirty="0" smtClean="0"/>
              <a:t>Not suitable with regard to the mathematical treatment required in driving the techniques of statistical inference.</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29</a:t>
            </a:fld>
            <a:endParaRPr lang="en-US"/>
          </a:p>
        </p:txBody>
      </p:sp>
    </p:spTree>
    <p:extLst>
      <p:ext uri="{BB962C8B-B14F-4D97-AF65-F5344CB8AC3E}">
        <p14:creationId xmlns:p14="http://schemas.microsoft.com/office/powerpoint/2010/main" val="37717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sz="quarter" idx="1"/>
          </p:nvPr>
        </p:nvSpPr>
        <p:spPr/>
        <p:txBody>
          <a:bodyPr>
            <a:normAutofit/>
          </a:bodyPr>
          <a:lstStyle/>
          <a:p>
            <a:pPr>
              <a:buNone/>
            </a:pPr>
            <a:r>
              <a:rPr lang="en-US" sz="2800" dirty="0"/>
              <a:t>Example: </a:t>
            </a:r>
            <a:endParaRPr lang="en-US" sz="2800" dirty="0" smtClean="0"/>
          </a:p>
          <a:p>
            <a:r>
              <a:rPr lang="en-US" sz="2800" dirty="0" smtClean="0"/>
              <a:t>Let X</a:t>
            </a:r>
            <a:r>
              <a:rPr lang="en-US" sz="2800" baseline="-25000" dirty="0" smtClean="0"/>
              <a:t>1</a:t>
            </a:r>
            <a:r>
              <a:rPr lang="en-US" sz="2800" dirty="0" smtClean="0"/>
              <a:t>=2</a:t>
            </a:r>
            <a:r>
              <a:rPr lang="en-US" sz="2800" dirty="0"/>
              <a:t>, </a:t>
            </a:r>
            <a:r>
              <a:rPr lang="en-US" sz="2800" dirty="0" smtClean="0"/>
              <a:t>X</a:t>
            </a:r>
            <a:r>
              <a:rPr lang="en-US" sz="2800" baseline="-25000" dirty="0" smtClean="0"/>
              <a:t>2</a:t>
            </a:r>
            <a:r>
              <a:rPr lang="en-US" sz="2800" dirty="0" smtClean="0"/>
              <a:t> </a:t>
            </a:r>
            <a:r>
              <a:rPr lang="en-US" sz="2800" dirty="0"/>
              <a:t>= 5, </a:t>
            </a:r>
            <a:r>
              <a:rPr lang="en-US" sz="2800" dirty="0" smtClean="0"/>
              <a:t>X</a:t>
            </a:r>
            <a:r>
              <a:rPr lang="en-US" sz="2800" baseline="-25000" dirty="0" smtClean="0"/>
              <a:t>3</a:t>
            </a:r>
            <a:r>
              <a:rPr lang="en-US" sz="2800" dirty="0" smtClean="0"/>
              <a:t>=1</a:t>
            </a:r>
            <a:r>
              <a:rPr lang="en-US" sz="2800" dirty="0"/>
              <a:t>, </a:t>
            </a:r>
            <a:r>
              <a:rPr lang="en-US" sz="2800" dirty="0" smtClean="0"/>
              <a:t>X</a:t>
            </a:r>
            <a:r>
              <a:rPr lang="en-US" sz="2800" baseline="-25000" dirty="0" smtClean="0"/>
              <a:t>4</a:t>
            </a:r>
            <a:r>
              <a:rPr lang="en-US" sz="2800" dirty="0" smtClean="0"/>
              <a:t> </a:t>
            </a:r>
            <a:r>
              <a:rPr lang="en-US" sz="2800" dirty="0"/>
              <a:t>=4, </a:t>
            </a:r>
            <a:r>
              <a:rPr lang="en-US" sz="2800" dirty="0" smtClean="0"/>
              <a:t>X</a:t>
            </a:r>
            <a:r>
              <a:rPr lang="en-US" sz="2800" baseline="-25000" dirty="0" smtClean="0"/>
              <a:t>5</a:t>
            </a:r>
            <a:r>
              <a:rPr lang="en-US" sz="2800" dirty="0" smtClean="0"/>
              <a:t>=10</a:t>
            </a:r>
            <a:r>
              <a:rPr lang="en-US" sz="2800" dirty="0"/>
              <a:t>, </a:t>
            </a:r>
            <a:r>
              <a:rPr lang="en-US" sz="2800" dirty="0" smtClean="0"/>
              <a:t>X</a:t>
            </a:r>
            <a:r>
              <a:rPr lang="en-US" sz="2800" baseline="-25000" dirty="0" smtClean="0"/>
              <a:t>6</a:t>
            </a:r>
            <a:r>
              <a:rPr lang="en-US" sz="2800" dirty="0" smtClean="0"/>
              <a:t>= </a:t>
            </a:r>
            <a:r>
              <a:rPr lang="en-US" sz="2800" dirty="0"/>
              <a:t>−5, </a:t>
            </a:r>
            <a:r>
              <a:rPr lang="en-US" sz="2800" dirty="0" smtClean="0"/>
              <a:t>X</a:t>
            </a:r>
            <a:r>
              <a:rPr lang="en-US" sz="2800" baseline="-25000" dirty="0" smtClean="0"/>
              <a:t>7</a:t>
            </a:r>
            <a:r>
              <a:rPr lang="en-US" sz="2800" dirty="0" smtClean="0"/>
              <a:t> </a:t>
            </a:r>
            <a:r>
              <a:rPr lang="en-US" sz="2800" dirty="0"/>
              <a:t>= 8</a:t>
            </a:r>
          </a:p>
          <a:p>
            <a:r>
              <a:rPr lang="en-US" sz="2800" dirty="0"/>
              <a:t>Since there are 7 observations, </a:t>
            </a:r>
            <a:r>
              <a:rPr lang="en-US" sz="2800" dirty="0" err="1"/>
              <a:t>i</a:t>
            </a:r>
            <a:r>
              <a:rPr lang="en-US" sz="2800" dirty="0"/>
              <a:t> range from 1 up to 7</a:t>
            </a:r>
          </a:p>
          <a:p>
            <a:pPr lvl="1">
              <a:buFont typeface="Wingdings" panose="05000000000000000000" pitchFamily="2" charset="2"/>
              <a:buChar char="Ø"/>
            </a:pPr>
            <a:r>
              <a:rPr lang="en-US" sz="2400" dirty="0" err="1"/>
              <a:t>i</a:t>
            </a:r>
            <a:r>
              <a:rPr lang="en-US" sz="2400" dirty="0"/>
              <a:t>) (</a:t>
            </a:r>
            <a:r>
              <a:rPr lang="el-GR" sz="2400" dirty="0"/>
              <a:t>Σ</a:t>
            </a:r>
            <a:r>
              <a:rPr lang="en-US" sz="2400" dirty="0" smtClean="0"/>
              <a:t>x</a:t>
            </a:r>
            <a:r>
              <a:rPr lang="en-US" sz="2400" baseline="-25000" dirty="0" smtClean="0"/>
              <a:t>i</a:t>
            </a:r>
            <a:r>
              <a:rPr lang="en-US" sz="2400" dirty="0" smtClean="0"/>
              <a:t>)= </a:t>
            </a:r>
            <a:r>
              <a:rPr lang="en-US" sz="2400" dirty="0"/>
              <a:t>2+5+1+4+10-5+8 = </a:t>
            </a:r>
            <a:r>
              <a:rPr lang="en-US" sz="2400" dirty="0" smtClean="0"/>
              <a:t>25</a:t>
            </a:r>
          </a:p>
          <a:p>
            <a:pPr lvl="1">
              <a:buFont typeface="Wingdings" panose="05000000000000000000" pitchFamily="2" charset="2"/>
              <a:buChar char="Ø"/>
            </a:pPr>
            <a:r>
              <a:rPr lang="en-US" sz="2400" dirty="0" smtClean="0"/>
              <a:t>ii</a:t>
            </a:r>
            <a:r>
              <a:rPr lang="en-US" sz="2400" dirty="0"/>
              <a:t>) (</a:t>
            </a:r>
            <a:r>
              <a:rPr lang="el-GR" sz="2400" dirty="0"/>
              <a:t>Σ</a:t>
            </a:r>
            <a:r>
              <a:rPr lang="en-US" sz="2400" dirty="0" smtClean="0"/>
              <a:t>x</a:t>
            </a:r>
            <a:r>
              <a:rPr lang="en-US" sz="2400" baseline="-25000" dirty="0" smtClean="0"/>
              <a:t>i</a:t>
            </a:r>
            <a:r>
              <a:rPr lang="en-US" sz="2400" dirty="0" smtClean="0"/>
              <a:t>)</a:t>
            </a:r>
            <a:r>
              <a:rPr lang="en-US" sz="2400" baseline="30000" dirty="0" smtClean="0"/>
              <a:t>2</a:t>
            </a:r>
            <a:r>
              <a:rPr lang="en-US" sz="2400" dirty="0" smtClean="0"/>
              <a:t> = </a:t>
            </a:r>
            <a:r>
              <a:rPr lang="en-US" sz="2400" dirty="0"/>
              <a:t>(25)2 = </a:t>
            </a:r>
            <a:r>
              <a:rPr lang="en-US" sz="2400" dirty="0" smtClean="0"/>
              <a:t>625</a:t>
            </a:r>
          </a:p>
          <a:p>
            <a:pPr lvl="1">
              <a:buFont typeface="Wingdings" panose="05000000000000000000" pitchFamily="2" charset="2"/>
              <a:buChar char="Ø"/>
            </a:pPr>
            <a:r>
              <a:rPr lang="en-US" sz="2400" dirty="0" smtClean="0"/>
              <a:t>iii</a:t>
            </a:r>
            <a:r>
              <a:rPr lang="en-US" sz="2400" dirty="0"/>
              <a:t>) </a:t>
            </a:r>
            <a:r>
              <a:rPr lang="el-GR" sz="2400" dirty="0" smtClean="0"/>
              <a:t>Σ</a:t>
            </a:r>
            <a:r>
              <a:rPr lang="en-US" sz="2400" dirty="0" smtClean="0"/>
              <a:t>x</a:t>
            </a:r>
            <a:r>
              <a:rPr lang="en-US" sz="2400" baseline="-25000" dirty="0" smtClean="0"/>
              <a:t>i</a:t>
            </a:r>
            <a:r>
              <a:rPr lang="en-US" sz="2400" baseline="30000" dirty="0" smtClean="0"/>
              <a:t>2</a:t>
            </a:r>
            <a:r>
              <a:rPr lang="en-US" sz="2400" dirty="0" smtClean="0"/>
              <a:t> = </a:t>
            </a:r>
            <a:r>
              <a:rPr lang="en-US" sz="2400" dirty="0"/>
              <a:t>4 + 25 + 1 + 16 + 100 + 25 + 64 = 235</a:t>
            </a:r>
          </a:p>
        </p:txBody>
      </p:sp>
      <p:sp>
        <p:nvSpPr>
          <p:cNvPr id="4" name="Slide Number Placeholder 3"/>
          <p:cNvSpPr>
            <a:spLocks noGrp="1"/>
          </p:cNvSpPr>
          <p:nvPr>
            <p:ph type="sldNum" sz="quarter" idx="12"/>
          </p:nvPr>
        </p:nvSpPr>
        <p:spPr/>
        <p:txBody>
          <a:bodyPr/>
          <a:lstStyle/>
          <a:p>
            <a:fld id="{A59F65AA-5AD6-4B27-A329-0A7EBCBF0449}" type="slidenum">
              <a:rPr lang="en-US" smtClean="0"/>
              <a:t>3</a:t>
            </a:fld>
            <a:endParaRPr lang="en-US"/>
          </a:p>
        </p:txBody>
      </p:sp>
    </p:spTree>
    <p:extLst>
      <p:ext uri="{BB962C8B-B14F-4D97-AF65-F5344CB8AC3E}">
        <p14:creationId xmlns:p14="http://schemas.microsoft.com/office/powerpoint/2010/main" val="1782622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2"/>
          </a:solidFill>
        </p:spPr>
        <p:txBody>
          <a:bodyPr>
            <a:normAutofit/>
          </a:bodyPr>
          <a:lstStyle/>
          <a:p>
            <a:pPr algn="ctr"/>
            <a:r>
              <a:rPr lang="en-US" b="1" dirty="0" err="1" smtClean="0"/>
              <a:t>Quantiles</a:t>
            </a:r>
            <a:endParaRPr lang="en-US" dirty="0"/>
          </a:p>
        </p:txBody>
      </p:sp>
      <p:sp>
        <p:nvSpPr>
          <p:cNvPr id="3" name="Content Placeholder 2"/>
          <p:cNvSpPr>
            <a:spLocks noGrp="1"/>
          </p:cNvSpPr>
          <p:nvPr>
            <p:ph sz="quarter" idx="1"/>
          </p:nvPr>
        </p:nvSpPr>
        <p:spPr>
          <a:xfrm>
            <a:off x="457200" y="1066800"/>
            <a:ext cx="8229600" cy="5090160"/>
          </a:xfrm>
        </p:spPr>
        <p:txBody>
          <a:bodyPr>
            <a:normAutofit fontScale="92500" lnSpcReduction="10000"/>
          </a:bodyPr>
          <a:lstStyle/>
          <a:p>
            <a:pPr algn="just"/>
            <a:r>
              <a:rPr lang="en-US" dirty="0" smtClean="0"/>
              <a:t>Another approach that addresses some of the shortcomings of the range is in quantifying the spread in the data set is the use of </a:t>
            </a:r>
            <a:r>
              <a:rPr lang="en-US" dirty="0" err="1" smtClean="0"/>
              <a:t>quantiles</a:t>
            </a:r>
            <a:r>
              <a:rPr lang="en-US" dirty="0" smtClean="0"/>
              <a:t> or percentiles. </a:t>
            </a:r>
          </a:p>
          <a:p>
            <a:pPr algn="just"/>
            <a:endParaRPr lang="en-US" dirty="0" smtClean="0"/>
          </a:p>
          <a:p>
            <a:pPr algn="just"/>
            <a:r>
              <a:rPr lang="en-US" dirty="0" smtClean="0"/>
              <a:t>Intuitively, the </a:t>
            </a:r>
            <a:r>
              <a:rPr lang="en-US" dirty="0" err="1" smtClean="0"/>
              <a:t>P</a:t>
            </a:r>
            <a:r>
              <a:rPr lang="en-US" baseline="30000" dirty="0" err="1" smtClean="0"/>
              <a:t>th</a:t>
            </a:r>
            <a:r>
              <a:rPr lang="en-US" dirty="0" smtClean="0"/>
              <a:t> percentile is the value </a:t>
            </a:r>
            <a:r>
              <a:rPr lang="en-US" dirty="0" err="1" smtClean="0"/>
              <a:t>Vp</a:t>
            </a:r>
            <a:r>
              <a:rPr lang="en-US" dirty="0" smtClean="0"/>
              <a:t> such that p percent of the sample points are less than or equal to </a:t>
            </a:r>
            <a:r>
              <a:rPr lang="en-US" dirty="0" err="1" smtClean="0"/>
              <a:t>Vp</a:t>
            </a:r>
            <a:r>
              <a:rPr lang="en-US" dirty="0" smtClean="0"/>
              <a:t>.</a:t>
            </a:r>
          </a:p>
          <a:p>
            <a:pPr algn="just"/>
            <a:endParaRPr lang="en-US" dirty="0" smtClean="0"/>
          </a:p>
          <a:p>
            <a:pPr algn="just"/>
            <a:r>
              <a:rPr lang="en-US" dirty="0" smtClean="0"/>
              <a:t>The median, being the 50</a:t>
            </a:r>
            <a:r>
              <a:rPr lang="en-US" baseline="30000" dirty="0" smtClean="0"/>
              <a:t>th</a:t>
            </a:r>
            <a:r>
              <a:rPr lang="en-US" dirty="0" smtClean="0"/>
              <a:t> percentile, is a special case of a </a:t>
            </a:r>
            <a:r>
              <a:rPr lang="en-US" dirty="0" err="1" smtClean="0"/>
              <a:t>quantile</a:t>
            </a:r>
            <a:r>
              <a:rPr lang="en-US" dirty="0" smtClean="0"/>
              <a:t>.</a:t>
            </a:r>
          </a:p>
          <a:p>
            <a:pPr algn="just"/>
            <a:endParaRPr lang="en-US" dirty="0" smtClean="0"/>
          </a:p>
          <a:p>
            <a:pPr algn="just"/>
            <a:r>
              <a:rPr lang="en-US" dirty="0" smtClean="0"/>
              <a:t>As was the case for the median, a different definition is needed for the </a:t>
            </a:r>
            <a:r>
              <a:rPr lang="en-US" dirty="0" err="1" smtClean="0"/>
              <a:t>P</a:t>
            </a:r>
            <a:r>
              <a:rPr lang="en-US" baseline="30000" dirty="0" err="1" smtClean="0"/>
              <a:t>th</a:t>
            </a:r>
            <a:r>
              <a:rPr lang="en-US" dirty="0" smtClean="0"/>
              <a:t> percentile, depending on whether </a:t>
            </a:r>
            <a:r>
              <a:rPr lang="en-US" dirty="0" err="1" smtClean="0"/>
              <a:t>np</a:t>
            </a:r>
            <a:r>
              <a:rPr lang="en-US" dirty="0" smtClean="0"/>
              <a:t>/100 is an integer or not.</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30</a:t>
            </a:fld>
            <a:endParaRPr lang="en-US"/>
          </a:p>
        </p:txBody>
      </p:sp>
    </p:spTree>
    <p:extLst>
      <p:ext uri="{BB962C8B-B14F-4D97-AF65-F5344CB8AC3E}">
        <p14:creationId xmlns:p14="http://schemas.microsoft.com/office/powerpoint/2010/main" val="2552728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buNone/>
            </a:pPr>
            <a:r>
              <a:rPr lang="en-US" b="1" dirty="0" smtClean="0"/>
              <a:t>Definition: </a:t>
            </a:r>
          </a:p>
          <a:p>
            <a:pPr algn="just"/>
            <a:r>
              <a:rPr lang="en-US" b="1" dirty="0" smtClean="0"/>
              <a:t>The </a:t>
            </a:r>
            <a:r>
              <a:rPr lang="en-US" b="1" dirty="0" err="1" smtClean="0"/>
              <a:t>p</a:t>
            </a:r>
            <a:r>
              <a:rPr lang="en-US" b="1" baseline="30000" dirty="0" err="1" smtClean="0"/>
              <a:t>th</a:t>
            </a:r>
            <a:r>
              <a:rPr lang="en-US" b="1" dirty="0" smtClean="0"/>
              <a:t> percentile is defined by</a:t>
            </a:r>
          </a:p>
          <a:p>
            <a:pPr algn="just"/>
            <a:endParaRPr lang="en-US" b="1" dirty="0" smtClean="0"/>
          </a:p>
          <a:p>
            <a:pPr marL="514350" indent="-514350" algn="just">
              <a:buFont typeface="+mj-lt"/>
              <a:buAutoNum type="arabicPeriod"/>
            </a:pPr>
            <a:r>
              <a:rPr lang="en-US" dirty="0" smtClean="0"/>
              <a:t>The (k+1)</a:t>
            </a:r>
            <a:r>
              <a:rPr lang="en-US" baseline="30000" dirty="0" err="1" smtClean="0"/>
              <a:t>th</a:t>
            </a:r>
            <a:r>
              <a:rPr lang="en-US" dirty="0" smtClean="0"/>
              <a:t> largest sample point if </a:t>
            </a:r>
            <a:r>
              <a:rPr lang="en-US" dirty="0" err="1" smtClean="0"/>
              <a:t>np</a:t>
            </a:r>
            <a:r>
              <a:rPr lang="en-US" dirty="0" smtClean="0"/>
              <a:t>/100 is not an integer (where k is the largest integer less than </a:t>
            </a:r>
            <a:r>
              <a:rPr lang="en-US" dirty="0" err="1" smtClean="0"/>
              <a:t>np</a:t>
            </a:r>
            <a:r>
              <a:rPr lang="en-US" dirty="0" smtClean="0"/>
              <a:t>/100)</a:t>
            </a:r>
          </a:p>
          <a:p>
            <a:pPr marL="514350" indent="-514350" algn="just">
              <a:buFont typeface="+mj-lt"/>
              <a:buAutoNum type="arabicPeriod"/>
            </a:pPr>
            <a:endParaRPr lang="en-US" dirty="0" smtClean="0"/>
          </a:p>
          <a:p>
            <a:pPr marL="514350" indent="-514350" algn="just">
              <a:buFont typeface="+mj-lt"/>
              <a:buAutoNum type="arabicPeriod"/>
            </a:pPr>
            <a:r>
              <a:rPr lang="en-US" dirty="0" smtClean="0"/>
              <a:t>The average of the (</a:t>
            </a:r>
            <a:r>
              <a:rPr lang="en-US" dirty="0" err="1" smtClean="0"/>
              <a:t>np</a:t>
            </a:r>
            <a:r>
              <a:rPr lang="en-US" dirty="0" smtClean="0"/>
              <a:t>/100)</a:t>
            </a:r>
            <a:r>
              <a:rPr lang="en-US" baseline="30000" dirty="0" err="1" smtClean="0"/>
              <a:t>th</a:t>
            </a:r>
            <a:r>
              <a:rPr lang="en-US" dirty="0" smtClean="0"/>
              <a:t> and (</a:t>
            </a:r>
            <a:r>
              <a:rPr lang="en-US" dirty="0" err="1" smtClean="0"/>
              <a:t>np</a:t>
            </a:r>
            <a:r>
              <a:rPr lang="en-US" dirty="0" smtClean="0"/>
              <a:t>/100 + 1)</a:t>
            </a:r>
            <a:r>
              <a:rPr lang="en-US" baseline="30000" dirty="0" err="1" smtClean="0"/>
              <a:t>th</a:t>
            </a:r>
            <a:r>
              <a:rPr lang="en-US" dirty="0" smtClean="0"/>
              <a:t> largest observation is </a:t>
            </a:r>
            <a:r>
              <a:rPr lang="en-US" dirty="0" err="1" smtClean="0"/>
              <a:t>np</a:t>
            </a:r>
            <a:r>
              <a:rPr lang="en-US" dirty="0" smtClean="0"/>
              <a:t>/100 is an integer.</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31</a:t>
            </a:fld>
            <a:endParaRPr lang="en-US"/>
          </a:p>
        </p:txBody>
      </p:sp>
    </p:spTree>
    <p:extLst>
      <p:ext uri="{BB962C8B-B14F-4D97-AF65-F5344CB8AC3E}">
        <p14:creationId xmlns:p14="http://schemas.microsoft.com/office/powerpoint/2010/main" val="3346237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8229600" cy="6004560"/>
          </a:xfrm>
        </p:spPr>
        <p:txBody>
          <a:bodyPr>
            <a:normAutofit fontScale="92500" lnSpcReduction="10000"/>
          </a:bodyPr>
          <a:lstStyle/>
          <a:p>
            <a:pPr>
              <a:buNone/>
            </a:pPr>
            <a:r>
              <a:rPr lang="en-US" b="1" dirty="0" smtClean="0"/>
              <a:t>Example</a:t>
            </a:r>
            <a:r>
              <a:rPr lang="en-US" dirty="0" smtClean="0"/>
              <a:t>: </a:t>
            </a:r>
          </a:p>
          <a:p>
            <a:pPr>
              <a:buNone/>
            </a:pPr>
            <a:r>
              <a:rPr lang="en-US" dirty="0" smtClean="0"/>
              <a:t>Compute the 10</a:t>
            </a:r>
            <a:r>
              <a:rPr lang="en-US" baseline="30000" dirty="0" smtClean="0"/>
              <a:t>th</a:t>
            </a:r>
            <a:r>
              <a:rPr lang="en-US" dirty="0" smtClean="0"/>
              <a:t> and 90</a:t>
            </a:r>
            <a:r>
              <a:rPr lang="en-US" baseline="30000" dirty="0" smtClean="0"/>
              <a:t>th</a:t>
            </a:r>
            <a:r>
              <a:rPr lang="en-US" dirty="0" smtClean="0"/>
              <a:t> percentile for the birth weight data.</a:t>
            </a:r>
          </a:p>
          <a:p>
            <a:r>
              <a:rPr lang="en-US" dirty="0" smtClean="0"/>
              <a:t>2069, 2581, 2759, 2834, 2838, 2841, 3031, 3101, 3200, 3245, 3248, 3260, 3265, 3314, 3323, 3484, 3541, 3609, 3649, 4146</a:t>
            </a:r>
          </a:p>
          <a:p>
            <a:pPr>
              <a:buNone/>
            </a:pPr>
            <a:endParaRPr lang="en-US" b="1" dirty="0" smtClean="0"/>
          </a:p>
          <a:p>
            <a:pPr>
              <a:buNone/>
            </a:pPr>
            <a:r>
              <a:rPr lang="en-US" b="1" dirty="0" smtClean="0"/>
              <a:t>Solution</a:t>
            </a:r>
            <a:r>
              <a:rPr lang="en-US" dirty="0" smtClean="0"/>
              <a:t>: </a:t>
            </a:r>
          </a:p>
          <a:p>
            <a:r>
              <a:rPr lang="en-US" dirty="0" smtClean="0"/>
              <a:t>Since 20×0.1=2 and 20×0.9=18 are integers, the 10</a:t>
            </a:r>
            <a:r>
              <a:rPr lang="en-US" baseline="30000" dirty="0" smtClean="0"/>
              <a:t>th</a:t>
            </a:r>
            <a:r>
              <a:rPr lang="en-US" dirty="0" smtClean="0"/>
              <a:t> and 90</a:t>
            </a:r>
            <a:r>
              <a:rPr lang="en-US" baseline="30000" dirty="0" smtClean="0"/>
              <a:t>th</a:t>
            </a:r>
            <a:r>
              <a:rPr lang="en-US" dirty="0" smtClean="0"/>
              <a:t> percentiles are defined by</a:t>
            </a:r>
          </a:p>
          <a:p>
            <a:r>
              <a:rPr lang="en-US" dirty="0" smtClean="0"/>
              <a:t>10</a:t>
            </a:r>
            <a:r>
              <a:rPr lang="en-US" baseline="30000" dirty="0" smtClean="0"/>
              <a:t>th</a:t>
            </a:r>
            <a:r>
              <a:rPr lang="en-US" dirty="0" smtClean="0"/>
              <a:t> percentile = the average of the 2</a:t>
            </a:r>
            <a:r>
              <a:rPr lang="en-US" baseline="30000" dirty="0" smtClean="0"/>
              <a:t>nd</a:t>
            </a:r>
            <a:r>
              <a:rPr lang="en-US" dirty="0" smtClean="0"/>
              <a:t> and 3</a:t>
            </a:r>
            <a:r>
              <a:rPr lang="en-US" baseline="30000" dirty="0" smtClean="0"/>
              <a:t>rd</a:t>
            </a:r>
            <a:r>
              <a:rPr lang="en-US" dirty="0" smtClean="0"/>
              <a:t> largest values = (2581+2759)/2 = 2670 g</a:t>
            </a:r>
          </a:p>
          <a:p>
            <a:r>
              <a:rPr lang="en-US" dirty="0" smtClean="0"/>
              <a:t>90</a:t>
            </a:r>
            <a:r>
              <a:rPr lang="en-US" baseline="30000" dirty="0" smtClean="0"/>
              <a:t>th</a:t>
            </a:r>
            <a:r>
              <a:rPr lang="en-US" dirty="0" smtClean="0"/>
              <a:t> percentile=the average of the 18</a:t>
            </a:r>
            <a:r>
              <a:rPr lang="en-US" baseline="30000" dirty="0" smtClean="0"/>
              <a:t>th</a:t>
            </a:r>
            <a:r>
              <a:rPr lang="en-US" dirty="0" smtClean="0"/>
              <a:t> and 19</a:t>
            </a:r>
            <a:r>
              <a:rPr lang="en-US" baseline="30000" dirty="0" smtClean="0"/>
              <a:t>th</a:t>
            </a:r>
            <a:r>
              <a:rPr lang="en-US" dirty="0" smtClean="0"/>
              <a:t> largest values = (3609+3649)/2 = 3629 grams.</a:t>
            </a:r>
          </a:p>
          <a:p>
            <a:r>
              <a:rPr lang="en-US" dirty="0" smtClean="0"/>
              <a:t>We would estimate that 80 percent of birth weights would fall between 2670 g and 3629 g, which gives us an overall feel for the spread of the distribution.</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32</a:t>
            </a:fld>
            <a:endParaRPr lang="en-US"/>
          </a:p>
        </p:txBody>
      </p:sp>
    </p:spTree>
    <p:extLst>
      <p:ext uri="{BB962C8B-B14F-4D97-AF65-F5344CB8AC3E}">
        <p14:creationId xmlns:p14="http://schemas.microsoft.com/office/powerpoint/2010/main" val="2374539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US" dirty="0" smtClean="0"/>
              <a:t>Other </a:t>
            </a:r>
            <a:r>
              <a:rPr lang="en-US" dirty="0" err="1" smtClean="0"/>
              <a:t>quantlies</a:t>
            </a:r>
            <a:r>
              <a:rPr lang="en-US" dirty="0" smtClean="0"/>
              <a:t> which are particularly useful are the </a:t>
            </a:r>
            <a:r>
              <a:rPr lang="en-US" b="1" dirty="0" smtClean="0"/>
              <a:t>quartiles of the </a:t>
            </a:r>
            <a:r>
              <a:rPr lang="en-US" dirty="0" smtClean="0"/>
              <a:t>distribution. </a:t>
            </a:r>
          </a:p>
          <a:p>
            <a:pPr algn="just"/>
            <a:endParaRPr lang="en-US" dirty="0" smtClean="0"/>
          </a:p>
          <a:p>
            <a:pPr algn="just"/>
            <a:r>
              <a:rPr lang="en-US" dirty="0" smtClean="0"/>
              <a:t>The quartiles divide the distribution into four equal parts.</a:t>
            </a:r>
          </a:p>
          <a:p>
            <a:pPr algn="just"/>
            <a:endParaRPr lang="en-US" dirty="0" smtClean="0"/>
          </a:p>
          <a:p>
            <a:pPr algn="just"/>
            <a:r>
              <a:rPr lang="en-US" dirty="0" smtClean="0"/>
              <a:t>The second quartile is the median. </a:t>
            </a:r>
          </a:p>
          <a:p>
            <a:pPr algn="just"/>
            <a:endParaRPr lang="en-US" dirty="0" smtClean="0"/>
          </a:p>
          <a:p>
            <a:pPr algn="just"/>
            <a:r>
              <a:rPr lang="en-US" dirty="0" smtClean="0"/>
              <a:t>The </a:t>
            </a:r>
            <a:r>
              <a:rPr lang="en-US" dirty="0" err="1" smtClean="0"/>
              <a:t>interquartile</a:t>
            </a:r>
            <a:r>
              <a:rPr lang="en-US" dirty="0" smtClean="0"/>
              <a:t> range is the difference between the first and the third quartiles.</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33</a:t>
            </a:fld>
            <a:endParaRPr lang="en-US"/>
          </a:p>
        </p:txBody>
      </p:sp>
    </p:spTree>
    <p:extLst>
      <p:ext uri="{BB962C8B-B14F-4D97-AF65-F5344CB8AC3E}">
        <p14:creationId xmlns:p14="http://schemas.microsoft.com/office/powerpoint/2010/main" val="1570254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endParaRPr lang="en-US" dirty="0" smtClean="0"/>
          </a:p>
          <a:p>
            <a:pPr algn="just"/>
            <a:r>
              <a:rPr lang="en-US" dirty="0" smtClean="0"/>
              <a:t>To compute it, we first sort the data, in ascending order, then find the data values corresponding to the first quarter of the numbers (first quartile), and then the third quartile. </a:t>
            </a:r>
          </a:p>
          <a:p>
            <a:pPr algn="just"/>
            <a:endParaRPr lang="en-US" dirty="0" smtClean="0"/>
          </a:p>
          <a:p>
            <a:pPr algn="just"/>
            <a:r>
              <a:rPr lang="en-US" dirty="0" smtClean="0"/>
              <a:t>The </a:t>
            </a:r>
            <a:r>
              <a:rPr lang="en-US" dirty="0" err="1" smtClean="0"/>
              <a:t>interquartile</a:t>
            </a:r>
            <a:r>
              <a:rPr lang="en-US" dirty="0" smtClean="0"/>
              <a:t> range (IQR) is the distance (difference) between these quartiles.</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34</a:t>
            </a:fld>
            <a:endParaRPr lang="en-US"/>
          </a:p>
        </p:txBody>
      </p:sp>
    </p:spTree>
    <p:extLst>
      <p:ext uri="{BB962C8B-B14F-4D97-AF65-F5344CB8AC3E}">
        <p14:creationId xmlns:p14="http://schemas.microsoft.com/office/powerpoint/2010/main" val="1820701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buNone/>
            </a:pPr>
            <a:r>
              <a:rPr lang="en-US" dirty="0" err="1" smtClean="0"/>
              <a:t>Eg</a:t>
            </a:r>
            <a:r>
              <a:rPr lang="en-US" dirty="0" smtClean="0"/>
              <a:t>. </a:t>
            </a:r>
          </a:p>
          <a:p>
            <a:pPr algn="just"/>
            <a:r>
              <a:rPr lang="en-US" dirty="0" smtClean="0"/>
              <a:t>Given the following data set (age of patients): </a:t>
            </a:r>
          </a:p>
          <a:p>
            <a:pPr algn="just">
              <a:buNone/>
            </a:pPr>
            <a:r>
              <a:rPr lang="en-US" dirty="0" smtClean="0"/>
              <a:t>           18, 59, 24, 42, 21, 23, 24, 32</a:t>
            </a:r>
          </a:p>
          <a:p>
            <a:pPr algn="just"/>
            <a:r>
              <a:rPr lang="en-US" dirty="0" smtClean="0"/>
              <a:t>Find the </a:t>
            </a:r>
            <a:r>
              <a:rPr lang="en-US" dirty="0" err="1" smtClean="0"/>
              <a:t>interquartile</a:t>
            </a:r>
            <a:r>
              <a:rPr lang="en-US" dirty="0" smtClean="0"/>
              <a:t> range!</a:t>
            </a:r>
          </a:p>
          <a:p>
            <a:pPr algn="just"/>
            <a:endParaRPr lang="en-US" dirty="0" smtClean="0"/>
          </a:p>
          <a:p>
            <a:pPr marL="514350" indent="-514350" algn="just">
              <a:buFont typeface="+mj-lt"/>
              <a:buAutoNum type="arabicParenR"/>
            </a:pPr>
            <a:r>
              <a:rPr lang="en-US" dirty="0" smtClean="0"/>
              <a:t>Sort the data from lowest to highest</a:t>
            </a:r>
          </a:p>
          <a:p>
            <a:pPr marL="514350" indent="-514350" algn="just">
              <a:buFont typeface="+mj-lt"/>
              <a:buAutoNum type="arabicParenR"/>
            </a:pPr>
            <a:r>
              <a:rPr lang="en-US" dirty="0" smtClean="0"/>
              <a:t>Find the bottom and the top quarters of the data</a:t>
            </a:r>
          </a:p>
          <a:p>
            <a:pPr marL="514350" indent="-514350" algn="just">
              <a:buFont typeface="+mj-lt"/>
              <a:buAutoNum type="arabicParenR"/>
            </a:pPr>
            <a:r>
              <a:rPr lang="en-US" dirty="0" smtClean="0"/>
              <a:t>Find the difference (</a:t>
            </a:r>
            <a:r>
              <a:rPr lang="en-US" dirty="0" err="1" smtClean="0"/>
              <a:t>interquartile</a:t>
            </a:r>
            <a:r>
              <a:rPr lang="en-US" dirty="0" smtClean="0"/>
              <a:t> range) between the two quartiles.</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35</a:t>
            </a:fld>
            <a:endParaRPr lang="en-US"/>
          </a:p>
        </p:txBody>
      </p:sp>
    </p:spTree>
    <p:extLst>
      <p:ext uri="{BB962C8B-B14F-4D97-AF65-F5344CB8AC3E}">
        <p14:creationId xmlns:p14="http://schemas.microsoft.com/office/powerpoint/2010/main" val="1338728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buNone/>
            </a:pPr>
            <a:r>
              <a:rPr lang="en-US" dirty="0" smtClean="0"/>
              <a:t>           18  21  23  24  24  32  42  59</a:t>
            </a:r>
          </a:p>
          <a:p>
            <a:pPr algn="just"/>
            <a:endParaRPr lang="en-US" dirty="0" smtClean="0"/>
          </a:p>
          <a:p>
            <a:pPr algn="just"/>
            <a:r>
              <a:rPr lang="en-US" dirty="0" smtClean="0"/>
              <a:t>1</a:t>
            </a:r>
            <a:r>
              <a:rPr lang="en-US" baseline="30000" dirty="0" smtClean="0"/>
              <a:t>st</a:t>
            </a:r>
            <a:r>
              <a:rPr lang="en-US" dirty="0" smtClean="0"/>
              <a:t> quartile = The {(n+1)/4}</a:t>
            </a:r>
            <a:r>
              <a:rPr lang="en-US" baseline="30000" dirty="0" err="1" smtClean="0"/>
              <a:t>th</a:t>
            </a:r>
            <a:r>
              <a:rPr lang="en-US" dirty="0" smtClean="0"/>
              <a:t> observation =(2.25)</a:t>
            </a:r>
            <a:r>
              <a:rPr lang="en-US" baseline="30000" dirty="0" err="1" smtClean="0"/>
              <a:t>th</a:t>
            </a:r>
            <a:r>
              <a:rPr lang="en-US" dirty="0" smtClean="0"/>
              <a:t> observation = 21 + (23-21)x .25 = 21.5</a:t>
            </a:r>
          </a:p>
          <a:p>
            <a:pPr algn="just"/>
            <a:endParaRPr lang="en-US" dirty="0" smtClean="0"/>
          </a:p>
          <a:p>
            <a:pPr algn="just"/>
            <a:r>
              <a:rPr lang="en-US" dirty="0" smtClean="0"/>
              <a:t>3</a:t>
            </a:r>
            <a:r>
              <a:rPr lang="en-US" baseline="30000" dirty="0" smtClean="0"/>
              <a:t>rd</a:t>
            </a:r>
            <a:r>
              <a:rPr lang="en-US" dirty="0" smtClean="0"/>
              <a:t> quartile = {3/4 (n+1)}</a:t>
            </a:r>
            <a:r>
              <a:rPr lang="en-US" baseline="30000" dirty="0" err="1" smtClean="0"/>
              <a:t>th</a:t>
            </a:r>
            <a:r>
              <a:rPr lang="en-US" dirty="0" smtClean="0"/>
              <a:t> observation =(6.75)</a:t>
            </a:r>
            <a:r>
              <a:rPr lang="en-US" baseline="30000" dirty="0" err="1" smtClean="0"/>
              <a:t>th</a:t>
            </a:r>
            <a:r>
              <a:rPr lang="en-US" dirty="0" smtClean="0"/>
              <a:t> observation = 32 + (42-32)x .75 = 39.5</a:t>
            </a:r>
          </a:p>
          <a:p>
            <a:pPr algn="just"/>
            <a:endParaRPr lang="fr-FR" dirty="0" smtClean="0"/>
          </a:p>
          <a:p>
            <a:pPr algn="just"/>
            <a:r>
              <a:rPr lang="fr-FR" dirty="0" err="1" smtClean="0"/>
              <a:t>Hence</a:t>
            </a:r>
            <a:r>
              <a:rPr lang="fr-FR" dirty="0" smtClean="0"/>
              <a:t>, IQR = 39.5 - 21.5 = 18</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36</a:t>
            </a:fld>
            <a:endParaRPr lang="en-US"/>
          </a:p>
        </p:txBody>
      </p:sp>
    </p:spTree>
    <p:extLst>
      <p:ext uri="{BB962C8B-B14F-4D97-AF65-F5344CB8AC3E}">
        <p14:creationId xmlns:p14="http://schemas.microsoft.com/office/powerpoint/2010/main" val="3192646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b="1" dirty="0" smtClean="0"/>
              <a:t>Standard Deviation and Variance</a:t>
            </a:r>
            <a:endParaRPr lang="en-US" dirty="0"/>
          </a:p>
        </p:txBody>
      </p:sp>
      <p:sp>
        <p:nvSpPr>
          <p:cNvPr id="3" name="Content Placeholder 2"/>
          <p:cNvSpPr>
            <a:spLocks noGrp="1"/>
          </p:cNvSpPr>
          <p:nvPr>
            <p:ph sz="quarter" idx="1"/>
          </p:nvPr>
        </p:nvSpPr>
        <p:spPr>
          <a:xfrm>
            <a:off x="457200" y="1219200"/>
            <a:ext cx="8229600" cy="1676400"/>
          </a:xfrm>
        </p:spPr>
        <p:txBody>
          <a:bodyPr>
            <a:normAutofit lnSpcReduction="10000"/>
          </a:bodyPr>
          <a:lstStyle/>
          <a:p>
            <a:pPr algn="just"/>
            <a:endParaRPr lang="en-US" dirty="0" smtClean="0"/>
          </a:p>
          <a:p>
            <a:pPr algn="just"/>
            <a:r>
              <a:rPr lang="en-US" dirty="0" smtClean="0"/>
              <a:t>The sample and population standard deviations denoted by S and σ (by convention) respectively are defined as follows:</a:t>
            </a:r>
            <a:endParaRPr lang="en-US" dirty="0"/>
          </a:p>
        </p:txBody>
      </p:sp>
      <p:pic>
        <p:nvPicPr>
          <p:cNvPr id="1026" name="Picture 2"/>
          <p:cNvPicPr>
            <a:picLocks noChangeAspect="1" noChangeArrowheads="1"/>
          </p:cNvPicPr>
          <p:nvPr/>
        </p:nvPicPr>
        <p:blipFill>
          <a:blip r:embed="rId2"/>
          <a:srcRect/>
          <a:stretch>
            <a:fillRect/>
          </a:stretch>
        </p:blipFill>
        <p:spPr bwMode="auto">
          <a:xfrm>
            <a:off x="533400" y="2819400"/>
            <a:ext cx="8382000" cy="2133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5029200"/>
            <a:ext cx="7943850" cy="1524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59F65AA-5AD6-4B27-A329-0A7EBCBF0449}" type="slidenum">
              <a:rPr lang="en-US" smtClean="0"/>
              <a:t>37</a:t>
            </a:fld>
            <a:endParaRPr lang="en-US"/>
          </a:p>
        </p:txBody>
      </p:sp>
    </p:spTree>
    <p:extLst>
      <p:ext uri="{BB962C8B-B14F-4D97-AF65-F5344CB8AC3E}">
        <p14:creationId xmlns:p14="http://schemas.microsoft.com/office/powerpoint/2010/main" val="41578129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endParaRPr lang="en-US" dirty="0" smtClean="0"/>
          </a:p>
          <a:p>
            <a:pPr algn="just"/>
            <a:r>
              <a:rPr lang="en-US" dirty="0" smtClean="0"/>
              <a:t>This measure of variation is universally used to show the scatter of the individual measurements around the mean of all the measurements in a given distribution.</a:t>
            </a:r>
          </a:p>
          <a:p>
            <a:pPr algn="just"/>
            <a:endParaRPr lang="en-US" dirty="0" smtClean="0"/>
          </a:p>
          <a:p>
            <a:pPr algn="just"/>
            <a:r>
              <a:rPr lang="en-US" dirty="0" smtClean="0"/>
              <a:t>Note that the sum of the deviations of the individual observations of a sample about the sample mean is always 0.</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38</a:t>
            </a:fld>
            <a:endParaRPr lang="en-US"/>
          </a:p>
        </p:txBody>
      </p:sp>
    </p:spTree>
    <p:extLst>
      <p:ext uri="{BB962C8B-B14F-4D97-AF65-F5344CB8AC3E}">
        <p14:creationId xmlns:p14="http://schemas.microsoft.com/office/powerpoint/2010/main" val="20742166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5928360"/>
          </a:xfrm>
        </p:spPr>
        <p:txBody>
          <a:bodyPr>
            <a:normAutofit/>
          </a:bodyPr>
          <a:lstStyle/>
          <a:p>
            <a:pPr algn="just"/>
            <a:r>
              <a:rPr lang="en-US" dirty="0" smtClean="0"/>
              <a:t>The square of the standard deviation is called the variance. </a:t>
            </a:r>
          </a:p>
          <a:p>
            <a:pPr algn="just"/>
            <a:r>
              <a:rPr lang="en-US" dirty="0" smtClean="0"/>
              <a:t>The variance is a very useful measure of variability because it uses the information provided by every observation in the sample and also it is very easy to handle mathematically. </a:t>
            </a:r>
          </a:p>
          <a:p>
            <a:pPr algn="just"/>
            <a:endParaRPr lang="en-US" dirty="0" smtClean="0"/>
          </a:p>
          <a:p>
            <a:pPr algn="just"/>
            <a:r>
              <a:rPr lang="en-US" dirty="0" smtClean="0"/>
              <a:t>Its main disadvantage is that the units of variance are the square of the units of the original observations.</a:t>
            </a:r>
          </a:p>
          <a:p>
            <a:pPr algn="just"/>
            <a:endParaRPr lang="en-US" dirty="0" smtClean="0"/>
          </a:p>
          <a:p>
            <a:pPr algn="just"/>
            <a:r>
              <a:rPr lang="en-US" dirty="0" smtClean="0"/>
              <a:t>The easiest way around this difficulty is to use the square root of the variance (i.e., standard deviation) as a measure of variability.</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39</a:t>
            </a:fld>
            <a:endParaRPr lang="en-US"/>
          </a:p>
        </p:txBody>
      </p:sp>
    </p:spTree>
    <p:extLst>
      <p:ext uri="{BB962C8B-B14F-4D97-AF65-F5344CB8AC3E}">
        <p14:creationId xmlns:p14="http://schemas.microsoft.com/office/powerpoint/2010/main" val="271770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b="1" dirty="0" smtClean="0"/>
              <a:t>1. Arithmetic Mean</a:t>
            </a:r>
            <a:endParaRPr lang="en-US" dirty="0"/>
          </a:p>
        </p:txBody>
      </p:sp>
      <p:sp>
        <p:nvSpPr>
          <p:cNvPr id="3" name="Content Placeholder 2"/>
          <p:cNvSpPr>
            <a:spLocks noGrp="1"/>
          </p:cNvSpPr>
          <p:nvPr>
            <p:ph sz="quarter" idx="1"/>
          </p:nvPr>
        </p:nvSpPr>
        <p:spPr/>
        <p:txBody>
          <a:bodyPr>
            <a:normAutofit/>
          </a:bodyPr>
          <a:lstStyle/>
          <a:p>
            <a:pPr algn="just"/>
            <a:r>
              <a:rPr lang="en-US" dirty="0"/>
              <a:t>One measure of central location for this sample is the </a:t>
            </a:r>
            <a:r>
              <a:rPr lang="en-US" dirty="0" smtClean="0"/>
              <a:t>arithmetic mean </a:t>
            </a:r>
            <a:r>
              <a:rPr lang="en-US" dirty="0"/>
              <a:t>; it is usually denoted by </a:t>
            </a:r>
            <a:r>
              <a:rPr lang="en-US" dirty="0" smtClean="0"/>
              <a:t>X</a:t>
            </a:r>
            <a:r>
              <a:rPr lang="en-US" dirty="0"/>
              <a:t>̅</a:t>
            </a:r>
            <a:r>
              <a:rPr lang="en-US" i="1" dirty="0" smtClean="0"/>
              <a:t> </a:t>
            </a:r>
            <a:r>
              <a:rPr lang="en-US" i="1" dirty="0"/>
              <a:t>.</a:t>
            </a:r>
          </a:p>
          <a:p>
            <a:pPr algn="just"/>
            <a:endParaRPr lang="en-US" b="1" dirty="0" smtClean="0"/>
          </a:p>
          <a:p>
            <a:pPr algn="just">
              <a:buNone/>
            </a:pPr>
            <a:r>
              <a:rPr lang="en-US" b="1" dirty="0" smtClean="0"/>
              <a:t>Definition</a:t>
            </a:r>
            <a:r>
              <a:rPr lang="en-US" b="1" dirty="0"/>
              <a:t>: </a:t>
            </a:r>
            <a:endParaRPr lang="en-US" b="1" dirty="0" smtClean="0"/>
          </a:p>
          <a:p>
            <a:pPr algn="just"/>
            <a:r>
              <a:rPr lang="en-US" dirty="0" smtClean="0"/>
              <a:t>The  </a:t>
            </a:r>
            <a:r>
              <a:rPr lang="en-US" dirty="0"/>
              <a:t>arithmetic mean is the sum of </a:t>
            </a:r>
            <a:r>
              <a:rPr lang="en-US" dirty="0" smtClean="0"/>
              <a:t>all observations divided by </a:t>
            </a:r>
            <a:r>
              <a:rPr lang="en-US" dirty="0"/>
              <a:t>the number of observations. It is written in statistical terms as</a:t>
            </a:r>
            <a:r>
              <a:rPr lang="en-US" dirty="0" smtClean="0"/>
              <a:t>: </a:t>
            </a:r>
          </a:p>
          <a:p>
            <a:pPr algn="just">
              <a:buNone/>
            </a:pPr>
            <a:endParaRPr lang="en-US" dirty="0" smtClean="0"/>
          </a:p>
          <a:p>
            <a:pPr algn="just">
              <a:buNone/>
            </a:pPr>
            <a:r>
              <a:rPr lang="en-US" dirty="0" smtClean="0"/>
              <a:t>      </a:t>
            </a:r>
            <a:endParaRPr lang="en-US" dirty="0"/>
          </a:p>
        </p:txBody>
      </p:sp>
      <p:sp>
        <p:nvSpPr>
          <p:cNvPr id="205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6"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43000" y="4648200"/>
            <a:ext cx="2362200" cy="990600"/>
          </a:xfrm>
          <a:prstGeom prst="rect">
            <a:avLst/>
          </a:prstGeom>
          <a:noFill/>
        </p:spPr>
      </p:pic>
      <p:sp>
        <p:nvSpPr>
          <p:cNvPr id="7" name="Slide Number Placeholder 6"/>
          <p:cNvSpPr>
            <a:spLocks noGrp="1"/>
          </p:cNvSpPr>
          <p:nvPr>
            <p:ph type="sldNum" sz="quarter" idx="12"/>
          </p:nvPr>
        </p:nvSpPr>
        <p:spPr/>
        <p:txBody>
          <a:bodyPr/>
          <a:lstStyle/>
          <a:p>
            <a:fld id="{A59F65AA-5AD6-4B27-A329-0A7EBCBF0449}" type="slidenum">
              <a:rPr lang="en-US" smtClean="0"/>
              <a:t>4</a:t>
            </a:fld>
            <a:endParaRPr lang="en-US"/>
          </a:p>
        </p:txBody>
      </p:sp>
    </p:spTree>
    <p:extLst>
      <p:ext uri="{BB962C8B-B14F-4D97-AF65-F5344CB8AC3E}">
        <p14:creationId xmlns:p14="http://schemas.microsoft.com/office/powerpoint/2010/main" val="21565018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buNone/>
            </a:pPr>
            <a:r>
              <a:rPr lang="en-US" b="1" dirty="0" smtClean="0"/>
              <a:t>Example: </a:t>
            </a:r>
          </a:p>
          <a:p>
            <a:r>
              <a:rPr lang="en-US" dirty="0" smtClean="0"/>
              <a:t>Areas of </a:t>
            </a:r>
            <a:r>
              <a:rPr lang="en-US" dirty="0" err="1" smtClean="0"/>
              <a:t>sprayable</a:t>
            </a:r>
            <a:r>
              <a:rPr lang="en-US" dirty="0" smtClean="0"/>
              <a:t> surfaces with DDT from a sample of 15 houses are as follows (m2) :</a:t>
            </a:r>
          </a:p>
          <a:p>
            <a:endParaRPr lang="en-US" dirty="0" smtClean="0"/>
          </a:p>
          <a:p>
            <a:r>
              <a:rPr lang="en-US" dirty="0" smtClean="0"/>
              <a:t>101,105,110,114,115,124,125, 125, 130, 133, 135, 136, 137,  140, 145</a:t>
            </a:r>
          </a:p>
          <a:p>
            <a:endParaRPr lang="en-US" dirty="0" smtClean="0"/>
          </a:p>
          <a:p>
            <a:r>
              <a:rPr lang="en-US" dirty="0" smtClean="0"/>
              <a:t>Find the variance and standard deviation of the above distribution.</a:t>
            </a:r>
          </a:p>
          <a:p>
            <a:endParaRPr lang="en-US" dirty="0" smtClean="0"/>
          </a:p>
          <a:p>
            <a:r>
              <a:rPr lang="en-US" dirty="0" smtClean="0"/>
              <a:t>The mean of the sample is 125 m</a:t>
            </a:r>
            <a:r>
              <a:rPr lang="en-US" baseline="30000" dirty="0" smtClean="0"/>
              <a:t>2</a:t>
            </a:r>
            <a:r>
              <a:rPr lang="en-US" dirty="0" smtClean="0"/>
              <a:t> .</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40</a:t>
            </a:fld>
            <a:endParaRPr lang="en-US"/>
          </a:p>
        </p:txBody>
      </p:sp>
    </p:spTree>
    <p:extLst>
      <p:ext uri="{BB962C8B-B14F-4D97-AF65-F5344CB8AC3E}">
        <p14:creationId xmlns:p14="http://schemas.microsoft.com/office/powerpoint/2010/main" val="1454290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pt-BR" dirty="0" smtClean="0"/>
              <a:t>Variance (sample) = S</a:t>
            </a:r>
            <a:r>
              <a:rPr lang="pt-BR" baseline="30000" dirty="0" smtClean="0"/>
              <a:t>2</a:t>
            </a:r>
            <a:r>
              <a:rPr lang="pt-BR" dirty="0" smtClean="0"/>
              <a:t> = Σ(xi –x)</a:t>
            </a:r>
            <a:r>
              <a:rPr lang="pt-BR" baseline="30000" dirty="0" smtClean="0"/>
              <a:t>2</a:t>
            </a:r>
            <a:r>
              <a:rPr lang="pt-BR" dirty="0" smtClean="0"/>
              <a:t>/n-1</a:t>
            </a:r>
          </a:p>
          <a:p>
            <a:pPr>
              <a:buNone/>
            </a:pPr>
            <a:endParaRPr lang="en-US" dirty="0" smtClean="0"/>
          </a:p>
          <a:p>
            <a:pPr>
              <a:buNone/>
            </a:pPr>
            <a:r>
              <a:rPr lang="en-US" dirty="0" smtClean="0"/>
              <a:t>= (101-125)</a:t>
            </a:r>
            <a:r>
              <a:rPr lang="en-US" baseline="30000" dirty="0" smtClean="0"/>
              <a:t>2</a:t>
            </a:r>
            <a:r>
              <a:rPr lang="en-US" dirty="0" smtClean="0"/>
              <a:t> + (105-125)</a:t>
            </a:r>
            <a:r>
              <a:rPr lang="en-US" baseline="30000" dirty="0" smtClean="0"/>
              <a:t>2</a:t>
            </a:r>
            <a:r>
              <a:rPr lang="en-US" dirty="0" smtClean="0"/>
              <a:t>+ …. (145-125)</a:t>
            </a:r>
            <a:r>
              <a:rPr lang="en-US" baseline="30000" dirty="0" smtClean="0"/>
              <a:t>2</a:t>
            </a:r>
            <a:r>
              <a:rPr lang="en-US" dirty="0" smtClean="0"/>
              <a:t>} / (15-1)</a:t>
            </a:r>
          </a:p>
          <a:p>
            <a:pPr>
              <a:buNone/>
            </a:pPr>
            <a:endParaRPr lang="en-US" dirty="0" smtClean="0"/>
          </a:p>
          <a:p>
            <a:pPr>
              <a:buNone/>
            </a:pPr>
            <a:r>
              <a:rPr lang="en-US" dirty="0" smtClean="0"/>
              <a:t>= 2502/14  = 178.71m</a:t>
            </a:r>
            <a:r>
              <a:rPr lang="en-US" baseline="30000" dirty="0" smtClean="0"/>
              <a:t>2</a:t>
            </a:r>
            <a:r>
              <a:rPr lang="en-US" dirty="0" smtClean="0"/>
              <a:t> </a:t>
            </a:r>
          </a:p>
          <a:p>
            <a:endParaRPr lang="en-US" dirty="0" smtClean="0"/>
          </a:p>
          <a:p>
            <a:r>
              <a:rPr lang="en-US" dirty="0" smtClean="0"/>
              <a:t>Hence, the standard deviation =        = 13.37m</a:t>
            </a:r>
            <a:r>
              <a:rPr lang="en-US" baseline="30000" dirty="0" smtClean="0"/>
              <a:t>2</a:t>
            </a:r>
            <a:r>
              <a:rPr lang="en-US" dirty="0" smtClean="0"/>
              <a:t> </a:t>
            </a:r>
          </a:p>
          <a:p>
            <a:endParaRPr lang="en-US" dirty="0"/>
          </a:p>
        </p:txBody>
      </p:sp>
      <p:sp>
        <p:nvSpPr>
          <p:cNvPr id="30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07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078"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080"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082"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3081" name="Picture 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105400" y="4114800"/>
            <a:ext cx="609600" cy="381000"/>
          </a:xfrm>
          <a:prstGeom prst="rect">
            <a:avLst/>
          </a:prstGeom>
          <a:noFill/>
        </p:spPr>
      </p:pic>
      <p:sp>
        <p:nvSpPr>
          <p:cNvPr id="14" name="Slide Number Placeholder 13"/>
          <p:cNvSpPr>
            <a:spLocks noGrp="1"/>
          </p:cNvSpPr>
          <p:nvPr>
            <p:ph type="sldNum" sz="quarter" idx="12"/>
          </p:nvPr>
        </p:nvSpPr>
        <p:spPr/>
        <p:txBody>
          <a:bodyPr/>
          <a:lstStyle/>
          <a:p>
            <a:fld id="{A59F65AA-5AD6-4B27-A329-0A7EBCBF0449}" type="slidenum">
              <a:rPr lang="en-US" smtClean="0"/>
              <a:t>41</a:t>
            </a:fld>
            <a:endParaRPr lang="en-US"/>
          </a:p>
        </p:txBody>
      </p:sp>
    </p:spTree>
    <p:extLst>
      <p:ext uri="{BB962C8B-B14F-4D97-AF65-F5344CB8AC3E}">
        <p14:creationId xmlns:p14="http://schemas.microsoft.com/office/powerpoint/2010/main" val="4277021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dirty="0" smtClean="0"/>
              <a:t>Coefficient of Variation </a:t>
            </a:r>
            <a:endParaRPr lang="en-US" dirty="0"/>
          </a:p>
        </p:txBody>
      </p:sp>
      <p:sp>
        <p:nvSpPr>
          <p:cNvPr id="5" name="Content Placeholder 4"/>
          <p:cNvSpPr>
            <a:spLocks noGrp="1"/>
          </p:cNvSpPr>
          <p:nvPr>
            <p:ph sz="quarter" idx="1"/>
          </p:nvPr>
        </p:nvSpPr>
        <p:spPr/>
        <p:txBody>
          <a:bodyPr/>
          <a:lstStyle/>
          <a:p>
            <a:pPr algn="just">
              <a:buNone/>
            </a:pPr>
            <a:r>
              <a:rPr lang="en-US" b="1" dirty="0" smtClean="0"/>
              <a:t>Definition: </a:t>
            </a:r>
          </a:p>
          <a:p>
            <a:pPr algn="just"/>
            <a:r>
              <a:rPr lang="en-US" dirty="0" smtClean="0"/>
              <a:t>The coefficient of variation (CV) is defined by: 100</a:t>
            </a:r>
            <a:r>
              <a:rPr lang="en-US" b="1" dirty="0" smtClean="0"/>
              <a:t>% </a:t>
            </a:r>
            <a:r>
              <a:rPr lang="el-GR" dirty="0" smtClean="0"/>
              <a:t>Χ </a:t>
            </a:r>
            <a:endParaRPr lang="en-US" dirty="0" smtClean="0"/>
          </a:p>
          <a:p>
            <a:pPr algn="just"/>
            <a:endParaRPr lang="en-US" dirty="0" smtClean="0"/>
          </a:p>
          <a:p>
            <a:pPr algn="just"/>
            <a:r>
              <a:rPr lang="en-US" dirty="0" smtClean="0"/>
              <a:t>The coefficient of variation is most useful in comparing the variability of several different samples each with different means. </a:t>
            </a:r>
          </a:p>
          <a:p>
            <a:pPr algn="just"/>
            <a:endParaRPr lang="en-US" dirty="0" smtClean="0"/>
          </a:p>
          <a:p>
            <a:pPr algn="just"/>
            <a:r>
              <a:rPr lang="en-US" dirty="0" smtClean="0"/>
              <a:t>This is because a higher variability is usually expected when the mean increases and the CV is a measure that accounts for this variability.</a:t>
            </a:r>
          </a:p>
          <a:p>
            <a:pPr algn="just"/>
            <a:endParaRPr lang="en-US" dirty="0" smtClean="0"/>
          </a:p>
          <a:p>
            <a:pPr algn="just"/>
            <a:endParaRPr lang="en-US" dirty="0"/>
          </a:p>
        </p:txBody>
      </p:sp>
      <p:sp>
        <p:nvSpPr>
          <p:cNvPr id="5325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325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53254"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077200" y="1752600"/>
            <a:ext cx="304800" cy="381000"/>
          </a:xfrm>
          <a:prstGeom prst="rect">
            <a:avLst/>
          </a:prstGeom>
          <a:noFill/>
        </p:spPr>
      </p:pic>
      <p:sp>
        <p:nvSpPr>
          <p:cNvPr id="11" name="Slide Number Placeholder 10"/>
          <p:cNvSpPr>
            <a:spLocks noGrp="1"/>
          </p:cNvSpPr>
          <p:nvPr>
            <p:ph type="sldNum" sz="quarter" idx="12"/>
          </p:nvPr>
        </p:nvSpPr>
        <p:spPr/>
        <p:txBody>
          <a:bodyPr/>
          <a:lstStyle/>
          <a:p>
            <a:fld id="{A59F65AA-5AD6-4B27-A329-0A7EBCBF0449}" type="slidenum">
              <a:rPr lang="en-US" smtClean="0"/>
              <a:t>42</a:t>
            </a:fld>
            <a:endParaRPr lang="en-US"/>
          </a:p>
        </p:txBody>
      </p:sp>
    </p:spTree>
    <p:extLst>
      <p:ext uri="{BB962C8B-B14F-4D97-AF65-F5344CB8AC3E}">
        <p14:creationId xmlns:p14="http://schemas.microsoft.com/office/powerpoint/2010/main" val="3059357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US" dirty="0" smtClean="0"/>
              <a:t>The coefficient of variation is also useful for comparing the reproducibility of different variables. </a:t>
            </a:r>
          </a:p>
          <a:p>
            <a:pPr algn="just"/>
            <a:endParaRPr lang="en-US" dirty="0" smtClean="0"/>
          </a:p>
          <a:p>
            <a:pPr algn="just"/>
            <a:r>
              <a:rPr lang="en-US" dirty="0" smtClean="0"/>
              <a:t>CV is a relative measure free from unit of measurement. </a:t>
            </a:r>
          </a:p>
          <a:p>
            <a:pPr algn="just"/>
            <a:endParaRPr lang="en-US" dirty="0" smtClean="0"/>
          </a:p>
          <a:p>
            <a:pPr algn="just"/>
            <a:r>
              <a:rPr lang="en-US" dirty="0" smtClean="0"/>
              <a:t>CV remains the same regardless of what units are used, because if the units are changed by a factor C, both the mean and SD change by the factor C; the CV, which is the ratio  between them, remains uncharged.</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43</a:t>
            </a:fld>
            <a:endParaRPr lang="en-US"/>
          </a:p>
        </p:txBody>
      </p:sp>
    </p:spTree>
    <p:extLst>
      <p:ext uri="{BB962C8B-B14F-4D97-AF65-F5344CB8AC3E}">
        <p14:creationId xmlns:p14="http://schemas.microsoft.com/office/powerpoint/2010/main" val="2727762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3352800"/>
          </a:xfrm>
        </p:spPr>
        <p:txBody>
          <a:bodyPr>
            <a:normAutofit/>
          </a:bodyPr>
          <a:lstStyle/>
          <a:p>
            <a:pPr>
              <a:buNone/>
            </a:pPr>
            <a:r>
              <a:rPr lang="en-US" dirty="0" smtClean="0"/>
              <a:t>Example: </a:t>
            </a:r>
          </a:p>
          <a:p>
            <a:r>
              <a:rPr lang="en-US" dirty="0" smtClean="0"/>
              <a:t>Compute the CV for the birth weight data when they are expressed in grams</a:t>
            </a:r>
          </a:p>
          <a:p>
            <a:endParaRPr lang="en-US" dirty="0" smtClean="0"/>
          </a:p>
          <a:p>
            <a:r>
              <a:rPr lang="en-US" dirty="0" smtClean="0"/>
              <a:t>2069, 2581, 2759, 2834, 2838, 2841, 3031, 3101, 3200, 3245, 3248, 3260, 3265, 3314, 3323, 3484, 3541, 3609, 3649, 4146</a:t>
            </a:r>
          </a:p>
          <a:p>
            <a:endParaRPr lang="en-US" dirty="0"/>
          </a:p>
        </p:txBody>
      </p:sp>
      <p:pic>
        <p:nvPicPr>
          <p:cNvPr id="54274" name="Picture 2"/>
          <p:cNvPicPr>
            <a:picLocks noChangeAspect="1" noChangeArrowheads="1"/>
          </p:cNvPicPr>
          <p:nvPr/>
        </p:nvPicPr>
        <p:blipFill>
          <a:blip r:embed="rId2"/>
          <a:srcRect/>
          <a:stretch>
            <a:fillRect/>
          </a:stretch>
        </p:blipFill>
        <p:spPr bwMode="auto">
          <a:xfrm>
            <a:off x="914400" y="4343400"/>
            <a:ext cx="7924800" cy="18097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59F65AA-5AD6-4B27-A329-0A7EBCBF0449}" type="slidenum">
              <a:rPr lang="en-US" smtClean="0"/>
              <a:t>44</a:t>
            </a:fld>
            <a:endParaRPr lang="en-US"/>
          </a:p>
        </p:txBody>
      </p:sp>
    </p:spTree>
    <p:extLst>
      <p:ext uri="{BB962C8B-B14F-4D97-AF65-F5344CB8AC3E}">
        <p14:creationId xmlns:p14="http://schemas.microsoft.com/office/powerpoint/2010/main" val="2188778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3276600" cy="4525963"/>
          </a:xfrm>
        </p:spPr>
        <p:txBody>
          <a:bodyPr/>
          <a:lstStyle/>
          <a:p>
            <a:endParaRPr lang="en-US" dirty="0"/>
          </a:p>
        </p:txBody>
      </p:sp>
      <p:pic>
        <p:nvPicPr>
          <p:cNvPr id="1026" name="Picture 2" descr="https://www.startpage.com/av/proxy-image?piurl=https%3A%2F%2Fmedia.istockphoto.com%2Fid%2F1397892955%2Fphoto%2Fthank-you-message-for-card-presentation-business-expressing-gratitude-acknowledgment-and.jpg%3Fs%3D612x612%26w%3D0%26k%3D20%26c%3D7Lyf2sRAJnX_uiDy3ZEytmirul8pyJWm4l2fxiUtdvk%3D&amp;sp=1732638554Tc8ab54dae8039ec2110d25d0ba72301ddcc8ad02359555615ea03c0dbefdec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456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buNone/>
            </a:pPr>
            <a:r>
              <a:rPr lang="en-US" dirty="0"/>
              <a:t>Example: </a:t>
            </a:r>
            <a:endParaRPr lang="en-US" dirty="0" smtClean="0"/>
          </a:p>
          <a:p>
            <a:pPr algn="just"/>
            <a:r>
              <a:rPr lang="en-US" dirty="0" smtClean="0"/>
              <a:t>Suppose the sample consists of birth weights (in grams) of all live born infants born at a private hospital in a city, during a 1-week period. </a:t>
            </a:r>
          </a:p>
          <a:p>
            <a:pPr algn="just"/>
            <a:endParaRPr lang="en-US" dirty="0" smtClean="0"/>
          </a:p>
          <a:p>
            <a:pPr algn="just"/>
            <a:r>
              <a:rPr lang="en-US" dirty="0" smtClean="0"/>
              <a:t>2069</a:t>
            </a:r>
            <a:r>
              <a:rPr lang="en-US" dirty="0"/>
              <a:t>, 2581, 2759, 2834, 2838, 2841, 3031, 3101, 3200, 3245, </a:t>
            </a:r>
            <a:r>
              <a:rPr lang="en-US" dirty="0" smtClean="0"/>
              <a:t>3248, 3260</a:t>
            </a:r>
            <a:r>
              <a:rPr lang="en-US" dirty="0"/>
              <a:t>, 3265, 3314, 3323, 3484, 3541, 3609, 3649, </a:t>
            </a:r>
            <a:r>
              <a:rPr lang="en-US" dirty="0" smtClean="0"/>
              <a:t>4146</a:t>
            </a:r>
          </a:p>
          <a:p>
            <a:pPr algn="just"/>
            <a:endParaRPr lang="en-US" dirty="0" smtClean="0"/>
          </a:p>
          <a:p>
            <a:pPr algn="just"/>
            <a:r>
              <a:rPr lang="en-US" dirty="0" smtClean="0"/>
              <a:t>What is the arithmetic mean for the sample birth weights? </a:t>
            </a:r>
          </a:p>
          <a:p>
            <a:pPr algn="just"/>
            <a:endParaRPr lang="en-US" dirty="0" smtClean="0"/>
          </a:p>
          <a:p>
            <a:pPr algn="just">
              <a:buNone/>
            </a:pPr>
            <a:endParaRPr lang="en-US" dirty="0" smtClean="0"/>
          </a:p>
          <a:p>
            <a:pPr algn="just"/>
            <a:endParaRPr lang="en-US" dirty="0"/>
          </a:p>
        </p:txBody>
      </p:sp>
      <p:sp>
        <p:nvSpPr>
          <p:cNvPr id="215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 name="Slide Number Placeholder 4"/>
          <p:cNvSpPr>
            <a:spLocks noGrp="1"/>
          </p:cNvSpPr>
          <p:nvPr>
            <p:ph type="sldNum" sz="quarter" idx="12"/>
          </p:nvPr>
        </p:nvSpPr>
        <p:spPr/>
        <p:txBody>
          <a:bodyPr/>
          <a:lstStyle/>
          <a:p>
            <a:fld id="{A59F65AA-5AD6-4B27-A329-0A7EBCBF0449}" type="slidenum">
              <a:rPr lang="en-US" smtClean="0"/>
              <a:t>5</a:t>
            </a:fld>
            <a:endParaRPr lang="en-US"/>
          </a:p>
        </p:txBody>
      </p:sp>
    </p:spTree>
    <p:extLst>
      <p:ext uri="{BB962C8B-B14F-4D97-AF65-F5344CB8AC3E}">
        <p14:creationId xmlns:p14="http://schemas.microsoft.com/office/powerpoint/2010/main" val="1517147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638800"/>
          </a:xfrm>
        </p:spPr>
        <p:txBody>
          <a:bodyPr/>
          <a:lstStyle/>
          <a:p>
            <a:r>
              <a:rPr lang="en-US" dirty="0" smtClean="0"/>
              <a:t>Solution</a:t>
            </a:r>
          </a:p>
          <a:p>
            <a:endParaRPr lang="en-US" dirty="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pic>
        <p:nvPicPr>
          <p:cNvPr id="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38200" y="2362200"/>
            <a:ext cx="2133600" cy="762000"/>
          </a:xfrm>
          <a:prstGeom prst="rect">
            <a:avLst/>
          </a:prstGeom>
          <a:noFill/>
        </p:spPr>
      </p:pic>
      <p:sp>
        <p:nvSpPr>
          <p:cNvPr id="2253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2252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66800" y="3276600"/>
            <a:ext cx="1219200" cy="914400"/>
          </a:xfrm>
          <a:prstGeom prst="rect">
            <a:avLst/>
          </a:prstGeom>
          <a:noFill/>
        </p:spPr>
      </p:pic>
      <p:sp>
        <p:nvSpPr>
          <p:cNvPr id="2253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22531"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38200" y="4343400"/>
            <a:ext cx="2514600" cy="914400"/>
          </a:xfrm>
          <a:prstGeom prst="rect">
            <a:avLst/>
          </a:prstGeom>
          <a:noFill/>
        </p:spPr>
      </p:pic>
      <p:sp>
        <p:nvSpPr>
          <p:cNvPr id="22536"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A59F65AA-5AD6-4B27-A329-0A7EBCBF0449}" type="slidenum">
              <a:rPr lang="en-US" smtClean="0"/>
              <a:t>6</a:t>
            </a:fld>
            <a:endParaRPr lang="en-US"/>
          </a:p>
        </p:txBody>
      </p:sp>
      <p:pic>
        <p:nvPicPr>
          <p:cNvPr id="44034" name="Picture 2"/>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066800" y="5486400"/>
            <a:ext cx="754063" cy="647700"/>
          </a:xfrm>
          <a:prstGeom prst="rect">
            <a:avLst/>
          </a:prstGeom>
          <a:noFill/>
        </p:spPr>
      </p:pic>
      <p:pic>
        <p:nvPicPr>
          <p:cNvPr id="44033" name="Picture 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286000" y="5562600"/>
            <a:ext cx="906463" cy="411163"/>
          </a:xfrm>
          <a:prstGeom prst="rect">
            <a:avLst/>
          </a:prstGeom>
          <a:noFill/>
        </p:spPr>
      </p:pic>
      <p:sp>
        <p:nvSpPr>
          <p:cNvPr id="44035" name="Rectangle 3"/>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4037" name="Rectangle 5"/>
          <p:cNvSpPr>
            <a:spLocks noChangeArrowheads="1"/>
          </p:cNvSpPr>
          <p:nvPr/>
        </p:nvSpPr>
        <p:spPr bwMode="auto">
          <a:xfrm>
            <a:off x="0" y="1516063"/>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358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745163"/>
          </a:xfrm>
        </p:spPr>
        <p:txBody>
          <a:bodyPr>
            <a:normAutofit lnSpcReduction="10000"/>
          </a:bodyPr>
          <a:lstStyle/>
          <a:p>
            <a:pPr algn="just"/>
            <a:r>
              <a:rPr lang="en-US" dirty="0"/>
              <a:t>The arithmetic mean </a:t>
            </a:r>
            <a:r>
              <a:rPr lang="en-US" dirty="0" smtClean="0"/>
              <a:t>is </a:t>
            </a:r>
            <a:r>
              <a:rPr lang="en-US" dirty="0"/>
              <a:t>in general, a very natural measure of </a:t>
            </a:r>
            <a:r>
              <a:rPr lang="en-US" dirty="0" smtClean="0"/>
              <a:t>central location</a:t>
            </a:r>
            <a:r>
              <a:rPr lang="en-US" dirty="0"/>
              <a:t>. One of its principal limitations, however, is that it is </a:t>
            </a:r>
            <a:r>
              <a:rPr lang="en-US" b="1" dirty="0" smtClean="0"/>
              <a:t>overly sensitive </a:t>
            </a:r>
            <a:r>
              <a:rPr lang="en-US" b="1" dirty="0"/>
              <a:t>to extreme values. </a:t>
            </a:r>
            <a:endParaRPr lang="en-US" b="1" dirty="0" smtClean="0"/>
          </a:p>
          <a:p>
            <a:pPr algn="just"/>
            <a:endParaRPr lang="en-US" b="1" dirty="0"/>
          </a:p>
          <a:p>
            <a:pPr algn="just"/>
            <a:r>
              <a:rPr lang="en-US" dirty="0" smtClean="0"/>
              <a:t>It </a:t>
            </a:r>
            <a:r>
              <a:rPr lang="en-US" dirty="0"/>
              <a:t>may not </a:t>
            </a:r>
            <a:r>
              <a:rPr lang="en-US" dirty="0" smtClean="0"/>
              <a:t>be representative </a:t>
            </a:r>
            <a:r>
              <a:rPr lang="en-US" dirty="0"/>
              <a:t>of the location of the great majority of the </a:t>
            </a:r>
            <a:r>
              <a:rPr lang="en-US" dirty="0" smtClean="0"/>
              <a:t>sample points.</a:t>
            </a:r>
          </a:p>
          <a:p>
            <a:pPr algn="just"/>
            <a:endParaRPr lang="en-US" dirty="0" smtClean="0"/>
          </a:p>
          <a:p>
            <a:pPr algn="just"/>
            <a:r>
              <a:rPr lang="en-US" dirty="0" smtClean="0"/>
              <a:t>The </a:t>
            </a:r>
            <a:r>
              <a:rPr lang="en-US" dirty="0"/>
              <a:t>arithmetic mean is a poor measure of </a:t>
            </a:r>
            <a:r>
              <a:rPr lang="en-US" dirty="0" smtClean="0"/>
              <a:t>central location </a:t>
            </a:r>
            <a:r>
              <a:rPr lang="en-US" dirty="0"/>
              <a:t>in these types of sample, since it does not reflect the </a:t>
            </a:r>
            <a:r>
              <a:rPr lang="en-US" dirty="0" smtClean="0"/>
              <a:t>center </a:t>
            </a:r>
            <a:r>
              <a:rPr lang="en-US" dirty="0"/>
              <a:t>of sample. </a:t>
            </a:r>
            <a:endParaRPr lang="en-US" dirty="0" smtClean="0"/>
          </a:p>
          <a:p>
            <a:pPr algn="just"/>
            <a:endParaRPr lang="en-US" dirty="0"/>
          </a:p>
          <a:p>
            <a:pPr algn="just"/>
            <a:r>
              <a:rPr lang="en-US" dirty="0" smtClean="0"/>
              <a:t>Nevertheless</a:t>
            </a:r>
            <a:r>
              <a:rPr lang="en-US" dirty="0"/>
              <a:t>, the arithmetic mean is by far the </a:t>
            </a:r>
            <a:r>
              <a:rPr lang="en-US" dirty="0" smtClean="0"/>
              <a:t>most widely </a:t>
            </a:r>
            <a:r>
              <a:rPr lang="en-US" dirty="0"/>
              <a:t>used measure of central location.</a:t>
            </a:r>
          </a:p>
        </p:txBody>
      </p:sp>
      <p:sp>
        <p:nvSpPr>
          <p:cNvPr id="4" name="Slide Number Placeholder 3"/>
          <p:cNvSpPr>
            <a:spLocks noGrp="1"/>
          </p:cNvSpPr>
          <p:nvPr>
            <p:ph type="sldNum" sz="quarter" idx="12"/>
          </p:nvPr>
        </p:nvSpPr>
        <p:spPr/>
        <p:txBody>
          <a:bodyPr/>
          <a:lstStyle/>
          <a:p>
            <a:fld id="{A59F65AA-5AD6-4B27-A329-0A7EBCBF0449}" type="slidenum">
              <a:rPr lang="en-US" smtClean="0"/>
              <a:t>7</a:t>
            </a:fld>
            <a:endParaRPr lang="en-US"/>
          </a:p>
        </p:txBody>
      </p:sp>
    </p:spTree>
    <p:extLst>
      <p:ext uri="{BB962C8B-B14F-4D97-AF65-F5344CB8AC3E}">
        <p14:creationId xmlns:p14="http://schemas.microsoft.com/office/powerpoint/2010/main" val="496693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2"/>
          </a:solidFill>
        </p:spPr>
        <p:txBody>
          <a:bodyPr/>
          <a:lstStyle/>
          <a:p>
            <a:pPr algn="ctr"/>
            <a:r>
              <a:rPr lang="en-US" dirty="0" smtClean="0"/>
              <a:t>Characteristics of Mean </a:t>
            </a:r>
            <a:endParaRPr lang="en-US" dirty="0"/>
          </a:p>
        </p:txBody>
      </p:sp>
      <p:sp>
        <p:nvSpPr>
          <p:cNvPr id="3" name="Slide Number Placeholder 2"/>
          <p:cNvSpPr>
            <a:spLocks noGrp="1"/>
          </p:cNvSpPr>
          <p:nvPr>
            <p:ph type="sldNum" sz="quarter" idx="12"/>
          </p:nvPr>
        </p:nvSpPr>
        <p:spPr/>
        <p:txBody>
          <a:bodyPr/>
          <a:lstStyle/>
          <a:p>
            <a:fld id="{A59F65AA-5AD6-4B27-A329-0A7EBCBF0449}" type="slidenum">
              <a:rPr lang="en-US" smtClean="0"/>
              <a:t>8</a:t>
            </a:fld>
            <a:endParaRPr lang="en-US"/>
          </a:p>
        </p:txBody>
      </p:sp>
      <p:sp>
        <p:nvSpPr>
          <p:cNvPr id="4" name="Content Placeholder 3"/>
          <p:cNvSpPr>
            <a:spLocks noGrp="1"/>
          </p:cNvSpPr>
          <p:nvPr>
            <p:ph sz="quarter" idx="1"/>
          </p:nvPr>
        </p:nvSpPr>
        <p:spPr>
          <a:xfrm>
            <a:off x="457200" y="762000"/>
            <a:ext cx="8458200" cy="5394960"/>
          </a:xfrm>
        </p:spPr>
        <p:txBody>
          <a:bodyPr>
            <a:noAutofit/>
          </a:bodyPr>
          <a:lstStyle/>
          <a:p>
            <a:pPr algn="just"/>
            <a:r>
              <a:rPr lang="en-US" sz="2800" dirty="0" smtClean="0"/>
              <a:t>Uniqueness(for a given sets of data there is one and only one arithmetic mean).</a:t>
            </a:r>
          </a:p>
          <a:p>
            <a:pPr algn="just"/>
            <a:endParaRPr lang="en-US" sz="2800" dirty="0" smtClean="0"/>
          </a:p>
          <a:p>
            <a:pPr algn="just"/>
            <a:r>
              <a:rPr lang="en-US" sz="2800" dirty="0" smtClean="0"/>
              <a:t>Simplicity(The arithmetic mean is simple to understood and easy to compute).</a:t>
            </a:r>
          </a:p>
          <a:p>
            <a:pPr algn="just"/>
            <a:endParaRPr lang="en-US" sz="2800" dirty="0" smtClean="0"/>
          </a:p>
          <a:p>
            <a:pPr algn="just"/>
            <a:r>
              <a:rPr lang="en-US" sz="2800" dirty="0" smtClean="0"/>
              <a:t>It can only be used with quantitative data.</a:t>
            </a:r>
          </a:p>
          <a:p>
            <a:pPr algn="just"/>
            <a:endParaRPr lang="en-US" sz="2800" dirty="0" smtClean="0"/>
          </a:p>
          <a:p>
            <a:pPr algn="just"/>
            <a:r>
              <a:rPr lang="en-US" sz="2800" dirty="0" smtClean="0"/>
              <a:t>The mean will always exist, but it might not be an actual data value.</a:t>
            </a:r>
          </a:p>
        </p:txBody>
      </p:sp>
    </p:spTree>
    <p:extLst>
      <p:ext uri="{BB962C8B-B14F-4D97-AF65-F5344CB8AC3E}">
        <p14:creationId xmlns:p14="http://schemas.microsoft.com/office/powerpoint/2010/main" val="3347830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9F65AA-5AD6-4B27-A329-0A7EBCBF0449}" type="slidenum">
              <a:rPr lang="en-US" smtClean="0"/>
              <a:t>9</a:t>
            </a:fld>
            <a:endParaRPr lang="en-US"/>
          </a:p>
        </p:txBody>
      </p:sp>
      <p:sp>
        <p:nvSpPr>
          <p:cNvPr id="4" name="Content Placeholder 3"/>
          <p:cNvSpPr>
            <a:spLocks noGrp="1"/>
          </p:cNvSpPr>
          <p:nvPr>
            <p:ph sz="quarter" idx="1"/>
          </p:nvPr>
        </p:nvSpPr>
        <p:spPr>
          <a:xfrm>
            <a:off x="457200" y="838200"/>
            <a:ext cx="8229600" cy="5166360"/>
          </a:xfrm>
        </p:spPr>
        <p:txBody>
          <a:bodyPr>
            <a:noAutofit/>
          </a:bodyPr>
          <a:lstStyle/>
          <a:p>
            <a:pPr algn="just"/>
            <a:endParaRPr lang="en-US" sz="2800" dirty="0" smtClean="0"/>
          </a:p>
          <a:p>
            <a:pPr algn="just"/>
            <a:r>
              <a:rPr lang="en-US" sz="2800" dirty="0" smtClean="0"/>
              <a:t>Every data value has an effect on the mean, unlike the median and the mode. </a:t>
            </a:r>
          </a:p>
          <a:p>
            <a:pPr algn="just"/>
            <a:endParaRPr lang="en-US" sz="2800" dirty="0" smtClean="0"/>
          </a:p>
          <a:p>
            <a:pPr algn="just"/>
            <a:r>
              <a:rPr lang="en-US" sz="2800" dirty="0" smtClean="0"/>
              <a:t>It can be more sensitive to extreme data values than the median.</a:t>
            </a:r>
          </a:p>
          <a:p>
            <a:pPr algn="just"/>
            <a:endParaRPr lang="en-US" sz="2800" dirty="0" smtClean="0"/>
          </a:p>
          <a:p>
            <a:pPr algn="just"/>
            <a:r>
              <a:rPr lang="en-US" sz="2800" dirty="0" smtClean="0"/>
              <a:t>The sum of the deviations about it is zero.</a:t>
            </a:r>
          </a:p>
          <a:p>
            <a:pPr algn="just"/>
            <a:endParaRPr lang="en-US" sz="2800" dirty="0" smtClean="0"/>
          </a:p>
          <a:p>
            <a:endParaRPr lang="en-US" sz="2800" dirty="0"/>
          </a:p>
        </p:txBody>
      </p:sp>
      <p:sp>
        <p:nvSpPr>
          <p:cNvPr id="5" name="Title 1"/>
          <p:cNvSpPr>
            <a:spLocks noGrp="1"/>
          </p:cNvSpPr>
          <p:nvPr>
            <p:ph type="title"/>
          </p:nvPr>
        </p:nvSpPr>
        <p:spPr>
          <a:xfrm>
            <a:off x="0" y="0"/>
            <a:ext cx="9144000" cy="838200"/>
          </a:xfrm>
          <a:solidFill>
            <a:schemeClr val="accent2"/>
          </a:solidFill>
        </p:spPr>
        <p:txBody>
          <a:bodyPr/>
          <a:lstStyle/>
          <a:p>
            <a:pPr algn="ctr"/>
            <a:r>
              <a:rPr lang="en-US" dirty="0" smtClean="0"/>
              <a:t>Characteristics of Mean cont…. </a:t>
            </a:r>
            <a:endParaRPr lang="en-US" dirty="0"/>
          </a:p>
        </p:txBody>
      </p:sp>
    </p:spTree>
    <p:extLst>
      <p:ext uri="{BB962C8B-B14F-4D97-AF65-F5344CB8AC3E}">
        <p14:creationId xmlns:p14="http://schemas.microsoft.com/office/powerpoint/2010/main" val="5865027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155</TotalTime>
  <Words>2777</Words>
  <Application>Microsoft Office PowerPoint</Application>
  <PresentationFormat>On-screen Show (4:3)</PresentationFormat>
  <Paragraphs>397</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Origin</vt:lpstr>
      <vt:lpstr>Measures of Central tendency and dispersion</vt:lpstr>
      <vt:lpstr>Measures of Central Tendency </vt:lpstr>
      <vt:lpstr>Introduction </vt:lpstr>
      <vt:lpstr>1. Arithmetic Mean</vt:lpstr>
      <vt:lpstr>PowerPoint Presentation</vt:lpstr>
      <vt:lpstr>PowerPoint Presentation</vt:lpstr>
      <vt:lpstr>PowerPoint Presentation</vt:lpstr>
      <vt:lpstr>Characteristics of Mean </vt:lpstr>
      <vt:lpstr>Characteristics of Mean cont…. </vt:lpstr>
      <vt:lpstr>Mean for a grouped data</vt:lpstr>
      <vt:lpstr>PowerPoint Presentation</vt:lpstr>
      <vt:lpstr>Median </vt:lpstr>
      <vt:lpstr>PowerPoint Presentation</vt:lpstr>
      <vt:lpstr>Median Cont…..</vt:lpstr>
      <vt:lpstr>Median Cont…..</vt:lpstr>
      <vt:lpstr>Median Cont…</vt:lpstr>
      <vt:lpstr>Characteristics of Median</vt:lpstr>
      <vt:lpstr>Median in a Grouped data</vt:lpstr>
      <vt:lpstr>PowerPoint Presentation</vt:lpstr>
      <vt:lpstr>Solution</vt:lpstr>
      <vt:lpstr>Mode </vt:lpstr>
      <vt:lpstr>PowerPoint Presentation</vt:lpstr>
      <vt:lpstr>Characteristics of Mode </vt:lpstr>
      <vt:lpstr>Skewness</vt:lpstr>
      <vt:lpstr>PowerPoint Presentation</vt:lpstr>
      <vt:lpstr>Measures of Variation</vt:lpstr>
      <vt:lpstr>Range</vt:lpstr>
      <vt:lpstr>Example: </vt:lpstr>
      <vt:lpstr>Characteristics of Range</vt:lpstr>
      <vt:lpstr>Quantiles</vt:lpstr>
      <vt:lpstr>PowerPoint Presentation</vt:lpstr>
      <vt:lpstr>PowerPoint Presentation</vt:lpstr>
      <vt:lpstr>PowerPoint Presentation</vt:lpstr>
      <vt:lpstr>PowerPoint Presentation</vt:lpstr>
      <vt:lpstr>PowerPoint Presentation</vt:lpstr>
      <vt:lpstr>PowerPoint Presentation</vt:lpstr>
      <vt:lpstr>Standard Deviation and Variance</vt:lpstr>
      <vt:lpstr>PowerPoint Presentation</vt:lpstr>
      <vt:lpstr>PowerPoint Presentation</vt:lpstr>
      <vt:lpstr>PowerPoint Presentation</vt:lpstr>
      <vt:lpstr>PowerPoint Presentation</vt:lpstr>
      <vt:lpstr>Coefficient of Variation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Data Collection, Organization And Presentation</dc:title>
  <dc:creator>user</dc:creator>
  <cp:lastModifiedBy>User</cp:lastModifiedBy>
  <cp:revision>73</cp:revision>
  <dcterms:created xsi:type="dcterms:W3CDTF">2017-09-12T11:08:00Z</dcterms:created>
  <dcterms:modified xsi:type="dcterms:W3CDTF">2024-12-07T17:26:27Z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1275A3EDDFE04A2095B16348ACE3E9C3_12</vt:lpwstr>
  </property>
  <property fmtid="{D5CDD505-2E9C-101B-9397-08002B2CF9AE}" pid="3" name="KSOProductBuildVer">
    <vt:lpwstr>1033-12.2.0.13215</vt:lpwstr>
  </property>
</Properties>
</file>