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257" r:id="rId3"/>
    <p:sldId id="287" r:id="rId4"/>
    <p:sldId id="258" r:id="rId5"/>
    <p:sldId id="259" r:id="rId6"/>
    <p:sldId id="260" r:id="rId7"/>
    <p:sldId id="263" r:id="rId8"/>
    <p:sldId id="288" r:id="rId9"/>
    <p:sldId id="289" r:id="rId10"/>
    <p:sldId id="290" r:id="rId11"/>
    <p:sldId id="262" r:id="rId12"/>
    <p:sldId id="264" r:id="rId13"/>
    <p:sldId id="265" r:id="rId14"/>
    <p:sldId id="266" r:id="rId15"/>
    <p:sldId id="267" r:id="rId16"/>
    <p:sldId id="268" r:id="rId17"/>
    <p:sldId id="285" r:id="rId18"/>
    <p:sldId id="269" r:id="rId19"/>
    <p:sldId id="270" r:id="rId20"/>
    <p:sldId id="271" r:id="rId21"/>
    <p:sldId id="274" r:id="rId22"/>
    <p:sldId id="275" r:id="rId23"/>
    <p:sldId id="276" r:id="rId24"/>
    <p:sldId id="291" r:id="rId25"/>
    <p:sldId id="302" r:id="rId26"/>
    <p:sldId id="303" r:id="rId27"/>
    <p:sldId id="304" r:id="rId28"/>
    <p:sldId id="296" r:id="rId29"/>
    <p:sldId id="297" r:id="rId30"/>
    <p:sldId id="298" r:id="rId31"/>
    <p:sldId id="299" r:id="rId32"/>
    <p:sldId id="300" r:id="rId33"/>
    <p:sldId id="301"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79D187-54C9-42DA-88BC-CB4C5A70D520}" type="datetimeFigureOut">
              <a:rPr lang="en-US" smtClean="0"/>
              <a:pPr/>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79B9B-5C1A-4893-BA69-12C07B19FDCD}" type="slidenum">
              <a:rPr lang="en-US" smtClean="0"/>
              <a:pPr/>
              <a:t>‹#›</a:t>
            </a:fld>
            <a:endParaRPr lang="en-US"/>
          </a:p>
        </p:txBody>
      </p:sp>
    </p:spTree>
    <p:extLst>
      <p:ext uri="{BB962C8B-B14F-4D97-AF65-F5344CB8AC3E}">
        <p14:creationId xmlns:p14="http://schemas.microsoft.com/office/powerpoint/2010/main" val="298021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F802794-8F5A-4829-B0D4-1CF58DBF1148}" type="datetime1">
              <a:rPr lang="en-US" smtClean="0"/>
              <a:pPr/>
              <a:t>12/7/2024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Biostatistics Lecture Note by Samuel.D</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568B1B7-81A6-4C91-ABF9-62018AA944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67F44-4780-4E2A-8B5E-3C367A17BAA5}" type="datetime1">
              <a:rPr lang="en-US" smtClean="0"/>
              <a:pPr/>
              <a:t>12/7/2024</a:t>
            </a:fld>
            <a:endParaRPr lang="en-US"/>
          </a:p>
        </p:txBody>
      </p:sp>
      <p:sp>
        <p:nvSpPr>
          <p:cNvPr id="5" name="Footer Placeholder 4"/>
          <p:cNvSpPr>
            <a:spLocks noGrp="1"/>
          </p:cNvSpPr>
          <p:nvPr>
            <p:ph type="ftr" sz="quarter" idx="11"/>
          </p:nvPr>
        </p:nvSpPr>
        <p:spPr/>
        <p:txBody>
          <a:bodyPr/>
          <a:lstStyle/>
          <a:p>
            <a:r>
              <a:rPr lang="en-US" smtClean="0"/>
              <a:t>Biostatistics Lecture Note by Samuel.D</a:t>
            </a:r>
            <a:endParaRPr lang="en-US"/>
          </a:p>
        </p:txBody>
      </p:sp>
      <p:sp>
        <p:nvSpPr>
          <p:cNvPr id="6" name="Slide Number Placeholder 5"/>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6EDB1-6CEA-4311-9127-35263B084290}" type="datetime1">
              <a:rPr lang="en-US" smtClean="0"/>
              <a:pPr/>
              <a:t>12/7/2024</a:t>
            </a:fld>
            <a:endParaRPr lang="en-US"/>
          </a:p>
        </p:txBody>
      </p:sp>
      <p:sp>
        <p:nvSpPr>
          <p:cNvPr id="5" name="Footer Placeholder 4"/>
          <p:cNvSpPr>
            <a:spLocks noGrp="1"/>
          </p:cNvSpPr>
          <p:nvPr>
            <p:ph type="ftr" sz="quarter" idx="11"/>
          </p:nvPr>
        </p:nvSpPr>
        <p:spPr/>
        <p:txBody>
          <a:bodyPr/>
          <a:lstStyle/>
          <a:p>
            <a:r>
              <a:rPr lang="en-US" smtClean="0"/>
              <a:t>Biostatistics Lecture Note by Samuel.D</a:t>
            </a:r>
            <a:endParaRPr lang="en-US"/>
          </a:p>
        </p:txBody>
      </p:sp>
      <p:sp>
        <p:nvSpPr>
          <p:cNvPr id="6" name="Slide Number Placeholder 5"/>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9DEC12-06F1-4547-8D42-D49C2FB296CA}" type="datetime1">
              <a:rPr lang="en-US" smtClean="0"/>
              <a:pPr/>
              <a:t>12/7/2024</a:t>
            </a:fld>
            <a:endParaRPr lang="en-US"/>
          </a:p>
        </p:txBody>
      </p:sp>
      <p:sp>
        <p:nvSpPr>
          <p:cNvPr id="5" name="Footer Placeholder 4"/>
          <p:cNvSpPr>
            <a:spLocks noGrp="1"/>
          </p:cNvSpPr>
          <p:nvPr>
            <p:ph type="ftr" sz="quarter" idx="11"/>
          </p:nvPr>
        </p:nvSpPr>
        <p:spPr/>
        <p:txBody>
          <a:bodyPr/>
          <a:lstStyle/>
          <a:p>
            <a:r>
              <a:rPr lang="en-US" smtClean="0"/>
              <a:t>Biostatistics Lecture Note by Samuel.D</a:t>
            </a:r>
            <a:endParaRPr lang="en-US"/>
          </a:p>
        </p:txBody>
      </p:sp>
      <p:sp>
        <p:nvSpPr>
          <p:cNvPr id="6" name="Slide Number Placeholder 5"/>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D040B9-65AF-489A-B936-AF78AFD9DB84}" type="datetime1">
              <a:rPr lang="en-US" smtClean="0"/>
              <a:pPr/>
              <a:t>12/7/2024</a:t>
            </a:fld>
            <a:endParaRPr lang="en-US"/>
          </a:p>
        </p:txBody>
      </p:sp>
      <p:sp>
        <p:nvSpPr>
          <p:cNvPr id="5" name="Footer Placeholder 4"/>
          <p:cNvSpPr>
            <a:spLocks noGrp="1"/>
          </p:cNvSpPr>
          <p:nvPr>
            <p:ph type="ftr" sz="quarter" idx="11"/>
          </p:nvPr>
        </p:nvSpPr>
        <p:spPr/>
        <p:txBody>
          <a:bodyPr/>
          <a:lstStyle/>
          <a:p>
            <a:r>
              <a:rPr lang="en-US" smtClean="0"/>
              <a:t>Biostatistics Lecture Note by Samuel.D</a:t>
            </a:r>
            <a:endParaRPr lang="en-US"/>
          </a:p>
        </p:txBody>
      </p:sp>
      <p:sp>
        <p:nvSpPr>
          <p:cNvPr id="6" name="Slide Number Placeholder 5"/>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7852A5-CA85-4287-AECE-17CA3791CBE6}" type="datetime1">
              <a:rPr lang="en-US" smtClean="0"/>
              <a:pPr/>
              <a:t>12/7/2024</a:t>
            </a:fld>
            <a:endParaRPr lang="en-US"/>
          </a:p>
        </p:txBody>
      </p:sp>
      <p:sp>
        <p:nvSpPr>
          <p:cNvPr id="6" name="Footer Placeholder 5"/>
          <p:cNvSpPr>
            <a:spLocks noGrp="1"/>
          </p:cNvSpPr>
          <p:nvPr>
            <p:ph type="ftr" sz="quarter" idx="11"/>
          </p:nvPr>
        </p:nvSpPr>
        <p:spPr/>
        <p:txBody>
          <a:bodyPr/>
          <a:lstStyle/>
          <a:p>
            <a:r>
              <a:rPr lang="en-US" smtClean="0"/>
              <a:t>Biostatistics Lecture Note by Samuel.D</a:t>
            </a:r>
            <a:endParaRPr lang="en-US"/>
          </a:p>
        </p:txBody>
      </p:sp>
      <p:sp>
        <p:nvSpPr>
          <p:cNvPr id="7" name="Slide Number Placeholder 6"/>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576248D-C992-4065-839F-CA3052157BDB}" type="datetime1">
              <a:rPr lang="en-US" smtClean="0"/>
              <a:pPr/>
              <a:t>12/7/2024</a:t>
            </a:fld>
            <a:endParaRPr lang="en-US"/>
          </a:p>
        </p:txBody>
      </p:sp>
      <p:sp>
        <p:nvSpPr>
          <p:cNvPr id="27" name="Slide Number Placeholder 26"/>
          <p:cNvSpPr>
            <a:spLocks noGrp="1"/>
          </p:cNvSpPr>
          <p:nvPr>
            <p:ph type="sldNum" sz="quarter" idx="11"/>
          </p:nvPr>
        </p:nvSpPr>
        <p:spPr/>
        <p:txBody>
          <a:bodyPr rtlCol="0"/>
          <a:lstStyle/>
          <a:p>
            <a:fld id="{A568B1B7-81A6-4C91-ABF9-62018AA94454}"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Biostatistics Lecture Note by Samuel.D</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AEF31D6-12F9-4AE7-B5C3-F444A947B74F}" type="datetime1">
              <a:rPr lang="en-US" smtClean="0"/>
              <a:pPr/>
              <a:t>12/7/2024</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Biostatistics Lecture Note by Samuel.D</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568B1B7-81A6-4C91-ABF9-62018AA944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41858-3BA7-4409-99D3-F4E84BF3843C}" type="datetime1">
              <a:rPr lang="en-US" smtClean="0"/>
              <a:pPr/>
              <a:t>12/7/2024</a:t>
            </a:fld>
            <a:endParaRPr lang="en-US"/>
          </a:p>
        </p:txBody>
      </p:sp>
      <p:sp>
        <p:nvSpPr>
          <p:cNvPr id="3" name="Footer Placeholder 2"/>
          <p:cNvSpPr>
            <a:spLocks noGrp="1"/>
          </p:cNvSpPr>
          <p:nvPr>
            <p:ph type="ftr" sz="quarter" idx="11"/>
          </p:nvPr>
        </p:nvSpPr>
        <p:spPr/>
        <p:txBody>
          <a:bodyPr/>
          <a:lstStyle/>
          <a:p>
            <a:r>
              <a:rPr lang="en-US" smtClean="0"/>
              <a:t>Biostatistics Lecture Note by Samuel.D</a:t>
            </a:r>
            <a:endParaRPr lang="en-US"/>
          </a:p>
        </p:txBody>
      </p:sp>
      <p:sp>
        <p:nvSpPr>
          <p:cNvPr id="4" name="Slide Number Placeholder 3"/>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C247DB-691C-404F-8A60-B7CA1BAD4ACB}" type="datetime1">
              <a:rPr lang="en-US" smtClean="0"/>
              <a:pPr/>
              <a:t>12/7/2024</a:t>
            </a:fld>
            <a:endParaRPr lang="en-US"/>
          </a:p>
        </p:txBody>
      </p:sp>
      <p:sp>
        <p:nvSpPr>
          <p:cNvPr id="6" name="Footer Placeholder 5"/>
          <p:cNvSpPr>
            <a:spLocks noGrp="1"/>
          </p:cNvSpPr>
          <p:nvPr>
            <p:ph type="ftr" sz="quarter" idx="11"/>
          </p:nvPr>
        </p:nvSpPr>
        <p:spPr/>
        <p:txBody>
          <a:bodyPr/>
          <a:lstStyle/>
          <a:p>
            <a:r>
              <a:rPr lang="en-US" smtClean="0"/>
              <a:t>Biostatistics Lecture Note by Samuel.D</a:t>
            </a:r>
            <a:endParaRPr lang="en-US"/>
          </a:p>
        </p:txBody>
      </p:sp>
      <p:sp>
        <p:nvSpPr>
          <p:cNvPr id="7" name="Slide Number Placeholder 6"/>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9307EA-7EA7-4E8D-B3E5-8A1700B42370}" type="datetime1">
              <a:rPr lang="en-US" smtClean="0"/>
              <a:pPr/>
              <a:t>12/7/2024</a:t>
            </a:fld>
            <a:endParaRPr lang="en-US"/>
          </a:p>
        </p:txBody>
      </p:sp>
      <p:sp>
        <p:nvSpPr>
          <p:cNvPr id="6" name="Footer Placeholder 5"/>
          <p:cNvSpPr>
            <a:spLocks noGrp="1"/>
          </p:cNvSpPr>
          <p:nvPr>
            <p:ph type="ftr" sz="quarter" idx="11"/>
          </p:nvPr>
        </p:nvSpPr>
        <p:spPr/>
        <p:txBody>
          <a:bodyPr/>
          <a:lstStyle/>
          <a:p>
            <a:r>
              <a:rPr lang="en-US" smtClean="0"/>
              <a:t>Biostatistics Lecture Note by Samuel.D</a:t>
            </a:r>
            <a:endParaRPr lang="en-US"/>
          </a:p>
        </p:txBody>
      </p:sp>
      <p:sp>
        <p:nvSpPr>
          <p:cNvPr id="7" name="Slide Number Placeholder 6"/>
          <p:cNvSpPr>
            <a:spLocks noGrp="1"/>
          </p:cNvSpPr>
          <p:nvPr>
            <p:ph type="sldNum" sz="quarter" idx="12"/>
          </p:nvPr>
        </p:nvSpPr>
        <p:spPr/>
        <p:txBody>
          <a:bodyPr/>
          <a:lstStyle/>
          <a:p>
            <a:fld id="{A568B1B7-81A6-4C91-ABF9-62018AA944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A0823DA-47C6-4E2D-B36C-69BA8B5DF52D}" type="datetime1">
              <a:rPr lang="en-US" smtClean="0"/>
              <a:pPr/>
              <a:t>12/7/2024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Biostatistics Lecture Note by Samuel.D</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568B1B7-81A6-4C91-ABF9-62018AA944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219200"/>
            <a:ext cx="8534400" cy="1470025"/>
          </a:xfrm>
        </p:spPr>
        <p:txBody>
          <a:bodyPr>
            <a:normAutofit/>
          </a:bodyPr>
          <a:lstStyle/>
          <a:p>
            <a:pPr algn="ctr"/>
            <a:r>
              <a:rPr lang="en-US" sz="4000" b="1" dirty="0">
                <a:latin typeface="Baskerville Old Face" pitchFamily="18" charset="0"/>
              </a:rPr>
              <a:t>PROBABILITY </a:t>
            </a:r>
            <a:r>
              <a:rPr lang="en-US" sz="4000" b="1" dirty="0" smtClean="0">
                <a:latin typeface="Baskerville Old Face" pitchFamily="18" charset="0"/>
              </a:rPr>
              <a:t> DISTRIBUTIONS</a:t>
            </a:r>
            <a:endParaRPr lang="en-US" sz="4000" dirty="0">
              <a:latin typeface="Baskerville Old Face" pitchFamily="18" charset="0"/>
            </a:endParaRPr>
          </a:p>
        </p:txBody>
      </p:sp>
      <p:sp>
        <p:nvSpPr>
          <p:cNvPr id="3" name="Subtitle 2"/>
          <p:cNvSpPr>
            <a:spLocks noGrp="1"/>
          </p:cNvSpPr>
          <p:nvPr>
            <p:ph type="subTitle" idx="1"/>
          </p:nvPr>
        </p:nvSpPr>
        <p:spPr>
          <a:xfrm>
            <a:off x="457200" y="4724400"/>
            <a:ext cx="8534400" cy="928138"/>
          </a:xfrm>
        </p:spPr>
        <p:txBody>
          <a:bodyPr/>
          <a:lstStyle/>
          <a:p>
            <a:pPr algn="ctr"/>
            <a:r>
              <a:rPr lang="en-US" dirty="0" err="1" smtClean="0"/>
              <a:t>Samuel.D</a:t>
            </a:r>
            <a:r>
              <a:rPr lang="en-US" dirty="0" smtClean="0"/>
              <a:t> [Assistant Prof/Epidemiology &amp; Biostatistics; PhD Fellow]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888736"/>
          </a:xfrm>
        </p:spPr>
        <p:txBody>
          <a:bodyPr>
            <a:normAutofit lnSpcReduction="10000"/>
          </a:bodyPr>
          <a:lstStyle/>
          <a:p>
            <a:pPr marL="109728" indent="0">
              <a:buNone/>
            </a:pPr>
            <a:r>
              <a:rPr lang="en-US" b="1" dirty="0">
                <a:solidFill>
                  <a:srgbClr val="FF0000"/>
                </a:solidFill>
              </a:rPr>
              <a:t>3. Diagnostic </a:t>
            </a:r>
            <a:r>
              <a:rPr lang="en-US" b="1" dirty="0" smtClean="0">
                <a:solidFill>
                  <a:srgbClr val="FF0000"/>
                </a:solidFill>
              </a:rPr>
              <a:t>Testing</a:t>
            </a:r>
          </a:p>
          <a:p>
            <a:pPr marL="109728" indent="0">
              <a:buNone/>
            </a:pPr>
            <a:endParaRPr lang="en-US" b="1" dirty="0"/>
          </a:p>
          <a:p>
            <a:pPr algn="just"/>
            <a:r>
              <a:rPr lang="en-US" sz="2400" dirty="0"/>
              <a:t>Probability concepts help assess the performance of medical tests:</a:t>
            </a:r>
          </a:p>
          <a:p>
            <a:pPr lvl="1"/>
            <a:r>
              <a:rPr lang="en-US" sz="2400" dirty="0" smtClean="0">
                <a:solidFill>
                  <a:schemeClr val="tx1"/>
                </a:solidFill>
              </a:rPr>
              <a:t>Sensitivity</a:t>
            </a:r>
          </a:p>
          <a:p>
            <a:pPr lvl="1"/>
            <a:r>
              <a:rPr lang="en-US" sz="2400" dirty="0" smtClean="0">
                <a:solidFill>
                  <a:schemeClr val="tx1"/>
                </a:solidFill>
              </a:rPr>
              <a:t>Specificity</a:t>
            </a:r>
            <a:endParaRPr lang="en-US" sz="2400" dirty="0">
              <a:solidFill>
                <a:schemeClr val="tx1"/>
              </a:solidFill>
            </a:endParaRPr>
          </a:p>
          <a:p>
            <a:pPr lvl="1"/>
            <a:r>
              <a:rPr lang="en-US" sz="2400" dirty="0" smtClean="0">
                <a:solidFill>
                  <a:schemeClr val="tx1"/>
                </a:solidFill>
              </a:rPr>
              <a:t>Positive </a:t>
            </a:r>
            <a:r>
              <a:rPr lang="en-US" sz="2400" dirty="0">
                <a:solidFill>
                  <a:schemeClr val="tx1"/>
                </a:solidFill>
              </a:rPr>
              <a:t>Predictive Value (</a:t>
            </a:r>
            <a:r>
              <a:rPr lang="en-US" sz="2400" dirty="0" smtClean="0">
                <a:solidFill>
                  <a:schemeClr val="tx1"/>
                </a:solidFill>
              </a:rPr>
              <a:t>PPV</a:t>
            </a:r>
          </a:p>
          <a:p>
            <a:pPr lvl="1"/>
            <a:r>
              <a:rPr lang="en-US" sz="2400" dirty="0" smtClean="0">
                <a:solidFill>
                  <a:schemeClr val="tx1"/>
                </a:solidFill>
              </a:rPr>
              <a:t>Negative </a:t>
            </a:r>
            <a:r>
              <a:rPr lang="en-US" sz="2400" dirty="0">
                <a:solidFill>
                  <a:schemeClr val="tx1"/>
                </a:solidFill>
              </a:rPr>
              <a:t>Predictive Value (</a:t>
            </a:r>
            <a:r>
              <a:rPr lang="en-US" sz="2400" dirty="0" smtClean="0">
                <a:solidFill>
                  <a:schemeClr val="tx1"/>
                </a:solidFill>
              </a:rPr>
              <a:t>NPV</a:t>
            </a:r>
            <a:endParaRPr lang="en-US" sz="2400" dirty="0">
              <a:solidFill>
                <a:schemeClr val="tx1"/>
              </a:solidFill>
            </a:endParaRPr>
          </a:p>
          <a:p>
            <a:pPr marL="109728" indent="0">
              <a:buNone/>
            </a:pPr>
            <a:endParaRPr lang="en-US" b="1" dirty="0" smtClean="0"/>
          </a:p>
          <a:p>
            <a:pPr marL="109728" indent="0">
              <a:buNone/>
            </a:pPr>
            <a:r>
              <a:rPr lang="en-US" b="1" dirty="0" smtClean="0">
                <a:solidFill>
                  <a:srgbClr val="FF0000"/>
                </a:solidFill>
              </a:rPr>
              <a:t>4</a:t>
            </a:r>
            <a:r>
              <a:rPr lang="en-US" b="1" dirty="0">
                <a:solidFill>
                  <a:srgbClr val="FF0000"/>
                </a:solidFill>
              </a:rPr>
              <a:t>. Screening </a:t>
            </a:r>
            <a:r>
              <a:rPr lang="en-US" b="1" dirty="0" smtClean="0">
                <a:solidFill>
                  <a:srgbClr val="FF0000"/>
                </a:solidFill>
              </a:rPr>
              <a:t>Programs</a:t>
            </a:r>
          </a:p>
          <a:p>
            <a:pPr marL="109728" indent="0">
              <a:buNone/>
            </a:pPr>
            <a:endParaRPr lang="en-US" b="1" dirty="0"/>
          </a:p>
          <a:p>
            <a:pPr algn="just"/>
            <a:r>
              <a:rPr lang="en-US" sz="2400" dirty="0"/>
              <a:t>Probability helps public health professionals decide whether to implement screening programs by calculating the chances of false positives, false negatives, and overall program effectiveness.</a:t>
            </a:r>
          </a:p>
          <a:p>
            <a:endParaRPr lang="en-US"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10</a:t>
            </a:fld>
            <a:endParaRPr lang="en-US"/>
          </a:p>
        </p:txBody>
      </p:sp>
    </p:spTree>
    <p:extLst>
      <p:ext uri="{BB962C8B-B14F-4D97-AF65-F5344CB8AC3E}">
        <p14:creationId xmlns:p14="http://schemas.microsoft.com/office/powerpoint/2010/main" val="71816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a:solidFill>
            <a:schemeClr val="bg2"/>
          </a:solidFill>
        </p:spPr>
        <p:txBody>
          <a:bodyPr>
            <a:normAutofit fontScale="90000"/>
          </a:bodyPr>
          <a:lstStyle/>
          <a:p>
            <a:pPr algn="ctr"/>
            <a:r>
              <a:rPr lang="en-US" dirty="0" smtClean="0"/>
              <a:t>Basic properties and rule of probability</a:t>
            </a: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marL="514350" indent="-514350" algn="just">
              <a:buNone/>
            </a:pPr>
            <a:r>
              <a:rPr lang="en-US" b="1" dirty="0">
                <a:solidFill>
                  <a:srgbClr val="FF0000"/>
                </a:solidFill>
              </a:rPr>
              <a:t>Elementary Properties of Probability</a:t>
            </a:r>
            <a:endParaRPr lang="en-US" dirty="0" smtClean="0">
              <a:solidFill>
                <a:srgbClr val="FF0000"/>
              </a:solidFill>
            </a:endParaRPr>
          </a:p>
          <a:p>
            <a:pPr marL="514350" indent="-514350" algn="just">
              <a:buNone/>
            </a:pPr>
            <a:endParaRPr lang="en-US" dirty="0" smtClean="0"/>
          </a:p>
          <a:p>
            <a:pPr marL="514350" indent="-514350" algn="just">
              <a:buNone/>
            </a:pPr>
            <a:r>
              <a:rPr lang="en-US" dirty="0" smtClean="0"/>
              <a:t>1. Given </a:t>
            </a:r>
            <a:r>
              <a:rPr lang="en-US" dirty="0"/>
              <a:t>some process (or experiment) with n mutually exclusive outcomes (called events), </a:t>
            </a:r>
            <a:r>
              <a:rPr lang="en-US" dirty="0" smtClean="0"/>
              <a:t>E</a:t>
            </a:r>
            <a:r>
              <a:rPr lang="en-US" baseline="-25000" dirty="0" smtClean="0"/>
              <a:t>1</a:t>
            </a:r>
            <a:r>
              <a:rPr lang="en-US" dirty="0" smtClean="0"/>
              <a:t>, E</a:t>
            </a:r>
            <a:r>
              <a:rPr lang="en-US" baseline="-25000" dirty="0"/>
              <a:t>2</a:t>
            </a:r>
            <a:r>
              <a:rPr lang="en-US" dirty="0" smtClean="0"/>
              <a:t>,. </a:t>
            </a:r>
            <a:r>
              <a:rPr lang="en-US" dirty="0"/>
              <a:t>. </a:t>
            </a:r>
            <a:r>
              <a:rPr lang="en-US" dirty="0" smtClean="0"/>
              <a:t>. E</a:t>
            </a:r>
            <a:r>
              <a:rPr lang="en-US" baseline="-25000" dirty="0"/>
              <a:t>n</a:t>
            </a:r>
            <a:r>
              <a:rPr lang="en-US" dirty="0" smtClean="0"/>
              <a:t> </a:t>
            </a:r>
            <a:r>
              <a:rPr lang="en-US" dirty="0"/>
              <a:t>the probability of any event E1 is assigned a nonnegative number. </a:t>
            </a:r>
            <a:endParaRPr lang="en-US" dirty="0" smtClean="0"/>
          </a:p>
          <a:p>
            <a:pPr marL="1314450" lvl="2" indent="-514350" algn="just">
              <a:buFont typeface="Wingdings" pitchFamily="2" charset="2"/>
              <a:buChar char="Ø"/>
            </a:pPr>
            <a:r>
              <a:rPr lang="en-US" sz="2800" dirty="0" smtClean="0"/>
              <a:t>That is,</a:t>
            </a:r>
            <a:r>
              <a:rPr lang="en-US" sz="2800" dirty="0"/>
              <a:t> P(</a:t>
            </a:r>
            <a:r>
              <a:rPr lang="en-US" sz="2800" dirty="0" err="1"/>
              <a:t>E</a:t>
            </a:r>
            <a:r>
              <a:rPr lang="en-US" sz="2800" baseline="-25000" dirty="0" err="1"/>
              <a:t>i</a:t>
            </a:r>
            <a:r>
              <a:rPr lang="en-US" sz="2800" dirty="0"/>
              <a:t>)</a:t>
            </a:r>
            <a:r>
              <a:rPr lang="en-US" sz="2800" u="sng" dirty="0"/>
              <a:t>&gt;</a:t>
            </a:r>
            <a:r>
              <a:rPr lang="en-US" sz="2800" dirty="0"/>
              <a:t>0</a:t>
            </a:r>
          </a:p>
          <a:p>
            <a:pPr marL="514350" indent="-514350" algn="just">
              <a:buNone/>
            </a:pPr>
            <a:endParaRPr lang="en-US" dirty="0" smtClean="0"/>
          </a:p>
          <a:p>
            <a:pPr marL="514350" indent="-514350" algn="just">
              <a:buNone/>
            </a:pPr>
            <a:r>
              <a:rPr lang="en-US" dirty="0" smtClean="0"/>
              <a:t>2. The </a:t>
            </a:r>
            <a:r>
              <a:rPr lang="en-US" dirty="0"/>
              <a:t>sum of the probabilities of the mutually exclusive outcomes is equal to 1</a:t>
            </a:r>
            <a:r>
              <a:rPr lang="en-US" dirty="0" smtClean="0"/>
              <a:t>. </a:t>
            </a:r>
            <a:endParaRPr lang="en-US" dirty="0"/>
          </a:p>
          <a:p>
            <a:pPr marL="1314450" lvl="2" indent="-514350" algn="just">
              <a:buFont typeface="Wingdings" pitchFamily="2" charset="2"/>
              <a:buChar char="Ø"/>
            </a:pPr>
            <a:r>
              <a:rPr lang="en-US" sz="2800" dirty="0" smtClean="0"/>
              <a:t>P(E</a:t>
            </a:r>
            <a:r>
              <a:rPr lang="en-US" sz="2800" baseline="-25000" dirty="0" smtClean="0"/>
              <a:t>1</a:t>
            </a:r>
            <a:r>
              <a:rPr lang="en-US" sz="2800" dirty="0"/>
              <a:t>)+ P(E</a:t>
            </a:r>
            <a:r>
              <a:rPr lang="en-US" sz="2800" baseline="-25000" dirty="0"/>
              <a:t>2</a:t>
            </a:r>
            <a:r>
              <a:rPr lang="en-US" sz="2800" dirty="0"/>
              <a:t>)+ P(E</a:t>
            </a:r>
            <a:r>
              <a:rPr lang="en-US" sz="2800" baseline="-25000" dirty="0"/>
              <a:t>3</a:t>
            </a:r>
            <a:r>
              <a:rPr lang="en-US" sz="2800" dirty="0"/>
              <a:t>)+........... P(E</a:t>
            </a:r>
            <a:r>
              <a:rPr lang="en-US" sz="2800" baseline="-25000" dirty="0"/>
              <a:t>n</a:t>
            </a:r>
            <a:r>
              <a:rPr lang="en-US" sz="2800" dirty="0"/>
              <a:t>)=</a:t>
            </a:r>
            <a:r>
              <a:rPr lang="en-US" sz="2800" dirty="0" smtClean="0"/>
              <a:t>1</a:t>
            </a:r>
          </a:p>
          <a:p>
            <a:pPr marL="514350" indent="-514350" algn="just">
              <a:buNone/>
            </a:pPr>
            <a:endParaRPr lang="en-US" dirty="0" smtClean="0"/>
          </a:p>
          <a:p>
            <a:pPr marL="514350" indent="-514350" algn="just">
              <a:buNone/>
            </a:pPr>
            <a:r>
              <a:rPr lang="en-US" dirty="0" smtClean="0"/>
              <a:t>3.   Consider </a:t>
            </a:r>
            <a:r>
              <a:rPr lang="en-US" dirty="0"/>
              <a:t>any two mutually exclusive events, </a:t>
            </a:r>
            <a:r>
              <a:rPr lang="en-US" dirty="0" err="1" smtClean="0"/>
              <a:t>E</a:t>
            </a:r>
            <a:r>
              <a:rPr lang="en-US" baseline="-25000" dirty="0" err="1" smtClean="0"/>
              <a:t>i</a:t>
            </a:r>
            <a:r>
              <a:rPr lang="en-US" dirty="0" smtClean="0"/>
              <a:t>, </a:t>
            </a:r>
            <a:r>
              <a:rPr lang="en-US" dirty="0"/>
              <a:t>and </a:t>
            </a:r>
            <a:r>
              <a:rPr lang="en-US" dirty="0" err="1" smtClean="0"/>
              <a:t>E</a:t>
            </a:r>
            <a:r>
              <a:rPr lang="en-US" baseline="-25000" dirty="0" err="1" smtClean="0"/>
              <a:t>j</a:t>
            </a:r>
            <a:r>
              <a:rPr lang="en-US" dirty="0" smtClean="0"/>
              <a:t>, </a:t>
            </a:r>
            <a:r>
              <a:rPr lang="en-US" dirty="0"/>
              <a:t>The probability of the occurrence of either </a:t>
            </a:r>
            <a:r>
              <a:rPr lang="en-US" dirty="0" err="1" smtClean="0"/>
              <a:t>E</a:t>
            </a:r>
            <a:r>
              <a:rPr lang="en-US" baseline="-25000" dirty="0" err="1" smtClean="0"/>
              <a:t>i</a:t>
            </a:r>
            <a:r>
              <a:rPr lang="en-US" dirty="0" smtClean="0"/>
              <a:t> </a:t>
            </a:r>
            <a:r>
              <a:rPr lang="en-US" dirty="0"/>
              <a:t>or </a:t>
            </a:r>
            <a:r>
              <a:rPr lang="en-US" dirty="0" err="1" smtClean="0"/>
              <a:t>E</a:t>
            </a:r>
            <a:r>
              <a:rPr lang="en-US" baseline="-25000" dirty="0" err="1" smtClean="0"/>
              <a:t>j</a:t>
            </a:r>
            <a:r>
              <a:rPr lang="en-US" dirty="0" smtClean="0"/>
              <a:t> is </a:t>
            </a:r>
            <a:r>
              <a:rPr lang="en-US" dirty="0"/>
              <a:t>equal to the sum of their individual probabilities</a:t>
            </a:r>
            <a:r>
              <a:rPr lang="en-US" dirty="0" smtClean="0"/>
              <a:t>. </a:t>
            </a:r>
          </a:p>
          <a:p>
            <a:pPr marL="914400" lvl="1" indent="-514350" algn="just">
              <a:buFont typeface="Wingdings" pitchFamily="2" charset="2"/>
              <a:buChar char="Ø"/>
            </a:pPr>
            <a:r>
              <a:rPr lang="en-US" sz="3300" dirty="0" smtClean="0"/>
              <a:t>P(</a:t>
            </a:r>
            <a:r>
              <a:rPr lang="en-US" sz="3300" dirty="0" err="1" smtClean="0"/>
              <a:t>E</a:t>
            </a:r>
            <a:r>
              <a:rPr lang="en-US" sz="3300" baseline="-25000" dirty="0" err="1" smtClean="0"/>
              <a:t>i</a:t>
            </a:r>
            <a:r>
              <a:rPr lang="en-US" sz="3300" dirty="0"/>
              <a:t>+ </a:t>
            </a:r>
            <a:r>
              <a:rPr lang="en-US" sz="3300" dirty="0" err="1"/>
              <a:t>E</a:t>
            </a:r>
            <a:r>
              <a:rPr lang="en-US" sz="3300" baseline="-25000" dirty="0" err="1"/>
              <a:t>j</a:t>
            </a:r>
            <a:r>
              <a:rPr lang="en-US" sz="3300" dirty="0"/>
              <a:t>)= P(</a:t>
            </a:r>
            <a:r>
              <a:rPr lang="en-US" sz="3300" dirty="0" err="1"/>
              <a:t>E</a:t>
            </a:r>
            <a:r>
              <a:rPr lang="en-US" sz="3300" baseline="-25000" dirty="0" err="1"/>
              <a:t>i</a:t>
            </a:r>
            <a:r>
              <a:rPr lang="en-US" sz="3300" dirty="0"/>
              <a:t>)+ P(</a:t>
            </a:r>
            <a:r>
              <a:rPr lang="en-US" sz="3300" dirty="0" err="1"/>
              <a:t>E</a:t>
            </a:r>
            <a:r>
              <a:rPr lang="en-US" sz="3300" baseline="-25000" dirty="0" err="1"/>
              <a:t>j</a:t>
            </a:r>
            <a:r>
              <a:rPr lang="en-US" sz="3300" dirty="0"/>
              <a:t>)</a:t>
            </a:r>
          </a:p>
          <a:p>
            <a:pPr marL="514350" indent="-514350" algn="just">
              <a:buFont typeface="Wingdings" pitchFamily="2" charset="2"/>
              <a:buChar char="Ø"/>
            </a:pPr>
            <a:endParaRPr lang="en-US" dirty="0" smtClean="0"/>
          </a:p>
          <a:p>
            <a:pPr marL="514350" indent="-514350"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pPr marL="109728" indent="0" algn="just">
              <a:buNone/>
            </a:pPr>
            <a:r>
              <a:rPr lang="en-US" dirty="0">
                <a:solidFill>
                  <a:srgbClr val="FF0000"/>
                </a:solidFill>
              </a:rPr>
              <a:t>The additive law of </a:t>
            </a:r>
            <a:r>
              <a:rPr lang="en-US" dirty="0" smtClean="0">
                <a:solidFill>
                  <a:srgbClr val="FF0000"/>
                </a:solidFill>
              </a:rPr>
              <a:t>Probability</a:t>
            </a:r>
          </a:p>
          <a:p>
            <a:pPr marL="109728" indent="0" algn="just">
              <a:buNone/>
            </a:pPr>
            <a:endParaRPr lang="en-US" dirty="0"/>
          </a:p>
          <a:p>
            <a:pPr algn="just"/>
            <a:r>
              <a:rPr lang="en-US" dirty="0" smtClean="0"/>
              <a:t>When applied to two mutually exclusive events, states that the probability of either of the two events occurring is obtained by adding the probabilities of each event. </a:t>
            </a:r>
          </a:p>
          <a:p>
            <a:endParaRPr lang="en-US" dirty="0" smtClean="0"/>
          </a:p>
          <a:p>
            <a:pPr algn="just"/>
            <a:r>
              <a:rPr lang="en-US" dirty="0" smtClean="0"/>
              <a:t>Thus, if A and B are mutually exclusive events,</a:t>
            </a:r>
          </a:p>
          <a:p>
            <a:pPr algn="just">
              <a:buNone/>
            </a:pPr>
            <a:r>
              <a:rPr lang="en-US" dirty="0" smtClean="0"/>
              <a:t>           Pr(A or B) = Pr(A)+Pr(B)</a:t>
            </a:r>
          </a:p>
          <a:p>
            <a:pPr algn="just">
              <a:buNone/>
            </a:pPr>
            <a:endParaRPr lang="en-US" dirty="0" smtClean="0"/>
          </a:p>
          <a:p>
            <a:pPr lvl="1" algn="just">
              <a:buFont typeface="Wingdings" pitchFamily="2" charset="2"/>
              <a:buChar char="Ø"/>
            </a:pPr>
            <a:r>
              <a:rPr lang="en-US" dirty="0" smtClean="0"/>
              <a:t>Pr(A or B) is also termed as Pr(</a:t>
            </a:r>
            <a:r>
              <a:rPr lang="en-US" dirty="0" err="1" smtClean="0"/>
              <a:t>AuB</a:t>
            </a:r>
            <a:r>
              <a:rPr lang="en-US" dirty="0" smtClean="0"/>
              <a:t>)</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610600" cy="5888736"/>
          </a:xfrm>
        </p:spPr>
        <p:txBody>
          <a:bodyPr/>
          <a:lstStyle/>
          <a:p>
            <a:pPr>
              <a:buNone/>
            </a:pPr>
            <a:r>
              <a:rPr lang="en-US" dirty="0" err="1" smtClean="0"/>
              <a:t>Eg</a:t>
            </a:r>
            <a:r>
              <a:rPr lang="en-US" dirty="0" smtClean="0"/>
              <a:t>. </a:t>
            </a:r>
          </a:p>
          <a:p>
            <a:pPr>
              <a:buNone/>
            </a:pPr>
            <a:r>
              <a:rPr lang="en-US" dirty="0" smtClean="0"/>
              <a:t>One dice is rolled. Sample space = S = (1,2,3,4,5,6)</a:t>
            </a:r>
          </a:p>
          <a:p>
            <a:r>
              <a:rPr lang="en-US" dirty="0" smtClean="0"/>
              <a:t>Let A = the event an odd number turns up, A=(1,3,5)</a:t>
            </a:r>
          </a:p>
          <a:p>
            <a:r>
              <a:rPr lang="en-US" dirty="0" smtClean="0"/>
              <a:t>Let B = the event a 1,2 or 3 turns up; B=(1,2,3 )</a:t>
            </a:r>
          </a:p>
          <a:p>
            <a:r>
              <a:rPr lang="en-US" dirty="0" smtClean="0"/>
              <a:t>Let C = the event a 2 turns up, C= (2)</a:t>
            </a:r>
          </a:p>
          <a:p>
            <a:pPr>
              <a:buNone/>
            </a:pPr>
            <a:endParaRPr lang="en-US" dirty="0" smtClean="0"/>
          </a:p>
          <a:p>
            <a:r>
              <a:rPr lang="en-US" dirty="0" err="1" smtClean="0"/>
              <a:t>i</a:t>
            </a:r>
            <a:r>
              <a:rPr lang="en-US" dirty="0" smtClean="0"/>
              <a:t>) Find Pr (A); Pr (B) and Pr (C)</a:t>
            </a:r>
          </a:p>
          <a:p>
            <a:pPr lvl="1">
              <a:buFont typeface="Wingdings" pitchFamily="2" charset="2"/>
              <a:buChar char="Ø"/>
            </a:pPr>
            <a:r>
              <a:rPr lang="en-US" dirty="0" smtClean="0"/>
              <a:t>Pr(A) = Pr(1) + Pr(3) + Pr(5) = 1/6+1/6+1/6 =3/6 = ½</a:t>
            </a:r>
          </a:p>
          <a:p>
            <a:pPr lvl="1">
              <a:buFont typeface="Wingdings" pitchFamily="2" charset="2"/>
              <a:buChar char="Ø"/>
            </a:pPr>
            <a:r>
              <a:rPr lang="en-US" dirty="0" smtClean="0"/>
              <a:t>Pr(B) = Pr(1) + pr(2) + Pr(3) = 1/6+1/6+1/6 =3/6 = ½</a:t>
            </a:r>
          </a:p>
          <a:p>
            <a:pPr lvl="1">
              <a:buFont typeface="Wingdings" pitchFamily="2" charset="2"/>
              <a:buChar char="Ø"/>
            </a:pPr>
            <a:r>
              <a:rPr lang="en-US" dirty="0" smtClean="0"/>
              <a:t>Pr ( C ) = Pr(2) = 1/6</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964936"/>
          </a:xfrm>
        </p:spPr>
        <p:txBody>
          <a:bodyPr>
            <a:normAutofit fontScale="92500"/>
          </a:bodyPr>
          <a:lstStyle/>
          <a:p>
            <a:pPr algn="just"/>
            <a:r>
              <a:rPr lang="en-US" dirty="0" smtClean="0"/>
              <a:t>ii) Are A and B; A and C; B and C mutually exclusive?</a:t>
            </a:r>
          </a:p>
          <a:p>
            <a:pPr lvl="1" algn="just">
              <a:buFont typeface="Wingdings" pitchFamily="2" charset="2"/>
              <a:buChar char="Ø"/>
            </a:pPr>
            <a:r>
              <a:rPr lang="en-US" dirty="0" smtClean="0"/>
              <a:t>A and B are not mutually exclusive. Because they have the elements 1 and 3 in common.</a:t>
            </a:r>
          </a:p>
          <a:p>
            <a:pPr lvl="1" algn="just">
              <a:buFont typeface="Wingdings" pitchFamily="2" charset="2"/>
              <a:buChar char="Ø"/>
            </a:pPr>
            <a:endParaRPr lang="en-US" dirty="0" smtClean="0"/>
          </a:p>
          <a:p>
            <a:pPr lvl="1" algn="just">
              <a:buFont typeface="Wingdings" pitchFamily="2" charset="2"/>
              <a:buChar char="Ø"/>
            </a:pPr>
            <a:r>
              <a:rPr lang="en-US" dirty="0" smtClean="0"/>
              <a:t>Similarly, B and C are not mutually exclusive. They have the element 2 in common.</a:t>
            </a:r>
          </a:p>
          <a:p>
            <a:pPr lvl="1" algn="just">
              <a:buFont typeface="Wingdings" pitchFamily="2" charset="2"/>
              <a:buChar char="Ø"/>
            </a:pPr>
            <a:endParaRPr lang="en-US" dirty="0" smtClean="0"/>
          </a:p>
          <a:p>
            <a:pPr lvl="1" algn="just">
              <a:buFont typeface="Wingdings" pitchFamily="2" charset="2"/>
              <a:buChar char="Ø"/>
            </a:pPr>
            <a:r>
              <a:rPr lang="en-US" dirty="0" smtClean="0"/>
              <a:t>A and C are mutually exclusive. They don’t have any element in common.</a:t>
            </a:r>
          </a:p>
          <a:p>
            <a:pPr algn="just"/>
            <a:endParaRPr lang="en-US" dirty="0" smtClean="0"/>
          </a:p>
          <a:p>
            <a:pPr algn="just"/>
            <a:r>
              <a:rPr lang="en-US" dirty="0" smtClean="0"/>
              <a:t>When A and B are not mutually exclusive pr(A or B) = Pr(A) + Pr(B) cannot be used. The reason is that in such a situation A and B overlap in a </a:t>
            </a:r>
            <a:r>
              <a:rPr lang="en-US" dirty="0" err="1" smtClean="0"/>
              <a:t>venn</a:t>
            </a:r>
            <a:r>
              <a:rPr lang="en-US" dirty="0" smtClean="0"/>
              <a:t> diagram, and the elements in the overlap are counted twice.</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pPr algn="just"/>
            <a:r>
              <a:rPr lang="en-US" dirty="0" smtClean="0"/>
              <a:t>Therefore, when A and B are not mutually exclusive</a:t>
            </a:r>
            <a:r>
              <a:rPr lang="en-US" b="1" dirty="0" smtClean="0"/>
              <a:t>, Pr(A or B) or Pr(</a:t>
            </a:r>
            <a:r>
              <a:rPr lang="en-US" b="1" dirty="0" err="1" smtClean="0"/>
              <a:t>AuB</a:t>
            </a:r>
            <a:r>
              <a:rPr lang="en-US" b="1" dirty="0" smtClean="0"/>
              <a:t>)= Pr (A)</a:t>
            </a:r>
            <a:r>
              <a:rPr lang="en-US" dirty="0" smtClean="0"/>
              <a:t> + Pr(B) – Pr(A and B).</a:t>
            </a:r>
          </a:p>
          <a:p>
            <a:pPr algn="just"/>
            <a:endParaRPr lang="en-US" dirty="0" smtClean="0"/>
          </a:p>
          <a:p>
            <a:pPr lvl="2" algn="just">
              <a:buFont typeface="Wingdings" pitchFamily="2" charset="2"/>
              <a:buChar char="Ø"/>
            </a:pPr>
            <a:r>
              <a:rPr lang="en-US" dirty="0" smtClean="0"/>
              <a:t>Pr(A and B) is also stated as Pr(A∩B)</a:t>
            </a:r>
          </a:p>
          <a:p>
            <a:pPr algn="just"/>
            <a:endParaRPr lang="en-US" dirty="0" smtClean="0"/>
          </a:p>
          <a:p>
            <a:pPr algn="just"/>
            <a:r>
              <a:rPr lang="en-US" dirty="0" smtClean="0"/>
              <a:t>The formula considered earlier for mutually exclusive events is a special case of this, since pr(A∩B) = 0.</a:t>
            </a:r>
          </a:p>
          <a:p>
            <a:pPr algn="just"/>
            <a:endParaRPr lang="en-US" dirty="0" smtClean="0"/>
          </a:p>
        </p:txBody>
      </p:sp>
      <p:sp>
        <p:nvSpPr>
          <p:cNvPr id="4" name="Slide Number Placeholder 3"/>
          <p:cNvSpPr>
            <a:spLocks noGrp="1"/>
          </p:cNvSpPr>
          <p:nvPr>
            <p:ph type="sldNum" sz="quarter" idx="12"/>
          </p:nvPr>
        </p:nvSpPr>
        <p:spPr/>
        <p:txBody>
          <a:bodyPr/>
          <a:lstStyle/>
          <a:p>
            <a:fld id="{A568B1B7-81A6-4C91-ABF9-62018AA9445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964936"/>
          </a:xfrm>
        </p:spPr>
        <p:txBody>
          <a:bodyPr/>
          <a:lstStyle/>
          <a:p>
            <a:pPr algn="just">
              <a:buNone/>
            </a:pPr>
            <a:endParaRPr lang="en-US" dirty="0" smtClean="0"/>
          </a:p>
          <a:p>
            <a:pPr algn="just">
              <a:buNone/>
            </a:pPr>
            <a:r>
              <a:rPr lang="en-US" dirty="0" err="1" smtClean="0"/>
              <a:t>Eg</a:t>
            </a:r>
            <a:r>
              <a:rPr lang="en-US" dirty="0" smtClean="0"/>
              <a:t>. </a:t>
            </a:r>
          </a:p>
          <a:p>
            <a:pPr algn="just"/>
            <a:r>
              <a:rPr lang="en-US" dirty="0" smtClean="0"/>
              <a:t>Of 200 seniors at a certain college, 98 are women, 34 are majoring in Biology, and 20 Biology majors are women. </a:t>
            </a:r>
          </a:p>
          <a:p>
            <a:pPr algn="just"/>
            <a:endParaRPr lang="en-US" dirty="0" smtClean="0"/>
          </a:p>
          <a:p>
            <a:pPr algn="just"/>
            <a:r>
              <a:rPr lang="en-US" dirty="0" smtClean="0"/>
              <a:t>If one student is chosen at random from the senior class, what is the probability that the choice will be either a Biology major or a women).</a:t>
            </a:r>
          </a:p>
          <a:p>
            <a:endParaRPr lang="en-US" dirty="0" smtClean="0"/>
          </a:p>
        </p:txBody>
      </p:sp>
      <p:sp>
        <p:nvSpPr>
          <p:cNvPr id="4" name="Slide Number Placeholder 3"/>
          <p:cNvSpPr>
            <a:spLocks noGrp="1"/>
          </p:cNvSpPr>
          <p:nvPr>
            <p:ph type="sldNum" sz="quarter" idx="12"/>
          </p:nvPr>
        </p:nvSpPr>
        <p:spPr/>
        <p:txBody>
          <a:bodyPr/>
          <a:lstStyle/>
          <a:p>
            <a:fld id="{A568B1B7-81A6-4C91-ABF9-62018AA9445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pPr>
              <a:buNone/>
            </a:pPr>
            <a:r>
              <a:rPr lang="en-US" dirty="0" smtClean="0"/>
              <a:t>Given:-</a:t>
            </a:r>
          </a:p>
          <a:p>
            <a:r>
              <a:rPr lang="en-US" dirty="0" smtClean="0"/>
              <a:t>Pr(women)= 34/200</a:t>
            </a:r>
          </a:p>
          <a:p>
            <a:r>
              <a:rPr lang="en-US" dirty="0" smtClean="0"/>
              <a:t>Pr(Biology Major)= 34/200</a:t>
            </a:r>
          </a:p>
          <a:p>
            <a:r>
              <a:rPr lang="en-US" dirty="0" smtClean="0"/>
              <a:t>Pr(Biology major and woman)= 20/200</a:t>
            </a:r>
          </a:p>
          <a:p>
            <a:r>
              <a:rPr lang="en-US" dirty="0" smtClean="0"/>
              <a:t>Pr(Biology or Woman)= ?</a:t>
            </a:r>
          </a:p>
          <a:p>
            <a:endParaRPr lang="en-US" dirty="0" smtClean="0"/>
          </a:p>
          <a:p>
            <a:pPr algn="just"/>
            <a:r>
              <a:rPr lang="en-US" dirty="0" smtClean="0"/>
              <a:t>Pr (Biology major or woman) = Pr(Biology major) + Pr(woman)–Pr(Biology major and woman) =34/200 + 98/200 - 20/200 = 112/200 =0.56</a:t>
            </a:r>
          </a:p>
          <a:p>
            <a:endParaRPr lang="en-US"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5410200" cy="5736336"/>
          </a:xfrm>
        </p:spPr>
        <p:txBody>
          <a:bodyPr>
            <a:normAutofit/>
          </a:bodyPr>
          <a:lstStyle/>
          <a:p>
            <a:pPr algn="just"/>
            <a:endParaRPr lang="en-US" sz="2400" dirty="0" smtClean="0"/>
          </a:p>
          <a:p>
            <a:pPr algn="just"/>
            <a:r>
              <a:rPr lang="en-US" sz="2400" dirty="0" smtClean="0"/>
              <a:t>The birth of a son or a daughter are mutually exclusive because the two events will not happen at the same time. </a:t>
            </a:r>
          </a:p>
          <a:p>
            <a:pPr algn="just"/>
            <a:endParaRPr lang="en-US" sz="2400" dirty="0"/>
          </a:p>
          <a:p>
            <a:pPr algn="just"/>
            <a:r>
              <a:rPr lang="en-US" sz="2400" dirty="0" smtClean="0"/>
              <a:t>The birth of daughter and the birth of a carrier of the sickle-cell anemia allele are not mutually exclusive because the two events can happen at the same time (they are independent events) </a:t>
            </a:r>
            <a:endParaRPr lang="en-US" sz="2400" dirty="0"/>
          </a:p>
        </p:txBody>
      </p:sp>
      <p:sp>
        <p:nvSpPr>
          <p:cNvPr id="3" name="Slide Number Placeholder 2"/>
          <p:cNvSpPr>
            <a:spLocks noGrp="1"/>
          </p:cNvSpPr>
          <p:nvPr>
            <p:ph type="sldNum" sz="quarter" idx="12"/>
          </p:nvPr>
        </p:nvSpPr>
        <p:spPr/>
        <p:txBody>
          <a:bodyPr/>
          <a:lstStyle/>
          <a:p>
            <a:fld id="{A568B1B7-81A6-4C91-ABF9-62018AA94454}"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95400"/>
            <a:ext cx="30480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a:solidFill>
            <a:schemeClr val="accent5">
              <a:lumMod val="20000"/>
              <a:lumOff val="80000"/>
            </a:schemeClr>
          </a:solidFill>
        </p:spPr>
        <p:txBody>
          <a:bodyPr>
            <a:normAutofit/>
          </a:bodyPr>
          <a:lstStyle/>
          <a:p>
            <a:pPr algn="ctr"/>
            <a:r>
              <a:rPr lang="en-US" sz="3200" b="1" dirty="0" smtClean="0"/>
              <a:t>Conditional probabilities and the multiplicative law</a:t>
            </a:r>
            <a:endParaRPr lang="en-US" sz="3200" dirty="0"/>
          </a:p>
        </p:txBody>
      </p:sp>
      <p:sp>
        <p:nvSpPr>
          <p:cNvPr id="3" name="Content Placeholder 2"/>
          <p:cNvSpPr>
            <a:spLocks noGrp="1"/>
          </p:cNvSpPr>
          <p:nvPr>
            <p:ph idx="1"/>
          </p:nvPr>
        </p:nvSpPr>
        <p:spPr>
          <a:xfrm>
            <a:off x="457200" y="1600200"/>
            <a:ext cx="8382000" cy="4974336"/>
          </a:xfrm>
        </p:spPr>
        <p:txBody>
          <a:bodyPr>
            <a:normAutofit fontScale="92500" lnSpcReduction="10000"/>
          </a:bodyPr>
          <a:lstStyle/>
          <a:p>
            <a:pPr algn="just"/>
            <a:r>
              <a:rPr lang="en-US" dirty="0" smtClean="0"/>
              <a:t>Sometimes the chance a particular event happens depends on the outcome of some other event. This applies obviously with many events that are spread out in time.</a:t>
            </a:r>
          </a:p>
          <a:p>
            <a:pPr algn="just"/>
            <a:endParaRPr lang="en-US" dirty="0" smtClean="0"/>
          </a:p>
          <a:p>
            <a:pPr algn="just"/>
            <a:r>
              <a:rPr lang="en-US" dirty="0" err="1" smtClean="0"/>
              <a:t>Eg</a:t>
            </a:r>
            <a:r>
              <a:rPr lang="en-US" dirty="0" smtClean="0"/>
              <a:t>. The chance a patient with some disease survives the next year depends on his having survived to the present time. Such probabilities are called conditional.</a:t>
            </a:r>
          </a:p>
          <a:p>
            <a:pPr algn="just"/>
            <a:endParaRPr lang="en-US" dirty="0" smtClean="0"/>
          </a:p>
          <a:p>
            <a:pPr algn="just"/>
            <a:r>
              <a:rPr lang="en-US" dirty="0" smtClean="0"/>
              <a:t>The notation is Pr(B/A), which is read as “the probability event B occurs given that event A has already occurred.”</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a:solidFill>
            <a:schemeClr val="bg2"/>
          </a:solidFill>
        </p:spPr>
        <p:txBody>
          <a:bodyPr/>
          <a:lstStyle/>
          <a:p>
            <a:pPr algn="ctr"/>
            <a:r>
              <a:rPr lang="en-US" dirty="0" smtClean="0"/>
              <a:t>Introduction </a:t>
            </a:r>
            <a:endParaRPr lang="en-US" dirty="0"/>
          </a:p>
        </p:txBody>
      </p:sp>
      <p:sp>
        <p:nvSpPr>
          <p:cNvPr id="3" name="Content Placeholder 2"/>
          <p:cNvSpPr>
            <a:spLocks noGrp="1"/>
          </p:cNvSpPr>
          <p:nvPr>
            <p:ph idx="1"/>
          </p:nvPr>
        </p:nvSpPr>
        <p:spPr>
          <a:xfrm>
            <a:off x="457200" y="1676400"/>
            <a:ext cx="8229600" cy="4898136"/>
          </a:xfrm>
        </p:spPr>
        <p:txBody>
          <a:bodyPr>
            <a:normAutofit/>
          </a:bodyPr>
          <a:lstStyle/>
          <a:p>
            <a:r>
              <a:rPr lang="en-US" dirty="0" smtClean="0"/>
              <a:t>Probability </a:t>
            </a:r>
            <a:r>
              <a:rPr lang="en-US" dirty="0"/>
              <a:t>is the language of chance. </a:t>
            </a:r>
            <a:endParaRPr lang="en-US" dirty="0" smtClean="0"/>
          </a:p>
          <a:p>
            <a:pPr algn="just"/>
            <a:endParaRPr lang="en-US" dirty="0" smtClean="0"/>
          </a:p>
          <a:p>
            <a:pPr algn="just"/>
            <a:r>
              <a:rPr lang="en-US" dirty="0" smtClean="0"/>
              <a:t>The </a:t>
            </a:r>
            <a:r>
              <a:rPr lang="en-US" dirty="0"/>
              <a:t>deliberate use of chance is the central idea of statistical designs for producing data. </a:t>
            </a:r>
          </a:p>
          <a:p>
            <a:pPr algn="just"/>
            <a:endParaRPr lang="en-US" dirty="0" smtClean="0"/>
          </a:p>
          <a:p>
            <a:pPr algn="just"/>
            <a:r>
              <a:rPr lang="en-US" dirty="0" smtClean="0"/>
              <a:t>Probability </a:t>
            </a:r>
            <a:r>
              <a:rPr lang="en-US" dirty="0"/>
              <a:t>theory was developed out of attempting to solve problems related to games of chance such as tossing a coin, rolling a die etc. </a:t>
            </a:r>
          </a:p>
        </p:txBody>
      </p:sp>
      <p:sp>
        <p:nvSpPr>
          <p:cNvPr id="4" name="Slide Number Placeholder 3"/>
          <p:cNvSpPr>
            <a:spLocks noGrp="1"/>
          </p:cNvSpPr>
          <p:nvPr>
            <p:ph type="sldNum" sz="quarter" idx="12"/>
          </p:nvPr>
        </p:nvSpPr>
        <p:spPr/>
        <p:txBody>
          <a:bodyPr/>
          <a:lstStyle/>
          <a:p>
            <a:fld id="{A568B1B7-81A6-4C91-ABF9-62018AA9445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458200" cy="4325112"/>
          </a:xfrm>
        </p:spPr>
        <p:txBody>
          <a:bodyPr/>
          <a:lstStyle/>
          <a:p>
            <a:pPr algn="just"/>
            <a:r>
              <a:rPr lang="en-US" dirty="0" smtClean="0"/>
              <a:t>Let A and B be two events of a sample space S. The conditional probability of an event A, given B, denoted by Pr (A/B )= Pr(A n B) / Pr(B) , Pr(B) ≠ 0.</a:t>
            </a:r>
          </a:p>
          <a:p>
            <a:pPr algn="just"/>
            <a:endParaRPr lang="en-US" dirty="0" smtClean="0"/>
          </a:p>
          <a:p>
            <a:pPr algn="just"/>
            <a:r>
              <a:rPr lang="en-US" dirty="0" smtClean="0"/>
              <a:t>Similarly, Pr(B/A) = Pr(A n B) / Pr(A) , Pr(A) ≠ 0. This can be taken as an alternative form of the multiplicative law.</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a:solidFill>
            <a:schemeClr val="accent5">
              <a:lumMod val="20000"/>
              <a:lumOff val="80000"/>
            </a:schemeClr>
          </a:solidFill>
        </p:spPr>
        <p:txBody>
          <a:bodyPr/>
          <a:lstStyle/>
          <a:p>
            <a:pPr algn="ctr"/>
            <a:r>
              <a:rPr lang="en-US" b="1" dirty="0" smtClean="0"/>
              <a:t>Independent Events</a:t>
            </a:r>
            <a:endParaRPr lang="en-US" dirty="0"/>
          </a:p>
        </p:txBody>
      </p:sp>
      <p:sp>
        <p:nvSpPr>
          <p:cNvPr id="3" name="Content Placeholder 2"/>
          <p:cNvSpPr>
            <a:spLocks noGrp="1"/>
          </p:cNvSpPr>
          <p:nvPr>
            <p:ph idx="1"/>
          </p:nvPr>
        </p:nvSpPr>
        <p:spPr>
          <a:xfrm>
            <a:off x="457200" y="1676400"/>
            <a:ext cx="8229600" cy="4898136"/>
          </a:xfrm>
        </p:spPr>
        <p:txBody>
          <a:bodyPr/>
          <a:lstStyle/>
          <a:p>
            <a:pPr algn="just"/>
            <a:r>
              <a:rPr lang="en-US" dirty="0" smtClean="0"/>
              <a:t>Often there are two events such that the occurrence or nonoccurrence of one does not in any way affect the occurrence or nonoccurrence of the other. </a:t>
            </a:r>
          </a:p>
          <a:p>
            <a:pPr algn="just"/>
            <a:endParaRPr lang="en-US" dirty="0" smtClean="0"/>
          </a:p>
          <a:p>
            <a:pPr algn="just"/>
            <a:r>
              <a:rPr lang="en-US" dirty="0" smtClean="0"/>
              <a:t>This defines independent events. </a:t>
            </a:r>
          </a:p>
          <a:p>
            <a:pPr algn="just"/>
            <a:endParaRPr lang="en-US" dirty="0" smtClean="0"/>
          </a:p>
          <a:p>
            <a:pPr algn="just"/>
            <a:r>
              <a:rPr lang="en-US" dirty="0" smtClean="0"/>
              <a:t>Thus, if events A and B are independent, Pr(B/A) = P(B); Pr(A/B) = P(A).</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41136"/>
          </a:xfrm>
        </p:spPr>
        <p:txBody>
          <a:bodyPr>
            <a:normAutofit/>
          </a:bodyPr>
          <a:lstStyle/>
          <a:p>
            <a:pPr algn="just">
              <a:buNone/>
            </a:pPr>
            <a:r>
              <a:rPr lang="en-US" sz="2400" dirty="0" err="1" smtClean="0"/>
              <a:t>Eg</a:t>
            </a:r>
            <a:endParaRPr lang="en-US" sz="2400" dirty="0" smtClean="0"/>
          </a:p>
          <a:p>
            <a:pPr marL="624078" indent="-514350" algn="just">
              <a:buFont typeface="+mj-lt"/>
              <a:buAutoNum type="arabicPeriod"/>
            </a:pPr>
            <a:r>
              <a:rPr lang="en-US" sz="2400" dirty="0" smtClean="0"/>
              <a:t>A classic example is n tosses of a coin and the chances that on each toss it lands heads. These are independent events. The chance of heads on any one toss is independent of the number of previous heads. No matter how many heads have already been observed, the chance of heads on the next toss is ½.</a:t>
            </a:r>
          </a:p>
          <a:p>
            <a:pPr marL="624078" indent="-514350" algn="just">
              <a:buFont typeface="+mj-lt"/>
              <a:buAutoNum type="arabicPeriod"/>
            </a:pPr>
            <a:endParaRPr lang="en-US" sz="2400" dirty="0" smtClean="0"/>
          </a:p>
          <a:p>
            <a:pPr marL="624078" indent="-514350" algn="just">
              <a:buFont typeface="+mj-lt"/>
              <a:buAutoNum type="arabicPeriod"/>
            </a:pPr>
            <a:r>
              <a:rPr lang="en-US" sz="2400" dirty="0" smtClean="0"/>
              <a:t>A similar situation prevails with the sex of offspring. The chance of a male is approximately ½. Regardless of the sexes of previous offspring, the chance the next child is a male is still ½.</a:t>
            </a:r>
            <a:endParaRPr lang="en-US" sz="2400"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86800" cy="4325112"/>
          </a:xfrm>
        </p:spPr>
        <p:txBody>
          <a:bodyPr/>
          <a:lstStyle/>
          <a:p>
            <a:r>
              <a:rPr lang="en-US" dirty="0" smtClean="0"/>
              <a:t>If two events are independent, </a:t>
            </a:r>
          </a:p>
          <a:p>
            <a:pPr lvl="2">
              <a:buFont typeface="Wingdings" pitchFamily="2" charset="2"/>
              <a:buChar char="ü"/>
            </a:pPr>
            <a:r>
              <a:rPr lang="en-US" sz="2800" dirty="0" smtClean="0"/>
              <a:t>Pr(</a:t>
            </a:r>
            <a:r>
              <a:rPr lang="en-US" sz="2800" dirty="0" err="1" smtClean="0"/>
              <a:t>AnB</a:t>
            </a:r>
            <a:r>
              <a:rPr lang="en-US" sz="2800" dirty="0" smtClean="0"/>
              <a:t>)= Pr(A)</a:t>
            </a:r>
            <a:r>
              <a:rPr lang="en-US" sz="2800" dirty="0" err="1" smtClean="0"/>
              <a:t>xPr</a:t>
            </a:r>
            <a:r>
              <a:rPr lang="en-US" sz="2800" dirty="0" smtClean="0"/>
              <a:t>(B).</a:t>
            </a:r>
          </a:p>
          <a:p>
            <a:pPr lvl="2">
              <a:buFont typeface="Wingdings" pitchFamily="2" charset="2"/>
              <a:buChar char="ü"/>
            </a:pPr>
            <a:endParaRPr lang="en-US" sz="2800" dirty="0" smtClean="0"/>
          </a:p>
          <a:p>
            <a:pPr lvl="2">
              <a:buFont typeface="Wingdings" pitchFamily="2" charset="2"/>
              <a:buChar char="ü"/>
            </a:pPr>
            <a:r>
              <a:rPr lang="en-US" sz="2800" dirty="0" smtClean="0"/>
              <a:t>Hence, </a:t>
            </a:r>
          </a:p>
          <a:p>
            <a:pPr lvl="3">
              <a:buFont typeface="Wingdings" pitchFamily="2" charset="2"/>
              <a:buChar char="Ø"/>
            </a:pPr>
            <a:r>
              <a:rPr lang="en-US" sz="2800" dirty="0" smtClean="0"/>
              <a:t>Pr(A) = Pr(A and B) / Pr(B) , where Pr(B) ≠ 0</a:t>
            </a:r>
          </a:p>
          <a:p>
            <a:pPr lvl="3">
              <a:buFont typeface="Wingdings" pitchFamily="2" charset="2"/>
              <a:buChar char="Ø"/>
            </a:pPr>
            <a:endParaRPr lang="en-US" sz="2800" dirty="0" smtClean="0"/>
          </a:p>
          <a:p>
            <a:pPr lvl="3">
              <a:buFont typeface="Wingdings" pitchFamily="2" charset="2"/>
              <a:buChar char="Ø"/>
            </a:pPr>
            <a:r>
              <a:rPr lang="pt-BR" sz="2800" dirty="0" smtClean="0"/>
              <a:t>Pr(B) = Pr(A and B) / Pr(A) , where Pr(A) ≠ 0</a:t>
            </a:r>
            <a:endParaRPr lang="en-US" sz="2800" dirty="0" smtClean="0"/>
          </a:p>
          <a:p>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09600"/>
          </a:xfrm>
          <a:solidFill>
            <a:schemeClr val="accent4">
              <a:lumMod val="40000"/>
              <a:lumOff val="60000"/>
            </a:schemeClr>
          </a:solidFill>
        </p:spPr>
        <p:txBody>
          <a:bodyPr>
            <a:normAutofit fontScale="90000"/>
          </a:bodyPr>
          <a:lstStyle/>
          <a:p>
            <a:pPr algn="ctr"/>
            <a:r>
              <a:rPr lang="en-US" dirty="0" smtClean="0"/>
              <a:t>Joint probability</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pPr algn="just"/>
            <a:r>
              <a:rPr lang="en-US" sz="2400" dirty="0" smtClean="0"/>
              <a:t>refers </a:t>
            </a:r>
            <a:r>
              <a:rPr lang="en-US" sz="2400" dirty="0"/>
              <a:t>to the probability of two or more events occurring together. </a:t>
            </a:r>
            <a:endParaRPr lang="en-US" sz="2400" dirty="0" smtClean="0"/>
          </a:p>
          <a:p>
            <a:pPr algn="just"/>
            <a:endParaRPr lang="en-US" sz="2400" dirty="0" smtClean="0"/>
          </a:p>
          <a:p>
            <a:pPr algn="just"/>
            <a:r>
              <a:rPr lang="en-US" sz="2400" dirty="0" smtClean="0"/>
              <a:t>It </a:t>
            </a:r>
            <a:r>
              <a:rPr lang="en-US" sz="2400" dirty="0"/>
              <a:t>is denoted as P(A∩B</a:t>
            </a:r>
            <a:r>
              <a:rPr lang="en-US" sz="2400" dirty="0" smtClean="0"/>
              <a:t>), which </a:t>
            </a:r>
            <a:r>
              <a:rPr lang="en-US" sz="2400" dirty="0"/>
              <a:t>reads "the probability of both events </a:t>
            </a:r>
            <a:r>
              <a:rPr lang="en-US" sz="2400" dirty="0" smtClean="0"/>
              <a:t>A </a:t>
            </a:r>
            <a:r>
              <a:rPr lang="en-US" sz="2400" dirty="0"/>
              <a:t>and </a:t>
            </a:r>
            <a:r>
              <a:rPr lang="en-US" sz="2400" dirty="0" smtClean="0"/>
              <a:t>B </a:t>
            </a:r>
            <a:r>
              <a:rPr lang="en-US" sz="2400" dirty="0"/>
              <a:t>occurring simultaneously</a:t>
            </a:r>
            <a:r>
              <a:rPr lang="en-US" sz="2400" dirty="0" smtClean="0"/>
              <a:t>.“</a:t>
            </a:r>
          </a:p>
          <a:p>
            <a:pPr marL="109728" indent="0">
              <a:buNone/>
            </a:pPr>
            <a:endParaRPr lang="en-US" sz="2400" dirty="0" smtClean="0"/>
          </a:p>
          <a:p>
            <a:pPr marL="109728" indent="0">
              <a:buNone/>
            </a:pPr>
            <a:r>
              <a:rPr lang="en-US" sz="2400" b="1" dirty="0" smtClean="0">
                <a:solidFill>
                  <a:srgbClr val="FF0000"/>
                </a:solidFill>
              </a:rPr>
              <a:t>Formula </a:t>
            </a:r>
            <a:r>
              <a:rPr lang="en-US" sz="2400" b="1" dirty="0">
                <a:solidFill>
                  <a:srgbClr val="FF0000"/>
                </a:solidFill>
              </a:rPr>
              <a:t>for Joint </a:t>
            </a:r>
            <a:r>
              <a:rPr lang="en-US" sz="2400" b="1" dirty="0" smtClean="0">
                <a:solidFill>
                  <a:srgbClr val="FF0000"/>
                </a:solidFill>
              </a:rPr>
              <a:t>Probability</a:t>
            </a:r>
          </a:p>
          <a:p>
            <a:pPr marL="109728" indent="0">
              <a:buNone/>
            </a:pPr>
            <a:endParaRPr lang="en-US" sz="2400" b="1" dirty="0" smtClean="0">
              <a:solidFill>
                <a:srgbClr val="FF0000"/>
              </a:solidFill>
            </a:endParaRPr>
          </a:p>
          <a:p>
            <a:r>
              <a:rPr lang="en-US" sz="2400" dirty="0" smtClean="0"/>
              <a:t>If </a:t>
            </a:r>
            <a:r>
              <a:rPr lang="en-US" sz="2400" dirty="0"/>
              <a:t>Events </a:t>
            </a:r>
            <a:r>
              <a:rPr lang="en-US" sz="2400" dirty="0" smtClean="0"/>
              <a:t>A </a:t>
            </a:r>
            <a:r>
              <a:rPr lang="en-US" sz="2400" dirty="0"/>
              <a:t>and </a:t>
            </a:r>
            <a:r>
              <a:rPr lang="en-US" sz="2400" dirty="0" smtClean="0"/>
              <a:t>B </a:t>
            </a:r>
            <a:r>
              <a:rPr lang="en-US" sz="2400" dirty="0"/>
              <a:t>are Independent</a:t>
            </a:r>
            <a:r>
              <a:rPr lang="en-US" sz="2400" dirty="0" smtClean="0"/>
              <a:t>:</a:t>
            </a:r>
          </a:p>
          <a:p>
            <a:pPr marL="109728" indent="0">
              <a:buNone/>
            </a:pPr>
            <a:r>
              <a:rPr lang="en-US" sz="2400" dirty="0"/>
              <a:t> </a:t>
            </a:r>
            <a:r>
              <a:rPr lang="en-US" sz="2400" dirty="0" smtClean="0"/>
              <a:t>      P(</a:t>
            </a:r>
            <a:r>
              <a:rPr lang="en-US" sz="2400" dirty="0" err="1" smtClean="0"/>
              <a:t>AnB</a:t>
            </a:r>
            <a:r>
              <a:rPr lang="en-US" sz="2400" dirty="0" smtClean="0"/>
              <a:t>) = P(A) * P(B)</a:t>
            </a:r>
          </a:p>
          <a:p>
            <a:endParaRPr lang="en-US" sz="2400" dirty="0" smtClean="0"/>
          </a:p>
          <a:p>
            <a:r>
              <a:rPr lang="en-US" sz="2400" dirty="0" smtClean="0"/>
              <a:t>If </a:t>
            </a:r>
            <a:r>
              <a:rPr lang="en-US" sz="2400" dirty="0"/>
              <a:t>Events </a:t>
            </a:r>
            <a:r>
              <a:rPr lang="en-US" sz="2400" dirty="0" smtClean="0"/>
              <a:t>A </a:t>
            </a:r>
            <a:r>
              <a:rPr lang="en-US" sz="2400" dirty="0"/>
              <a:t>and </a:t>
            </a:r>
            <a:r>
              <a:rPr lang="en-US" sz="2400" dirty="0" smtClean="0"/>
              <a:t>B </a:t>
            </a:r>
            <a:r>
              <a:rPr lang="en-US" sz="2400" dirty="0"/>
              <a:t>are Dependent</a:t>
            </a:r>
            <a:r>
              <a:rPr lang="en-US" sz="2400" dirty="0" smtClean="0"/>
              <a:t>:</a:t>
            </a:r>
          </a:p>
          <a:p>
            <a:pPr marL="109728" indent="0">
              <a:buNone/>
            </a:pPr>
            <a:r>
              <a:rPr lang="en-US" sz="2400" dirty="0"/>
              <a:t> </a:t>
            </a:r>
            <a:r>
              <a:rPr lang="en-US" sz="2400" dirty="0" smtClean="0"/>
              <a:t>       P(</a:t>
            </a:r>
            <a:r>
              <a:rPr lang="en-US" sz="2400" dirty="0" err="1" smtClean="0"/>
              <a:t>AnB</a:t>
            </a:r>
            <a:r>
              <a:rPr lang="en-US" sz="2400" dirty="0" smtClean="0"/>
              <a:t>) = P(A) *  P(B/A)</a:t>
            </a:r>
            <a:endParaRPr lang="en-US" sz="2400"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24</a:t>
            </a:fld>
            <a:endParaRPr lang="en-US"/>
          </a:p>
        </p:txBody>
      </p:sp>
    </p:spTree>
    <p:extLst>
      <p:ext uri="{BB962C8B-B14F-4D97-AF65-F5344CB8AC3E}">
        <p14:creationId xmlns:p14="http://schemas.microsoft.com/office/powerpoint/2010/main" val="379397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a:solidFill>
            <a:schemeClr val="accent5">
              <a:lumMod val="20000"/>
              <a:lumOff val="80000"/>
            </a:schemeClr>
          </a:solidFill>
        </p:spPr>
        <p:txBody>
          <a:bodyPr>
            <a:normAutofit fontScale="90000"/>
          </a:bodyPr>
          <a:lstStyle/>
          <a:p>
            <a:pPr algn="ctr"/>
            <a:r>
              <a:rPr lang="en-US" dirty="0" smtClean="0"/>
              <a:t>Normal Probability Distribution</a:t>
            </a:r>
            <a:endParaRPr lang="en-US" dirty="0"/>
          </a:p>
        </p:txBody>
      </p:sp>
      <p:sp>
        <p:nvSpPr>
          <p:cNvPr id="3" name="Content Placeholder 2"/>
          <p:cNvSpPr>
            <a:spLocks noGrp="1"/>
          </p:cNvSpPr>
          <p:nvPr>
            <p:ph idx="1"/>
          </p:nvPr>
        </p:nvSpPr>
        <p:spPr>
          <a:xfrm>
            <a:off x="457200" y="1219200"/>
            <a:ext cx="8229600" cy="5355336"/>
          </a:xfrm>
        </p:spPr>
        <p:txBody>
          <a:bodyPr>
            <a:normAutofit lnSpcReduction="10000"/>
          </a:bodyPr>
          <a:lstStyle/>
          <a:p>
            <a:pPr algn="just">
              <a:buNone/>
            </a:pPr>
            <a:r>
              <a:rPr lang="en-US" dirty="0" smtClean="0"/>
              <a:t>The following are some important characteristics of the normal distribution.</a:t>
            </a:r>
          </a:p>
          <a:p>
            <a:pPr algn="just">
              <a:buNone/>
            </a:pPr>
            <a:endParaRPr lang="en-US" dirty="0" smtClean="0"/>
          </a:p>
          <a:p>
            <a:pPr marL="624078" indent="-514350" algn="just">
              <a:buFont typeface="+mj-lt"/>
              <a:buAutoNum type="arabicPeriod"/>
            </a:pPr>
            <a:r>
              <a:rPr lang="en-US" dirty="0" smtClean="0"/>
              <a:t>It is symmetrical about its mean, μ. (The curve on either side of μ is a mirror image of the other side.</a:t>
            </a:r>
          </a:p>
          <a:p>
            <a:pPr marL="624078" indent="-514350" algn="just">
              <a:buFont typeface="+mj-lt"/>
              <a:buAutoNum type="arabicPeriod"/>
            </a:pPr>
            <a:endParaRPr lang="en-US" dirty="0" smtClean="0"/>
          </a:p>
          <a:p>
            <a:pPr marL="624078" indent="-514350" algn="just">
              <a:buFont typeface="+mj-lt"/>
              <a:buAutoNum type="arabicPeriod"/>
            </a:pPr>
            <a:r>
              <a:rPr lang="en-US" dirty="0" smtClean="0"/>
              <a:t>The mean, the median, and the mode are all equal.</a:t>
            </a:r>
          </a:p>
          <a:p>
            <a:pPr marL="624078" indent="-514350" algn="just">
              <a:buFont typeface="+mj-lt"/>
              <a:buAutoNum type="arabicPeriod"/>
            </a:pPr>
            <a:endParaRPr lang="en-US" dirty="0" smtClean="0"/>
          </a:p>
          <a:p>
            <a:pPr marL="624078" indent="-514350" algn="just">
              <a:buFont typeface="+mj-lt"/>
              <a:buAutoNum type="arabicPeriod"/>
            </a:pPr>
            <a:r>
              <a:rPr lang="en-US" dirty="0" smtClean="0"/>
              <a:t>The total area under the curve above the x-axis is one square unit.</a:t>
            </a:r>
          </a:p>
        </p:txBody>
      </p:sp>
      <p:sp>
        <p:nvSpPr>
          <p:cNvPr id="4" name="Slide Number Placeholder 3"/>
          <p:cNvSpPr>
            <a:spLocks noGrp="1"/>
          </p:cNvSpPr>
          <p:nvPr>
            <p:ph type="sldNum" sz="quarter" idx="12"/>
          </p:nvPr>
        </p:nvSpPr>
        <p:spPr/>
        <p:txBody>
          <a:bodyPr/>
          <a:lstStyle/>
          <a:p>
            <a:fld id="{A568B1B7-81A6-4C91-ABF9-62018AA94454}" type="slidenum">
              <a:rPr lang="en-US" smtClean="0"/>
              <a:pPr/>
              <a:t>25</a:t>
            </a:fld>
            <a:endParaRPr lang="en-US"/>
          </a:p>
        </p:txBody>
      </p:sp>
    </p:spTree>
    <p:extLst>
      <p:ext uri="{BB962C8B-B14F-4D97-AF65-F5344CB8AC3E}">
        <p14:creationId xmlns:p14="http://schemas.microsoft.com/office/powerpoint/2010/main" val="46273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62000"/>
          </a:xfrm>
          <a:solidFill>
            <a:schemeClr val="accent5">
              <a:lumMod val="20000"/>
              <a:lumOff val="80000"/>
            </a:schemeClr>
          </a:solidFill>
        </p:spPr>
        <p:txBody>
          <a:bodyPr>
            <a:normAutofit/>
          </a:bodyPr>
          <a:lstStyle/>
          <a:p>
            <a:pPr algn="ctr"/>
            <a:r>
              <a:rPr lang="en-US" dirty="0" smtClean="0"/>
              <a:t>Characteristics cont…</a:t>
            </a:r>
            <a:endParaRPr lang="en-US" dirty="0"/>
          </a:p>
        </p:txBody>
      </p:sp>
      <p:sp>
        <p:nvSpPr>
          <p:cNvPr id="3" name="Content Placeholder 2"/>
          <p:cNvSpPr>
            <a:spLocks noGrp="1"/>
          </p:cNvSpPr>
          <p:nvPr>
            <p:ph idx="1"/>
          </p:nvPr>
        </p:nvSpPr>
        <p:spPr>
          <a:xfrm>
            <a:off x="457200" y="1371600"/>
            <a:ext cx="8229600" cy="5202936"/>
          </a:xfrm>
        </p:spPr>
        <p:txBody>
          <a:bodyPr>
            <a:normAutofit fontScale="92500" lnSpcReduction="20000"/>
          </a:bodyPr>
          <a:lstStyle/>
          <a:p>
            <a:pPr algn="just">
              <a:buNone/>
            </a:pPr>
            <a:r>
              <a:rPr lang="en-US" dirty="0" smtClean="0"/>
              <a:t>4. If we erect perpendiculars a distance of 1 standard deviation from the mean in both directions, the area enclosed by these perpendiculars, the x-axis, and the curve will be approximately 68 percent of the total area. </a:t>
            </a:r>
          </a:p>
          <a:p>
            <a:pPr algn="just">
              <a:buNone/>
            </a:pPr>
            <a:endParaRPr lang="en-US" dirty="0" smtClean="0"/>
          </a:p>
          <a:p>
            <a:pPr algn="just"/>
            <a:r>
              <a:rPr lang="en-US" dirty="0" smtClean="0"/>
              <a:t>If we extend these lateral boundaries a distance of two standard deviations on either side of the mean, approximately 95 percent of the area will be enclosed, and </a:t>
            </a:r>
          </a:p>
          <a:p>
            <a:pPr algn="just"/>
            <a:endParaRPr lang="en-US" dirty="0" smtClean="0"/>
          </a:p>
          <a:p>
            <a:pPr algn="just"/>
            <a:r>
              <a:rPr lang="en-US" dirty="0" smtClean="0"/>
              <a:t>Extending them a distance of three standard deviations will cause approximately 99.7 percent of the total area to be enclosed.</a:t>
            </a:r>
          </a:p>
          <a:p>
            <a:pPr algn="just"/>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26</a:t>
            </a:fld>
            <a:endParaRPr lang="en-US"/>
          </a:p>
        </p:txBody>
      </p:sp>
    </p:spTree>
    <p:extLst>
      <p:ext uri="{BB962C8B-B14F-4D97-AF65-F5344CB8AC3E}">
        <p14:creationId xmlns:p14="http://schemas.microsoft.com/office/powerpoint/2010/main" val="164567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457201"/>
            <a:ext cx="9143999" cy="33527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3962400"/>
            <a:ext cx="9144000" cy="25812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568B1B7-81A6-4C91-ABF9-62018AA94454}" type="slidenum">
              <a:rPr lang="en-US" smtClean="0"/>
              <a:pPr/>
              <a:t>27</a:t>
            </a:fld>
            <a:endParaRPr lang="en-US"/>
          </a:p>
        </p:txBody>
      </p:sp>
    </p:spTree>
    <p:extLst>
      <p:ext uri="{BB962C8B-B14F-4D97-AF65-F5344CB8AC3E}">
        <p14:creationId xmlns:p14="http://schemas.microsoft.com/office/powerpoint/2010/main" val="408000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685800"/>
          </a:xfrm>
        </p:spPr>
        <p:txBody>
          <a:bodyPr>
            <a:normAutofit/>
          </a:bodyPr>
          <a:lstStyle/>
          <a:p>
            <a:pPr algn="ctr"/>
            <a:r>
              <a:rPr lang="en-US" sz="3200" dirty="0"/>
              <a:t>Binomial </a:t>
            </a:r>
            <a:r>
              <a:rPr lang="en-US" sz="3200" dirty="0" smtClean="0"/>
              <a:t>Distribution</a:t>
            </a:r>
            <a:endParaRPr lang="en-US" sz="3200" dirty="0"/>
          </a:p>
        </p:txBody>
      </p:sp>
      <p:sp>
        <p:nvSpPr>
          <p:cNvPr id="3" name="Content Placeholder 2"/>
          <p:cNvSpPr>
            <a:spLocks noGrp="1"/>
          </p:cNvSpPr>
          <p:nvPr>
            <p:ph idx="1"/>
          </p:nvPr>
        </p:nvSpPr>
        <p:spPr>
          <a:xfrm>
            <a:off x="304800" y="1066800"/>
            <a:ext cx="8382000" cy="5507736"/>
          </a:xfrm>
        </p:spPr>
        <p:txBody>
          <a:bodyPr>
            <a:normAutofit/>
          </a:bodyPr>
          <a:lstStyle/>
          <a:p>
            <a:pPr marL="109728" indent="0" algn="just">
              <a:buNone/>
            </a:pPr>
            <a:r>
              <a:rPr lang="en-US" sz="2400" b="1" dirty="0" smtClean="0">
                <a:solidFill>
                  <a:srgbClr val="FF0000"/>
                </a:solidFill>
              </a:rPr>
              <a:t>Definition</a:t>
            </a:r>
            <a:r>
              <a:rPr lang="en-US" sz="2400" dirty="0" smtClean="0"/>
              <a:t> </a:t>
            </a:r>
          </a:p>
          <a:p>
            <a:pPr algn="just"/>
            <a:r>
              <a:rPr lang="en-US" sz="2400" dirty="0" smtClean="0"/>
              <a:t>is </a:t>
            </a:r>
            <a:r>
              <a:rPr lang="en-US" sz="2400" dirty="0"/>
              <a:t>a discrete probability distribution that models the number of </a:t>
            </a:r>
            <a:r>
              <a:rPr lang="en-US" sz="2400" b="1" dirty="0"/>
              <a:t>successes</a:t>
            </a:r>
            <a:r>
              <a:rPr lang="en-US" sz="2400" dirty="0"/>
              <a:t> in a fixed number of independent </a:t>
            </a:r>
            <a:r>
              <a:rPr lang="en-US" sz="2400" b="1" dirty="0"/>
              <a:t>Bernoulli trials</a:t>
            </a:r>
            <a:r>
              <a:rPr lang="en-US" sz="2400" dirty="0"/>
              <a:t>, where each trial has only two possible outcomes: success or failure</a:t>
            </a:r>
            <a:r>
              <a:rPr lang="en-US" sz="2400" dirty="0" smtClean="0"/>
              <a:t>.</a:t>
            </a:r>
          </a:p>
          <a:p>
            <a:pPr marL="109728" indent="0" algn="just">
              <a:buNone/>
            </a:pPr>
            <a:endParaRPr lang="en-US" sz="2400" b="1" dirty="0" smtClean="0">
              <a:solidFill>
                <a:srgbClr val="FF0000"/>
              </a:solidFill>
            </a:endParaRPr>
          </a:p>
          <a:p>
            <a:pPr marL="109728" indent="0" algn="just">
              <a:buNone/>
            </a:pPr>
            <a:r>
              <a:rPr lang="en-US" sz="2400" b="1" dirty="0" smtClean="0">
                <a:solidFill>
                  <a:srgbClr val="FF0000"/>
                </a:solidFill>
              </a:rPr>
              <a:t>Characteristics</a:t>
            </a:r>
          </a:p>
          <a:p>
            <a:pPr algn="just"/>
            <a:r>
              <a:rPr lang="en-US" sz="2400" b="1" dirty="0"/>
              <a:t>Fixed number of trials</a:t>
            </a:r>
            <a:r>
              <a:rPr lang="en-US" sz="2400" dirty="0"/>
              <a:t>: </a:t>
            </a:r>
            <a:r>
              <a:rPr lang="en-US" sz="2400" dirty="0" smtClean="0"/>
              <a:t>n</a:t>
            </a:r>
          </a:p>
          <a:p>
            <a:pPr algn="just"/>
            <a:r>
              <a:rPr lang="en-US" sz="2400" b="1" dirty="0"/>
              <a:t>Two possible outcomes</a:t>
            </a:r>
            <a:r>
              <a:rPr lang="en-US" sz="2400" dirty="0"/>
              <a:t>: Success (with probability </a:t>
            </a:r>
            <a:r>
              <a:rPr lang="en-US" sz="2400" dirty="0" smtClean="0"/>
              <a:t>p) </a:t>
            </a:r>
            <a:r>
              <a:rPr lang="en-US" sz="2400" dirty="0"/>
              <a:t>or Failure (with probability 1−</a:t>
            </a:r>
            <a:r>
              <a:rPr lang="en-US" sz="2400" dirty="0" smtClean="0"/>
              <a:t>p)</a:t>
            </a:r>
          </a:p>
          <a:p>
            <a:pPr algn="just"/>
            <a:r>
              <a:rPr lang="en-US" sz="2400" b="1" dirty="0"/>
              <a:t>Trials are independent</a:t>
            </a:r>
            <a:r>
              <a:rPr lang="en-US" sz="2400" dirty="0"/>
              <a:t>: The outcome of one trial does not affect the others</a:t>
            </a:r>
            <a:r>
              <a:rPr lang="en-US" sz="2400" dirty="0" smtClean="0"/>
              <a:t>.</a:t>
            </a:r>
          </a:p>
          <a:p>
            <a:pPr algn="just"/>
            <a:r>
              <a:rPr lang="en-US" sz="2400" b="1" dirty="0"/>
              <a:t>Probability of success</a:t>
            </a:r>
            <a:r>
              <a:rPr lang="en-US" sz="2400" dirty="0"/>
              <a:t> (</a:t>
            </a:r>
            <a:r>
              <a:rPr lang="en-US" sz="2400" dirty="0" smtClean="0"/>
              <a:t>p) </a:t>
            </a:r>
            <a:r>
              <a:rPr lang="en-US" sz="2400" dirty="0"/>
              <a:t>is the same for each trial</a:t>
            </a:r>
            <a:r>
              <a:rPr lang="en-US" sz="2400" dirty="0" smtClean="0"/>
              <a:t>.</a:t>
            </a:r>
          </a:p>
          <a:p>
            <a:pPr algn="just"/>
            <a:endParaRPr lang="en-US" sz="2400" dirty="0" smtClean="0"/>
          </a:p>
          <a:p>
            <a:pPr algn="just"/>
            <a:endParaRPr lang="en-US" sz="2400"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28</a:t>
            </a:fld>
            <a:endParaRPr lang="en-US"/>
          </a:p>
        </p:txBody>
      </p:sp>
    </p:spTree>
    <p:extLst>
      <p:ext uri="{BB962C8B-B14F-4D97-AF65-F5344CB8AC3E}">
        <p14:creationId xmlns:p14="http://schemas.microsoft.com/office/powerpoint/2010/main" val="32120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568B1B7-81A6-4C91-ABF9-62018AA94454}" type="slidenum">
              <a:rPr lang="en-US" smtClean="0"/>
              <a:pPr/>
              <a:t>29</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924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10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62000"/>
          </a:xfrm>
        </p:spPr>
        <p:txBody>
          <a:bodyPr>
            <a:normAutofit/>
          </a:bodyPr>
          <a:lstStyle/>
          <a:p>
            <a:pPr algn="ctr"/>
            <a:r>
              <a:rPr lang="en-US" sz="3200" dirty="0" smtClean="0"/>
              <a:t>Definition of basic terms</a:t>
            </a:r>
            <a:endParaRPr lang="en-US" sz="3200" dirty="0"/>
          </a:p>
        </p:txBody>
      </p:sp>
      <p:sp>
        <p:nvSpPr>
          <p:cNvPr id="3" name="Content Placeholder 2"/>
          <p:cNvSpPr>
            <a:spLocks noGrp="1"/>
          </p:cNvSpPr>
          <p:nvPr>
            <p:ph idx="1"/>
          </p:nvPr>
        </p:nvSpPr>
        <p:spPr>
          <a:xfrm>
            <a:off x="457200" y="1600200"/>
            <a:ext cx="8229600" cy="4974336"/>
          </a:xfrm>
        </p:spPr>
        <p:txBody>
          <a:bodyPr/>
          <a:lstStyle/>
          <a:p>
            <a:pPr algn="just"/>
            <a:r>
              <a:rPr lang="en-US" b="1" dirty="0">
                <a:solidFill>
                  <a:srgbClr val="FF0000"/>
                </a:solidFill>
              </a:rPr>
              <a:t>Experiment</a:t>
            </a:r>
            <a:r>
              <a:rPr lang="en-US" dirty="0"/>
              <a:t>: </a:t>
            </a:r>
            <a:r>
              <a:rPr lang="en-US" dirty="0" smtClean="0"/>
              <a:t>is </a:t>
            </a:r>
            <a:r>
              <a:rPr lang="en-US" dirty="0"/>
              <a:t>any process or activity that produces a well-defined outcome</a:t>
            </a:r>
            <a:r>
              <a:rPr lang="en-US" dirty="0" smtClean="0"/>
              <a:t>.</a:t>
            </a:r>
          </a:p>
          <a:p>
            <a:pPr algn="just"/>
            <a:endParaRPr lang="en-US" dirty="0" smtClean="0"/>
          </a:p>
          <a:p>
            <a:pPr algn="just"/>
            <a:r>
              <a:rPr lang="en-US" dirty="0" smtClean="0">
                <a:solidFill>
                  <a:srgbClr val="FF0000"/>
                </a:solidFill>
              </a:rPr>
              <a:t>O</a:t>
            </a:r>
            <a:r>
              <a:rPr lang="en-US" b="1" dirty="0" smtClean="0">
                <a:solidFill>
                  <a:srgbClr val="FF0000"/>
                </a:solidFill>
              </a:rPr>
              <a:t>utcome</a:t>
            </a:r>
            <a:r>
              <a:rPr lang="en-US" dirty="0"/>
              <a:t>:</a:t>
            </a:r>
            <a:r>
              <a:rPr lang="en-US" dirty="0" smtClean="0"/>
              <a:t> </a:t>
            </a:r>
            <a:r>
              <a:rPr lang="en-US" dirty="0"/>
              <a:t>is a possible result of an experiment</a:t>
            </a:r>
            <a:r>
              <a:rPr lang="en-US" dirty="0" smtClean="0"/>
              <a:t>.</a:t>
            </a:r>
          </a:p>
          <a:p>
            <a:pPr algn="just"/>
            <a:endParaRPr lang="en-US" dirty="0" smtClean="0"/>
          </a:p>
          <a:p>
            <a:pPr algn="just"/>
            <a:r>
              <a:rPr lang="en-US" dirty="0" smtClean="0">
                <a:solidFill>
                  <a:srgbClr val="FF0000"/>
                </a:solidFill>
              </a:rPr>
              <a:t>S</a:t>
            </a:r>
            <a:r>
              <a:rPr lang="en-US" b="1" dirty="0" smtClean="0">
                <a:solidFill>
                  <a:srgbClr val="FF0000"/>
                </a:solidFill>
              </a:rPr>
              <a:t>ample space</a:t>
            </a:r>
            <a:r>
              <a:rPr lang="en-US" dirty="0" smtClean="0"/>
              <a:t>: </a:t>
            </a:r>
            <a:r>
              <a:rPr lang="en-US" dirty="0"/>
              <a:t>is the set of all possible outcomes of an experiment</a:t>
            </a:r>
            <a:r>
              <a:rPr lang="en-US" dirty="0" smtClean="0"/>
              <a:t>.</a:t>
            </a:r>
          </a:p>
          <a:p>
            <a:pPr algn="just"/>
            <a:endParaRPr lang="en-US" dirty="0" smtClean="0"/>
          </a:p>
          <a:p>
            <a:pPr algn="just"/>
            <a:r>
              <a:rPr lang="en-US" dirty="0" smtClean="0">
                <a:solidFill>
                  <a:srgbClr val="FF0000"/>
                </a:solidFill>
              </a:rPr>
              <a:t>E</a:t>
            </a:r>
            <a:r>
              <a:rPr lang="en-US" b="1" dirty="0" smtClean="0">
                <a:solidFill>
                  <a:srgbClr val="FF0000"/>
                </a:solidFill>
              </a:rPr>
              <a:t>vent</a:t>
            </a:r>
            <a:r>
              <a:rPr lang="en-US" dirty="0" smtClean="0"/>
              <a:t>: </a:t>
            </a:r>
            <a:r>
              <a:rPr lang="en-US" dirty="0"/>
              <a:t>is a subset of the sample space. It consists of one or more outcomes.</a:t>
            </a:r>
          </a:p>
        </p:txBody>
      </p:sp>
      <p:sp>
        <p:nvSpPr>
          <p:cNvPr id="5" name="Slide Number Placeholder 4"/>
          <p:cNvSpPr>
            <a:spLocks noGrp="1"/>
          </p:cNvSpPr>
          <p:nvPr>
            <p:ph type="sldNum" sz="quarter" idx="12"/>
          </p:nvPr>
        </p:nvSpPr>
        <p:spPr/>
        <p:txBody>
          <a:bodyPr/>
          <a:lstStyle/>
          <a:p>
            <a:fld id="{A568B1B7-81A6-4C91-ABF9-62018AA94454}" type="slidenum">
              <a:rPr lang="en-US" smtClean="0"/>
              <a:pPr/>
              <a:t>3</a:t>
            </a:fld>
            <a:endParaRPr lang="en-US"/>
          </a:p>
        </p:txBody>
      </p:sp>
    </p:spTree>
    <p:extLst>
      <p:ext uri="{BB962C8B-B14F-4D97-AF65-F5344CB8AC3E}">
        <p14:creationId xmlns:p14="http://schemas.microsoft.com/office/powerpoint/2010/main" val="218430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838200"/>
          </a:xfrm>
        </p:spPr>
        <p:txBody>
          <a:bodyPr>
            <a:normAutofit/>
          </a:bodyPr>
          <a:lstStyle/>
          <a:p>
            <a:r>
              <a:rPr lang="en-US" sz="2800" dirty="0" smtClean="0"/>
              <a:t>Example </a:t>
            </a:r>
            <a:endParaRPr lang="en-US" sz="2800"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30</a:t>
            </a:fld>
            <a:endParaRPr lang="en-US"/>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153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83820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40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09600"/>
          </a:xfrm>
        </p:spPr>
        <p:txBody>
          <a:bodyPr>
            <a:normAutofit/>
          </a:bodyPr>
          <a:lstStyle/>
          <a:p>
            <a:r>
              <a:rPr lang="en-US" sz="3200" dirty="0" smtClean="0"/>
              <a:t>Poisson distribution </a:t>
            </a:r>
            <a:endParaRPr lang="en-US" sz="3200" dirty="0"/>
          </a:p>
        </p:txBody>
      </p:sp>
      <p:sp>
        <p:nvSpPr>
          <p:cNvPr id="3" name="Content Placeholder 2"/>
          <p:cNvSpPr>
            <a:spLocks noGrp="1"/>
          </p:cNvSpPr>
          <p:nvPr>
            <p:ph idx="1"/>
          </p:nvPr>
        </p:nvSpPr>
        <p:spPr>
          <a:xfrm>
            <a:off x="457200" y="1371600"/>
            <a:ext cx="8229600" cy="5202936"/>
          </a:xfrm>
        </p:spPr>
        <p:txBody>
          <a:bodyPr>
            <a:normAutofit fontScale="85000" lnSpcReduction="20000"/>
          </a:bodyPr>
          <a:lstStyle/>
          <a:p>
            <a:pPr marL="109728" indent="0" algn="just">
              <a:buNone/>
            </a:pPr>
            <a:r>
              <a:rPr lang="en-US" b="1" dirty="0" smtClean="0">
                <a:solidFill>
                  <a:srgbClr val="FF0000"/>
                </a:solidFill>
              </a:rPr>
              <a:t>Definition</a:t>
            </a:r>
            <a:r>
              <a:rPr lang="en-US" dirty="0" smtClean="0"/>
              <a:t> </a:t>
            </a:r>
          </a:p>
          <a:p>
            <a:pPr algn="just"/>
            <a:r>
              <a:rPr lang="en-US" dirty="0" smtClean="0"/>
              <a:t>is </a:t>
            </a:r>
            <a:r>
              <a:rPr lang="en-US" dirty="0"/>
              <a:t>a discrete probability distribution that models the number of times an event occurs in a fixed interval of time, space, or other continuous domain, given that the events occur </a:t>
            </a:r>
            <a:r>
              <a:rPr lang="en-US" b="1" dirty="0"/>
              <a:t>independently</a:t>
            </a:r>
            <a:r>
              <a:rPr lang="en-US" dirty="0"/>
              <a:t> and with a </a:t>
            </a:r>
            <a:r>
              <a:rPr lang="en-US" b="1" dirty="0"/>
              <a:t>constant average rate</a:t>
            </a:r>
            <a:r>
              <a:rPr lang="en-US" dirty="0" smtClean="0"/>
              <a:t>.</a:t>
            </a:r>
          </a:p>
          <a:p>
            <a:pPr marL="109728" indent="0" algn="just">
              <a:buNone/>
            </a:pPr>
            <a:endParaRPr lang="en-US" dirty="0" smtClean="0"/>
          </a:p>
          <a:p>
            <a:pPr marL="109728" indent="0" algn="just">
              <a:buNone/>
            </a:pPr>
            <a:r>
              <a:rPr lang="en-US" b="1" dirty="0" smtClean="0">
                <a:solidFill>
                  <a:srgbClr val="FF0000"/>
                </a:solidFill>
              </a:rPr>
              <a:t>Characteristics </a:t>
            </a:r>
          </a:p>
          <a:p>
            <a:pPr algn="just"/>
            <a:r>
              <a:rPr lang="en-US" dirty="0">
                <a:solidFill>
                  <a:srgbClr val="FF0000"/>
                </a:solidFill>
              </a:rPr>
              <a:t>Events occur independently</a:t>
            </a:r>
            <a:r>
              <a:rPr lang="en-US" dirty="0"/>
              <a:t>: One event does not influence another</a:t>
            </a:r>
            <a:r>
              <a:rPr lang="en-US" dirty="0" smtClean="0"/>
              <a:t>.</a:t>
            </a:r>
          </a:p>
          <a:p>
            <a:pPr algn="just"/>
            <a:r>
              <a:rPr lang="en-US" dirty="0" smtClean="0">
                <a:solidFill>
                  <a:srgbClr val="FF0000"/>
                </a:solidFill>
              </a:rPr>
              <a:t>Constant </a:t>
            </a:r>
            <a:r>
              <a:rPr lang="en-US" dirty="0">
                <a:solidFill>
                  <a:srgbClr val="FF0000"/>
                </a:solidFill>
              </a:rPr>
              <a:t>rate</a:t>
            </a:r>
            <a:r>
              <a:rPr lang="en-US" dirty="0"/>
              <a:t> (</a:t>
            </a:r>
            <a:r>
              <a:rPr lang="en-US" dirty="0" smtClean="0"/>
              <a:t>λ): </a:t>
            </a:r>
            <a:r>
              <a:rPr lang="en-US" dirty="0"/>
              <a:t>The average number of occurrences per unit time/space</a:t>
            </a:r>
            <a:r>
              <a:rPr lang="en-US" dirty="0" smtClean="0"/>
              <a:t>.</a:t>
            </a:r>
          </a:p>
          <a:p>
            <a:pPr algn="just"/>
            <a:r>
              <a:rPr lang="en-US" dirty="0" smtClean="0">
                <a:solidFill>
                  <a:srgbClr val="FF0000"/>
                </a:solidFill>
              </a:rPr>
              <a:t>The </a:t>
            </a:r>
            <a:r>
              <a:rPr lang="en-US" dirty="0">
                <a:solidFill>
                  <a:srgbClr val="FF0000"/>
                </a:solidFill>
              </a:rPr>
              <a:t>probability of two or more events happening simultaneously is negligible</a:t>
            </a:r>
            <a:r>
              <a:rPr lang="en-US" dirty="0" smtClean="0"/>
              <a:t>.</a:t>
            </a:r>
          </a:p>
          <a:p>
            <a:pPr algn="just"/>
            <a:r>
              <a:rPr lang="en-US" dirty="0" smtClean="0">
                <a:solidFill>
                  <a:srgbClr val="FF0000"/>
                </a:solidFill>
              </a:rPr>
              <a:t>The </a:t>
            </a:r>
            <a:r>
              <a:rPr lang="en-US" dirty="0">
                <a:solidFill>
                  <a:srgbClr val="FF0000"/>
                </a:solidFill>
              </a:rPr>
              <a:t>number of occurrences is discrete</a:t>
            </a:r>
            <a:r>
              <a:rPr lang="en-US" dirty="0"/>
              <a:t>: It can only take non-negative integer values (0, 1, 2, …).</a:t>
            </a:r>
          </a:p>
        </p:txBody>
      </p:sp>
      <p:sp>
        <p:nvSpPr>
          <p:cNvPr id="5" name="Slide Number Placeholder 4"/>
          <p:cNvSpPr>
            <a:spLocks noGrp="1"/>
          </p:cNvSpPr>
          <p:nvPr>
            <p:ph type="sldNum" sz="quarter" idx="12"/>
          </p:nvPr>
        </p:nvSpPr>
        <p:spPr/>
        <p:txBody>
          <a:bodyPr/>
          <a:lstStyle/>
          <a:p>
            <a:fld id="{A568B1B7-81A6-4C91-ABF9-62018AA94454}" type="slidenum">
              <a:rPr lang="en-US" smtClean="0"/>
              <a:pPr/>
              <a:t>31</a:t>
            </a:fld>
            <a:endParaRPr lang="en-US"/>
          </a:p>
        </p:txBody>
      </p:sp>
    </p:spTree>
    <p:extLst>
      <p:ext uri="{BB962C8B-B14F-4D97-AF65-F5344CB8AC3E}">
        <p14:creationId xmlns:p14="http://schemas.microsoft.com/office/powerpoint/2010/main" val="326823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568B1B7-81A6-4C91-ABF9-62018AA94454}" type="slidenum">
              <a:rPr lang="en-US" smtClean="0"/>
              <a:pPr/>
              <a:t>32</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8001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774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568B1B7-81A6-4C91-ABF9-62018AA94454}" type="slidenum">
              <a:rPr lang="en-US" smtClean="0"/>
              <a:pPr/>
              <a:t>33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229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3075"/>
            <a:ext cx="8458200" cy="411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53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568B1B7-81A6-4C91-ABF9-62018AA94454}" type="slidenum">
              <a:rPr lang="en-US" smtClean="0"/>
              <a:pPr/>
              <a:t>34</a:t>
            </a:fld>
            <a:endParaRPr lang="en-US"/>
          </a:p>
        </p:txBody>
      </p:sp>
      <p:sp>
        <p:nvSpPr>
          <p:cNvPr id="6" name="Rectangle 5"/>
          <p:cNvSpPr/>
          <p:nvPr/>
        </p:nvSpPr>
        <p:spPr>
          <a:xfrm rot="20096571">
            <a:off x="591528" y="2394340"/>
            <a:ext cx="7296374" cy="1200329"/>
          </a:xfrm>
          <a:prstGeom prst="rect">
            <a:avLst/>
          </a:prstGeom>
          <a:noFill/>
        </p:spPr>
        <p:txBody>
          <a:bodyPr wrap="square" lIns="91440" tIns="45720" rIns="91440" bIns="45720">
            <a:spAutoFit/>
          </a:bodyPr>
          <a:lstStyle/>
          <a:p>
            <a:pPr algn="ctr"/>
            <a:r>
              <a:rPr lang="en-US"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7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066800"/>
          </a:xfrm>
          <a:solidFill>
            <a:schemeClr val="bg2"/>
          </a:solidFill>
        </p:spPr>
        <p:txBody>
          <a:bodyPr>
            <a:normAutofit/>
          </a:bodyPr>
          <a:lstStyle/>
          <a:p>
            <a:pPr algn="ctr"/>
            <a:r>
              <a:rPr lang="en-US" dirty="0" smtClean="0"/>
              <a:t>Basic probability concepts</a:t>
            </a:r>
            <a:endParaRPr lang="en-US" dirty="0"/>
          </a:p>
        </p:txBody>
      </p:sp>
      <p:sp>
        <p:nvSpPr>
          <p:cNvPr id="3" name="Content Placeholder 2"/>
          <p:cNvSpPr>
            <a:spLocks noGrp="1"/>
          </p:cNvSpPr>
          <p:nvPr>
            <p:ph idx="1"/>
          </p:nvPr>
        </p:nvSpPr>
        <p:spPr>
          <a:xfrm>
            <a:off x="304800" y="1676400"/>
            <a:ext cx="8382000" cy="4553712"/>
          </a:xfrm>
        </p:spPr>
        <p:txBody>
          <a:bodyPr>
            <a:normAutofit/>
          </a:bodyPr>
          <a:lstStyle/>
          <a:p>
            <a:pPr marL="109728" indent="0" algn="just">
              <a:buNone/>
            </a:pPr>
            <a:r>
              <a:rPr lang="en-US" b="1" dirty="0" smtClean="0"/>
              <a:t>1. </a:t>
            </a:r>
            <a:r>
              <a:rPr lang="en-US" b="1" dirty="0" err="1" smtClean="0"/>
              <a:t>Frequentist</a:t>
            </a:r>
            <a:r>
              <a:rPr lang="en-US" b="1" dirty="0" smtClean="0"/>
              <a:t> </a:t>
            </a:r>
            <a:r>
              <a:rPr lang="en-US" b="1" dirty="0"/>
              <a:t>definition of Probability</a:t>
            </a:r>
            <a:endParaRPr lang="en-US" dirty="0" smtClean="0"/>
          </a:p>
          <a:p>
            <a:pPr algn="just"/>
            <a:endParaRPr lang="en-US" dirty="0" smtClean="0"/>
          </a:p>
          <a:p>
            <a:pPr algn="just"/>
            <a:r>
              <a:rPr lang="en-US" dirty="0" smtClean="0"/>
              <a:t>The </a:t>
            </a:r>
            <a:r>
              <a:rPr lang="en-US" dirty="0"/>
              <a:t>probability that something occurs is the proportion </a:t>
            </a:r>
            <a:r>
              <a:rPr lang="en-US" dirty="0" smtClean="0"/>
              <a:t>of times </a:t>
            </a:r>
            <a:r>
              <a:rPr lang="en-US" dirty="0"/>
              <a:t>it occurs when exactly the same experiment is repeated a </a:t>
            </a:r>
            <a:r>
              <a:rPr lang="en-US" dirty="0" smtClean="0"/>
              <a:t>very large </a:t>
            </a:r>
            <a:r>
              <a:rPr lang="en-US" dirty="0"/>
              <a:t>(preferably infinite!) number of times in independent </a:t>
            </a:r>
            <a:r>
              <a:rPr lang="en-US" dirty="0" smtClean="0"/>
              <a:t>trials</a:t>
            </a:r>
            <a:r>
              <a:rPr lang="en-US" dirty="0"/>
              <a:t> </a:t>
            </a:r>
            <a:r>
              <a:rPr lang="en-US" dirty="0" smtClean="0"/>
              <a:t>(“independent</a:t>
            </a:r>
            <a:r>
              <a:rPr lang="en-US" dirty="0"/>
              <a:t>” means the outcome of one trial of the </a:t>
            </a:r>
            <a:r>
              <a:rPr lang="en-US" dirty="0" smtClean="0"/>
              <a:t>experiment doesn’t </a:t>
            </a:r>
            <a:r>
              <a:rPr lang="en-US" dirty="0"/>
              <a:t>affect any other </a:t>
            </a:r>
            <a:r>
              <a:rPr lang="en-US" dirty="0" smtClean="0"/>
              <a:t>outcome).</a:t>
            </a:r>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normAutofit/>
          </a:bodyPr>
          <a:lstStyle/>
          <a:p>
            <a:pPr marL="109728" indent="0" algn="just">
              <a:buNone/>
            </a:pPr>
            <a:r>
              <a:rPr lang="en-US" b="1" dirty="0"/>
              <a:t>2. Classical Probability</a:t>
            </a:r>
          </a:p>
          <a:p>
            <a:pPr algn="just"/>
            <a:endParaRPr lang="en-US" dirty="0" smtClean="0"/>
          </a:p>
          <a:p>
            <a:pPr algn="just"/>
            <a:r>
              <a:rPr lang="en-US" dirty="0" smtClean="0"/>
              <a:t>If an event can occur in N mutually exclusive and equally likely ways and if m of these possess a trait, E, the probability of the occurrence of E is equal to m/N.</a:t>
            </a:r>
          </a:p>
          <a:p>
            <a:endParaRPr lang="en-US" dirty="0" smtClean="0"/>
          </a:p>
          <a:p>
            <a:pPr algn="just"/>
            <a:r>
              <a:rPr lang="en-US" dirty="0" smtClean="0"/>
              <a:t>If we read P(E) as “The probability of E,” we may express this definition as :-</a:t>
            </a:r>
          </a:p>
          <a:p>
            <a:endParaRPr lang="en-US"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57800" y="4800600"/>
            <a:ext cx="1257300" cy="677863"/>
          </a:xfrm>
          <a:prstGeom prst="rect">
            <a:avLst/>
          </a:prstGeom>
          <a:noFill/>
        </p:spPr>
      </p:pic>
      <p:sp>
        <p:nvSpPr>
          <p:cNvPr id="6" name="Slide Number Placeholder 5"/>
          <p:cNvSpPr>
            <a:spLocks noGrp="1"/>
          </p:cNvSpPr>
          <p:nvPr>
            <p:ph type="sldNum" sz="quarter" idx="12"/>
          </p:nvPr>
        </p:nvSpPr>
        <p:spPr/>
        <p:txBody>
          <a:bodyPr/>
          <a:lstStyle/>
          <a:p>
            <a:fld id="{A568B1B7-81A6-4C91-ABF9-62018AA9445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153400" cy="5638800"/>
          </a:xfrm>
        </p:spPr>
        <p:txBody>
          <a:bodyPr>
            <a:normAutofit/>
          </a:bodyPr>
          <a:lstStyle/>
          <a:p>
            <a:pPr marL="109728" indent="0" algn="just">
              <a:buNone/>
            </a:pPr>
            <a:r>
              <a:rPr lang="en-US" dirty="0" smtClean="0"/>
              <a:t>3. </a:t>
            </a:r>
            <a:r>
              <a:rPr lang="en-US" b="1" dirty="0"/>
              <a:t>Relative Frequency Probability </a:t>
            </a:r>
            <a:endParaRPr lang="en-US" dirty="0" smtClean="0"/>
          </a:p>
          <a:p>
            <a:pPr algn="just"/>
            <a:endParaRPr lang="en-US" dirty="0" smtClean="0"/>
          </a:p>
          <a:p>
            <a:pPr algn="just"/>
            <a:r>
              <a:rPr lang="en-US" sz="2400" dirty="0" smtClean="0"/>
              <a:t>The </a:t>
            </a:r>
            <a:r>
              <a:rPr lang="en-US" sz="2400" dirty="0"/>
              <a:t>relative frequency approach to probability depends on the </a:t>
            </a:r>
            <a:r>
              <a:rPr lang="en-US" sz="2400" dirty="0" smtClean="0"/>
              <a:t>repeatability of </a:t>
            </a:r>
            <a:r>
              <a:rPr lang="en-US" sz="2400" dirty="0"/>
              <a:t>some process and the ability to </a:t>
            </a:r>
            <a:r>
              <a:rPr lang="en-US" sz="2400" dirty="0" smtClean="0"/>
              <a:t>count the </a:t>
            </a:r>
            <a:r>
              <a:rPr lang="en-US" sz="2400" dirty="0"/>
              <a:t>number of repetitions, as well as the number of times that some event of interest occurs. </a:t>
            </a:r>
            <a:endParaRPr lang="en-US" sz="2400" dirty="0" smtClean="0"/>
          </a:p>
          <a:p>
            <a:pPr algn="just"/>
            <a:endParaRPr lang="en-US" sz="2400" dirty="0" smtClean="0"/>
          </a:p>
          <a:p>
            <a:pPr algn="just"/>
            <a:r>
              <a:rPr lang="en-US" sz="2400" dirty="0" smtClean="0"/>
              <a:t>If </a:t>
            </a:r>
            <a:r>
              <a:rPr lang="en-US" sz="2400" dirty="0"/>
              <a:t>some process is repeated a large number of times, N, and if some resulting event with the characteristics E occurs m times, the relative frequency of occurrence of E, m/n, will be approximately equal to the probability of E</a:t>
            </a:r>
            <a:r>
              <a:rPr lang="en-US" sz="2400" dirty="0" smtClean="0"/>
              <a:t>.</a:t>
            </a:r>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A568B1B7-81A6-4C91-ABF9-62018AA94454}" type="slidenum">
              <a:rPr lang="en-US" smtClean="0"/>
              <a:pPr/>
              <a:t>6</a:t>
            </a:fld>
            <a:endParaRPr lang="en-US"/>
          </a:p>
        </p:txBody>
      </p:sp>
      <p:pic>
        <p:nvPicPr>
          <p:cNvPr id="6"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5323787"/>
            <a:ext cx="1257300" cy="54361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a:bodyPr>
          <a:lstStyle/>
          <a:p>
            <a:pPr marL="109728" indent="0" algn="just">
              <a:buNone/>
            </a:pPr>
            <a:r>
              <a:rPr lang="en-US" b="1" dirty="0"/>
              <a:t>4. Subjective Probability</a:t>
            </a:r>
          </a:p>
          <a:p>
            <a:pPr algn="just"/>
            <a:endParaRPr lang="en-US" dirty="0" smtClean="0"/>
          </a:p>
          <a:p>
            <a:pPr algn="just"/>
            <a:r>
              <a:rPr lang="en-US" dirty="0" smtClean="0"/>
              <a:t>Assigning probabilities based on the assignor’s judgment. </a:t>
            </a:r>
          </a:p>
          <a:p>
            <a:endParaRPr lang="en-US" dirty="0" smtClean="0"/>
          </a:p>
          <a:p>
            <a:pPr algn="just"/>
            <a:r>
              <a:rPr lang="en-US" dirty="0" smtClean="0"/>
              <a:t>This view holds that probability measures the confidence that a particular individual has in the truth of a particular proposition.</a:t>
            </a:r>
          </a:p>
          <a:p>
            <a:pPr algn="just"/>
            <a:endParaRPr lang="en-US" dirty="0" smtClean="0"/>
          </a:p>
          <a:p>
            <a:pPr algn="just"/>
            <a:r>
              <a:rPr lang="en-US" dirty="0" smtClean="0"/>
              <a:t>A number between 0 and 1 that reflects a person’s degree of belief that an event will occur.  </a:t>
            </a:r>
          </a:p>
          <a:p>
            <a:pPr algn="just"/>
            <a:endParaRPr lang="en-US" dirty="0"/>
          </a:p>
        </p:txBody>
      </p:sp>
      <p:sp>
        <p:nvSpPr>
          <p:cNvPr id="4" name="Slide Number Placeholder 3"/>
          <p:cNvSpPr>
            <a:spLocks noGrp="1"/>
          </p:cNvSpPr>
          <p:nvPr>
            <p:ph type="sldNum" sz="quarter" idx="12"/>
          </p:nvPr>
        </p:nvSpPr>
        <p:spPr/>
        <p:txBody>
          <a:bodyPr/>
          <a:lstStyle/>
          <a:p>
            <a:fld id="{A568B1B7-81A6-4C91-ABF9-62018AA9445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685800"/>
          </a:xfrm>
        </p:spPr>
        <p:txBody>
          <a:bodyPr>
            <a:normAutofit/>
          </a:bodyPr>
          <a:lstStyle/>
          <a:p>
            <a:r>
              <a:rPr lang="en-US" sz="3200" dirty="0" smtClean="0"/>
              <a:t>Probability in public health &amp; Medicine</a:t>
            </a:r>
            <a:endParaRPr lang="en-US" sz="3200" dirty="0"/>
          </a:p>
        </p:txBody>
      </p:sp>
      <p:sp>
        <p:nvSpPr>
          <p:cNvPr id="3" name="Content Placeholder 2"/>
          <p:cNvSpPr>
            <a:spLocks noGrp="1"/>
          </p:cNvSpPr>
          <p:nvPr>
            <p:ph idx="1"/>
          </p:nvPr>
        </p:nvSpPr>
        <p:spPr>
          <a:xfrm>
            <a:off x="457200" y="1524000"/>
            <a:ext cx="8229600" cy="5050536"/>
          </a:xfrm>
        </p:spPr>
        <p:txBody>
          <a:bodyPr/>
          <a:lstStyle/>
          <a:p>
            <a:endParaRPr lang="en-US" dirty="0" smtClean="0"/>
          </a:p>
          <a:p>
            <a:r>
              <a:rPr lang="en-US" dirty="0" smtClean="0"/>
              <a:t>Probability </a:t>
            </a:r>
            <a:r>
              <a:rPr lang="en-US" dirty="0"/>
              <a:t>plays a crucial role in </a:t>
            </a:r>
            <a:r>
              <a:rPr lang="en-US" b="1" dirty="0"/>
              <a:t>public health and medicine</a:t>
            </a:r>
            <a:r>
              <a:rPr lang="en-US" dirty="0"/>
              <a:t>, helping researchers, clinicians, and policymakers make data-driven decisions and assess risks</a:t>
            </a:r>
            <a:r>
              <a:rPr lang="en-US" dirty="0" smtClean="0"/>
              <a:t>.</a:t>
            </a:r>
          </a:p>
          <a:p>
            <a:endParaRPr lang="en-US"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8</a:t>
            </a:fld>
            <a:endParaRPr lang="en-US"/>
          </a:p>
        </p:txBody>
      </p:sp>
    </p:spTree>
    <p:extLst>
      <p:ext uri="{BB962C8B-B14F-4D97-AF65-F5344CB8AC3E}">
        <p14:creationId xmlns:p14="http://schemas.microsoft.com/office/powerpoint/2010/main" val="6189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457200"/>
          </a:xfrm>
        </p:spPr>
        <p:txBody>
          <a:bodyPr>
            <a:noAutofit/>
          </a:bodyPr>
          <a:lstStyle/>
          <a:p>
            <a:pPr algn="ctr"/>
            <a:r>
              <a:rPr lang="en-US" sz="3200" dirty="0" smtClean="0"/>
              <a:t>Key areas where probability works</a:t>
            </a:r>
            <a:endParaRPr lang="en-US" sz="3200" dirty="0"/>
          </a:p>
        </p:txBody>
      </p:sp>
      <p:sp>
        <p:nvSpPr>
          <p:cNvPr id="3" name="Content Placeholder 2"/>
          <p:cNvSpPr>
            <a:spLocks noGrp="1"/>
          </p:cNvSpPr>
          <p:nvPr>
            <p:ph idx="1"/>
          </p:nvPr>
        </p:nvSpPr>
        <p:spPr>
          <a:xfrm>
            <a:off x="457200" y="1371600"/>
            <a:ext cx="8229600" cy="5202936"/>
          </a:xfrm>
        </p:spPr>
        <p:txBody>
          <a:bodyPr>
            <a:normAutofit/>
          </a:bodyPr>
          <a:lstStyle/>
          <a:p>
            <a:pPr marL="109728" indent="0">
              <a:buNone/>
            </a:pPr>
            <a:r>
              <a:rPr lang="en-US" sz="2400" b="1" dirty="0">
                <a:solidFill>
                  <a:srgbClr val="FF0000"/>
                </a:solidFill>
              </a:rPr>
              <a:t>1. Disease Risk Assessment</a:t>
            </a:r>
          </a:p>
          <a:p>
            <a:endParaRPr lang="en-US" sz="2400" b="1" dirty="0" smtClean="0"/>
          </a:p>
          <a:p>
            <a:pPr algn="just"/>
            <a:r>
              <a:rPr lang="en-US" sz="2400" b="1" dirty="0" smtClean="0"/>
              <a:t>Probability</a:t>
            </a:r>
            <a:r>
              <a:rPr lang="en-US" sz="2400" dirty="0" smtClean="0"/>
              <a:t> </a:t>
            </a:r>
            <a:r>
              <a:rPr lang="en-US" sz="2400" dirty="0"/>
              <a:t>is used to estimate the likelihood of individuals developing or contracting a disease.</a:t>
            </a:r>
          </a:p>
          <a:p>
            <a:pPr algn="just"/>
            <a:r>
              <a:rPr lang="en-US" sz="2400" b="1" dirty="0"/>
              <a:t>Example</a:t>
            </a:r>
            <a:r>
              <a:rPr lang="en-US" sz="2400" dirty="0"/>
              <a:t>: If the probability of developing diabetes in a population is 0.15 (15%), it implies that 15 out of every 100 people are expected to develop the condition</a:t>
            </a:r>
            <a:r>
              <a:rPr lang="en-US" sz="2400" dirty="0" smtClean="0"/>
              <a:t>.</a:t>
            </a:r>
          </a:p>
          <a:p>
            <a:pPr marL="109728" indent="0">
              <a:buNone/>
            </a:pPr>
            <a:endParaRPr lang="en-US" sz="2400" b="1" dirty="0" smtClean="0"/>
          </a:p>
          <a:p>
            <a:pPr marL="109728" indent="0">
              <a:buNone/>
            </a:pPr>
            <a:r>
              <a:rPr lang="en-US" sz="2400" b="1" dirty="0" smtClean="0"/>
              <a:t>2</a:t>
            </a:r>
            <a:r>
              <a:rPr lang="en-US" sz="2400" b="1" dirty="0"/>
              <a:t>. </a:t>
            </a:r>
            <a:r>
              <a:rPr lang="en-US" sz="2400" b="1" dirty="0">
                <a:solidFill>
                  <a:srgbClr val="FF0000"/>
                </a:solidFill>
              </a:rPr>
              <a:t>Epidemiological Studies</a:t>
            </a:r>
          </a:p>
          <a:p>
            <a:pPr algn="just"/>
            <a:r>
              <a:rPr lang="en-US" sz="2400" dirty="0"/>
              <a:t>In </a:t>
            </a:r>
            <a:r>
              <a:rPr lang="en-US" sz="2400" b="1" dirty="0"/>
              <a:t>cohort</a:t>
            </a:r>
            <a:r>
              <a:rPr lang="en-US" sz="2400" dirty="0"/>
              <a:t> and </a:t>
            </a:r>
            <a:r>
              <a:rPr lang="en-US" sz="2400" b="1" dirty="0"/>
              <a:t>case-control studies</a:t>
            </a:r>
            <a:r>
              <a:rPr lang="en-US" sz="2400" dirty="0"/>
              <a:t>, probability helps determine associations between exposures (like smoking) and health outcomes (like lung </a:t>
            </a:r>
            <a:r>
              <a:rPr lang="en-US" sz="2400" dirty="0" smtClean="0"/>
              <a:t>cancer) such as RR &amp; OR.</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A568B1B7-81A6-4C91-ABF9-62018AA94454}" type="slidenum">
              <a:rPr lang="en-US" smtClean="0"/>
              <a:pPr/>
              <a:t>9</a:t>
            </a:fld>
            <a:endParaRPr lang="en-US"/>
          </a:p>
        </p:txBody>
      </p:sp>
    </p:spTree>
    <p:extLst>
      <p:ext uri="{BB962C8B-B14F-4D97-AF65-F5344CB8AC3E}">
        <p14:creationId xmlns:p14="http://schemas.microsoft.com/office/powerpoint/2010/main" val="547097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7644</TotalTime>
  <Words>2037</Words>
  <Application>Microsoft Office PowerPoint</Application>
  <PresentationFormat>On-screen Show (4:3)</PresentationFormat>
  <Paragraphs>222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PROBABILITY  DISTRIBUTIONS</vt:lpstr>
      <vt:lpstr>Introduction </vt:lpstr>
      <vt:lpstr>Definition of basic terms</vt:lpstr>
      <vt:lpstr>Basic probability concepts</vt:lpstr>
      <vt:lpstr>PowerPoint Presentation</vt:lpstr>
      <vt:lpstr>PowerPoint Presentation</vt:lpstr>
      <vt:lpstr>PowerPoint Presentation</vt:lpstr>
      <vt:lpstr>Probability in public health &amp; Medicine</vt:lpstr>
      <vt:lpstr>Key areas where probability works</vt:lpstr>
      <vt:lpstr>PowerPoint Presentation</vt:lpstr>
      <vt:lpstr>Basic properties and rule of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probabilities and the multiplicative law</vt:lpstr>
      <vt:lpstr>PowerPoint Presentation</vt:lpstr>
      <vt:lpstr>Independent Events</vt:lpstr>
      <vt:lpstr>PowerPoint Presentation</vt:lpstr>
      <vt:lpstr>PowerPoint Presentation</vt:lpstr>
      <vt:lpstr>Joint probability</vt:lpstr>
      <vt:lpstr>Normal Probability Distribution</vt:lpstr>
      <vt:lpstr>Characteristics cont…</vt:lpstr>
      <vt:lpstr>PowerPoint Presentation</vt:lpstr>
      <vt:lpstr>Binomial Distribution</vt:lpstr>
      <vt:lpstr>PowerPoint Presentation</vt:lpstr>
      <vt:lpstr>Example </vt:lpstr>
      <vt:lpstr>Poisson distribution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DISTRIBUTIONS</dc:title>
  <dc:creator>user</dc:creator>
  <cp:lastModifiedBy>User</cp:lastModifiedBy>
  <cp:revision>116</cp:revision>
  <dcterms:created xsi:type="dcterms:W3CDTF">2018-11-27T08:59:24Z</dcterms:created>
  <dcterms:modified xsi:type="dcterms:W3CDTF">2024-12-07T19:08:10Z</dcterms:modified>
</cp:coreProperties>
</file>