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0"/>
  </p:notesMasterIdLst>
  <p:sldIdLst>
    <p:sldId id="256" r:id="rId2"/>
    <p:sldId id="257" r:id="rId3"/>
    <p:sldId id="258" r:id="rId4"/>
    <p:sldId id="259" r:id="rId5"/>
    <p:sldId id="260" r:id="rId6"/>
    <p:sldId id="288" r:id="rId7"/>
    <p:sldId id="262" r:id="rId8"/>
    <p:sldId id="289" r:id="rId9"/>
    <p:sldId id="290" r:id="rId10"/>
    <p:sldId id="264" r:id="rId11"/>
    <p:sldId id="291" r:id="rId12"/>
    <p:sldId id="292" r:id="rId13"/>
    <p:sldId id="293" r:id="rId14"/>
    <p:sldId id="294" r:id="rId15"/>
    <p:sldId id="265" r:id="rId16"/>
    <p:sldId id="268" r:id="rId17"/>
    <p:sldId id="295" r:id="rId18"/>
    <p:sldId id="296" r:id="rId19"/>
    <p:sldId id="297" r:id="rId20"/>
    <p:sldId id="279" r:id="rId21"/>
    <p:sldId id="269" r:id="rId22"/>
    <p:sldId id="270" r:id="rId23"/>
    <p:sldId id="281" r:id="rId24"/>
    <p:sldId id="282" r:id="rId25"/>
    <p:sldId id="271" r:id="rId26"/>
    <p:sldId id="273" r:id="rId27"/>
    <p:sldId id="298" r:id="rId28"/>
    <p:sldId id="274" r:id="rId29"/>
    <p:sldId id="299" r:id="rId30"/>
    <p:sldId id="300" r:id="rId31"/>
    <p:sldId id="303" r:id="rId32"/>
    <p:sldId id="301" r:id="rId33"/>
    <p:sldId id="283" r:id="rId34"/>
    <p:sldId id="284" r:id="rId35"/>
    <p:sldId id="285" r:id="rId36"/>
    <p:sldId id="286" r:id="rId37"/>
    <p:sldId id="304" r:id="rId38"/>
    <p:sldId id="316" r:id="rId39"/>
    <p:sldId id="305" r:id="rId40"/>
    <p:sldId id="306" r:id="rId41"/>
    <p:sldId id="307" r:id="rId42"/>
    <p:sldId id="308" r:id="rId43"/>
    <p:sldId id="309" r:id="rId44"/>
    <p:sldId id="310" r:id="rId45"/>
    <p:sldId id="311" r:id="rId46"/>
    <p:sldId id="312" r:id="rId47"/>
    <p:sldId id="314" r:id="rId48"/>
    <p:sldId id="28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8" d="100"/>
          <a:sy n="78" d="100"/>
        </p:scale>
        <p:origin x="1598" y="62"/>
      </p:cViewPr>
      <p:guideLst>
        <p:guide orient="horz" pos="2160"/>
        <p:guide pos="2880"/>
      </p:guideLst>
    </p:cSldViewPr>
  </p:slideViewPr>
  <p:outlineViewPr>
    <p:cViewPr>
      <p:scale>
        <a:sx n="33" d="100"/>
        <a:sy n="33" d="100"/>
      </p:scale>
      <p:origin x="36" y="293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CB711-9887-4156-9687-A96D9F4F6F87}" type="datetimeFigureOut">
              <a:rPr lang="en-US" smtClean="0"/>
              <a:pPr/>
              <a:t>6/16/2022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6DA0D3-522B-4D4D-82C2-A733CC4E36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6DA0D3-522B-4D4D-82C2-A733CC4E361E}"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81E288-789C-4A47-806B-70AC5CC3AFD0}"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FD104-A9E4-48B9-9B7B-4DDADD875E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81E288-789C-4A47-806B-70AC5CC3AFD0}"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FD104-A9E4-48B9-9B7B-4DDADD875E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81E288-789C-4A47-806B-70AC5CC3AFD0}"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FD104-A9E4-48B9-9B7B-4DDADD875E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81E288-789C-4A47-806B-70AC5CC3AFD0}"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FD104-A9E4-48B9-9B7B-4DDADD875E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1E288-789C-4A47-806B-70AC5CC3AFD0}"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FD104-A9E4-48B9-9B7B-4DDADD875E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81E288-789C-4A47-806B-70AC5CC3AFD0}"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FD104-A9E4-48B9-9B7B-4DDADD875E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81E288-789C-4A47-806B-70AC5CC3AFD0}" type="datetimeFigureOut">
              <a:rPr lang="en-US" smtClean="0"/>
              <a:pPr/>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FD104-A9E4-48B9-9B7B-4DDADD875E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81E288-789C-4A47-806B-70AC5CC3AFD0}" type="datetimeFigureOut">
              <a:rPr lang="en-US" smtClean="0"/>
              <a:pPr/>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FD104-A9E4-48B9-9B7B-4DDADD875E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1E288-789C-4A47-806B-70AC5CC3AFD0}" type="datetimeFigureOut">
              <a:rPr lang="en-US" smtClean="0"/>
              <a:pPr/>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FD104-A9E4-48B9-9B7B-4DDADD875E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1E288-789C-4A47-806B-70AC5CC3AFD0}"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FD104-A9E4-48B9-9B7B-4DDADD875E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1E288-789C-4A47-806B-70AC5CC3AFD0}"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FD104-A9E4-48B9-9B7B-4DDADD875E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1E288-789C-4A47-806B-70AC5CC3AFD0}" type="datetimeFigureOut">
              <a:rPr lang="en-US" smtClean="0"/>
              <a:pPr/>
              <a:t>6/16/2022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FD104-A9E4-48B9-9B7B-4DDADD875E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online+retail"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9357" y="260648"/>
            <a:ext cx="8229600" cy="2857520"/>
          </a:xfrm>
        </p:spPr>
        <p:txBody>
          <a:bodyPr>
            <a:normAutofit fontScale="90000"/>
          </a:bodyPr>
          <a:lstStyle/>
          <a:p>
            <a:r>
              <a:rPr lang="en-US" sz="2800" b="1" dirty="0">
                <a:solidFill>
                  <a:srgbClr val="002060"/>
                </a:solidFill>
                <a:latin typeface="Arial Rounded MT Bold" pitchFamily="34" charset="0"/>
              </a:rPr>
              <a:t>Final Project - RFM Analysis  </a:t>
            </a:r>
            <a:br>
              <a:rPr lang="en-US" sz="2800" b="1" dirty="0">
                <a:solidFill>
                  <a:srgbClr val="002060"/>
                </a:solidFill>
                <a:latin typeface="Arial Rounded MT Bold" pitchFamily="34" charset="0"/>
              </a:rPr>
            </a:br>
            <a:r>
              <a:rPr lang="en-US" sz="2800" dirty="0">
                <a:latin typeface="Franklin Gothic Demi" pitchFamily="34" charset="0"/>
                <a:ea typeface="Verdana" pitchFamily="34" charset="0"/>
                <a:cs typeface="Times New Roman" pitchFamily="18" charset="0"/>
              </a:rPr>
              <a:t>(Machine learning Final Project )</a:t>
            </a:r>
            <a:br>
              <a:rPr lang="en-US" sz="4800" dirty="0"/>
            </a:br>
            <a:br>
              <a:rPr lang="en-US" sz="5300" b="1" dirty="0">
                <a:solidFill>
                  <a:srgbClr val="002060"/>
                </a:solidFill>
                <a:latin typeface="Algerian" pitchFamily="82" charset="0"/>
              </a:rPr>
            </a:br>
            <a:br>
              <a:rPr lang="en-US" dirty="0">
                <a:latin typeface="Algerian" pitchFamily="82" charset="0"/>
              </a:rPr>
            </a:br>
            <a:endParaRPr lang="en-US" dirty="0">
              <a:latin typeface="Algerian" pitchFamily="82" charset="0"/>
            </a:endParaRPr>
          </a:p>
        </p:txBody>
      </p:sp>
      <p:sp>
        <p:nvSpPr>
          <p:cNvPr id="9" name="Text Placeholder 8"/>
          <p:cNvSpPr>
            <a:spLocks noGrp="1"/>
          </p:cNvSpPr>
          <p:nvPr>
            <p:ph idx="1"/>
          </p:nvPr>
        </p:nvSpPr>
        <p:spPr>
          <a:xfrm>
            <a:off x="457200" y="5000636"/>
            <a:ext cx="8229600" cy="1125527"/>
          </a:xfrm>
        </p:spPr>
        <p:txBody>
          <a:bodyPr>
            <a:normAutofit/>
          </a:bodyPr>
          <a:lstStyle/>
          <a:p>
            <a:pPr>
              <a:buNone/>
            </a:pPr>
            <a:r>
              <a:rPr lang="en-US" sz="1600" dirty="0"/>
              <a:t>                                                                            </a:t>
            </a:r>
          </a:p>
          <a:p>
            <a:pPr>
              <a:buNone/>
            </a:pPr>
            <a:r>
              <a:rPr lang="en-US" sz="1600" dirty="0"/>
              <a:t>                                                                            </a:t>
            </a:r>
            <a:r>
              <a:rPr lang="en-US" sz="1800" b="1" dirty="0">
                <a:solidFill>
                  <a:srgbClr val="C00000"/>
                </a:solidFill>
              </a:rPr>
              <a:t>By  Samuel,</a:t>
            </a:r>
          </a:p>
          <a:p>
            <a:pPr>
              <a:buNone/>
            </a:pPr>
            <a:r>
              <a:rPr lang="en-US" sz="1800" b="1" dirty="0">
                <a:solidFill>
                  <a:srgbClr val="C00000"/>
                </a:solidFill>
              </a:rPr>
              <a:t>                                                              (Skill-</a:t>
            </a:r>
            <a:r>
              <a:rPr lang="en-US" sz="1800" b="1" dirty="0" err="1">
                <a:solidFill>
                  <a:srgbClr val="C00000"/>
                </a:solidFill>
              </a:rPr>
              <a:t>Lync</a:t>
            </a:r>
            <a:r>
              <a:rPr lang="en-US" sz="1800" b="1" dirty="0">
                <a:solidFill>
                  <a:srgbClr val="C00000"/>
                </a:solidFill>
              </a:rPr>
              <a:t> Student)</a:t>
            </a:r>
          </a:p>
        </p:txBody>
      </p:sp>
      <p:pic>
        <p:nvPicPr>
          <p:cNvPr id="3" name="Picture 2">
            <a:extLst>
              <a:ext uri="{FF2B5EF4-FFF2-40B4-BE49-F238E27FC236}">
                <a16:creationId xmlns:a16="http://schemas.microsoft.com/office/drawing/2014/main" id="{96D00A5E-B761-8C33-F57A-EE1AF3B65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801" y="1675364"/>
            <a:ext cx="6408712" cy="35538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0"/>
            <a:ext cx="7358114" cy="1500174"/>
          </a:xfrm>
        </p:spPr>
        <p:txBody>
          <a:bodyPr>
            <a:normAutofit/>
          </a:bodyPr>
          <a:lstStyle/>
          <a:p>
            <a:r>
              <a:rPr lang="en-US" sz="3600" dirty="0">
                <a:solidFill>
                  <a:schemeClr val="accent1">
                    <a:lumMod val="50000"/>
                  </a:schemeClr>
                </a:solidFill>
                <a:latin typeface="Times New Roman" pitchFamily="18" charset="0"/>
                <a:cs typeface="Times New Roman" pitchFamily="18" charset="0"/>
              </a:rPr>
              <a:t>         5. Removing Missing Values.</a:t>
            </a:r>
            <a:br>
              <a:rPr lang="en-US" sz="4000" dirty="0">
                <a:solidFill>
                  <a:schemeClr val="accent1">
                    <a:lumMod val="50000"/>
                  </a:schemeClr>
                </a:solidFill>
                <a:latin typeface="Times New Roman" pitchFamily="18" charset="0"/>
                <a:cs typeface="Times New Roman" pitchFamily="18" charset="0"/>
              </a:rPr>
            </a:br>
            <a:endParaRPr lang="en-US" sz="4000" dirty="0">
              <a:solidFill>
                <a:schemeClr val="accent1">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42910" y="3286124"/>
            <a:ext cx="6429420" cy="3357586"/>
          </a:xfrm>
        </p:spPr>
        <p:txBody>
          <a:bodyPr>
            <a:normAutofit/>
          </a:bodyPr>
          <a:lstStyle/>
          <a:p>
            <a:pPr marL="0" indent="342900">
              <a:spcBef>
                <a:spcPts val="0"/>
              </a:spcBef>
              <a:buNone/>
            </a:pPr>
            <a:endParaRPr lang="en-US" sz="1600" dirty="0">
              <a:solidFill>
                <a:srgbClr val="FF0000"/>
              </a:solidFill>
            </a:endParaRPr>
          </a:p>
          <a:p>
            <a:pPr marL="0" indent="342900">
              <a:spcBef>
                <a:spcPts val="0"/>
              </a:spcBef>
              <a:buNone/>
            </a:pPr>
            <a:endParaRPr lang="en-US" sz="1600" dirty="0">
              <a:solidFill>
                <a:srgbClr val="FF0000"/>
              </a:solidFill>
            </a:endParaRPr>
          </a:p>
          <a:p>
            <a:pPr marL="0" indent="342900">
              <a:spcBef>
                <a:spcPts val="0"/>
              </a:spcBef>
              <a:buNone/>
            </a:pPr>
            <a:endParaRPr lang="en-US" sz="1600" dirty="0">
              <a:solidFill>
                <a:srgbClr val="FF0000"/>
              </a:solidFill>
            </a:endParaRPr>
          </a:p>
          <a:p>
            <a:pPr marL="0" indent="342900">
              <a:spcBef>
                <a:spcPts val="0"/>
              </a:spcBef>
              <a:buNone/>
            </a:pPr>
            <a:endParaRPr lang="en-US" sz="1600" dirty="0">
              <a:solidFill>
                <a:srgbClr val="FF0000"/>
              </a:solidFill>
            </a:endParaRPr>
          </a:p>
          <a:p>
            <a:pPr marL="0" indent="342900">
              <a:spcBef>
                <a:spcPts val="0"/>
              </a:spcBef>
              <a:buNone/>
            </a:pPr>
            <a:endParaRPr lang="en-US" sz="1600" dirty="0">
              <a:solidFill>
                <a:srgbClr val="FF0000"/>
              </a:solidFill>
            </a:endParaRPr>
          </a:p>
          <a:p>
            <a:pPr marL="0" indent="342900">
              <a:spcBef>
                <a:spcPts val="0"/>
              </a:spcBef>
              <a:buNone/>
            </a:pPr>
            <a:endParaRPr lang="en-US" sz="1600" dirty="0">
              <a:solidFill>
                <a:srgbClr val="FF0000"/>
              </a:solidFill>
            </a:endParaRPr>
          </a:p>
          <a:p>
            <a:pPr marL="0" indent="342900">
              <a:spcBef>
                <a:spcPts val="0"/>
              </a:spcBef>
              <a:buNone/>
            </a:pPr>
            <a:endParaRPr lang="en-US" sz="1600" dirty="0">
              <a:solidFill>
                <a:srgbClr val="FF0000"/>
              </a:solidFill>
            </a:endParaRPr>
          </a:p>
          <a:p>
            <a:pPr marL="0" indent="342900">
              <a:spcBef>
                <a:spcPts val="0"/>
              </a:spcBef>
              <a:buNone/>
            </a:pPr>
            <a:endParaRPr lang="en-US" sz="1600" dirty="0">
              <a:solidFill>
                <a:srgbClr val="FF0000"/>
              </a:solidFill>
            </a:endParaRPr>
          </a:p>
          <a:p>
            <a:pPr marL="0" indent="342900">
              <a:spcBef>
                <a:spcPts val="0"/>
              </a:spcBef>
              <a:buNone/>
            </a:pPr>
            <a:endParaRPr lang="en-US" sz="1600" dirty="0">
              <a:solidFill>
                <a:srgbClr val="FF0000"/>
              </a:solidFill>
            </a:endParaRPr>
          </a:p>
          <a:p>
            <a:pPr marL="0" indent="342900">
              <a:spcBef>
                <a:spcPts val="0"/>
              </a:spcBef>
              <a:buNone/>
            </a:pPr>
            <a:r>
              <a:rPr lang="en-US" sz="1600" dirty="0">
                <a:solidFill>
                  <a:srgbClr val="FF0000"/>
                </a:solidFill>
              </a:rPr>
              <a:t>                                      </a:t>
            </a:r>
          </a:p>
        </p:txBody>
      </p:sp>
      <p:sp>
        <p:nvSpPr>
          <p:cNvPr id="4" name="Text Placeholder 3"/>
          <p:cNvSpPr>
            <a:spLocks noGrp="1"/>
          </p:cNvSpPr>
          <p:nvPr>
            <p:ph type="body" sz="half" idx="2"/>
          </p:nvPr>
        </p:nvSpPr>
        <p:spPr>
          <a:xfrm>
            <a:off x="642910" y="1285860"/>
            <a:ext cx="7929618" cy="2143140"/>
          </a:xfrm>
        </p:spPr>
        <p:txBody>
          <a:bodyPr>
            <a:normAutofit/>
          </a:bodyPr>
          <a:lstStyle/>
          <a:p>
            <a:endParaRPr lang="en-US" sz="2000" dirty="0"/>
          </a:p>
        </p:txBody>
      </p:sp>
      <p:pic>
        <p:nvPicPr>
          <p:cNvPr id="9" name="Picture 8" descr="1.PNG"/>
          <p:cNvPicPr>
            <a:picLocks noChangeAspect="1"/>
          </p:cNvPicPr>
          <p:nvPr/>
        </p:nvPicPr>
        <p:blipFill>
          <a:blip r:embed="rId2"/>
          <a:stretch>
            <a:fillRect/>
          </a:stretch>
        </p:blipFill>
        <p:spPr>
          <a:xfrm>
            <a:off x="857224" y="928670"/>
            <a:ext cx="6786610" cy="2214578"/>
          </a:xfrm>
          <a:prstGeom prst="rect">
            <a:avLst/>
          </a:prstGeom>
        </p:spPr>
      </p:pic>
      <p:pic>
        <p:nvPicPr>
          <p:cNvPr id="10" name="Picture 9" descr="2.PNG"/>
          <p:cNvPicPr>
            <a:picLocks noChangeAspect="1"/>
          </p:cNvPicPr>
          <p:nvPr/>
        </p:nvPicPr>
        <p:blipFill>
          <a:blip r:embed="rId3"/>
          <a:stretch>
            <a:fillRect/>
          </a:stretch>
        </p:blipFill>
        <p:spPr>
          <a:xfrm>
            <a:off x="857224" y="3214686"/>
            <a:ext cx="6786610" cy="30003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Content Placeholder 6" descr="3.PNG"/>
          <p:cNvPicPr>
            <a:picLocks noGrp="1" noChangeAspect="1"/>
          </p:cNvPicPr>
          <p:nvPr>
            <p:ph idx="1"/>
          </p:nvPr>
        </p:nvPicPr>
        <p:blipFill>
          <a:blip r:embed="rId2"/>
          <a:stretch>
            <a:fillRect/>
          </a:stretch>
        </p:blipFill>
        <p:spPr>
          <a:xfrm>
            <a:off x="857224" y="1071546"/>
            <a:ext cx="7500990" cy="471490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PNG"/>
          <p:cNvPicPr>
            <a:picLocks noGrp="1" noChangeAspect="1"/>
          </p:cNvPicPr>
          <p:nvPr>
            <p:ph idx="1"/>
          </p:nvPr>
        </p:nvPicPr>
        <p:blipFill>
          <a:blip r:embed="rId2"/>
          <a:stretch>
            <a:fillRect/>
          </a:stretch>
        </p:blipFill>
        <p:spPr>
          <a:xfrm>
            <a:off x="500034" y="1214422"/>
            <a:ext cx="8229600" cy="457203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PNG"/>
          <p:cNvPicPr>
            <a:picLocks noGrp="1" noChangeAspect="1"/>
          </p:cNvPicPr>
          <p:nvPr>
            <p:ph idx="1"/>
          </p:nvPr>
        </p:nvPicPr>
        <p:blipFill>
          <a:blip r:embed="rId2"/>
          <a:stretch>
            <a:fillRect/>
          </a:stretch>
        </p:blipFill>
        <p:spPr>
          <a:xfrm>
            <a:off x="785786" y="785794"/>
            <a:ext cx="7286676" cy="2071702"/>
          </a:xfrm>
        </p:spPr>
      </p:pic>
      <p:pic>
        <p:nvPicPr>
          <p:cNvPr id="5" name="Picture 4" descr="3.PNG"/>
          <p:cNvPicPr>
            <a:picLocks noChangeAspect="1"/>
          </p:cNvPicPr>
          <p:nvPr/>
        </p:nvPicPr>
        <p:blipFill>
          <a:blip r:embed="rId3"/>
          <a:stretch>
            <a:fillRect/>
          </a:stretch>
        </p:blipFill>
        <p:spPr>
          <a:xfrm>
            <a:off x="500034" y="3000372"/>
            <a:ext cx="8286808" cy="34290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PNG"/>
          <p:cNvPicPr>
            <a:picLocks noGrp="1" noChangeAspect="1"/>
          </p:cNvPicPr>
          <p:nvPr>
            <p:ph idx="1"/>
          </p:nvPr>
        </p:nvPicPr>
        <p:blipFill>
          <a:blip r:embed="rId2"/>
          <a:stretch>
            <a:fillRect/>
          </a:stretch>
        </p:blipFill>
        <p:spPr>
          <a:xfrm>
            <a:off x="857224" y="285728"/>
            <a:ext cx="7715304" cy="2791215"/>
          </a:xfrm>
        </p:spPr>
      </p:pic>
      <p:pic>
        <p:nvPicPr>
          <p:cNvPr id="5" name="Picture 4" descr="5.PNG"/>
          <p:cNvPicPr>
            <a:picLocks noChangeAspect="1"/>
          </p:cNvPicPr>
          <p:nvPr/>
        </p:nvPicPr>
        <p:blipFill>
          <a:blip r:embed="rId3"/>
          <a:stretch>
            <a:fillRect/>
          </a:stretch>
        </p:blipFill>
        <p:spPr>
          <a:xfrm>
            <a:off x="857224" y="3286124"/>
            <a:ext cx="7715304" cy="32865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3050"/>
            <a:ext cx="7572428" cy="1155686"/>
          </a:xfrm>
        </p:spPr>
        <p:txBody>
          <a:bodyPr>
            <a:noAutofit/>
          </a:bodyPr>
          <a:lstStyle/>
          <a:p>
            <a:r>
              <a:rPr lang="en-US" sz="2800" dirty="0"/>
              <a:t>                   </a:t>
            </a:r>
            <a:r>
              <a:rPr lang="en-US" sz="3600" dirty="0">
                <a:solidFill>
                  <a:schemeClr val="accent1">
                    <a:lumMod val="50000"/>
                  </a:schemeClr>
                </a:solidFill>
                <a:latin typeface="Times New Roman" pitchFamily="18" charset="0"/>
                <a:cs typeface="Times New Roman" pitchFamily="18" charset="0"/>
              </a:rPr>
              <a:t>6. Merging </a:t>
            </a:r>
            <a:r>
              <a:rPr lang="en-US" sz="3600" dirty="0" err="1">
                <a:solidFill>
                  <a:schemeClr val="accent1">
                    <a:lumMod val="50000"/>
                  </a:schemeClr>
                </a:solidFill>
                <a:latin typeface="Times New Roman" pitchFamily="18" charset="0"/>
                <a:cs typeface="Times New Roman" pitchFamily="18" charset="0"/>
              </a:rPr>
              <a:t>DataFrames</a:t>
            </a:r>
            <a:r>
              <a:rPr lang="en-US" sz="3600" dirty="0">
                <a:solidFill>
                  <a:schemeClr val="accent1">
                    <a:lumMod val="50000"/>
                  </a:schemeClr>
                </a:solidFill>
                <a:latin typeface="Times New Roman" pitchFamily="18" charset="0"/>
                <a:cs typeface="Times New Roman" pitchFamily="18" charset="0"/>
              </a:rPr>
              <a:t>.</a:t>
            </a:r>
            <a:br>
              <a:rPr lang="en-US" sz="3600" dirty="0">
                <a:solidFill>
                  <a:schemeClr val="accent1">
                    <a:lumMod val="50000"/>
                  </a:schemeClr>
                </a:solidFill>
                <a:latin typeface="Times New Roman" pitchFamily="18" charset="0"/>
                <a:cs typeface="Times New Roman" pitchFamily="18" charset="0"/>
              </a:rPr>
            </a:br>
            <a:endParaRPr lang="en-US" sz="3600" dirty="0">
              <a:solidFill>
                <a:schemeClr val="accent1">
                  <a:lumMod val="50000"/>
                </a:schemeClr>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457200" y="928670"/>
            <a:ext cx="8472518" cy="4500593"/>
          </a:xfrm>
        </p:spPr>
        <p:txBody>
          <a:bodyPr>
            <a:normAutofit/>
          </a:bodyPr>
          <a:lstStyle/>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a:t>
            </a:r>
          </a:p>
          <a:p>
            <a:endParaRPr lang="en-US" dirty="0"/>
          </a:p>
        </p:txBody>
      </p:sp>
      <p:sp>
        <p:nvSpPr>
          <p:cNvPr id="7" name="Content Placeholder 6"/>
          <p:cNvSpPr>
            <a:spLocks noGrp="1"/>
          </p:cNvSpPr>
          <p:nvPr>
            <p:ph idx="1"/>
          </p:nvPr>
        </p:nvSpPr>
        <p:spPr>
          <a:xfrm>
            <a:off x="1000100" y="5857892"/>
            <a:ext cx="7472386" cy="785818"/>
          </a:xfrm>
        </p:spPr>
        <p:txBody>
          <a:bodyPr>
            <a:normAutofit/>
          </a:bodyPr>
          <a:lstStyle/>
          <a:p>
            <a:pPr>
              <a:buNone/>
            </a:pPr>
            <a:r>
              <a:rPr lang="en-US" sz="1600" dirty="0">
                <a:solidFill>
                  <a:schemeClr val="accent3">
                    <a:lumMod val="50000"/>
                  </a:schemeClr>
                </a:solidFill>
              </a:rPr>
              <a:t>                                                                   </a:t>
            </a:r>
          </a:p>
          <a:p>
            <a:pPr>
              <a:buNone/>
            </a:pPr>
            <a:r>
              <a:rPr lang="en-US" sz="1600" dirty="0">
                <a:solidFill>
                  <a:schemeClr val="accent3">
                    <a:lumMod val="50000"/>
                  </a:schemeClr>
                </a:solidFill>
              </a:rPr>
              <a:t>                                                                      </a:t>
            </a:r>
            <a:endParaRPr lang="en-US" sz="1300" dirty="0">
              <a:solidFill>
                <a:schemeClr val="accent3">
                  <a:lumMod val="50000"/>
                </a:schemeClr>
              </a:solidFill>
            </a:endParaRPr>
          </a:p>
        </p:txBody>
      </p:sp>
      <p:pic>
        <p:nvPicPr>
          <p:cNvPr id="6" name="Picture 5" descr="6.PNG"/>
          <p:cNvPicPr>
            <a:picLocks noChangeAspect="1"/>
          </p:cNvPicPr>
          <p:nvPr/>
        </p:nvPicPr>
        <p:blipFill>
          <a:blip r:embed="rId2"/>
          <a:stretch>
            <a:fillRect/>
          </a:stretch>
        </p:blipFill>
        <p:spPr>
          <a:xfrm>
            <a:off x="1142976" y="1500174"/>
            <a:ext cx="6929486" cy="39290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273050"/>
            <a:ext cx="5857916" cy="1155686"/>
          </a:xfrm>
        </p:spPr>
        <p:txBody>
          <a:bodyPr>
            <a:noAutofit/>
          </a:bodyPr>
          <a:lstStyle/>
          <a:p>
            <a:r>
              <a:rPr lang="en-US" sz="3600" dirty="0">
                <a:solidFill>
                  <a:schemeClr val="accent1">
                    <a:lumMod val="50000"/>
                  </a:schemeClr>
                </a:solidFill>
                <a:latin typeface="Times New Roman" pitchFamily="18" charset="0"/>
                <a:cs typeface="Times New Roman" pitchFamily="18" charset="0"/>
              </a:rPr>
              <a:t>7. Calculating </a:t>
            </a:r>
            <a:r>
              <a:rPr lang="en-US" sz="3600" dirty="0" err="1">
                <a:solidFill>
                  <a:schemeClr val="accent1">
                    <a:lumMod val="50000"/>
                  </a:schemeClr>
                </a:solidFill>
                <a:latin typeface="Times New Roman" pitchFamily="18" charset="0"/>
                <a:cs typeface="Times New Roman" pitchFamily="18" charset="0"/>
              </a:rPr>
              <a:t>Recency</a:t>
            </a:r>
            <a:r>
              <a:rPr lang="en-US" sz="3600" dirty="0">
                <a:solidFill>
                  <a:schemeClr val="accent1">
                    <a:lumMod val="50000"/>
                  </a:schemeClr>
                </a:solidFill>
                <a:latin typeface="Times New Roman" pitchFamily="18" charset="0"/>
                <a:cs typeface="Times New Roman" pitchFamily="18" charset="0"/>
              </a:rPr>
              <a:t>.</a:t>
            </a:r>
            <a:br>
              <a:rPr lang="en-US" sz="3600" dirty="0">
                <a:solidFill>
                  <a:schemeClr val="accent1">
                    <a:lumMod val="50000"/>
                  </a:schemeClr>
                </a:solidFill>
                <a:latin typeface="Times New Roman" pitchFamily="18" charset="0"/>
                <a:cs typeface="Times New Roman" pitchFamily="18" charset="0"/>
              </a:rPr>
            </a:br>
            <a:endParaRPr lang="en-US" sz="3600" dirty="0">
              <a:solidFill>
                <a:schemeClr val="accent1">
                  <a:lumMod val="50000"/>
                </a:schemeClr>
              </a:solidFill>
              <a:latin typeface="Times New Roman" pitchFamily="18" charset="0"/>
              <a:cs typeface="Times New Roman" pitchFamily="18" charset="0"/>
            </a:endParaRPr>
          </a:p>
        </p:txBody>
      </p:sp>
      <p:sp>
        <p:nvSpPr>
          <p:cNvPr id="4" name="Text Placeholder 3"/>
          <p:cNvSpPr>
            <a:spLocks noGrp="1"/>
          </p:cNvSpPr>
          <p:nvPr>
            <p:ph type="body" sz="half" idx="2"/>
          </p:nvPr>
        </p:nvSpPr>
        <p:spPr>
          <a:xfrm>
            <a:off x="642910" y="928670"/>
            <a:ext cx="8286808" cy="5643602"/>
          </a:xfrm>
        </p:spPr>
        <p:txBody>
          <a:bodyPr>
            <a:normAutofit/>
          </a:bodyPr>
          <a:lstStyle/>
          <a:p>
            <a:r>
              <a:rPr lang="en-US" dirty="0">
                <a:solidFill>
                  <a:srgbClr val="C00000"/>
                </a:solidFill>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r>
              <a:rPr lang="en-US" dirty="0"/>
              <a:t>                                                                            </a:t>
            </a:r>
          </a:p>
          <a:p>
            <a:r>
              <a:rPr lang="en-US" dirty="0"/>
              <a:t>                                                                                  </a:t>
            </a:r>
          </a:p>
          <a:p>
            <a:endParaRPr lang="en-US" dirty="0"/>
          </a:p>
          <a:p>
            <a:endParaRPr lang="en-US" dirty="0"/>
          </a:p>
          <a:p>
            <a:endParaRPr lang="en-US" dirty="0"/>
          </a:p>
        </p:txBody>
      </p:sp>
      <p:pic>
        <p:nvPicPr>
          <p:cNvPr id="7" name="Content Placeholder 6" descr="7.PNG"/>
          <p:cNvPicPr>
            <a:picLocks noGrp="1" noChangeAspect="1"/>
          </p:cNvPicPr>
          <p:nvPr>
            <p:ph idx="1"/>
          </p:nvPr>
        </p:nvPicPr>
        <p:blipFill>
          <a:blip r:embed="rId2"/>
          <a:stretch>
            <a:fillRect/>
          </a:stretch>
        </p:blipFill>
        <p:spPr>
          <a:xfrm>
            <a:off x="857224" y="1000108"/>
            <a:ext cx="7286676" cy="2714644"/>
          </a:xfrm>
        </p:spPr>
      </p:pic>
      <p:pic>
        <p:nvPicPr>
          <p:cNvPr id="8" name="Picture 7" descr="8.PNG"/>
          <p:cNvPicPr>
            <a:picLocks noChangeAspect="1"/>
          </p:cNvPicPr>
          <p:nvPr/>
        </p:nvPicPr>
        <p:blipFill>
          <a:blip r:embed="rId3"/>
          <a:stretch>
            <a:fillRect/>
          </a:stretch>
        </p:blipFill>
        <p:spPr>
          <a:xfrm>
            <a:off x="857224" y="3857628"/>
            <a:ext cx="7286676" cy="22860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pic>
        <p:nvPicPr>
          <p:cNvPr id="5" name="Content Placeholder 4" descr="9.PNG"/>
          <p:cNvPicPr>
            <a:picLocks noGrp="1" noChangeAspect="1"/>
          </p:cNvPicPr>
          <p:nvPr>
            <p:ph idx="4294967295"/>
          </p:nvPr>
        </p:nvPicPr>
        <p:blipFill>
          <a:blip r:embed="rId2"/>
          <a:stretch>
            <a:fillRect/>
          </a:stretch>
        </p:blipFill>
        <p:spPr>
          <a:xfrm>
            <a:off x="857224" y="428605"/>
            <a:ext cx="7643866" cy="3000395"/>
          </a:xfrm>
        </p:spPr>
      </p:pic>
      <p:pic>
        <p:nvPicPr>
          <p:cNvPr id="9" name="Picture 8" descr="10.PNG"/>
          <p:cNvPicPr>
            <a:picLocks noChangeAspect="1"/>
          </p:cNvPicPr>
          <p:nvPr/>
        </p:nvPicPr>
        <p:blipFill>
          <a:blip r:embed="rId3"/>
          <a:stretch>
            <a:fillRect/>
          </a:stretch>
        </p:blipFill>
        <p:spPr>
          <a:xfrm>
            <a:off x="857224" y="3571876"/>
            <a:ext cx="7643866" cy="27146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11.PNG"/>
          <p:cNvPicPr>
            <a:picLocks noChangeAspect="1"/>
          </p:cNvPicPr>
          <p:nvPr/>
        </p:nvPicPr>
        <p:blipFill>
          <a:blip r:embed="rId2"/>
          <a:stretch>
            <a:fillRect/>
          </a:stretch>
        </p:blipFill>
        <p:spPr>
          <a:xfrm>
            <a:off x="857224" y="1214422"/>
            <a:ext cx="7643866" cy="42862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143008"/>
          </a:xfrm>
        </p:spPr>
        <p:txBody>
          <a:bodyPr>
            <a:noAutofit/>
          </a:bodyPr>
          <a:lstStyle/>
          <a:p>
            <a:r>
              <a:rPr lang="en-US" sz="3600" b="1" dirty="0">
                <a:solidFill>
                  <a:schemeClr val="accent1">
                    <a:lumMod val="50000"/>
                  </a:schemeClr>
                </a:solidFill>
                <a:latin typeface="Times New Roman" pitchFamily="18" charset="0"/>
                <a:cs typeface="Times New Roman" pitchFamily="18" charset="0"/>
              </a:rPr>
              <a:t>8.</a:t>
            </a:r>
            <a:r>
              <a:rPr lang="en-US" sz="3600" dirty="0">
                <a:solidFill>
                  <a:schemeClr val="accent1">
                    <a:lumMod val="50000"/>
                  </a:schemeClr>
                </a:solidFill>
                <a:latin typeface="Times New Roman" pitchFamily="18" charset="0"/>
                <a:cs typeface="Times New Roman" pitchFamily="18" charset="0"/>
              </a:rPr>
              <a:t> </a:t>
            </a:r>
            <a:r>
              <a:rPr lang="en-US" sz="3600" b="1" dirty="0">
                <a:solidFill>
                  <a:schemeClr val="accent1">
                    <a:lumMod val="50000"/>
                  </a:schemeClr>
                </a:solidFill>
                <a:latin typeface="Times New Roman" pitchFamily="18" charset="0"/>
                <a:cs typeface="Times New Roman" pitchFamily="18" charset="0"/>
              </a:rPr>
              <a:t>Data Analysis.</a:t>
            </a:r>
            <a:br>
              <a:rPr lang="en-US" sz="3600" b="1" dirty="0">
                <a:solidFill>
                  <a:schemeClr val="accent1">
                    <a:lumMod val="50000"/>
                  </a:schemeClr>
                </a:solidFill>
                <a:latin typeface="Times New Roman" pitchFamily="18" charset="0"/>
                <a:cs typeface="Times New Roman" pitchFamily="18" charset="0"/>
              </a:rPr>
            </a:br>
            <a:endParaRPr lang="en-US" sz="3600" dirty="0">
              <a:solidFill>
                <a:schemeClr val="accent1">
                  <a:lumMod val="50000"/>
                </a:schemeClr>
              </a:solidFill>
              <a:latin typeface="Times New Roman" pitchFamily="18" charset="0"/>
              <a:cs typeface="Times New Roman" pitchFamily="18" charset="0"/>
            </a:endParaRPr>
          </a:p>
        </p:txBody>
      </p:sp>
      <p:pic>
        <p:nvPicPr>
          <p:cNvPr id="3" name="Picture 2" descr="12.PNG"/>
          <p:cNvPicPr>
            <a:picLocks noChangeAspect="1"/>
          </p:cNvPicPr>
          <p:nvPr/>
        </p:nvPicPr>
        <p:blipFill>
          <a:blip r:embed="rId2"/>
          <a:stretch>
            <a:fillRect/>
          </a:stretch>
        </p:blipFill>
        <p:spPr>
          <a:xfrm>
            <a:off x="357158" y="1785926"/>
            <a:ext cx="8501122" cy="421484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14678" y="273050"/>
            <a:ext cx="2000264" cy="441306"/>
          </a:xfrm>
        </p:spPr>
        <p:txBody>
          <a:bodyPr>
            <a:normAutofit fontScale="90000"/>
          </a:bodyPr>
          <a:lstStyle/>
          <a:p>
            <a:r>
              <a:rPr lang="en-US" sz="2400" dirty="0"/>
              <a:t>    </a:t>
            </a:r>
            <a:r>
              <a:rPr lang="en-US" sz="3600" dirty="0"/>
              <a:t>CONTENTS</a:t>
            </a:r>
          </a:p>
        </p:txBody>
      </p:sp>
      <p:sp>
        <p:nvSpPr>
          <p:cNvPr id="5" name="Content Placeholder 4"/>
          <p:cNvSpPr>
            <a:spLocks noGrp="1"/>
          </p:cNvSpPr>
          <p:nvPr>
            <p:ph idx="1"/>
          </p:nvPr>
        </p:nvSpPr>
        <p:spPr>
          <a:xfrm>
            <a:off x="5143504" y="273050"/>
            <a:ext cx="3543296" cy="5853113"/>
          </a:xfrm>
        </p:spPr>
        <p:txBody>
          <a:bodyPr/>
          <a:lstStyle/>
          <a:p>
            <a:endParaRPr lang="en-US" dirty="0"/>
          </a:p>
        </p:txBody>
      </p:sp>
      <p:sp>
        <p:nvSpPr>
          <p:cNvPr id="6" name="Text Placeholder 5"/>
          <p:cNvSpPr>
            <a:spLocks noGrp="1"/>
          </p:cNvSpPr>
          <p:nvPr>
            <p:ph type="body" sz="half" idx="2"/>
          </p:nvPr>
        </p:nvSpPr>
        <p:spPr>
          <a:xfrm>
            <a:off x="642910" y="857232"/>
            <a:ext cx="8501090" cy="5786478"/>
          </a:xfrm>
        </p:spPr>
        <p:txBody>
          <a:bodyPr>
            <a:normAutofit/>
          </a:bodyPr>
          <a:lstStyle/>
          <a:p>
            <a:pPr marL="342900" indent="-342900">
              <a:lnSpc>
                <a:spcPct val="150000"/>
              </a:lnSpc>
              <a:spcBef>
                <a:spcPts val="0"/>
              </a:spcBef>
            </a:pPr>
            <a:r>
              <a:rPr lang="en-US" sz="1800" b="1" dirty="0"/>
              <a:t>1.</a:t>
            </a:r>
            <a:r>
              <a:rPr lang="en-US" sz="1800" dirty="0"/>
              <a:t> </a:t>
            </a:r>
            <a:r>
              <a:rPr lang="en-US" sz="1800" b="1" dirty="0"/>
              <a:t>Context.</a:t>
            </a:r>
          </a:p>
          <a:p>
            <a:pPr marL="342900" indent="-342900">
              <a:lnSpc>
                <a:spcPct val="150000"/>
              </a:lnSpc>
              <a:spcBef>
                <a:spcPts val="0"/>
              </a:spcBef>
            </a:pPr>
            <a:r>
              <a:rPr lang="en-US" sz="1800" b="1" dirty="0"/>
              <a:t>2.</a:t>
            </a:r>
            <a:r>
              <a:rPr lang="en-US" sz="1800" dirty="0"/>
              <a:t> </a:t>
            </a:r>
            <a:r>
              <a:rPr lang="en-US" sz="1800" b="1" dirty="0"/>
              <a:t>Customer Segmentation Problem Statement</a:t>
            </a:r>
          </a:p>
          <a:p>
            <a:pPr>
              <a:lnSpc>
                <a:spcPct val="150000"/>
              </a:lnSpc>
              <a:spcBef>
                <a:spcPts val="0"/>
              </a:spcBef>
            </a:pPr>
            <a:r>
              <a:rPr lang="en-US" sz="1800" b="1" dirty="0"/>
              <a:t>3. Import </a:t>
            </a:r>
            <a:r>
              <a:rPr lang="en-US" sz="1800" b="1" dirty="0" err="1"/>
              <a:t>Modules,Load</a:t>
            </a:r>
            <a:r>
              <a:rPr lang="en-US" sz="1800" b="1" dirty="0"/>
              <a:t> The Dataset.</a:t>
            </a:r>
          </a:p>
          <a:p>
            <a:pPr>
              <a:lnSpc>
                <a:spcPct val="150000"/>
              </a:lnSpc>
              <a:spcBef>
                <a:spcPts val="0"/>
              </a:spcBef>
            </a:pPr>
            <a:r>
              <a:rPr lang="en-US" sz="1800" b="1" dirty="0"/>
              <a:t>4. Removing the Cancelled Orders.</a:t>
            </a:r>
          </a:p>
          <a:p>
            <a:pPr>
              <a:lnSpc>
                <a:spcPct val="150000"/>
              </a:lnSpc>
              <a:spcBef>
                <a:spcPts val="0"/>
              </a:spcBef>
            </a:pPr>
            <a:r>
              <a:rPr lang="en-US" sz="1800" b="1" dirty="0"/>
              <a:t>5. Removing Missing Values.</a:t>
            </a:r>
          </a:p>
          <a:p>
            <a:pPr>
              <a:lnSpc>
                <a:spcPct val="150000"/>
              </a:lnSpc>
              <a:spcBef>
                <a:spcPts val="0"/>
              </a:spcBef>
            </a:pPr>
            <a:r>
              <a:rPr lang="en-US" sz="1800" b="1" dirty="0"/>
              <a:t>6.</a:t>
            </a:r>
            <a:r>
              <a:rPr lang="en-US" sz="1800" dirty="0"/>
              <a:t> </a:t>
            </a:r>
            <a:r>
              <a:rPr lang="en-US" sz="1800" b="1" dirty="0"/>
              <a:t>Merging </a:t>
            </a:r>
            <a:r>
              <a:rPr lang="en-US" sz="1800" b="1" dirty="0" err="1"/>
              <a:t>DataFrames</a:t>
            </a:r>
            <a:r>
              <a:rPr lang="en-US" sz="1800" b="1" dirty="0"/>
              <a:t>.</a:t>
            </a:r>
          </a:p>
          <a:p>
            <a:pPr>
              <a:lnSpc>
                <a:spcPct val="150000"/>
              </a:lnSpc>
              <a:spcBef>
                <a:spcPts val="0"/>
              </a:spcBef>
            </a:pPr>
            <a:r>
              <a:rPr lang="en-US" sz="1800" b="1" dirty="0"/>
              <a:t>7.</a:t>
            </a:r>
            <a:r>
              <a:rPr lang="en-US" sz="1800" dirty="0"/>
              <a:t> </a:t>
            </a:r>
            <a:r>
              <a:rPr lang="en-US" sz="1800" b="1" dirty="0"/>
              <a:t>Calculating </a:t>
            </a:r>
            <a:r>
              <a:rPr lang="en-US" sz="1800" b="1" dirty="0" err="1"/>
              <a:t>Recency</a:t>
            </a:r>
            <a:r>
              <a:rPr lang="en-US" sz="1800" b="1" dirty="0"/>
              <a:t>.</a:t>
            </a:r>
          </a:p>
          <a:p>
            <a:pPr>
              <a:lnSpc>
                <a:spcPct val="150000"/>
              </a:lnSpc>
              <a:spcBef>
                <a:spcPts val="0"/>
              </a:spcBef>
            </a:pPr>
            <a:r>
              <a:rPr lang="en-US" sz="1800" b="1" dirty="0"/>
              <a:t>8.</a:t>
            </a:r>
            <a:r>
              <a:rPr lang="en-US" sz="1800" dirty="0"/>
              <a:t> </a:t>
            </a:r>
            <a:r>
              <a:rPr lang="en-US" sz="1800" b="1" dirty="0"/>
              <a:t>Data Analysis.</a:t>
            </a:r>
          </a:p>
          <a:p>
            <a:pPr>
              <a:lnSpc>
                <a:spcPct val="150000"/>
              </a:lnSpc>
              <a:spcBef>
                <a:spcPts val="0"/>
              </a:spcBef>
            </a:pPr>
            <a:r>
              <a:rPr lang="en-US" sz="1800" b="1" dirty="0"/>
              <a:t>9.</a:t>
            </a:r>
            <a:r>
              <a:rPr lang="en-US" sz="1800" dirty="0"/>
              <a:t> </a:t>
            </a:r>
            <a:r>
              <a:rPr lang="en-US" sz="1800" b="1" dirty="0"/>
              <a:t>Remove Outliers.</a:t>
            </a:r>
          </a:p>
          <a:p>
            <a:pPr>
              <a:lnSpc>
                <a:spcPct val="150000"/>
              </a:lnSpc>
              <a:spcBef>
                <a:spcPts val="0"/>
              </a:spcBef>
            </a:pPr>
            <a:r>
              <a:rPr lang="en-US" sz="1800" b="1" dirty="0"/>
              <a:t>10.</a:t>
            </a:r>
            <a:r>
              <a:rPr lang="en-US" sz="1800" dirty="0"/>
              <a:t> </a:t>
            </a:r>
            <a:r>
              <a:rPr lang="en-US" sz="1800" b="1" dirty="0"/>
              <a:t>Applying K-Means clustering.</a:t>
            </a:r>
          </a:p>
          <a:p>
            <a:pPr>
              <a:lnSpc>
                <a:spcPct val="150000"/>
              </a:lnSpc>
              <a:spcBef>
                <a:spcPts val="0"/>
              </a:spcBef>
            </a:pPr>
            <a:r>
              <a:rPr lang="en-US" sz="1500" b="1" dirty="0"/>
              <a:t>11.</a:t>
            </a:r>
            <a:r>
              <a:rPr lang="en-US" sz="1600" b="1" dirty="0"/>
              <a:t> </a:t>
            </a:r>
            <a:r>
              <a:rPr lang="en-US" sz="1800" b="1" dirty="0" err="1"/>
              <a:t>Summarising</a:t>
            </a:r>
            <a:r>
              <a:rPr lang="en-US" sz="1800" b="1" dirty="0"/>
              <a:t> clusters.</a:t>
            </a:r>
          </a:p>
          <a:p>
            <a:pPr>
              <a:buFont typeface="Wingdings" pitchFamily="2" charset="2"/>
              <a:buChar char="§"/>
            </a:pPr>
            <a:endParaRPr lang="en-US" sz="1600" b="1" dirty="0"/>
          </a:p>
          <a:p>
            <a:pPr>
              <a:buFont typeface="Wingdings" pitchFamily="2" charset="2"/>
              <a:buChar char="§"/>
            </a:pPr>
            <a:endParaRPr lang="en-US"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2">
                    <a:lumMod val="50000"/>
                  </a:schemeClr>
                </a:solidFill>
                <a:latin typeface="Times New Roman" pitchFamily="18" charset="0"/>
                <a:cs typeface="Times New Roman" pitchFamily="18" charset="0"/>
              </a:rPr>
              <a:t>   </a:t>
            </a:r>
            <a:endParaRPr lang="en-US" sz="3100" b="1" dirty="0">
              <a:solidFill>
                <a:schemeClr val="tx2">
                  <a:lumMod val="50000"/>
                </a:schemeClr>
              </a:solidFill>
              <a:latin typeface="Times New Roman" pitchFamily="18" charset="0"/>
              <a:cs typeface="Times New Roman" pitchFamily="18" charset="0"/>
            </a:endParaRPr>
          </a:p>
        </p:txBody>
      </p:sp>
      <p:sp>
        <p:nvSpPr>
          <p:cNvPr id="4" name="Text Placeholder 3"/>
          <p:cNvSpPr>
            <a:spLocks noGrp="1"/>
          </p:cNvSpPr>
          <p:nvPr>
            <p:ph type="body" idx="4294967295"/>
          </p:nvPr>
        </p:nvSpPr>
        <p:spPr>
          <a:xfrm>
            <a:off x="1371600" y="2906713"/>
            <a:ext cx="7772400" cy="1500187"/>
          </a:xfrm>
        </p:spPr>
        <p:txBody>
          <a:bodyPr>
            <a:normAutofit fontScale="2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800" b="1" dirty="0">
                <a:solidFill>
                  <a:srgbClr val="C00000"/>
                </a:solidFill>
                <a:latin typeface="Times New Roman" pitchFamily="18" charset="0"/>
                <a:cs typeface="Times New Roman" pitchFamily="18" charset="0"/>
              </a:rPr>
              <a:t>       </a:t>
            </a:r>
            <a:endParaRPr lang="en-US" sz="1800" dirty="0">
              <a:solidFill>
                <a:srgbClr val="C00000"/>
              </a:solidFill>
              <a:latin typeface="Times New Roman" pitchFamily="18" charset="0"/>
              <a:cs typeface="Times New Roman" pitchFamily="18" charset="0"/>
            </a:endParaRPr>
          </a:p>
        </p:txBody>
      </p:sp>
      <p:pic>
        <p:nvPicPr>
          <p:cNvPr id="7" name="Picture 6" descr="13.PNG"/>
          <p:cNvPicPr>
            <a:picLocks noChangeAspect="1"/>
          </p:cNvPicPr>
          <p:nvPr/>
        </p:nvPicPr>
        <p:blipFill>
          <a:blip r:embed="rId2"/>
          <a:stretch>
            <a:fillRect/>
          </a:stretch>
        </p:blipFill>
        <p:spPr>
          <a:xfrm>
            <a:off x="571472" y="1500174"/>
            <a:ext cx="8215370" cy="435771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4" name="Text Placeholder 3"/>
          <p:cNvSpPr>
            <a:spLocks noGrp="1"/>
          </p:cNvSpPr>
          <p:nvPr>
            <p:ph idx="1"/>
          </p:nvPr>
        </p:nvSpPr>
        <p:spPr>
          <a:xfrm>
            <a:off x="457200" y="857232"/>
            <a:ext cx="8229600" cy="5572164"/>
          </a:xfrm>
        </p:spPr>
        <p:txBody>
          <a:bodyPr>
            <a:noAutofit/>
          </a:bodyPr>
          <a:lstStyle/>
          <a:p>
            <a:r>
              <a:rPr lang="en-US" sz="1600" dirty="0">
                <a:solidFill>
                  <a:schemeClr val="tx1">
                    <a:lumMod val="95000"/>
                    <a:lumOff val="5000"/>
                  </a:schemeClr>
                </a:solidFill>
                <a:latin typeface="Times New Roman" pitchFamily="18" charset="0"/>
                <a:cs typeface="Times New Roman" pitchFamily="18" charset="0"/>
              </a:rPr>
              <a:t>Create histogram and </a:t>
            </a:r>
            <a:r>
              <a:rPr lang="en-US" sz="1600" dirty="0" err="1">
                <a:solidFill>
                  <a:schemeClr val="tx1">
                    <a:lumMod val="95000"/>
                    <a:lumOff val="5000"/>
                  </a:schemeClr>
                </a:solidFill>
                <a:latin typeface="Times New Roman" pitchFamily="18" charset="0"/>
                <a:cs typeface="Times New Roman" pitchFamily="18" charset="0"/>
              </a:rPr>
              <a:t>boxplots</a:t>
            </a:r>
            <a:r>
              <a:rPr lang="en-US" sz="1600" dirty="0">
                <a:solidFill>
                  <a:schemeClr val="tx1">
                    <a:lumMod val="95000"/>
                    <a:lumOff val="5000"/>
                  </a:schemeClr>
                </a:solidFill>
                <a:latin typeface="Times New Roman" pitchFamily="18" charset="0"/>
                <a:cs typeface="Times New Roman" pitchFamily="18" charset="0"/>
              </a:rPr>
              <a:t> to understand the distribution of Monetary, Frequency, and </a:t>
            </a:r>
            <a:r>
              <a:rPr lang="en-US" sz="1600" dirty="0" err="1">
                <a:solidFill>
                  <a:schemeClr val="tx1">
                    <a:lumMod val="95000"/>
                    <a:lumOff val="5000"/>
                  </a:schemeClr>
                </a:solidFill>
                <a:latin typeface="Times New Roman" pitchFamily="18" charset="0"/>
                <a:cs typeface="Times New Roman" pitchFamily="18" charset="0"/>
              </a:rPr>
              <a:t>Recency</a:t>
            </a:r>
            <a:r>
              <a:rPr lang="en-US" sz="1600" dirty="0">
                <a:solidFill>
                  <a:schemeClr val="tx1">
                    <a:lumMod val="95000"/>
                    <a:lumOff val="5000"/>
                  </a:schemeClr>
                </a:solidFill>
                <a:latin typeface="Times New Roman" pitchFamily="18" charset="0"/>
                <a:cs typeface="Times New Roman" pitchFamily="18" charset="0"/>
              </a:rPr>
              <a:t> columns.</a:t>
            </a:r>
          </a:p>
          <a:p>
            <a:r>
              <a:rPr lang="en-US" sz="1600" dirty="0">
                <a:solidFill>
                  <a:schemeClr val="tx1">
                    <a:lumMod val="95000"/>
                    <a:lumOff val="5000"/>
                  </a:schemeClr>
                </a:solidFill>
                <a:latin typeface="Times New Roman" pitchFamily="18" charset="0"/>
                <a:cs typeface="Times New Roman" pitchFamily="18" charset="0"/>
              </a:rPr>
              <a:t>Use subplots() function of </a:t>
            </a:r>
            <a:r>
              <a:rPr lang="en-US" sz="1600" dirty="0" err="1">
                <a:solidFill>
                  <a:schemeClr val="tx1">
                    <a:lumMod val="95000"/>
                    <a:lumOff val="5000"/>
                  </a:schemeClr>
                </a:solidFill>
                <a:latin typeface="Times New Roman" pitchFamily="18" charset="0"/>
                <a:cs typeface="Times New Roman" pitchFamily="18" charset="0"/>
              </a:rPr>
              <a:t>matplotlib.pyplot</a:t>
            </a:r>
            <a:r>
              <a:rPr lang="en-US" sz="1600" dirty="0">
                <a:solidFill>
                  <a:schemeClr val="tx1">
                    <a:lumMod val="95000"/>
                    <a:lumOff val="5000"/>
                  </a:schemeClr>
                </a:solidFill>
                <a:latin typeface="Times New Roman" pitchFamily="18" charset="0"/>
                <a:cs typeface="Times New Roman" pitchFamily="18" charset="0"/>
              </a:rPr>
              <a:t> module to display all the three histograms in the first row and the </a:t>
            </a:r>
            <a:r>
              <a:rPr lang="en-US" sz="1600" dirty="0" err="1">
                <a:solidFill>
                  <a:schemeClr val="tx1">
                    <a:lumMod val="95000"/>
                    <a:lumOff val="5000"/>
                  </a:schemeClr>
                </a:solidFill>
                <a:latin typeface="Times New Roman" pitchFamily="18" charset="0"/>
                <a:cs typeface="Times New Roman" pitchFamily="18" charset="0"/>
              </a:rPr>
              <a:t>boxplots</a:t>
            </a:r>
            <a:r>
              <a:rPr lang="en-US" sz="1600" dirty="0">
                <a:solidFill>
                  <a:schemeClr val="tx1">
                    <a:lumMod val="95000"/>
                    <a:lumOff val="5000"/>
                  </a:schemeClr>
                </a:solidFill>
                <a:latin typeface="Times New Roman" pitchFamily="18" charset="0"/>
                <a:cs typeface="Times New Roman" pitchFamily="18" charset="0"/>
              </a:rPr>
              <a:t> in the second row.</a:t>
            </a:r>
          </a:p>
          <a:p>
            <a:r>
              <a:rPr lang="en-US" sz="1600" dirty="0">
                <a:solidFill>
                  <a:schemeClr val="tx1">
                    <a:lumMod val="95000"/>
                    <a:lumOff val="5000"/>
                  </a:schemeClr>
                </a:solidFill>
                <a:latin typeface="Times New Roman" pitchFamily="18" charset="0"/>
                <a:cs typeface="Times New Roman" pitchFamily="18" charset="0"/>
              </a:rPr>
              <a:t>Follow the steps given below to create this subplot:</a:t>
            </a:r>
          </a:p>
          <a:p>
            <a:pPr>
              <a:buNone/>
            </a:pPr>
            <a:r>
              <a:rPr lang="en-US" sz="1600" dirty="0">
                <a:solidFill>
                  <a:schemeClr val="tx1">
                    <a:lumMod val="95000"/>
                    <a:lumOff val="5000"/>
                  </a:schemeClr>
                </a:solidFill>
                <a:latin typeface="Times New Roman" pitchFamily="18" charset="0"/>
                <a:cs typeface="Times New Roman" pitchFamily="18" charset="0"/>
              </a:rPr>
              <a:t>1.Call the subplots() function on an object of </a:t>
            </a:r>
            <a:r>
              <a:rPr lang="en-US" sz="1600" dirty="0" err="1">
                <a:solidFill>
                  <a:schemeClr val="tx1">
                    <a:lumMod val="95000"/>
                    <a:lumOff val="5000"/>
                  </a:schemeClr>
                </a:solidFill>
                <a:latin typeface="Times New Roman" pitchFamily="18" charset="0"/>
                <a:cs typeface="Times New Roman" pitchFamily="18" charset="0"/>
              </a:rPr>
              <a:t>matplotlib.pyplot</a:t>
            </a:r>
            <a:r>
              <a:rPr lang="en-US" sz="1600" dirty="0">
                <a:solidFill>
                  <a:schemeClr val="tx1">
                    <a:lumMod val="95000"/>
                    <a:lumOff val="5000"/>
                  </a:schemeClr>
                </a:solidFill>
                <a:latin typeface="Times New Roman" pitchFamily="18" charset="0"/>
                <a:cs typeface="Times New Roman" pitchFamily="18" charset="0"/>
              </a:rPr>
              <a:t> and unpack the figure and axis objects in two different variables, say fig and axis. Inside the subplots() function, pass:</a:t>
            </a:r>
          </a:p>
          <a:p>
            <a:pPr lvl="1"/>
            <a:r>
              <a:rPr lang="en-US" sz="1600" dirty="0" err="1">
                <a:solidFill>
                  <a:schemeClr val="tx1">
                    <a:lumMod val="95000"/>
                    <a:lumOff val="5000"/>
                  </a:schemeClr>
                </a:solidFill>
                <a:latin typeface="Times New Roman" pitchFamily="18" charset="0"/>
                <a:cs typeface="Times New Roman" pitchFamily="18" charset="0"/>
              </a:rPr>
              <a:t>nrows</a:t>
            </a:r>
            <a:r>
              <a:rPr lang="en-US" sz="1600" dirty="0">
                <a:solidFill>
                  <a:schemeClr val="tx1">
                    <a:lumMod val="95000"/>
                    <a:lumOff val="5000"/>
                  </a:schemeClr>
                </a:solidFill>
                <a:latin typeface="Times New Roman" pitchFamily="18" charset="0"/>
                <a:cs typeface="Times New Roman" pitchFamily="18" charset="0"/>
              </a:rPr>
              <a:t> = 2 and </a:t>
            </a:r>
            <a:r>
              <a:rPr lang="en-US" sz="1600" dirty="0" err="1">
                <a:solidFill>
                  <a:schemeClr val="tx1">
                    <a:lumMod val="95000"/>
                    <a:lumOff val="5000"/>
                  </a:schemeClr>
                </a:solidFill>
                <a:latin typeface="Times New Roman" pitchFamily="18" charset="0"/>
                <a:cs typeface="Times New Roman" pitchFamily="18" charset="0"/>
              </a:rPr>
              <a:t>ncols</a:t>
            </a:r>
            <a:r>
              <a:rPr lang="en-US" sz="1600" dirty="0">
                <a:solidFill>
                  <a:schemeClr val="tx1">
                    <a:lumMod val="95000"/>
                    <a:lumOff val="5000"/>
                  </a:schemeClr>
                </a:solidFill>
                <a:latin typeface="Times New Roman" pitchFamily="18" charset="0"/>
                <a:cs typeface="Times New Roman" pitchFamily="18" charset="0"/>
              </a:rPr>
              <a:t> = 3 parameters to create a figure having 2 rows and 3 columns.</a:t>
            </a:r>
          </a:p>
          <a:p>
            <a:pPr lvl="1"/>
            <a:r>
              <a:rPr lang="en-US" sz="1600" dirty="0" err="1">
                <a:solidFill>
                  <a:schemeClr val="tx1">
                    <a:lumMod val="95000"/>
                    <a:lumOff val="5000"/>
                  </a:schemeClr>
                </a:solidFill>
                <a:latin typeface="Times New Roman" pitchFamily="18" charset="0"/>
                <a:cs typeface="Times New Roman" pitchFamily="18" charset="0"/>
              </a:rPr>
              <a:t>figsize</a:t>
            </a:r>
            <a:r>
              <a:rPr lang="en-US" sz="1600" dirty="0">
                <a:solidFill>
                  <a:schemeClr val="tx1">
                    <a:lumMod val="95000"/>
                    <a:lumOff val="5000"/>
                  </a:schemeClr>
                </a:solidFill>
                <a:latin typeface="Times New Roman" pitchFamily="18" charset="0"/>
                <a:cs typeface="Times New Roman" pitchFamily="18" charset="0"/>
              </a:rPr>
              <a:t> = (15, 5) parameter to create the figure of 15 units wide and 5 units high.</a:t>
            </a:r>
          </a:p>
          <a:p>
            <a:pPr lvl="1"/>
            <a:r>
              <a:rPr lang="en-US" sz="1600" dirty="0">
                <a:solidFill>
                  <a:schemeClr val="tx1">
                    <a:lumMod val="95000"/>
                    <a:lumOff val="5000"/>
                  </a:schemeClr>
                </a:solidFill>
                <a:latin typeface="Times New Roman" pitchFamily="18" charset="0"/>
                <a:cs typeface="Times New Roman" pitchFamily="18" charset="0"/>
              </a:rPr>
              <a:t>dpi = 100 parameter to further enlarge the figure based on their pixel density.</a:t>
            </a:r>
          </a:p>
          <a:p>
            <a:pPr>
              <a:buNone/>
            </a:pPr>
            <a:r>
              <a:rPr lang="en-US" sz="1600" dirty="0">
                <a:solidFill>
                  <a:schemeClr val="tx1">
                    <a:lumMod val="95000"/>
                    <a:lumOff val="5000"/>
                  </a:schemeClr>
                </a:solidFill>
                <a:latin typeface="Times New Roman" pitchFamily="18" charset="0"/>
                <a:cs typeface="Times New Roman" pitchFamily="18" charset="0"/>
              </a:rPr>
              <a:t>2.Construct a histogram to </a:t>
            </a:r>
            <a:r>
              <a:rPr lang="en-US" sz="1600" dirty="0" err="1">
                <a:solidFill>
                  <a:schemeClr val="tx1">
                    <a:lumMod val="95000"/>
                    <a:lumOff val="5000"/>
                  </a:schemeClr>
                </a:solidFill>
                <a:latin typeface="Times New Roman" pitchFamily="18" charset="0"/>
                <a:cs typeface="Times New Roman" pitchFamily="18" charset="0"/>
              </a:rPr>
              <a:t>visualise</a:t>
            </a:r>
            <a:r>
              <a:rPr lang="en-US" sz="1600" dirty="0">
                <a:solidFill>
                  <a:schemeClr val="tx1">
                    <a:lumMod val="95000"/>
                    <a:lumOff val="5000"/>
                  </a:schemeClr>
                </a:solidFill>
                <a:latin typeface="Times New Roman" pitchFamily="18" charset="0"/>
                <a:cs typeface="Times New Roman" pitchFamily="18" charset="0"/>
              </a:rPr>
              <a:t> the distribution of Monetary column using first row, first column subplot's axes </a:t>
            </a:r>
            <a:r>
              <a:rPr lang="en-US" sz="1600" dirty="0" err="1">
                <a:solidFill>
                  <a:schemeClr val="tx1">
                    <a:lumMod val="95000"/>
                    <a:lumOff val="5000"/>
                  </a:schemeClr>
                </a:solidFill>
                <a:latin typeface="Times New Roman" pitchFamily="18" charset="0"/>
                <a:cs typeface="Times New Roman" pitchFamily="18" charset="0"/>
              </a:rPr>
              <a:t>i.e</a:t>
            </a:r>
            <a:r>
              <a:rPr lang="en-US" sz="1600" dirty="0">
                <a:solidFill>
                  <a:schemeClr val="tx1">
                    <a:lumMod val="95000"/>
                    <a:lumOff val="5000"/>
                  </a:schemeClr>
                </a:solidFill>
                <a:latin typeface="Times New Roman" pitchFamily="18" charset="0"/>
                <a:cs typeface="Times New Roman" pitchFamily="18" charset="0"/>
              </a:rPr>
              <a:t> axis[0, 0].</a:t>
            </a:r>
          </a:p>
          <a:p>
            <a:pPr>
              <a:buNone/>
            </a:pPr>
            <a:r>
              <a:rPr lang="en-US" sz="1600" dirty="0">
                <a:solidFill>
                  <a:schemeClr val="tx1">
                    <a:lumMod val="95000"/>
                    <a:lumOff val="5000"/>
                  </a:schemeClr>
                </a:solidFill>
                <a:latin typeface="Times New Roman" pitchFamily="18" charset="0"/>
                <a:cs typeface="Times New Roman" pitchFamily="18" charset="0"/>
              </a:rPr>
              <a:t>3.Construct a </a:t>
            </a:r>
            <a:r>
              <a:rPr lang="en-US" sz="1600" dirty="0" err="1">
                <a:solidFill>
                  <a:schemeClr val="tx1">
                    <a:lumMod val="95000"/>
                    <a:lumOff val="5000"/>
                  </a:schemeClr>
                </a:solidFill>
                <a:latin typeface="Times New Roman" pitchFamily="18" charset="0"/>
                <a:cs typeface="Times New Roman" pitchFamily="18" charset="0"/>
              </a:rPr>
              <a:t>boxplot</a:t>
            </a:r>
            <a:r>
              <a:rPr lang="en-US" sz="1600" dirty="0">
                <a:solidFill>
                  <a:schemeClr val="tx1">
                    <a:lumMod val="95000"/>
                    <a:lumOff val="5000"/>
                  </a:schemeClr>
                </a:solidFill>
                <a:latin typeface="Times New Roman" pitchFamily="18" charset="0"/>
                <a:cs typeface="Times New Roman" pitchFamily="18" charset="0"/>
              </a:rPr>
              <a:t> to </a:t>
            </a:r>
            <a:r>
              <a:rPr lang="en-US" sz="1600" dirty="0" err="1">
                <a:solidFill>
                  <a:schemeClr val="tx1">
                    <a:lumMod val="95000"/>
                    <a:lumOff val="5000"/>
                  </a:schemeClr>
                </a:solidFill>
                <a:latin typeface="Times New Roman" pitchFamily="18" charset="0"/>
                <a:cs typeface="Times New Roman" pitchFamily="18" charset="0"/>
              </a:rPr>
              <a:t>visualise</a:t>
            </a:r>
            <a:r>
              <a:rPr lang="en-US" sz="1600" dirty="0">
                <a:solidFill>
                  <a:schemeClr val="tx1">
                    <a:lumMod val="95000"/>
                    <a:lumOff val="5000"/>
                  </a:schemeClr>
                </a:solidFill>
                <a:latin typeface="Times New Roman" pitchFamily="18" charset="0"/>
                <a:cs typeface="Times New Roman" pitchFamily="18" charset="0"/>
              </a:rPr>
              <a:t> the distribution of Monetary column using second row, first column subplot's axes </a:t>
            </a:r>
            <a:r>
              <a:rPr lang="en-US" sz="1600" dirty="0" err="1">
                <a:solidFill>
                  <a:schemeClr val="tx1">
                    <a:lumMod val="95000"/>
                    <a:lumOff val="5000"/>
                  </a:schemeClr>
                </a:solidFill>
                <a:latin typeface="Times New Roman" pitchFamily="18" charset="0"/>
                <a:cs typeface="Times New Roman" pitchFamily="18" charset="0"/>
              </a:rPr>
              <a:t>i.e</a:t>
            </a:r>
            <a:r>
              <a:rPr lang="en-US" sz="1600" dirty="0">
                <a:solidFill>
                  <a:schemeClr val="tx1">
                    <a:lumMod val="95000"/>
                    <a:lumOff val="5000"/>
                  </a:schemeClr>
                </a:solidFill>
                <a:latin typeface="Times New Roman" pitchFamily="18" charset="0"/>
                <a:cs typeface="Times New Roman" pitchFamily="18" charset="0"/>
              </a:rPr>
              <a:t> axis[1, 0].</a:t>
            </a:r>
          </a:p>
          <a:p>
            <a:pPr>
              <a:buNone/>
            </a:pPr>
            <a:r>
              <a:rPr lang="en-US" sz="1600" dirty="0">
                <a:solidFill>
                  <a:schemeClr val="tx1">
                    <a:lumMod val="95000"/>
                    <a:lumOff val="5000"/>
                  </a:schemeClr>
                </a:solidFill>
                <a:latin typeface="Times New Roman" pitchFamily="18" charset="0"/>
                <a:cs typeface="Times New Roman" pitchFamily="18" charset="0"/>
              </a:rPr>
              <a:t>4.Also call the </a:t>
            </a:r>
            <a:r>
              <a:rPr lang="en-US" sz="1600" dirty="0" err="1">
                <a:solidFill>
                  <a:schemeClr val="tx1">
                    <a:lumMod val="95000"/>
                    <a:lumOff val="5000"/>
                  </a:schemeClr>
                </a:solidFill>
                <a:latin typeface="Times New Roman" pitchFamily="18" charset="0"/>
                <a:cs typeface="Times New Roman" pitchFamily="18" charset="0"/>
              </a:rPr>
              <a:t>set_title</a:t>
            </a:r>
            <a:r>
              <a:rPr lang="en-US" sz="1600" dirty="0">
                <a:solidFill>
                  <a:schemeClr val="tx1">
                    <a:lumMod val="95000"/>
                    <a:lumOff val="5000"/>
                  </a:schemeClr>
                </a:solidFill>
                <a:latin typeface="Times New Roman" pitchFamily="18" charset="0"/>
                <a:cs typeface="Times New Roman" pitchFamily="18" charset="0"/>
              </a:rPr>
              <a:t>() function using the axis[0, 0] object to set the title for histogram and </a:t>
            </a:r>
            <a:r>
              <a:rPr lang="en-US" sz="1600" dirty="0" err="1">
                <a:solidFill>
                  <a:schemeClr val="tx1">
                    <a:lumMod val="95000"/>
                    <a:lumOff val="5000"/>
                  </a:schemeClr>
                </a:solidFill>
                <a:latin typeface="Times New Roman" pitchFamily="18" charset="0"/>
                <a:cs typeface="Times New Roman" pitchFamily="18" charset="0"/>
              </a:rPr>
              <a:t>boxplot</a:t>
            </a:r>
            <a:r>
              <a:rPr lang="en-US" sz="1600" dirty="0">
                <a:solidFill>
                  <a:schemeClr val="tx1">
                    <a:lumMod val="95000"/>
                    <a:lumOff val="5000"/>
                  </a:schemeClr>
                </a:solidFill>
                <a:latin typeface="Times New Roman" pitchFamily="18" charset="0"/>
                <a:cs typeface="Times New Roman" pitchFamily="18" charset="0"/>
              </a:rPr>
              <a:t>.</a:t>
            </a:r>
          </a:p>
          <a:p>
            <a:pPr>
              <a:buNone/>
            </a:pPr>
            <a:r>
              <a:rPr lang="en-US" sz="1600" dirty="0">
                <a:solidFill>
                  <a:schemeClr val="tx1">
                    <a:lumMod val="95000"/>
                    <a:lumOff val="5000"/>
                  </a:schemeClr>
                </a:solidFill>
                <a:latin typeface="Times New Roman" pitchFamily="18" charset="0"/>
                <a:cs typeface="Times New Roman" pitchFamily="18" charset="0"/>
              </a:rPr>
              <a:t>5.Similarly, construct histograms and </a:t>
            </a:r>
            <a:r>
              <a:rPr lang="en-US" sz="1600" dirty="0" err="1">
                <a:solidFill>
                  <a:schemeClr val="tx1">
                    <a:lumMod val="95000"/>
                    <a:lumOff val="5000"/>
                  </a:schemeClr>
                </a:solidFill>
                <a:latin typeface="Times New Roman" pitchFamily="18" charset="0"/>
                <a:cs typeface="Times New Roman" pitchFamily="18" charset="0"/>
              </a:rPr>
              <a:t>boxplots</a:t>
            </a:r>
            <a:r>
              <a:rPr lang="en-US" sz="1600" dirty="0">
                <a:solidFill>
                  <a:schemeClr val="tx1">
                    <a:lumMod val="95000"/>
                    <a:lumOff val="5000"/>
                  </a:schemeClr>
                </a:solidFill>
                <a:latin typeface="Times New Roman" pitchFamily="18" charset="0"/>
                <a:cs typeface="Times New Roman" pitchFamily="18" charset="0"/>
              </a:rPr>
              <a:t> for Frequency and </a:t>
            </a:r>
            <a:r>
              <a:rPr lang="en-US" sz="1600" dirty="0" err="1">
                <a:solidFill>
                  <a:schemeClr val="tx1">
                    <a:lumMod val="95000"/>
                    <a:lumOff val="5000"/>
                  </a:schemeClr>
                </a:solidFill>
                <a:latin typeface="Times New Roman" pitchFamily="18" charset="0"/>
                <a:cs typeface="Times New Roman" pitchFamily="18" charset="0"/>
              </a:rPr>
              <a:t>Recency</a:t>
            </a:r>
            <a:r>
              <a:rPr lang="en-US" sz="1600" dirty="0">
                <a:solidFill>
                  <a:schemeClr val="tx1">
                    <a:lumMod val="95000"/>
                    <a:lumOff val="5000"/>
                  </a:schemeClr>
                </a:solidFill>
                <a:latin typeface="Times New Roman" pitchFamily="18" charset="0"/>
                <a:cs typeface="Times New Roman" pitchFamily="18" charset="0"/>
              </a:rPr>
              <a:t> columns using the respective </a:t>
            </a:r>
            <a:r>
              <a:rPr lang="en-US" sz="1600" dirty="0" err="1">
                <a:solidFill>
                  <a:schemeClr val="tx1">
                    <a:lumMod val="95000"/>
                    <a:lumOff val="5000"/>
                  </a:schemeClr>
                </a:solidFill>
                <a:latin typeface="Times New Roman" pitchFamily="18" charset="0"/>
                <a:cs typeface="Times New Roman" pitchFamily="18" charset="0"/>
              </a:rPr>
              <a:t>subplots's</a:t>
            </a:r>
            <a:r>
              <a:rPr lang="en-US" sz="1600" dirty="0">
                <a:solidFill>
                  <a:schemeClr val="tx1">
                    <a:lumMod val="95000"/>
                    <a:lumOff val="5000"/>
                  </a:schemeClr>
                </a:solidFill>
                <a:latin typeface="Times New Roman" pitchFamily="18" charset="0"/>
                <a:cs typeface="Times New Roman" pitchFamily="18" charset="0"/>
              </a:rPr>
              <a:t> axes.</a:t>
            </a:r>
          </a:p>
          <a:p>
            <a:pPr>
              <a:buNone/>
            </a:pPr>
            <a:r>
              <a:rPr lang="en-US" sz="1600" dirty="0">
                <a:solidFill>
                  <a:schemeClr val="tx1">
                    <a:lumMod val="95000"/>
                    <a:lumOff val="5000"/>
                  </a:schemeClr>
                </a:solidFill>
                <a:latin typeface="Times New Roman" pitchFamily="18" charset="0"/>
                <a:cs typeface="Times New Roman" pitchFamily="18" charset="0"/>
              </a:rPr>
              <a:t>6.Call the show() function on the </a:t>
            </a:r>
            <a:r>
              <a:rPr lang="en-US" sz="1600" dirty="0" err="1">
                <a:solidFill>
                  <a:schemeClr val="tx1">
                    <a:lumMod val="95000"/>
                    <a:lumOff val="5000"/>
                  </a:schemeClr>
                </a:solidFill>
                <a:latin typeface="Times New Roman" pitchFamily="18" charset="0"/>
                <a:cs typeface="Times New Roman" pitchFamily="18" charset="0"/>
              </a:rPr>
              <a:t>matplotlib.pyplot</a:t>
            </a:r>
            <a:r>
              <a:rPr lang="en-US" sz="1600" dirty="0">
                <a:solidFill>
                  <a:schemeClr val="tx1">
                    <a:lumMod val="95000"/>
                    <a:lumOff val="5000"/>
                  </a:schemeClr>
                </a:solidFill>
                <a:latin typeface="Times New Roman" pitchFamily="18" charset="0"/>
                <a:cs typeface="Times New Roman" pitchFamily="18" charset="0"/>
              </a:rPr>
              <a:t> object.</a:t>
            </a:r>
          </a:p>
          <a:p>
            <a:endParaRPr lang="en-US" sz="16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73050"/>
            <a:ext cx="7143800" cy="727058"/>
          </a:xfrm>
        </p:spPr>
        <p:txBody>
          <a:bodyPr/>
          <a:lstStyle/>
          <a:p>
            <a:endParaRPr lang="en-US" sz="2800" dirty="0">
              <a:solidFill>
                <a:schemeClr val="accent1">
                  <a:lumMod val="50000"/>
                </a:schemeClr>
              </a:solidFill>
            </a:endParaRPr>
          </a:p>
        </p:txBody>
      </p:sp>
      <p:sp>
        <p:nvSpPr>
          <p:cNvPr id="4" name="Text Placeholder 3"/>
          <p:cNvSpPr>
            <a:spLocks noGrp="1"/>
          </p:cNvSpPr>
          <p:nvPr>
            <p:ph type="body" sz="half" idx="2"/>
          </p:nvPr>
        </p:nvSpPr>
        <p:spPr>
          <a:xfrm>
            <a:off x="571472" y="1214422"/>
            <a:ext cx="7786742" cy="542928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solidFill>
                  <a:schemeClr val="accent3">
                    <a:lumMod val="50000"/>
                  </a:schemeClr>
                </a:solidFill>
              </a:rPr>
              <a:t>                                                                                     </a:t>
            </a:r>
          </a:p>
          <a:p>
            <a:endParaRPr lang="en-US" dirty="0">
              <a:solidFill>
                <a:schemeClr val="accent3">
                  <a:lumMod val="50000"/>
                </a:schemeClr>
              </a:solidFill>
            </a:endParaRPr>
          </a:p>
          <a:p>
            <a:endParaRPr lang="en-US" dirty="0">
              <a:solidFill>
                <a:schemeClr val="accent3">
                  <a:lumMod val="50000"/>
                </a:schemeClr>
              </a:solidFill>
            </a:endParaRPr>
          </a:p>
          <a:p>
            <a:endParaRPr lang="en-US" dirty="0">
              <a:solidFill>
                <a:schemeClr val="accent3">
                  <a:lumMod val="50000"/>
                </a:schemeClr>
              </a:solidFill>
            </a:endParaRPr>
          </a:p>
          <a:p>
            <a:r>
              <a:rPr lang="en-US" dirty="0">
                <a:solidFill>
                  <a:schemeClr val="accent3">
                    <a:lumMod val="50000"/>
                  </a:schemeClr>
                </a:solidFill>
              </a:rPr>
              <a:t>                                                                                            </a:t>
            </a:r>
          </a:p>
          <a:p>
            <a:endParaRPr lang="en-US" dirty="0"/>
          </a:p>
          <a:p>
            <a:endParaRPr lang="en-US" dirty="0"/>
          </a:p>
          <a:p>
            <a:endParaRPr lang="en-US" dirty="0"/>
          </a:p>
        </p:txBody>
      </p:sp>
      <p:pic>
        <p:nvPicPr>
          <p:cNvPr id="7" name="Content Placeholder 6" descr="14.PNG"/>
          <p:cNvPicPr>
            <a:picLocks noGrp="1" noChangeAspect="1"/>
          </p:cNvPicPr>
          <p:nvPr>
            <p:ph idx="1"/>
          </p:nvPr>
        </p:nvPicPr>
        <p:blipFill>
          <a:blip r:embed="rId2"/>
          <a:stretch>
            <a:fillRect/>
          </a:stretch>
        </p:blipFill>
        <p:spPr>
          <a:xfrm>
            <a:off x="928662" y="928670"/>
            <a:ext cx="7000924" cy="1571636"/>
          </a:xfrm>
        </p:spPr>
      </p:pic>
      <p:pic>
        <p:nvPicPr>
          <p:cNvPr id="8" name="Picture 7" descr="1.PNG"/>
          <p:cNvPicPr>
            <a:picLocks noChangeAspect="1"/>
          </p:cNvPicPr>
          <p:nvPr/>
        </p:nvPicPr>
        <p:blipFill>
          <a:blip r:embed="rId3"/>
          <a:stretch>
            <a:fillRect/>
          </a:stretch>
        </p:blipFill>
        <p:spPr>
          <a:xfrm>
            <a:off x="642910" y="2857496"/>
            <a:ext cx="8143932" cy="350046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7224" y="642918"/>
            <a:ext cx="7572428" cy="6000792"/>
          </a:xfrm>
        </p:spPr>
        <p:txBody>
          <a:bodyPr>
            <a:normAutofit/>
          </a:bodyPr>
          <a:lstStyle/>
          <a:p>
            <a:endParaRPr lang="en-US" sz="1800" dirty="0"/>
          </a:p>
          <a:p>
            <a:endParaRPr lang="en-US" dirty="0"/>
          </a:p>
          <a:p>
            <a:endParaRPr lang="en-US" dirty="0"/>
          </a:p>
          <a:p>
            <a:endParaRPr lang="en-US" dirty="0"/>
          </a:p>
          <a:p>
            <a:endParaRPr lang="en-US" dirty="0"/>
          </a:p>
          <a:p>
            <a:endParaRPr lang="en-US" dirty="0"/>
          </a:p>
          <a:p>
            <a:r>
              <a:rPr lang="en-US" dirty="0"/>
              <a:t>                                                                           </a:t>
            </a:r>
          </a:p>
          <a:p>
            <a:r>
              <a:rPr lang="en-US" dirty="0">
                <a:solidFill>
                  <a:schemeClr val="accent3">
                    <a:lumMod val="50000"/>
                  </a:schemeClr>
                </a:solidFill>
              </a:rPr>
              <a:t>           </a:t>
            </a:r>
          </a:p>
          <a:p>
            <a:endParaRPr lang="en-US" dirty="0">
              <a:solidFill>
                <a:schemeClr val="accent3">
                  <a:lumMod val="50000"/>
                </a:schemeClr>
              </a:solidFill>
            </a:endParaRPr>
          </a:p>
          <a:p>
            <a:endParaRPr lang="en-US" dirty="0">
              <a:solidFill>
                <a:schemeClr val="accent3">
                  <a:lumMod val="50000"/>
                </a:schemeClr>
              </a:solidFill>
            </a:endParaRPr>
          </a:p>
          <a:p>
            <a:endParaRPr lang="en-US" dirty="0">
              <a:solidFill>
                <a:schemeClr val="accent3">
                  <a:lumMod val="50000"/>
                </a:schemeClr>
              </a:solidFill>
            </a:endParaRPr>
          </a:p>
          <a:p>
            <a:r>
              <a:rPr lang="en-US" dirty="0">
                <a:solidFill>
                  <a:schemeClr val="accent3">
                    <a:lumMod val="50000"/>
                  </a:schemeClr>
                </a:solidFill>
              </a:rPr>
              <a:t>                                                                                         </a:t>
            </a:r>
          </a:p>
          <a:p>
            <a:r>
              <a:rPr lang="en-US" dirty="0">
                <a:solidFill>
                  <a:schemeClr val="accent3">
                    <a:lumMod val="50000"/>
                  </a:schemeClr>
                </a:solidFill>
              </a:rPr>
              <a:t>                                                                                       </a:t>
            </a:r>
          </a:p>
          <a:p>
            <a:r>
              <a:rPr lang="en-US" sz="1200" dirty="0">
                <a:solidFill>
                  <a:schemeClr val="accent3">
                    <a:lumMod val="50000"/>
                  </a:schemeClr>
                </a:solidFill>
              </a:rPr>
              <a:t>                                                                                               </a:t>
            </a:r>
          </a:p>
          <a:p>
            <a:endParaRPr lang="en-US" dirty="0"/>
          </a:p>
        </p:txBody>
      </p:sp>
      <p:pic>
        <p:nvPicPr>
          <p:cNvPr id="9" name="Content Placeholder 8" descr="2.PNG"/>
          <p:cNvPicPr>
            <a:picLocks noGrp="1" noChangeAspect="1"/>
          </p:cNvPicPr>
          <p:nvPr>
            <p:ph idx="1"/>
          </p:nvPr>
        </p:nvPicPr>
        <p:blipFill>
          <a:blip r:embed="rId2"/>
          <a:stretch>
            <a:fillRect/>
          </a:stretch>
        </p:blipFill>
        <p:spPr>
          <a:xfrm>
            <a:off x="928662" y="1000108"/>
            <a:ext cx="7000924" cy="1500198"/>
          </a:xfrm>
        </p:spPr>
      </p:pic>
      <p:pic>
        <p:nvPicPr>
          <p:cNvPr id="10" name="Picture 9" descr="3.PNG"/>
          <p:cNvPicPr>
            <a:picLocks noChangeAspect="1"/>
          </p:cNvPicPr>
          <p:nvPr/>
        </p:nvPicPr>
        <p:blipFill>
          <a:blip r:embed="rId3"/>
          <a:stretch>
            <a:fillRect/>
          </a:stretch>
        </p:blipFill>
        <p:spPr>
          <a:xfrm>
            <a:off x="500034" y="2786058"/>
            <a:ext cx="8078328" cy="335758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14348" y="928670"/>
            <a:ext cx="5286412" cy="5929330"/>
          </a:xfrm>
        </p:spPr>
        <p:txBody>
          <a:bodyPr>
            <a:normAutofit/>
          </a:bodyPr>
          <a:lstStyle/>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r>
              <a:rPr lang="en-US" dirty="0">
                <a:solidFill>
                  <a:schemeClr val="accent3">
                    <a:lumMod val="50000"/>
                  </a:schemeClr>
                </a:solidFill>
              </a:rPr>
              <a:t>                                                </a:t>
            </a:r>
          </a:p>
          <a:p>
            <a:r>
              <a:rPr lang="en-US" dirty="0">
                <a:solidFill>
                  <a:schemeClr val="accent3">
                    <a:lumMod val="50000"/>
                  </a:schemeClr>
                </a:solidFill>
              </a:rPr>
              <a:t>                                                                                 </a:t>
            </a:r>
          </a:p>
          <a:p>
            <a:r>
              <a:rPr lang="en-US" dirty="0">
                <a:solidFill>
                  <a:schemeClr val="accent3">
                    <a:lumMod val="50000"/>
                  </a:schemeClr>
                </a:solidFill>
              </a:rPr>
              <a:t> </a:t>
            </a:r>
          </a:p>
          <a:p>
            <a:endParaRPr lang="en-US" dirty="0">
              <a:solidFill>
                <a:schemeClr val="accent3">
                  <a:lumMod val="50000"/>
                </a:schemeClr>
              </a:solidFill>
            </a:endParaRPr>
          </a:p>
          <a:p>
            <a:r>
              <a:rPr lang="en-US" dirty="0">
                <a:solidFill>
                  <a:schemeClr val="accent3">
                    <a:lumMod val="50000"/>
                  </a:schemeClr>
                </a:solidFill>
              </a:rPr>
              <a:t>             </a:t>
            </a:r>
          </a:p>
        </p:txBody>
      </p:sp>
      <p:pic>
        <p:nvPicPr>
          <p:cNvPr id="6" name="Content Placeholder 5" descr="4.PNG"/>
          <p:cNvPicPr>
            <a:picLocks noGrp="1" noChangeAspect="1"/>
          </p:cNvPicPr>
          <p:nvPr>
            <p:ph idx="1"/>
          </p:nvPr>
        </p:nvPicPr>
        <p:blipFill>
          <a:blip r:embed="rId2"/>
          <a:stretch>
            <a:fillRect/>
          </a:stretch>
        </p:blipFill>
        <p:spPr>
          <a:xfrm>
            <a:off x="785786" y="714356"/>
            <a:ext cx="7572428" cy="1928826"/>
          </a:xfrm>
        </p:spPr>
      </p:pic>
      <p:pic>
        <p:nvPicPr>
          <p:cNvPr id="8" name="Picture 7" descr="5.PNG"/>
          <p:cNvPicPr>
            <a:picLocks noChangeAspect="1"/>
          </p:cNvPicPr>
          <p:nvPr/>
        </p:nvPicPr>
        <p:blipFill>
          <a:blip r:embed="rId3"/>
          <a:stretch>
            <a:fillRect/>
          </a:stretch>
        </p:blipFill>
        <p:spPr>
          <a:xfrm>
            <a:off x="500034" y="2857496"/>
            <a:ext cx="8097381" cy="332936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273050"/>
            <a:ext cx="5429288" cy="727058"/>
          </a:xfrm>
        </p:spPr>
        <p:txBody>
          <a:bodyPr>
            <a:normAutofit/>
          </a:bodyPr>
          <a:lstStyle/>
          <a:p>
            <a:r>
              <a:rPr lang="en-US" sz="2800" dirty="0">
                <a:solidFill>
                  <a:schemeClr val="tx2">
                    <a:lumMod val="50000"/>
                  </a:schemeClr>
                </a:solidFill>
                <a:latin typeface="Times New Roman" pitchFamily="18" charset="0"/>
                <a:cs typeface="Times New Roman" pitchFamily="18" charset="0"/>
              </a:rPr>
              <a:t>                 </a:t>
            </a:r>
          </a:p>
        </p:txBody>
      </p:sp>
      <p:sp>
        <p:nvSpPr>
          <p:cNvPr id="4" name="Text Placeholder 3"/>
          <p:cNvSpPr>
            <a:spLocks noGrp="1"/>
          </p:cNvSpPr>
          <p:nvPr>
            <p:ph type="body" sz="half" idx="2"/>
          </p:nvPr>
        </p:nvSpPr>
        <p:spPr>
          <a:xfrm>
            <a:off x="457200" y="714356"/>
            <a:ext cx="8258204" cy="6143644"/>
          </a:xfrm>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solidFill>
                  <a:schemeClr val="accent3">
                    <a:lumMod val="50000"/>
                  </a:schemeClr>
                </a:solidFill>
              </a:rPr>
              <a:t>                                                                    </a:t>
            </a:r>
          </a:p>
          <a:p>
            <a:endParaRPr lang="en-US" dirty="0">
              <a:solidFill>
                <a:schemeClr val="accent3">
                  <a:lumMod val="50000"/>
                </a:schemeClr>
              </a:solidFill>
            </a:endParaRPr>
          </a:p>
          <a:p>
            <a:endParaRPr lang="en-US" dirty="0">
              <a:solidFill>
                <a:schemeClr val="accent3">
                  <a:lumMod val="50000"/>
                </a:schemeClr>
              </a:solidFill>
            </a:endParaRPr>
          </a:p>
          <a:p>
            <a:endParaRPr lang="en-US" dirty="0">
              <a:solidFill>
                <a:schemeClr val="accent3">
                  <a:lumMod val="50000"/>
                </a:schemeClr>
              </a:solidFill>
            </a:endParaRPr>
          </a:p>
          <a:p>
            <a:endParaRPr lang="en-US" dirty="0">
              <a:solidFill>
                <a:schemeClr val="accent3">
                  <a:lumMod val="50000"/>
                </a:schemeClr>
              </a:solidFill>
            </a:endParaRPr>
          </a:p>
          <a:p>
            <a:endParaRPr lang="en-US" dirty="0">
              <a:solidFill>
                <a:schemeClr val="accent3">
                  <a:lumMod val="50000"/>
                </a:schemeClr>
              </a:solidFill>
            </a:endParaRPr>
          </a:p>
          <a:p>
            <a:endParaRPr lang="en-US" dirty="0">
              <a:solidFill>
                <a:schemeClr val="accent3">
                  <a:lumMod val="50000"/>
                </a:schemeClr>
              </a:solidFill>
            </a:endParaRPr>
          </a:p>
          <a:p>
            <a:r>
              <a:rPr lang="en-US" dirty="0">
                <a:solidFill>
                  <a:schemeClr val="accent3">
                    <a:lumMod val="50000"/>
                  </a:schemeClr>
                </a:solidFill>
              </a:rPr>
              <a:t>                                                                                           </a:t>
            </a:r>
          </a:p>
          <a:p>
            <a:r>
              <a:rPr lang="en-US" dirty="0">
                <a:solidFill>
                  <a:schemeClr val="accent3">
                    <a:lumMod val="50000"/>
                  </a:schemeClr>
                </a:solidFill>
              </a:rPr>
              <a:t>                                                      </a:t>
            </a:r>
            <a:endParaRPr lang="en-US" dirty="0"/>
          </a:p>
          <a:p>
            <a:endParaRPr lang="en-US" dirty="0"/>
          </a:p>
          <a:p>
            <a:endParaRPr lang="en-US" dirty="0"/>
          </a:p>
        </p:txBody>
      </p:sp>
      <p:sp>
        <p:nvSpPr>
          <p:cNvPr id="6" name="Content Placeholder 5"/>
          <p:cNvSpPr>
            <a:spLocks noGrp="1"/>
          </p:cNvSpPr>
          <p:nvPr>
            <p:ph idx="1"/>
          </p:nvPr>
        </p:nvSpPr>
        <p:spPr/>
        <p:txBody>
          <a:bodyPr/>
          <a:lstStyle/>
          <a:p>
            <a:endParaRPr lang="en-US" dirty="0"/>
          </a:p>
          <a:p>
            <a:endParaRPr lang="en-US" dirty="0"/>
          </a:p>
          <a:p>
            <a:endParaRPr lang="en-US" dirty="0"/>
          </a:p>
          <a:p>
            <a:pPr>
              <a:buNone/>
            </a:pPr>
            <a:endParaRPr lang="en-US" dirty="0"/>
          </a:p>
        </p:txBody>
      </p:sp>
      <p:pic>
        <p:nvPicPr>
          <p:cNvPr id="8" name="Picture 7" descr="6.PNG"/>
          <p:cNvPicPr>
            <a:picLocks noChangeAspect="1"/>
          </p:cNvPicPr>
          <p:nvPr/>
        </p:nvPicPr>
        <p:blipFill>
          <a:blip r:embed="rId2"/>
          <a:stretch>
            <a:fillRect/>
          </a:stretch>
        </p:blipFill>
        <p:spPr>
          <a:xfrm>
            <a:off x="642910" y="500042"/>
            <a:ext cx="7572428" cy="2500330"/>
          </a:xfrm>
          <a:prstGeom prst="rect">
            <a:avLst/>
          </a:prstGeom>
        </p:spPr>
      </p:pic>
      <p:sp>
        <p:nvSpPr>
          <p:cNvPr id="10" name="Rectangle 9"/>
          <p:cNvSpPr/>
          <p:nvPr/>
        </p:nvSpPr>
        <p:spPr>
          <a:xfrm>
            <a:off x="714348" y="3214686"/>
            <a:ext cx="7500990" cy="1477328"/>
          </a:xfrm>
          <a:prstGeom prst="rect">
            <a:avLst/>
          </a:prstGeom>
        </p:spPr>
        <p:txBody>
          <a:bodyPr wrap="square">
            <a:spAutoFit/>
          </a:bodyPr>
          <a:lstStyle/>
          <a:p>
            <a:pPr>
              <a:buFont typeface="Wingdings" pitchFamily="2" charset="2"/>
              <a:buChar char="§"/>
            </a:pPr>
            <a:r>
              <a:rPr lang="en-US" dirty="0">
                <a:latin typeface="Times New Roman" pitchFamily="18" charset="0"/>
                <a:cs typeface="Times New Roman" pitchFamily="18" charset="0"/>
              </a:rPr>
              <a:t>we can </a:t>
            </a:r>
            <a:r>
              <a:rPr lang="en-US" dirty="0" err="1">
                <a:latin typeface="Times New Roman" pitchFamily="18" charset="0"/>
                <a:cs typeface="Times New Roman" pitchFamily="18" charset="0"/>
              </a:rPr>
              <a:t>obsereve</a:t>
            </a:r>
            <a:r>
              <a:rPr lang="en-US" dirty="0">
                <a:latin typeface="Times New Roman" pitchFamily="18" charset="0"/>
                <a:cs typeface="Times New Roman" pitchFamily="18" charset="0"/>
              </a:rPr>
              <a:t> that, outliers are in three plots are very high so for better result we have to remove outliers</a:t>
            </a:r>
          </a:p>
          <a:p>
            <a:pPr>
              <a:buFont typeface="Wingdings" pitchFamily="2" charset="2"/>
              <a:buChar char="§"/>
            </a:pPr>
            <a:r>
              <a:rPr lang="en-US" dirty="0">
                <a:latin typeface="Times New Roman" pitchFamily="18" charset="0"/>
                <a:cs typeface="Times New Roman" pitchFamily="18" charset="0"/>
              </a:rPr>
              <a:t>Outliers: These are the points which lies beyond the "Minimum" and "Maximum" value. So any value more than the upper bound or lesser than the lower bound will be considered as outliers.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84" y="214290"/>
            <a:ext cx="6643734" cy="642942"/>
          </a:xfrm>
        </p:spPr>
        <p:txBody>
          <a:bodyPr>
            <a:normAutofit fontScale="90000"/>
          </a:bodyPr>
          <a:lstStyle/>
          <a:p>
            <a:r>
              <a:rPr lang="en-US" dirty="0"/>
              <a:t> </a:t>
            </a:r>
            <a:br>
              <a:rPr lang="en-US" dirty="0"/>
            </a:br>
            <a:br>
              <a:rPr lang="en-US" dirty="0"/>
            </a:br>
            <a:br>
              <a:rPr lang="en-US" dirty="0"/>
            </a:br>
            <a:br>
              <a:rPr lang="en-US" dirty="0"/>
            </a:br>
            <a:r>
              <a:rPr lang="en-US" sz="4000" dirty="0">
                <a:solidFill>
                  <a:schemeClr val="accent1">
                    <a:lumMod val="50000"/>
                  </a:schemeClr>
                </a:solidFill>
                <a:latin typeface="Times New Roman" pitchFamily="18" charset="0"/>
                <a:cs typeface="Times New Roman" pitchFamily="18" charset="0"/>
              </a:rPr>
              <a:t>9. Removing Outliers</a:t>
            </a:r>
          </a:p>
        </p:txBody>
      </p:sp>
      <p:sp>
        <p:nvSpPr>
          <p:cNvPr id="4" name="Text Placeholder 3"/>
          <p:cNvSpPr>
            <a:spLocks noGrp="1"/>
          </p:cNvSpPr>
          <p:nvPr>
            <p:ph type="body" sz="half" idx="2"/>
          </p:nvPr>
        </p:nvSpPr>
        <p:spPr>
          <a:xfrm>
            <a:off x="457200" y="1142984"/>
            <a:ext cx="7972452" cy="5715016"/>
          </a:xfrm>
        </p:spPr>
        <p:txBody>
          <a:bodyPr>
            <a:normAutofit fontScale="40000" lnSpcReduction="20000"/>
          </a:bodyPr>
          <a:lstStyle/>
          <a:p>
            <a:endParaRPr lang="en-US" dirty="0"/>
          </a:p>
          <a:p>
            <a:r>
              <a:rPr lang="en-US" sz="5100" b="1" dirty="0">
                <a:latin typeface="Times New Roman" pitchFamily="18" charset="0"/>
                <a:cs typeface="Times New Roman" pitchFamily="18" charset="0"/>
              </a:rPr>
              <a:t>Remove Outliers:</a:t>
            </a:r>
          </a:p>
          <a:p>
            <a:r>
              <a:rPr lang="en-US" sz="4500" dirty="0">
                <a:latin typeface="Times New Roman" pitchFamily="18" charset="0"/>
                <a:cs typeface="Times New Roman" pitchFamily="18" charset="0"/>
              </a:rPr>
              <a:t>We had already learned how </a:t>
            </a:r>
            <a:r>
              <a:rPr lang="en-US" sz="4500" dirty="0" err="1">
                <a:latin typeface="Times New Roman" pitchFamily="18" charset="0"/>
                <a:cs typeface="Times New Roman" pitchFamily="18" charset="0"/>
              </a:rPr>
              <a:t>boxplots</a:t>
            </a:r>
            <a:r>
              <a:rPr lang="en-US" sz="4500" dirty="0">
                <a:latin typeface="Times New Roman" pitchFamily="18" charset="0"/>
                <a:cs typeface="Times New Roman" pitchFamily="18" charset="0"/>
              </a:rPr>
              <a:t> are useful in identifying outliers in column data in one of the previous lessons (</a:t>
            </a:r>
            <a:r>
              <a:rPr lang="en-US" sz="4500" i="1" dirty="0">
                <a:latin typeface="Times New Roman" pitchFamily="18" charset="0"/>
                <a:cs typeface="Times New Roman" pitchFamily="18" charset="0"/>
              </a:rPr>
              <a:t>Lesson: Meteorite Landings - Box Plots</a:t>
            </a:r>
            <a:r>
              <a:rPr lang="en-US" sz="4500" dirty="0">
                <a:latin typeface="Times New Roman" pitchFamily="18" charset="0"/>
                <a:cs typeface="Times New Roman" pitchFamily="18" charset="0"/>
              </a:rPr>
              <a:t>). Let us recall that.</a:t>
            </a:r>
          </a:p>
          <a:p>
            <a:endParaRPr lang="en-US" sz="4500" dirty="0">
              <a:latin typeface="Times New Roman" pitchFamily="18" charset="0"/>
              <a:cs typeface="Times New Roman" pitchFamily="18" charset="0"/>
            </a:endParaRPr>
          </a:p>
          <a:p>
            <a:r>
              <a:rPr lang="en-US" sz="4500" b="1" dirty="0">
                <a:latin typeface="Times New Roman" pitchFamily="18" charset="0"/>
                <a:cs typeface="Times New Roman" pitchFamily="18" charset="0"/>
              </a:rPr>
              <a:t>What are outliers?</a:t>
            </a:r>
            <a:endParaRPr lang="en-US" sz="4500" dirty="0">
              <a:latin typeface="Times New Roman" pitchFamily="18" charset="0"/>
              <a:cs typeface="Times New Roman" pitchFamily="18" charset="0"/>
            </a:endParaRPr>
          </a:p>
          <a:p>
            <a:r>
              <a:rPr lang="en-US" sz="4500" dirty="0">
                <a:latin typeface="Times New Roman" pitchFamily="18" charset="0"/>
                <a:cs typeface="Times New Roman" pitchFamily="18" charset="0"/>
              </a:rPr>
              <a:t>Outlier is a value in a data series which is either very small or very large.</a:t>
            </a:r>
          </a:p>
          <a:p>
            <a:r>
              <a:rPr lang="en-US" sz="4500" dirty="0">
                <a:latin typeface="Times New Roman" pitchFamily="18" charset="0"/>
                <a:cs typeface="Times New Roman" pitchFamily="18" charset="0"/>
              </a:rPr>
              <a:t>Outliers are abnormal values that can affect the overall observation due to its very high or very low extreme values.</a:t>
            </a:r>
          </a:p>
          <a:p>
            <a:endParaRPr lang="en-US" sz="4500" dirty="0">
              <a:latin typeface="Times New Roman" pitchFamily="18" charset="0"/>
              <a:cs typeface="Times New Roman" pitchFamily="18" charset="0"/>
            </a:endParaRPr>
          </a:p>
          <a:p>
            <a:r>
              <a:rPr lang="en-US" sz="4500" dirty="0">
                <a:latin typeface="Times New Roman" pitchFamily="18" charset="0"/>
                <a:cs typeface="Times New Roman" pitchFamily="18" charset="0"/>
              </a:rPr>
              <a:t>Hence they should be removed from the actual data.</a:t>
            </a:r>
          </a:p>
          <a:p>
            <a:endParaRPr lang="en-US" sz="4500" dirty="0">
              <a:latin typeface="Times New Roman" pitchFamily="18" charset="0"/>
              <a:cs typeface="Times New Roman" pitchFamily="18" charset="0"/>
            </a:endParaRPr>
          </a:p>
          <a:p>
            <a:r>
              <a:rPr lang="en-US" sz="4500" dirty="0">
                <a:latin typeface="Times New Roman" pitchFamily="18" charset="0"/>
                <a:cs typeface="Times New Roman" pitchFamily="18" charset="0"/>
              </a:rPr>
              <a:t>The best way to detect outliers is to create a </a:t>
            </a:r>
            <a:r>
              <a:rPr lang="en-US" sz="4500" dirty="0" err="1">
                <a:latin typeface="Times New Roman" pitchFamily="18" charset="0"/>
                <a:cs typeface="Times New Roman" pitchFamily="18" charset="0"/>
              </a:rPr>
              <a:t>boxplot</a:t>
            </a:r>
            <a:r>
              <a:rPr lang="en-US" sz="4500" dirty="0">
                <a:latin typeface="Times New Roman" pitchFamily="18" charset="0"/>
                <a:cs typeface="Times New Roman" pitchFamily="18" charset="0"/>
              </a:rPr>
              <a:t>. It plots the minimum, first quartile, second quartile, third quartile and maximum values in the form of a box. Any value beyond minimum and maximum limit is considered as an outlier.</a:t>
            </a:r>
          </a:p>
          <a:p>
            <a:endParaRPr lang="en-US" dirty="0"/>
          </a:p>
          <a:p>
            <a:endParaRPr lang="en-US" dirty="0"/>
          </a:p>
          <a:p>
            <a:endParaRPr lang="en-US" dirty="0"/>
          </a:p>
          <a:p>
            <a:endParaRPr lang="en-US" dirty="0"/>
          </a:p>
          <a:p>
            <a:endParaRPr lang="en-US" dirty="0"/>
          </a:p>
          <a:p>
            <a:r>
              <a:rPr lang="en-US" dirty="0">
                <a:solidFill>
                  <a:schemeClr val="accent3">
                    <a:lumMod val="50000"/>
                  </a:schemeClr>
                </a:solidFill>
              </a:rPr>
              <a:t>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chemeClr val="accent3">
                    <a:lumMod val="50000"/>
                  </a:schemeClr>
                </a:solidFill>
              </a:rPr>
              <a:t>                                                                                         </a:t>
            </a:r>
          </a:p>
          <a:p>
            <a:endParaRPr lang="en-US" dirty="0">
              <a:solidFill>
                <a:schemeClr val="accent3">
                  <a:lumMod val="50000"/>
                </a:schemeClr>
              </a:solidFill>
            </a:endParaRPr>
          </a:p>
          <a:p>
            <a:r>
              <a:rPr lang="en-US" dirty="0">
                <a:solidFill>
                  <a:schemeClr val="accent3">
                    <a:lumMod val="50000"/>
                  </a:schemeClr>
                </a:solidFill>
              </a:rPr>
              <a:t>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Content Placeholder 6"/>
          <p:cNvSpPr>
            <a:spLocks noGrp="1"/>
          </p:cNvSpPr>
          <p:nvPr>
            <p:ph idx="1"/>
          </p:nvPr>
        </p:nvSpPr>
        <p:spPr/>
        <p:txBody>
          <a:bodyPr/>
          <a:lstStyle/>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7.PNG"/>
          <p:cNvPicPr>
            <a:picLocks noGrp="1" noChangeAspect="1"/>
          </p:cNvPicPr>
          <p:nvPr>
            <p:ph idx="1"/>
          </p:nvPr>
        </p:nvPicPr>
        <p:blipFill>
          <a:blip r:embed="rId2"/>
          <a:stretch>
            <a:fillRect/>
          </a:stretch>
        </p:blipFill>
        <p:spPr>
          <a:xfrm>
            <a:off x="857224" y="500042"/>
            <a:ext cx="7215238" cy="1928826"/>
          </a:xfrm>
        </p:spPr>
      </p:pic>
      <p:sp>
        <p:nvSpPr>
          <p:cNvPr id="4" name="Text Placeholder 3"/>
          <p:cNvSpPr>
            <a:spLocks noGrp="1"/>
          </p:cNvSpPr>
          <p:nvPr>
            <p:ph type="body" sz="half" idx="2"/>
          </p:nvPr>
        </p:nvSpPr>
        <p:spPr>
          <a:xfrm>
            <a:off x="642910" y="2500306"/>
            <a:ext cx="8001056" cy="4071966"/>
          </a:xfrm>
        </p:spPr>
        <p:txBody>
          <a:bodyPr>
            <a:normAutofit lnSpcReduction="10000"/>
          </a:bodyPr>
          <a:lstStyle/>
          <a:p>
            <a:r>
              <a:rPr lang="en-US" sz="1600" b="1" dirty="0"/>
              <a:t>Median or Second quartile (</a:t>
            </a:r>
            <a:r>
              <a:rPr lang="en-US" sz="1600" dirty="0"/>
              <a:t>Q2</a:t>
            </a:r>
            <a:r>
              <a:rPr lang="en-US" sz="1600" b="1" dirty="0"/>
              <a:t>):</a:t>
            </a:r>
            <a:r>
              <a:rPr lang="en-US" sz="1600" dirty="0"/>
              <a:t> The middle value of the dataset. Also known as 50th percentile.</a:t>
            </a:r>
          </a:p>
          <a:p>
            <a:r>
              <a:rPr lang="en-US" sz="1600" b="1" dirty="0"/>
              <a:t>First quartile (</a:t>
            </a:r>
            <a:r>
              <a:rPr lang="en-US" sz="1600" dirty="0"/>
              <a:t>Q1</a:t>
            </a:r>
            <a:r>
              <a:rPr lang="en-US" sz="1600" b="1" dirty="0"/>
              <a:t>):</a:t>
            </a:r>
            <a:r>
              <a:rPr lang="en-US" sz="1600" dirty="0"/>
              <a:t> The middle value between the smallest value (not the "minimum") and the median of the dataset. Also known as 25th percentile which means that 25% of the data lies between smallest value and Q1.</a:t>
            </a:r>
          </a:p>
          <a:p>
            <a:r>
              <a:rPr lang="en-US" sz="1600" b="1" dirty="0"/>
              <a:t>Third quartile (</a:t>
            </a:r>
            <a:r>
              <a:rPr lang="en-US" sz="1600" dirty="0"/>
              <a:t>Q3</a:t>
            </a:r>
            <a:r>
              <a:rPr lang="en-US" sz="1600" b="1" dirty="0"/>
              <a:t>):</a:t>
            </a:r>
            <a:r>
              <a:rPr lang="en-US" sz="1600" dirty="0"/>
              <a:t> The middle value between the median and the highest value (not the "maximum") of the dataset. Also known as 75th percentile which means 75% of the data lies between smallest value and Q3.</a:t>
            </a:r>
          </a:p>
          <a:p>
            <a:r>
              <a:rPr lang="en-US" sz="1600" b="1" dirty="0" err="1"/>
              <a:t>InterQuartile</a:t>
            </a:r>
            <a:r>
              <a:rPr lang="en-US" sz="1600" b="1" dirty="0"/>
              <a:t> Range (</a:t>
            </a:r>
            <a:r>
              <a:rPr lang="en-US" sz="1600" dirty="0"/>
              <a:t>IQR</a:t>
            </a:r>
            <a:r>
              <a:rPr lang="en-US" sz="1600" b="1" dirty="0"/>
              <a:t>):</a:t>
            </a:r>
            <a:r>
              <a:rPr lang="en-US" sz="1600" dirty="0"/>
              <a:t> 25th to the 75th percentile. IQR tells how spread the middle values are. It is defined as:</a:t>
            </a:r>
          </a:p>
          <a:p>
            <a:r>
              <a:rPr lang="en-US" sz="1600" dirty="0"/>
              <a:t>IQR=Q3−Q1</a:t>
            </a:r>
          </a:p>
          <a:p>
            <a:r>
              <a:rPr lang="en-US" sz="1600" b="1" dirty="0"/>
              <a:t>Minimum or Lower Bound:</a:t>
            </a:r>
            <a:r>
              <a:rPr lang="en-US" sz="1600" dirty="0"/>
              <a:t> Q1−1.5×IQR</a:t>
            </a:r>
          </a:p>
          <a:p>
            <a:r>
              <a:rPr lang="en-US" sz="1600" b="1" dirty="0"/>
              <a:t>Maximum or Upper Bound:</a:t>
            </a:r>
            <a:r>
              <a:rPr lang="en-US" sz="1600" dirty="0"/>
              <a:t> Q3+1.5×IQR</a:t>
            </a:r>
          </a:p>
          <a:p>
            <a:r>
              <a:rPr lang="en-US" sz="1600" b="1" dirty="0"/>
              <a:t>Outliers:</a:t>
            </a:r>
            <a:r>
              <a:rPr lang="en-US" sz="1600" dirty="0"/>
              <a:t> These are the points which lies beyond the "Minimum" and "Maximum" value. So any value more than the upper bound or lesser than the lower bound will be considered as outliers.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714356"/>
            <a:ext cx="8064529" cy="6643734"/>
          </a:xfrm>
        </p:spPr>
        <p:txBody>
          <a:bodyPr>
            <a:normAutofit/>
          </a:bodyPr>
          <a:lstStyle/>
          <a:p>
            <a:pPr>
              <a:buFont typeface="Wingdings" pitchFamily="2" charset="2"/>
              <a:buChar char="§"/>
            </a:pPr>
            <a:r>
              <a:rPr lang="en-US" sz="2800" dirty="0">
                <a:solidFill>
                  <a:schemeClr val="tx2">
                    <a:lumMod val="50000"/>
                  </a:schemeClr>
                </a:solidFill>
                <a:latin typeface="Times New Roman" pitchFamily="18" charset="0"/>
                <a:cs typeface="Times New Roman" pitchFamily="18" charset="0"/>
              </a:rPr>
              <a:t> </a:t>
            </a:r>
            <a:r>
              <a:rPr lang="en-US" sz="1800" b="0" cap="none" dirty="0"/>
              <a:t>let's define a function </a:t>
            </a:r>
            <a:r>
              <a:rPr lang="en-US" sz="1800" b="0" cap="none" dirty="0" err="1"/>
              <a:t>remove_outliers</a:t>
            </a:r>
            <a:r>
              <a:rPr lang="en-US" sz="1800" b="0" cap="none" dirty="0"/>
              <a:t>() which removes outlier from the column data and returns an outlier free </a:t>
            </a:r>
            <a:r>
              <a:rPr lang="en-US" sz="1800" b="0" cap="none" dirty="0" err="1"/>
              <a:t>dataframe</a:t>
            </a:r>
            <a:r>
              <a:rPr lang="en-US" sz="1800" b="0" cap="none" dirty="0"/>
              <a:t>. this function takes two </a:t>
            </a:r>
            <a:r>
              <a:rPr lang="en-US" sz="1800" b="0" cap="none" dirty="0" err="1"/>
              <a:t>paramters</a:t>
            </a:r>
            <a:r>
              <a:rPr lang="en-US" sz="1800" b="0" cap="none" dirty="0"/>
              <a:t> as input:</a:t>
            </a:r>
            <a:br>
              <a:rPr lang="en-US" sz="1800" b="0" cap="none" dirty="0"/>
            </a:br>
            <a:r>
              <a:rPr lang="en-US" sz="1800" cap="none" dirty="0" err="1"/>
              <a:t>df</a:t>
            </a:r>
            <a:r>
              <a:rPr lang="en-US" sz="1800" cap="none" dirty="0"/>
              <a:t>: </a:t>
            </a:r>
            <a:r>
              <a:rPr lang="en-US" sz="1800" b="0" cap="none" dirty="0"/>
              <a:t>the </a:t>
            </a:r>
            <a:r>
              <a:rPr lang="en-US" sz="1800" b="0" cap="none" dirty="0" err="1"/>
              <a:t>dataframe</a:t>
            </a:r>
            <a:r>
              <a:rPr lang="en-US" sz="1800" b="0" cap="none" dirty="0"/>
              <a:t> which consists of columns containing outliers.</a:t>
            </a:r>
            <a:br>
              <a:rPr lang="en-US" sz="1800" b="0" cap="none" dirty="0"/>
            </a:br>
            <a:r>
              <a:rPr lang="en-US" sz="1800" cap="none" dirty="0" err="1"/>
              <a:t>col</a:t>
            </a:r>
            <a:r>
              <a:rPr lang="en-US" sz="1800" cap="none" dirty="0"/>
              <a:t>:</a:t>
            </a:r>
            <a:r>
              <a:rPr lang="en-US" sz="1800" b="0" cap="none" dirty="0"/>
              <a:t> the column of </a:t>
            </a:r>
            <a:r>
              <a:rPr lang="en-US" sz="1800" b="0" cap="none" dirty="0" err="1"/>
              <a:t>dataframe</a:t>
            </a:r>
            <a:r>
              <a:rPr lang="en-US" sz="1800" b="0" cap="none" dirty="0"/>
              <a:t> </a:t>
            </a:r>
            <a:r>
              <a:rPr lang="en-US" sz="1800" b="0" cap="none" dirty="0" err="1"/>
              <a:t>df</a:t>
            </a:r>
            <a:r>
              <a:rPr lang="en-US" sz="1800" b="0" cap="none" dirty="0"/>
              <a:t> from which the outliers needs to be flushed out.</a:t>
            </a:r>
            <a:br>
              <a:rPr lang="en-US" sz="1800" b="0" cap="none" dirty="0"/>
            </a:br>
            <a:r>
              <a:rPr lang="en-US" sz="1800" b="0" cap="none" dirty="0"/>
              <a:t> Inside this </a:t>
            </a:r>
            <a:r>
              <a:rPr lang="en-US" sz="1800" b="0" cap="none" dirty="0" err="1"/>
              <a:t>funtion</a:t>
            </a:r>
            <a:r>
              <a:rPr lang="en-US" sz="1800" b="0" cap="none" dirty="0"/>
              <a:t>,</a:t>
            </a:r>
            <a:br>
              <a:rPr lang="en-US" sz="1800" b="0" cap="none" dirty="0"/>
            </a:br>
            <a:r>
              <a:rPr lang="en-US" sz="1800" b="0" cap="none" dirty="0"/>
              <a:t>1.calculate q1 or 25th quartile for column </a:t>
            </a:r>
            <a:r>
              <a:rPr lang="en-US" sz="1800" b="0" cap="none" dirty="0" err="1"/>
              <a:t>col</a:t>
            </a:r>
            <a:r>
              <a:rPr lang="en-US" sz="1800" b="0" cap="none" dirty="0"/>
              <a:t> using </a:t>
            </a:r>
            <a:r>
              <a:rPr lang="en-US" sz="1800" b="0" cap="none" dirty="0" err="1"/>
              <a:t>quantile</a:t>
            </a:r>
            <a:r>
              <a:rPr lang="en-US" sz="1800" b="0" cap="none" dirty="0"/>
              <a:t>() function of pandas module and store it in a variable q1. pass 0.25 as input to </a:t>
            </a:r>
            <a:r>
              <a:rPr lang="en-US" sz="1800" b="0" cap="none" dirty="0" err="1"/>
              <a:t>quantile</a:t>
            </a:r>
            <a:r>
              <a:rPr lang="en-US" sz="1800" b="0" cap="none" dirty="0"/>
              <a:t>() function.</a:t>
            </a:r>
            <a:br>
              <a:rPr lang="en-US" sz="1800" b="0" cap="none" dirty="0"/>
            </a:br>
            <a:br>
              <a:rPr lang="en-US" sz="1800" b="0" dirty="0"/>
            </a:br>
            <a:r>
              <a:rPr lang="en-US" sz="1600" dirty="0"/>
              <a:t>Syntax of </a:t>
            </a:r>
            <a:r>
              <a:rPr lang="en-US" sz="1600" dirty="0" err="1"/>
              <a:t>quantile</a:t>
            </a:r>
            <a:r>
              <a:rPr lang="en-US" sz="1600" dirty="0"/>
              <a:t>() function</a:t>
            </a:r>
            <a:r>
              <a:rPr lang="en-US" sz="1800" dirty="0"/>
              <a:t>:</a:t>
            </a:r>
            <a:r>
              <a:rPr lang="en-US" sz="1800" b="0" dirty="0"/>
              <a:t> </a:t>
            </a:r>
            <a:r>
              <a:rPr lang="en-US" sz="1800" b="0" cap="none" dirty="0" err="1"/>
              <a:t>dataframe.quantile</a:t>
            </a:r>
            <a:r>
              <a:rPr lang="en-US" sz="1800" b="0" cap="none" dirty="0"/>
              <a:t>(q) where, q is the </a:t>
            </a:r>
            <a:r>
              <a:rPr lang="en-US" sz="1800" b="0" cap="none" dirty="0" err="1"/>
              <a:t>quantile</a:t>
            </a:r>
            <a:r>
              <a:rPr lang="en-US" sz="1800" b="0" cap="none" dirty="0"/>
              <a:t> to be computed. by default, q = 0.5 (50% </a:t>
            </a:r>
            <a:r>
              <a:rPr lang="en-US" sz="1800" b="0" cap="none" dirty="0" err="1"/>
              <a:t>quantile</a:t>
            </a:r>
            <a:r>
              <a:rPr lang="en-US" sz="1800" b="0" cap="none" dirty="0"/>
              <a:t>)</a:t>
            </a:r>
            <a:br>
              <a:rPr lang="en-US" sz="1800" b="0" cap="none" dirty="0"/>
            </a:br>
            <a:r>
              <a:rPr lang="en-US" sz="1800" b="0" cap="none" dirty="0"/>
              <a:t>2.calculate q3 or 75th quartile for column </a:t>
            </a:r>
            <a:r>
              <a:rPr lang="en-US" sz="1800" b="0" cap="none" dirty="0" err="1"/>
              <a:t>col</a:t>
            </a:r>
            <a:r>
              <a:rPr lang="en-US" sz="1800" b="0" cap="none" dirty="0"/>
              <a:t> using </a:t>
            </a:r>
            <a:r>
              <a:rPr lang="en-US" sz="1800" b="0" cap="none" dirty="0" err="1"/>
              <a:t>quantile</a:t>
            </a:r>
            <a:r>
              <a:rPr lang="en-US" sz="1800" b="0" cap="none" dirty="0"/>
              <a:t>() function and store it in a variable q3. pass 0.75 as input to </a:t>
            </a:r>
            <a:r>
              <a:rPr lang="en-US" sz="1800" b="0" cap="none" dirty="0" err="1"/>
              <a:t>quantile</a:t>
            </a:r>
            <a:r>
              <a:rPr lang="en-US" sz="1800" b="0" cap="none" dirty="0"/>
              <a:t>() function.</a:t>
            </a:r>
            <a:br>
              <a:rPr lang="en-US" sz="1800" b="0" cap="none" dirty="0"/>
            </a:br>
            <a:r>
              <a:rPr lang="en-US" sz="1800" b="0" cap="none" dirty="0"/>
              <a:t>3.calculate </a:t>
            </a:r>
            <a:r>
              <a:rPr lang="en-US" sz="1800" b="0" cap="none" dirty="0" err="1"/>
              <a:t>iqr</a:t>
            </a:r>
            <a:r>
              <a:rPr lang="en-US" sz="1800" b="0" cap="none" dirty="0"/>
              <a:t> by subtracting q3 from q1 and store it in a variable </a:t>
            </a:r>
            <a:r>
              <a:rPr lang="en-US" sz="1800" b="0" cap="none" dirty="0" err="1"/>
              <a:t>iqr</a:t>
            </a:r>
            <a:r>
              <a:rPr lang="en-US" sz="1800" b="0" cap="none" dirty="0"/>
              <a:t>.</a:t>
            </a:r>
            <a:br>
              <a:rPr lang="en-US" sz="1800" b="0" cap="none" dirty="0"/>
            </a:br>
            <a:r>
              <a:rPr lang="en-US" sz="1800" b="0" cap="none" dirty="0"/>
              <a:t>4.calculate lower bound and upper bound using the following formula and store it in </a:t>
            </a:r>
            <a:r>
              <a:rPr lang="en-US" sz="1800" b="0" cap="none" dirty="0" err="1"/>
              <a:t>lower_bound</a:t>
            </a:r>
            <a:r>
              <a:rPr lang="en-US" sz="1800" b="0" cap="none" dirty="0"/>
              <a:t> and </a:t>
            </a:r>
            <a:r>
              <a:rPr lang="en-US" sz="1800" b="0" cap="none" dirty="0" err="1"/>
              <a:t>upper_bound</a:t>
            </a:r>
            <a:r>
              <a:rPr lang="en-US" sz="1800" b="0" cap="none" dirty="0"/>
              <a:t> variables respectively.</a:t>
            </a:r>
            <a:br>
              <a:rPr lang="en-US" sz="1800" b="0" cap="none" dirty="0"/>
            </a:br>
            <a:r>
              <a:rPr lang="en-US" sz="1800" b="0" cap="none" dirty="0"/>
              <a:t>lower bound=q1−1.5×iqr</a:t>
            </a:r>
            <a:br>
              <a:rPr lang="en-US" sz="2800" b="0" cap="none" dirty="0"/>
            </a:br>
            <a:r>
              <a:rPr lang="en-US" sz="1800" b="0" cap="none" dirty="0"/>
              <a:t>upper bound=q3+1.5×iqr</a:t>
            </a:r>
            <a:br>
              <a:rPr lang="en-US" sz="2800" b="0" dirty="0"/>
            </a:br>
            <a:br>
              <a:rPr lang="en-US" sz="2800" dirty="0"/>
            </a:br>
            <a:r>
              <a:rPr lang="en-US" sz="2800" dirty="0">
                <a:solidFill>
                  <a:schemeClr val="tx2">
                    <a:lumMod val="50000"/>
                  </a:schemeClr>
                </a:solidFill>
                <a:latin typeface="Times New Roman" pitchFamily="18" charset="0"/>
                <a:cs typeface="Times New Roman" pitchFamily="18" charset="0"/>
              </a:rPr>
              <a:t>      </a:t>
            </a:r>
          </a:p>
        </p:txBody>
      </p:sp>
      <p:sp>
        <p:nvSpPr>
          <p:cNvPr id="4" name="Text Placeholder 3"/>
          <p:cNvSpPr>
            <a:spLocks noGrp="1"/>
          </p:cNvSpPr>
          <p:nvPr>
            <p:ph type="body" idx="1"/>
          </p:nvPr>
        </p:nvSpPr>
        <p:spPr>
          <a:xfrm flipV="1">
            <a:off x="722313" y="5715016"/>
            <a:ext cx="7772400" cy="285752"/>
          </a:xfrm>
        </p:spPr>
        <p:txBody>
          <a:bodyPr>
            <a:normAutofit fontScale="70000" lnSpcReduction="20000"/>
          </a:bodyPr>
          <a:lstStyle/>
          <a:p>
            <a:r>
              <a:rPr lang="en-US" dirty="0">
                <a:solidFill>
                  <a:schemeClr val="accent3">
                    <a:lumMod val="50000"/>
                  </a:schemeClr>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357298"/>
            <a:ext cx="7772400" cy="4411677"/>
          </a:xfrm>
        </p:spPr>
        <p:txBody>
          <a:bodyPr/>
          <a:lstStyle/>
          <a:p>
            <a:endParaRPr lang="en-US" dirty="0"/>
          </a:p>
        </p:txBody>
      </p:sp>
      <p:sp>
        <p:nvSpPr>
          <p:cNvPr id="7" name="Text Placeholder 6"/>
          <p:cNvSpPr>
            <a:spLocks noGrp="1"/>
          </p:cNvSpPr>
          <p:nvPr>
            <p:ph type="body" idx="1"/>
          </p:nvPr>
        </p:nvSpPr>
        <p:spPr>
          <a:xfrm>
            <a:off x="571472" y="476672"/>
            <a:ext cx="8143932" cy="3096344"/>
          </a:xfrm>
        </p:spPr>
        <p:txBody>
          <a:bodyPr>
            <a:normAutofit/>
          </a:bodyPr>
          <a:lstStyle/>
          <a:p>
            <a:r>
              <a:rPr lang="en-US" sz="1800" dirty="0">
                <a:solidFill>
                  <a:schemeClr val="tx1">
                    <a:lumMod val="95000"/>
                    <a:lumOff val="5000"/>
                  </a:schemeClr>
                </a:solidFill>
                <a:latin typeface="Times New Roman" pitchFamily="18" charset="0"/>
                <a:cs typeface="Times New Roman" pitchFamily="18" charset="0"/>
              </a:rPr>
              <a:t>Obtain only those values from </a:t>
            </a:r>
            <a:r>
              <a:rPr lang="en-US" sz="1800" dirty="0" err="1">
                <a:solidFill>
                  <a:schemeClr val="tx1">
                    <a:lumMod val="95000"/>
                    <a:lumOff val="5000"/>
                  </a:schemeClr>
                </a:solidFill>
                <a:latin typeface="Times New Roman" pitchFamily="18" charset="0"/>
                <a:cs typeface="Times New Roman" pitchFamily="18" charset="0"/>
              </a:rPr>
              <a:t>dataframe</a:t>
            </a:r>
            <a:r>
              <a:rPr lang="en-US" sz="1800" dirty="0">
                <a:solidFill>
                  <a:schemeClr val="tx1">
                    <a:lumMod val="95000"/>
                    <a:lumOff val="5000"/>
                  </a:schemeClr>
                </a:solidFill>
                <a:latin typeface="Times New Roman" pitchFamily="18" charset="0"/>
                <a:cs typeface="Times New Roman" pitchFamily="18" charset="0"/>
              </a:rPr>
              <a:t> </a:t>
            </a:r>
            <a:r>
              <a:rPr lang="en-US" sz="1800" dirty="0" err="1">
                <a:solidFill>
                  <a:schemeClr val="tx1">
                    <a:lumMod val="95000"/>
                    <a:lumOff val="5000"/>
                  </a:schemeClr>
                </a:solidFill>
                <a:latin typeface="Times New Roman" pitchFamily="18" charset="0"/>
                <a:cs typeface="Times New Roman" pitchFamily="18" charset="0"/>
              </a:rPr>
              <a:t>df</a:t>
            </a:r>
            <a:r>
              <a:rPr lang="en-US" sz="1800" dirty="0">
                <a:solidFill>
                  <a:schemeClr val="tx1">
                    <a:lumMod val="95000"/>
                    <a:lumOff val="5000"/>
                  </a:schemeClr>
                </a:solidFill>
                <a:latin typeface="Times New Roman" pitchFamily="18" charset="0"/>
                <a:cs typeface="Times New Roman" pitchFamily="18" charset="0"/>
              </a:rPr>
              <a:t> which matches the following condition:</a:t>
            </a:r>
          </a:p>
          <a:p>
            <a:r>
              <a:rPr lang="en-US" sz="1800" dirty="0">
                <a:solidFill>
                  <a:schemeClr val="tx1">
                    <a:lumMod val="95000"/>
                    <a:lumOff val="5000"/>
                  </a:schemeClr>
                </a:solidFill>
                <a:latin typeface="Times New Roman" pitchFamily="18" charset="0"/>
                <a:cs typeface="Times New Roman" pitchFamily="18" charset="0"/>
              </a:rPr>
              <a:t>(</a:t>
            </a:r>
            <a:r>
              <a:rPr lang="en-US" sz="1800" dirty="0" err="1">
                <a:solidFill>
                  <a:schemeClr val="tx1">
                    <a:lumMod val="95000"/>
                    <a:lumOff val="5000"/>
                  </a:schemeClr>
                </a:solidFill>
                <a:latin typeface="Times New Roman" pitchFamily="18" charset="0"/>
                <a:cs typeface="Times New Roman" pitchFamily="18" charset="0"/>
              </a:rPr>
              <a:t>df</a:t>
            </a:r>
            <a:r>
              <a:rPr lang="en-US" sz="1800" dirty="0">
                <a:solidFill>
                  <a:schemeClr val="tx1">
                    <a:lumMod val="95000"/>
                    <a:lumOff val="5000"/>
                  </a:schemeClr>
                </a:solidFill>
                <a:latin typeface="Times New Roman" pitchFamily="18" charset="0"/>
                <a:cs typeface="Times New Roman" pitchFamily="18" charset="0"/>
              </a:rPr>
              <a:t>[col] &gt;= </a:t>
            </a:r>
            <a:r>
              <a:rPr lang="en-US" sz="1800" dirty="0" err="1">
                <a:solidFill>
                  <a:schemeClr val="tx1">
                    <a:lumMod val="95000"/>
                    <a:lumOff val="5000"/>
                  </a:schemeClr>
                </a:solidFill>
                <a:latin typeface="Times New Roman" pitchFamily="18" charset="0"/>
                <a:cs typeface="Times New Roman" pitchFamily="18" charset="0"/>
              </a:rPr>
              <a:t>lower_bound</a:t>
            </a:r>
            <a:r>
              <a:rPr lang="en-US" sz="1800" dirty="0">
                <a:solidFill>
                  <a:schemeClr val="tx1">
                    <a:lumMod val="95000"/>
                    <a:lumOff val="5000"/>
                  </a:schemeClr>
                </a:solidFill>
                <a:latin typeface="Times New Roman" pitchFamily="18" charset="0"/>
                <a:cs typeface="Times New Roman" pitchFamily="18" charset="0"/>
              </a:rPr>
              <a:t>) &amp; (</a:t>
            </a:r>
            <a:r>
              <a:rPr lang="en-US" sz="1800" dirty="0" err="1">
                <a:solidFill>
                  <a:schemeClr val="tx1">
                    <a:lumMod val="95000"/>
                    <a:lumOff val="5000"/>
                  </a:schemeClr>
                </a:solidFill>
                <a:latin typeface="Times New Roman" pitchFamily="18" charset="0"/>
                <a:cs typeface="Times New Roman" pitchFamily="18" charset="0"/>
              </a:rPr>
              <a:t>df</a:t>
            </a:r>
            <a:r>
              <a:rPr lang="en-US" sz="1800" dirty="0">
                <a:solidFill>
                  <a:schemeClr val="tx1">
                    <a:lumMod val="95000"/>
                    <a:lumOff val="5000"/>
                  </a:schemeClr>
                </a:solidFill>
                <a:latin typeface="Times New Roman" pitchFamily="18" charset="0"/>
                <a:cs typeface="Times New Roman" pitchFamily="18" charset="0"/>
              </a:rPr>
              <a:t>[col] &lt;= </a:t>
            </a:r>
            <a:r>
              <a:rPr lang="en-US" sz="1800" dirty="0" err="1">
                <a:solidFill>
                  <a:schemeClr val="tx1">
                    <a:lumMod val="95000"/>
                    <a:lumOff val="5000"/>
                  </a:schemeClr>
                </a:solidFill>
                <a:latin typeface="Times New Roman" pitchFamily="18" charset="0"/>
                <a:cs typeface="Times New Roman" pitchFamily="18" charset="0"/>
              </a:rPr>
              <a:t>upper_bound</a:t>
            </a:r>
            <a:r>
              <a:rPr lang="en-US" sz="1800" dirty="0">
                <a:solidFill>
                  <a:schemeClr val="tx1">
                    <a:lumMod val="95000"/>
                    <a:lumOff val="5000"/>
                  </a:schemeClr>
                </a:solidFill>
                <a:latin typeface="Times New Roman" pitchFamily="18" charset="0"/>
                <a:cs typeface="Times New Roman" pitchFamily="18" charset="0"/>
              </a:rPr>
              <a:t>)</a:t>
            </a:r>
          </a:p>
          <a:p>
            <a:r>
              <a:rPr lang="en-US" sz="1800" dirty="0">
                <a:solidFill>
                  <a:schemeClr val="tx1">
                    <a:lumMod val="95000"/>
                    <a:lumOff val="5000"/>
                  </a:schemeClr>
                </a:solidFill>
                <a:latin typeface="Times New Roman" pitchFamily="18" charset="0"/>
                <a:cs typeface="Times New Roman" pitchFamily="18" charset="0"/>
              </a:rPr>
              <a:t>This condition will return those values of the column col which are between lower bound and upper bound.</a:t>
            </a:r>
          </a:p>
          <a:p>
            <a:r>
              <a:rPr lang="en-US" sz="1800" dirty="0">
                <a:solidFill>
                  <a:schemeClr val="tx1">
                    <a:lumMod val="95000"/>
                    <a:lumOff val="5000"/>
                  </a:schemeClr>
                </a:solidFill>
                <a:latin typeface="Times New Roman" pitchFamily="18" charset="0"/>
                <a:cs typeface="Times New Roman" pitchFamily="18" charset="0"/>
              </a:rPr>
              <a:t>Return the filtered </a:t>
            </a:r>
            <a:r>
              <a:rPr lang="en-US" sz="1800" dirty="0" err="1">
                <a:solidFill>
                  <a:schemeClr val="tx1">
                    <a:lumMod val="95000"/>
                    <a:lumOff val="5000"/>
                  </a:schemeClr>
                </a:solidFill>
                <a:latin typeface="Times New Roman" pitchFamily="18" charset="0"/>
                <a:cs typeface="Times New Roman" pitchFamily="18" charset="0"/>
              </a:rPr>
              <a:t>dataframe</a:t>
            </a:r>
            <a:r>
              <a:rPr lang="en-US" sz="1800" dirty="0">
                <a:solidFill>
                  <a:schemeClr val="tx1">
                    <a:lumMod val="95000"/>
                    <a:lumOff val="5000"/>
                  </a:schemeClr>
                </a:solidFill>
                <a:latin typeface="Times New Roman" pitchFamily="18" charset="0"/>
                <a:cs typeface="Times New Roman" pitchFamily="18" charset="0"/>
              </a:rPr>
              <a:t>.</a:t>
            </a:r>
          </a:p>
          <a:p>
            <a:r>
              <a:rPr lang="en-US" sz="1800" b="1" dirty="0">
                <a:solidFill>
                  <a:schemeClr val="tx1">
                    <a:lumMod val="95000"/>
                    <a:lumOff val="5000"/>
                  </a:schemeClr>
                </a:solidFill>
                <a:latin typeface="Times New Roman" pitchFamily="18" charset="0"/>
                <a:cs typeface="Times New Roman" pitchFamily="18" charset="0"/>
              </a:rPr>
              <a:t>Note:</a:t>
            </a:r>
            <a:r>
              <a:rPr lang="en-US" sz="1800" dirty="0">
                <a:solidFill>
                  <a:schemeClr val="tx1">
                    <a:lumMod val="95000"/>
                    <a:lumOff val="5000"/>
                  </a:schemeClr>
                </a:solidFill>
                <a:latin typeface="Times New Roman" pitchFamily="18" charset="0"/>
                <a:cs typeface="Times New Roman" pitchFamily="18" charset="0"/>
              </a:rPr>
              <a:t> Here, the terms </a:t>
            </a:r>
            <a:r>
              <a:rPr lang="en-US" sz="1800" b="1" dirty="0">
                <a:solidFill>
                  <a:schemeClr val="tx1">
                    <a:lumMod val="95000"/>
                    <a:lumOff val="5000"/>
                  </a:schemeClr>
                </a:solidFill>
                <a:latin typeface="Times New Roman" pitchFamily="18" charset="0"/>
                <a:cs typeface="Times New Roman" pitchFamily="18" charset="0"/>
              </a:rPr>
              <a:t>quartile</a:t>
            </a:r>
            <a:r>
              <a:rPr lang="en-US" sz="1800" dirty="0">
                <a:solidFill>
                  <a:schemeClr val="tx1">
                    <a:lumMod val="95000"/>
                    <a:lumOff val="5000"/>
                  </a:schemeClr>
                </a:solidFill>
                <a:latin typeface="Times New Roman" pitchFamily="18" charset="0"/>
                <a:cs typeface="Times New Roman" pitchFamily="18" charset="0"/>
              </a:rPr>
              <a:t> and </a:t>
            </a:r>
            <a:r>
              <a:rPr lang="en-US" sz="1800" b="1" dirty="0">
                <a:solidFill>
                  <a:schemeClr val="tx1">
                    <a:lumMod val="95000"/>
                    <a:lumOff val="5000"/>
                  </a:schemeClr>
                </a:solidFill>
                <a:latin typeface="Times New Roman" pitchFamily="18" charset="0"/>
                <a:cs typeface="Times New Roman" pitchFamily="18" charset="0"/>
              </a:rPr>
              <a:t>quantile</a:t>
            </a:r>
            <a:r>
              <a:rPr lang="en-US" sz="1800" dirty="0">
                <a:solidFill>
                  <a:schemeClr val="tx1">
                    <a:lumMod val="95000"/>
                    <a:lumOff val="5000"/>
                  </a:schemeClr>
                </a:solidFill>
                <a:latin typeface="Times New Roman" pitchFamily="18" charset="0"/>
                <a:cs typeface="Times New Roman" pitchFamily="18" charset="0"/>
              </a:rPr>
              <a:t> are being used interchangeably. However, </a:t>
            </a:r>
            <a:r>
              <a:rPr lang="en-US" sz="1800" dirty="0" err="1">
                <a:solidFill>
                  <a:schemeClr val="tx1">
                    <a:lumMod val="95000"/>
                    <a:lumOff val="5000"/>
                  </a:schemeClr>
                </a:solidFill>
                <a:latin typeface="Times New Roman" pitchFamily="18" charset="0"/>
                <a:cs typeface="Times New Roman" pitchFamily="18" charset="0"/>
              </a:rPr>
              <a:t>quantile</a:t>
            </a:r>
            <a:r>
              <a:rPr lang="en-US" sz="1800" dirty="0">
                <a:solidFill>
                  <a:schemeClr val="tx1">
                    <a:lumMod val="95000"/>
                    <a:lumOff val="5000"/>
                  </a:schemeClr>
                </a:solidFill>
                <a:latin typeface="Times New Roman" pitchFamily="18" charset="0"/>
                <a:cs typeface="Times New Roman" pitchFamily="18" charset="0"/>
              </a:rPr>
              <a:t> is something which divides the dataset into equal parts. A </a:t>
            </a:r>
            <a:r>
              <a:rPr lang="en-US" sz="1800" dirty="0" err="1">
                <a:solidFill>
                  <a:schemeClr val="tx1">
                    <a:lumMod val="95000"/>
                    <a:lumOff val="5000"/>
                  </a:schemeClr>
                </a:solidFill>
                <a:latin typeface="Times New Roman" pitchFamily="18" charset="0"/>
                <a:cs typeface="Times New Roman" pitchFamily="18" charset="0"/>
              </a:rPr>
              <a:t>quantile</a:t>
            </a:r>
            <a:r>
              <a:rPr lang="en-US" sz="1800" dirty="0">
                <a:solidFill>
                  <a:schemeClr val="tx1">
                    <a:lumMod val="95000"/>
                    <a:lumOff val="5000"/>
                  </a:schemeClr>
                </a:solidFill>
                <a:latin typeface="Times New Roman" pitchFamily="18" charset="0"/>
                <a:cs typeface="Times New Roman" pitchFamily="18" charset="0"/>
              </a:rPr>
              <a:t> which divides the dataset into 4 equal parts i.e. at 0.25, 0.5 , 0.75, 1.00 is called a quartile. Thus, quartile is a type of </a:t>
            </a:r>
            <a:r>
              <a:rPr lang="en-US" sz="1800" dirty="0" err="1">
                <a:solidFill>
                  <a:schemeClr val="tx1">
                    <a:lumMod val="95000"/>
                    <a:lumOff val="5000"/>
                  </a:schemeClr>
                </a:solidFill>
                <a:latin typeface="Times New Roman" pitchFamily="18" charset="0"/>
                <a:cs typeface="Times New Roman" pitchFamily="18" charset="0"/>
              </a:rPr>
              <a:t>quantile</a:t>
            </a:r>
            <a:r>
              <a:rPr lang="en-US" sz="1800" dirty="0">
                <a:solidFill>
                  <a:schemeClr val="tx1">
                    <a:lumMod val="95000"/>
                    <a:lumOff val="5000"/>
                  </a:schemeClr>
                </a:solidFill>
                <a:latin typeface="Times New Roman" pitchFamily="18" charset="0"/>
                <a:cs typeface="Times New Roman" pitchFamily="18" charset="0"/>
              </a:rPr>
              <a:t>.</a:t>
            </a:r>
          </a:p>
          <a:p>
            <a:endParaRPr lang="en-US" dirty="0"/>
          </a:p>
        </p:txBody>
      </p:sp>
      <p:pic>
        <p:nvPicPr>
          <p:cNvPr id="9" name="Picture 8" descr="9.PNG"/>
          <p:cNvPicPr>
            <a:picLocks noChangeAspect="1"/>
          </p:cNvPicPr>
          <p:nvPr/>
        </p:nvPicPr>
        <p:blipFill>
          <a:blip r:embed="rId2"/>
          <a:stretch>
            <a:fillRect/>
          </a:stretch>
        </p:blipFill>
        <p:spPr>
          <a:xfrm>
            <a:off x="714348" y="3929066"/>
            <a:ext cx="7715304" cy="15716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chemeClr val="accent1">
                    <a:lumMod val="50000"/>
                  </a:schemeClr>
                </a:solidFill>
                <a:latin typeface="Times New Roman" pitchFamily="18" charset="0"/>
                <a:cs typeface="Times New Roman" pitchFamily="18" charset="0"/>
              </a:rPr>
              <a:t>1. Context</a:t>
            </a:r>
          </a:p>
        </p:txBody>
      </p:sp>
      <p:sp>
        <p:nvSpPr>
          <p:cNvPr id="6" name="Content Placeholder 5"/>
          <p:cNvSpPr>
            <a:spLocks noGrp="1"/>
          </p:cNvSpPr>
          <p:nvPr>
            <p:ph idx="1"/>
          </p:nvPr>
        </p:nvSpPr>
        <p:spPr/>
        <p:txBody>
          <a:bodyPr/>
          <a:lstStyle/>
          <a:p>
            <a:pPr>
              <a:buNone/>
            </a:pPr>
            <a:endParaRPr lang="en-US" dirty="0"/>
          </a:p>
          <a:p>
            <a:pPr>
              <a:buNone/>
            </a:pPr>
            <a:endParaRPr lang="en-US" dirty="0"/>
          </a:p>
        </p:txBody>
      </p:sp>
      <p:sp>
        <p:nvSpPr>
          <p:cNvPr id="4" name="Text Placeholder 3"/>
          <p:cNvSpPr>
            <a:spLocks noGrp="1"/>
          </p:cNvSpPr>
          <p:nvPr>
            <p:ph type="subTitle" idx="4294967295"/>
          </p:nvPr>
        </p:nvSpPr>
        <p:spPr>
          <a:xfrm>
            <a:off x="1000100" y="1857364"/>
            <a:ext cx="7143800" cy="3781436"/>
          </a:xfrm>
        </p:spPr>
        <p:txBody>
          <a:bodyPr>
            <a:normAutofit/>
          </a:bodyPr>
          <a:lstStyle/>
          <a:p>
            <a:pPr>
              <a:buFont typeface="Wingdings" pitchFamily="2" charset="2"/>
              <a:buChar char="§"/>
            </a:pPr>
            <a:r>
              <a:rPr lang="en-US" sz="2400" b="0" dirty="0"/>
              <a:t>Activities</a:t>
            </a:r>
          </a:p>
          <a:p>
            <a:r>
              <a:rPr lang="en-US" sz="2400" b="0" dirty="0"/>
              <a:t>In this project you will implement RFM analysis for </a:t>
            </a:r>
            <a:r>
              <a:rPr lang="en-US" sz="2400" b="0" dirty="0" err="1"/>
              <a:t>analysing</a:t>
            </a:r>
            <a:r>
              <a:rPr lang="en-US" sz="2400" b="0" dirty="0"/>
              <a:t> customers based on three factors: </a:t>
            </a:r>
            <a:r>
              <a:rPr lang="en-US" sz="2400" b="0" dirty="0" err="1"/>
              <a:t>Recency</a:t>
            </a:r>
            <a:r>
              <a:rPr lang="en-US" sz="2400" b="0" dirty="0"/>
              <a:t>, Frequency, and Monetary Value.</a:t>
            </a:r>
          </a:p>
          <a:p>
            <a:r>
              <a:rPr lang="en-US" sz="2400" b="0" dirty="0"/>
              <a:t>You will remove outliers from the dataset and apply K-means clustering to create clusters of customers exhibiting similar purchase </a:t>
            </a:r>
            <a:r>
              <a:rPr lang="en-US" sz="2400" b="0" dirty="0" err="1"/>
              <a:t>behaviour</a:t>
            </a:r>
            <a:r>
              <a:rPr lang="en-US" sz="2400" b="0" dirty="0"/>
              <a:t>.</a:t>
            </a:r>
          </a:p>
          <a:p>
            <a:pPr>
              <a:buFont typeface="Wingdings" pitchFamily="2" charset="2"/>
              <a:buChar char="§"/>
            </a:pPr>
            <a:endParaRPr lang="en-US" sz="2000" b="0" dirty="0">
              <a:latin typeface="Times New Roman" pitchFamily="18" charset="0"/>
              <a:cs typeface="Times New Roman" pitchFamily="18" charset="0"/>
            </a:endParaRPr>
          </a:p>
          <a:p>
            <a:pPr>
              <a:buFont typeface="Wingdings" pitchFamily="2" charset="2"/>
              <a:buChar char="§"/>
            </a:pPr>
            <a:endParaRPr lang="en-US" sz="2000" b="0" dirty="0">
              <a:latin typeface="Times New Roman" pitchFamily="18" charset="0"/>
              <a:cs typeface="Times New Roman" pitchFamily="18" charset="0"/>
            </a:endParaRPr>
          </a:p>
          <a:p>
            <a:pPr>
              <a:buFont typeface="Wingdings" pitchFamily="2" charset="2"/>
              <a:buChar char="§"/>
            </a:pPr>
            <a:endParaRPr lang="en-US" sz="2000" b="0" dirty="0">
              <a:latin typeface="Times New Roman" pitchFamily="18" charset="0"/>
              <a:cs typeface="Times New Roman" pitchFamily="18" charset="0"/>
            </a:endParaRPr>
          </a:p>
          <a:p>
            <a:endParaRPr lang="en-US" dirty="0"/>
          </a:p>
        </p:txBody>
      </p:sp>
    </p:spTree>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7" name="Picture 6" descr="10.PNG"/>
          <p:cNvPicPr>
            <a:picLocks noChangeAspect="1"/>
          </p:cNvPicPr>
          <p:nvPr/>
        </p:nvPicPr>
        <p:blipFill>
          <a:blip r:embed="rId2"/>
          <a:stretch>
            <a:fillRect/>
          </a:stretch>
        </p:blipFill>
        <p:spPr>
          <a:xfrm>
            <a:off x="928662" y="214290"/>
            <a:ext cx="7429552" cy="1428760"/>
          </a:xfrm>
          <a:prstGeom prst="rect">
            <a:avLst/>
          </a:prstGeom>
        </p:spPr>
      </p:pic>
      <p:pic>
        <p:nvPicPr>
          <p:cNvPr id="8" name="Picture 7" descr="11.PNG"/>
          <p:cNvPicPr>
            <a:picLocks noChangeAspect="1"/>
          </p:cNvPicPr>
          <p:nvPr/>
        </p:nvPicPr>
        <p:blipFill>
          <a:blip r:embed="rId3"/>
          <a:stretch>
            <a:fillRect/>
          </a:stretch>
        </p:blipFill>
        <p:spPr>
          <a:xfrm>
            <a:off x="1000100" y="1785926"/>
            <a:ext cx="7358114" cy="1643074"/>
          </a:xfrm>
          <a:prstGeom prst="rect">
            <a:avLst/>
          </a:prstGeom>
        </p:spPr>
      </p:pic>
      <p:pic>
        <p:nvPicPr>
          <p:cNvPr id="9" name="Picture 8" descr="12.PNG"/>
          <p:cNvPicPr>
            <a:picLocks noChangeAspect="1"/>
          </p:cNvPicPr>
          <p:nvPr/>
        </p:nvPicPr>
        <p:blipFill>
          <a:blip r:embed="rId4"/>
          <a:stretch>
            <a:fillRect/>
          </a:stretch>
        </p:blipFill>
        <p:spPr>
          <a:xfrm>
            <a:off x="1071538" y="3429000"/>
            <a:ext cx="7143800" cy="1500198"/>
          </a:xfrm>
          <a:prstGeom prst="rect">
            <a:avLst/>
          </a:prstGeom>
        </p:spPr>
      </p:pic>
      <p:pic>
        <p:nvPicPr>
          <p:cNvPr id="10" name="Picture 9" descr="13.PNG"/>
          <p:cNvPicPr>
            <a:picLocks noChangeAspect="1"/>
          </p:cNvPicPr>
          <p:nvPr/>
        </p:nvPicPr>
        <p:blipFill>
          <a:blip r:embed="rId5"/>
          <a:stretch>
            <a:fillRect/>
          </a:stretch>
        </p:blipFill>
        <p:spPr>
          <a:xfrm>
            <a:off x="1071538" y="4929198"/>
            <a:ext cx="7000924" cy="17859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428604"/>
            <a:ext cx="7643866" cy="3143272"/>
          </a:xfrm>
        </p:spPr>
        <p:txBody>
          <a:bodyPr>
            <a:normAutofit/>
          </a:bodyPr>
          <a:lstStyle/>
          <a:p>
            <a:pPr>
              <a:buFont typeface="Wingdings" pitchFamily="2" charset="2"/>
              <a:buChar char="§"/>
            </a:pPr>
            <a:r>
              <a:rPr lang="en-US" b="0" dirty="0"/>
              <a:t>Now that you have created a function for removing outliers, we can easily remove outliers from </a:t>
            </a:r>
            <a:r>
              <a:rPr lang="en-US" b="0" dirty="0" err="1"/>
              <a:t>rfm_df</a:t>
            </a:r>
            <a:r>
              <a:rPr lang="en-US" b="0" dirty="0"/>
              <a:t> </a:t>
            </a:r>
            <a:r>
              <a:rPr lang="en-US" b="0" dirty="0" err="1"/>
              <a:t>dataframe</a:t>
            </a:r>
            <a:r>
              <a:rPr lang="en-US" b="0" dirty="0"/>
              <a:t>.</a:t>
            </a:r>
            <a:br>
              <a:rPr lang="en-US" b="0" dirty="0"/>
            </a:br>
            <a:r>
              <a:rPr lang="en-US" dirty="0"/>
              <a:t>To remove the outliers from the Monetary field:</a:t>
            </a:r>
            <a:br>
              <a:rPr lang="en-US" b="0" dirty="0"/>
            </a:br>
            <a:r>
              <a:rPr lang="en-US" b="0" dirty="0"/>
              <a:t>1.Call the </a:t>
            </a:r>
            <a:r>
              <a:rPr lang="en-US" dirty="0" err="1"/>
              <a:t>remove_outliers</a:t>
            </a:r>
            <a:r>
              <a:rPr lang="en-US" dirty="0"/>
              <a:t>()</a:t>
            </a:r>
            <a:r>
              <a:rPr lang="en-US" b="0" dirty="0"/>
              <a:t> function and pass </a:t>
            </a:r>
            <a:r>
              <a:rPr lang="en-US" b="0" dirty="0" err="1"/>
              <a:t>rfm_df</a:t>
            </a:r>
            <a:r>
              <a:rPr lang="en-US" b="0" dirty="0"/>
              <a:t> and 'Monetary' as input to this function. Save the returned </a:t>
            </a:r>
            <a:r>
              <a:rPr lang="en-US" b="0" dirty="0" err="1"/>
              <a:t>dataframe</a:t>
            </a:r>
            <a:r>
              <a:rPr lang="en-US" b="0" dirty="0"/>
              <a:t> in a variable </a:t>
            </a:r>
            <a:r>
              <a:rPr lang="en-US" b="0" dirty="0" err="1"/>
              <a:t>m_clean_df</a:t>
            </a:r>
            <a:r>
              <a:rPr lang="en-US" b="0" dirty="0"/>
              <a:t>.</a:t>
            </a:r>
            <a:br>
              <a:rPr lang="en-US" b="0" dirty="0"/>
            </a:br>
            <a:r>
              <a:rPr lang="en-US" b="0" dirty="0"/>
              <a:t>2.Reset the index of </a:t>
            </a:r>
            <a:r>
              <a:rPr lang="en-US" b="0" dirty="0" err="1"/>
              <a:t>m_clean_df</a:t>
            </a:r>
            <a:r>
              <a:rPr lang="en-US" b="0" dirty="0"/>
              <a:t> </a:t>
            </a:r>
            <a:r>
              <a:rPr lang="en-US" b="0" dirty="0" err="1"/>
              <a:t>dataframe</a:t>
            </a:r>
            <a:r>
              <a:rPr lang="en-US" b="0" dirty="0"/>
              <a:t> using </a:t>
            </a:r>
            <a:r>
              <a:rPr lang="en-US" b="0" dirty="0" err="1"/>
              <a:t>reset_index</a:t>
            </a:r>
            <a:r>
              <a:rPr lang="en-US" b="0" dirty="0"/>
              <a:t>(drop = True) function. This function deletes the old index and resets the index in the new </a:t>
            </a:r>
            <a:r>
              <a:rPr lang="en-US" b="0" dirty="0" err="1"/>
              <a:t>dataframe</a:t>
            </a:r>
            <a:r>
              <a:rPr lang="en-US" b="0" dirty="0"/>
              <a:t>.</a:t>
            </a:r>
            <a:br>
              <a:rPr lang="en-US" b="0"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descr="14.PNG"/>
          <p:cNvPicPr>
            <a:picLocks noChangeAspect="1"/>
          </p:cNvPicPr>
          <p:nvPr/>
        </p:nvPicPr>
        <p:blipFill>
          <a:blip r:embed="rId2"/>
          <a:stretch>
            <a:fillRect/>
          </a:stretch>
        </p:blipFill>
        <p:spPr>
          <a:xfrm>
            <a:off x="785786" y="928670"/>
            <a:ext cx="7643866" cy="50006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401080" cy="714380"/>
          </a:xfrm>
        </p:spPr>
        <p:txBody>
          <a:bodyPr>
            <a:noAutofit/>
          </a:bodyPr>
          <a:lstStyle/>
          <a:p>
            <a:r>
              <a:rPr lang="en-US" sz="2800" dirty="0">
                <a:solidFill>
                  <a:schemeClr val="tx2">
                    <a:lumMod val="75000"/>
                  </a:schemeClr>
                </a:solidFill>
              </a:rPr>
              <a:t> </a:t>
            </a:r>
            <a:br>
              <a:rPr lang="en-US" sz="2800" dirty="0">
                <a:solidFill>
                  <a:schemeClr val="tx2">
                    <a:lumMod val="75000"/>
                  </a:schemeClr>
                </a:solidFill>
              </a:rPr>
            </a:br>
            <a:endParaRPr lang="en-US" sz="2800" dirty="0">
              <a:solidFill>
                <a:schemeClr val="tx2">
                  <a:lumMod val="75000"/>
                </a:schemeClr>
              </a:solidFill>
            </a:endParaRPr>
          </a:p>
        </p:txBody>
      </p:sp>
      <p:sp>
        <p:nvSpPr>
          <p:cNvPr id="4" name="Text Placeholder 3"/>
          <p:cNvSpPr>
            <a:spLocks noGrp="1"/>
          </p:cNvSpPr>
          <p:nvPr>
            <p:ph type="body" sz="half" idx="2"/>
          </p:nvPr>
        </p:nvSpPr>
        <p:spPr>
          <a:xfrm>
            <a:off x="500034" y="1285860"/>
            <a:ext cx="5072098" cy="5572140"/>
          </a:xfrm>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solidFill>
                  <a:schemeClr val="accent3">
                    <a:lumMod val="50000"/>
                  </a:schemeClr>
                </a:solidFill>
              </a:rPr>
              <a:t>                                                                                      Fig.24</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chemeClr val="accent3">
                    <a:lumMod val="50000"/>
                  </a:schemeClr>
                </a:solidFill>
              </a:rPr>
              <a:t>                                                                                                 </a:t>
            </a:r>
          </a:p>
          <a:p>
            <a:endParaRPr lang="en-US" dirty="0"/>
          </a:p>
          <a:p>
            <a:endParaRPr lang="en-US" dirty="0"/>
          </a:p>
          <a:p>
            <a:endParaRPr lang="en-US" dirty="0"/>
          </a:p>
        </p:txBody>
      </p:sp>
      <p:pic>
        <p:nvPicPr>
          <p:cNvPr id="8" name="Content Placeholder 7" descr="15.PNG"/>
          <p:cNvPicPr>
            <a:picLocks noGrp="1" noChangeAspect="1"/>
          </p:cNvPicPr>
          <p:nvPr>
            <p:ph idx="1"/>
          </p:nvPr>
        </p:nvPicPr>
        <p:blipFill>
          <a:blip r:embed="rId2"/>
          <a:stretch>
            <a:fillRect/>
          </a:stretch>
        </p:blipFill>
        <p:spPr>
          <a:xfrm>
            <a:off x="571472" y="785794"/>
            <a:ext cx="8186766" cy="3714776"/>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0"/>
            <a:ext cx="7429552" cy="1000108"/>
          </a:xfrm>
        </p:spPr>
        <p:txBody>
          <a:bodyPr>
            <a:normAutofit/>
          </a:bodyPr>
          <a:lstStyle/>
          <a:p>
            <a:endParaRPr lang="en-US" dirty="0">
              <a:solidFill>
                <a:schemeClr val="tx2">
                  <a:lumMod val="75000"/>
                </a:schemeClr>
              </a:solidFill>
            </a:endParaRPr>
          </a:p>
        </p:txBody>
      </p:sp>
      <p:sp>
        <p:nvSpPr>
          <p:cNvPr id="4" name="Text Placeholder 3"/>
          <p:cNvSpPr>
            <a:spLocks noGrp="1"/>
          </p:cNvSpPr>
          <p:nvPr>
            <p:ph type="body" sz="half" idx="2"/>
          </p:nvPr>
        </p:nvSpPr>
        <p:spPr>
          <a:xfrm>
            <a:off x="642910" y="6072206"/>
            <a:ext cx="7929618" cy="428628"/>
          </a:xfrm>
        </p:spPr>
        <p:txBody>
          <a:bodyPr>
            <a:normAutofit fontScale="85000" lnSpcReduction="20000"/>
          </a:bodyPr>
          <a:lstStyle/>
          <a:p>
            <a:r>
              <a:rPr lang="en-US" dirty="0"/>
              <a:t>                                                                          </a:t>
            </a:r>
          </a:p>
          <a:p>
            <a:r>
              <a:rPr lang="en-US" dirty="0"/>
              <a:t>                                                                                                     </a:t>
            </a:r>
            <a:r>
              <a:rPr lang="en-US" dirty="0">
                <a:solidFill>
                  <a:schemeClr val="accent3">
                    <a:lumMod val="50000"/>
                  </a:schemeClr>
                </a:solidFill>
              </a:rPr>
              <a:t>Fig.26</a:t>
            </a:r>
          </a:p>
        </p:txBody>
      </p:sp>
      <p:pic>
        <p:nvPicPr>
          <p:cNvPr id="9" name="Content Placeholder 8" descr="16.PNG"/>
          <p:cNvPicPr>
            <a:picLocks noGrp="1" noChangeAspect="1"/>
          </p:cNvPicPr>
          <p:nvPr>
            <p:ph idx="1"/>
          </p:nvPr>
        </p:nvPicPr>
        <p:blipFill>
          <a:blip r:embed="rId2"/>
          <a:stretch>
            <a:fillRect/>
          </a:stretch>
        </p:blipFill>
        <p:spPr>
          <a:xfrm>
            <a:off x="642910" y="714356"/>
            <a:ext cx="7715304" cy="2214578"/>
          </a:xfrm>
        </p:spPr>
      </p:pic>
      <p:pic>
        <p:nvPicPr>
          <p:cNvPr id="10" name="Picture 9" descr="17.PNG"/>
          <p:cNvPicPr>
            <a:picLocks noChangeAspect="1"/>
          </p:cNvPicPr>
          <p:nvPr/>
        </p:nvPicPr>
        <p:blipFill>
          <a:blip r:embed="rId3"/>
          <a:stretch>
            <a:fillRect/>
          </a:stretch>
        </p:blipFill>
        <p:spPr>
          <a:xfrm>
            <a:off x="714348" y="3214686"/>
            <a:ext cx="7929618" cy="235745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3050"/>
            <a:ext cx="7358114" cy="1162050"/>
          </a:xfrm>
        </p:spPr>
        <p:txBody>
          <a:bodyPr>
            <a:normAutofit/>
          </a:bodyPr>
          <a:lstStyle/>
          <a:p>
            <a:endParaRPr lang="en-US" dirty="0">
              <a:solidFill>
                <a:schemeClr val="tx2">
                  <a:lumMod val="75000"/>
                </a:schemeClr>
              </a:solidFill>
            </a:endParaRPr>
          </a:p>
        </p:txBody>
      </p:sp>
      <p:sp>
        <p:nvSpPr>
          <p:cNvPr id="4" name="Text Placeholder 3"/>
          <p:cNvSpPr>
            <a:spLocks noGrp="1"/>
          </p:cNvSpPr>
          <p:nvPr>
            <p:ph type="body" sz="half" idx="2"/>
          </p:nvPr>
        </p:nvSpPr>
        <p:spPr>
          <a:xfrm>
            <a:off x="1071538" y="6072206"/>
            <a:ext cx="6500858" cy="357190"/>
          </a:xfrm>
        </p:spPr>
        <p:txBody>
          <a:bodyPr/>
          <a:lstStyle/>
          <a:p>
            <a:r>
              <a:rPr lang="en-US" dirty="0">
                <a:solidFill>
                  <a:schemeClr val="accent3">
                    <a:lumMod val="50000"/>
                  </a:schemeClr>
                </a:solidFill>
              </a:rPr>
              <a:t>                                                                     </a:t>
            </a:r>
          </a:p>
        </p:txBody>
      </p:sp>
      <p:pic>
        <p:nvPicPr>
          <p:cNvPr id="8" name="Content Placeholder 7" descr="18.PNG"/>
          <p:cNvPicPr>
            <a:picLocks noGrp="1" noChangeAspect="1"/>
          </p:cNvPicPr>
          <p:nvPr>
            <p:ph idx="1"/>
          </p:nvPr>
        </p:nvPicPr>
        <p:blipFill>
          <a:blip r:embed="rId2"/>
          <a:stretch>
            <a:fillRect/>
          </a:stretch>
        </p:blipFill>
        <p:spPr>
          <a:xfrm>
            <a:off x="1214414" y="1285860"/>
            <a:ext cx="6786610" cy="4214842"/>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428604"/>
            <a:ext cx="7643866" cy="3143272"/>
          </a:xfrm>
        </p:spPr>
        <p:txBody>
          <a:bodyPr>
            <a:normAutofit fontScale="90000"/>
          </a:bodyPr>
          <a:lstStyle/>
          <a:p>
            <a:pPr>
              <a:buFont typeface="Wingdings" pitchFamily="2" charset="2"/>
              <a:buChar char="§"/>
            </a:pPr>
            <a:r>
              <a:rPr lang="en-US" b="0" dirty="0"/>
              <a:t>Now that you have created a function for removing outliers, we can easily remove outliers from </a:t>
            </a:r>
            <a:r>
              <a:rPr lang="en-US" b="0" dirty="0" err="1"/>
              <a:t>rfm_df</a:t>
            </a:r>
            <a:r>
              <a:rPr lang="en-US" b="0" dirty="0"/>
              <a:t> </a:t>
            </a:r>
            <a:r>
              <a:rPr lang="en-US" b="0" dirty="0" err="1"/>
              <a:t>dataframe</a:t>
            </a:r>
            <a:r>
              <a:rPr lang="en-US" b="0" dirty="0"/>
              <a:t>.</a:t>
            </a:r>
            <a:br>
              <a:rPr lang="en-US" b="0" dirty="0"/>
            </a:br>
            <a:r>
              <a:rPr lang="en-US" dirty="0"/>
              <a:t>To remove the outliers from the Monetary field:</a:t>
            </a:r>
            <a:br>
              <a:rPr lang="en-US" b="0" dirty="0"/>
            </a:br>
            <a:r>
              <a:rPr lang="en-US" b="0" dirty="0"/>
              <a:t>1.Call the </a:t>
            </a:r>
            <a:r>
              <a:rPr lang="en-US" dirty="0" err="1"/>
              <a:t>remove_outliers</a:t>
            </a:r>
            <a:r>
              <a:rPr lang="en-US" dirty="0"/>
              <a:t>()</a:t>
            </a:r>
            <a:r>
              <a:rPr lang="en-US" b="0" dirty="0"/>
              <a:t> function and pass </a:t>
            </a:r>
            <a:r>
              <a:rPr lang="en-US" b="0" dirty="0" err="1"/>
              <a:t>rfm_df</a:t>
            </a:r>
            <a:r>
              <a:rPr lang="en-US" b="0" dirty="0"/>
              <a:t> and 'Monetary' as input to this function. Save the returned </a:t>
            </a:r>
            <a:r>
              <a:rPr lang="en-US" b="0" dirty="0" err="1"/>
              <a:t>dataframe</a:t>
            </a:r>
            <a:r>
              <a:rPr lang="en-US" b="0" dirty="0"/>
              <a:t> in a variable </a:t>
            </a:r>
            <a:r>
              <a:rPr lang="en-US" b="0" dirty="0" err="1"/>
              <a:t>m_clean_df</a:t>
            </a:r>
            <a:r>
              <a:rPr lang="en-US" b="0" dirty="0"/>
              <a:t>.</a:t>
            </a:r>
            <a:br>
              <a:rPr lang="en-US" b="0" dirty="0"/>
            </a:br>
            <a:r>
              <a:rPr lang="en-US" b="0" dirty="0"/>
              <a:t>2.Reset the index of </a:t>
            </a:r>
            <a:r>
              <a:rPr lang="en-US" b="0" dirty="0" err="1"/>
              <a:t>m_clean_df</a:t>
            </a:r>
            <a:r>
              <a:rPr lang="en-US" b="0" dirty="0"/>
              <a:t> </a:t>
            </a:r>
            <a:r>
              <a:rPr lang="en-US" b="0" dirty="0" err="1"/>
              <a:t>dataframe</a:t>
            </a:r>
            <a:r>
              <a:rPr lang="en-US" b="0" dirty="0"/>
              <a:t> using </a:t>
            </a:r>
            <a:r>
              <a:rPr lang="en-US" b="0" dirty="0" err="1"/>
              <a:t>reset_index</a:t>
            </a:r>
            <a:r>
              <a:rPr lang="en-US" b="0" dirty="0"/>
              <a:t>(drop = True) function. This function deletes the old index and resets the index in the new </a:t>
            </a:r>
            <a:r>
              <a:rPr lang="en-US" b="0" dirty="0" err="1"/>
              <a:t>dataframe</a:t>
            </a:r>
            <a:r>
              <a:rPr lang="en-US" b="0" dirty="0"/>
              <a:t>. </a:t>
            </a:r>
            <a:br>
              <a:rPr lang="en-US" b="0" dirty="0"/>
            </a:br>
            <a:r>
              <a:rPr lang="en-US" b="0" dirty="0"/>
              <a:t>now the plot are well </a:t>
            </a:r>
            <a:r>
              <a:rPr lang="en-US" b="0" dirty="0" err="1"/>
              <a:t>distrubuited</a:t>
            </a:r>
            <a:r>
              <a:rPr lang="en-US" b="0" dirty="0"/>
              <a:t> without outliers  as shown below.</a:t>
            </a:r>
            <a:br>
              <a:rPr lang="en-US" b="0" dirty="0"/>
            </a:br>
            <a:endParaRPr lang="en-US" dirty="0"/>
          </a:p>
        </p:txBody>
      </p:sp>
      <p:pic>
        <p:nvPicPr>
          <p:cNvPr id="5" name="Content Placeholder 4" descr="20.PNG"/>
          <p:cNvPicPr>
            <a:picLocks noGrp="1" noChangeAspect="1"/>
          </p:cNvPicPr>
          <p:nvPr>
            <p:ph idx="1"/>
          </p:nvPr>
        </p:nvPicPr>
        <p:blipFill>
          <a:blip r:embed="rId2"/>
          <a:stretch>
            <a:fillRect/>
          </a:stretch>
        </p:blipFill>
        <p:spPr>
          <a:xfrm>
            <a:off x="857224" y="3429000"/>
            <a:ext cx="7143800" cy="3214710"/>
          </a:xfrm>
        </p:spPr>
      </p:pic>
      <p:sp>
        <p:nvSpPr>
          <p:cNvPr id="4" name="Text Placeholder 3"/>
          <p:cNvSpPr>
            <a:spLocks noGrp="1"/>
          </p:cNvSpPr>
          <p:nvPr>
            <p:ph type="body" sz="half" idx="2"/>
          </p:nvPr>
        </p:nvSpPr>
        <p:spPr>
          <a:xfrm>
            <a:off x="714348" y="4857760"/>
            <a:ext cx="7429552" cy="1268403"/>
          </a:xfrm>
        </p:spPr>
        <p:txBody>
          <a:bodyPr/>
          <a:lstStyle/>
          <a:p>
            <a:endParaRPr lang="en-US" dirty="0">
              <a:solidFill>
                <a:schemeClr val="accent4">
                  <a:lumMod val="50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3.PNG"/>
          <p:cNvPicPr>
            <a:picLocks noGrp="1" noChangeAspect="1"/>
          </p:cNvPicPr>
          <p:nvPr>
            <p:ph idx="1"/>
          </p:nvPr>
        </p:nvPicPr>
        <p:blipFill>
          <a:blip r:embed="rId2"/>
          <a:stretch>
            <a:fillRect/>
          </a:stretch>
        </p:blipFill>
        <p:spPr>
          <a:xfrm>
            <a:off x="1000100" y="642918"/>
            <a:ext cx="6786610" cy="1004999"/>
          </a:xfrm>
        </p:spPr>
      </p:pic>
      <p:sp>
        <p:nvSpPr>
          <p:cNvPr id="4" name="Text Placeholder 3"/>
          <p:cNvSpPr>
            <a:spLocks noGrp="1"/>
          </p:cNvSpPr>
          <p:nvPr>
            <p:ph type="body" sz="half" idx="2"/>
          </p:nvPr>
        </p:nvSpPr>
        <p:spPr>
          <a:xfrm>
            <a:off x="1071538" y="1785925"/>
            <a:ext cx="6215106" cy="785819"/>
          </a:xfrm>
        </p:spPr>
        <p:txBody>
          <a:bodyPr>
            <a:normAutofit/>
          </a:bodyPr>
          <a:lstStyle/>
          <a:p>
            <a:r>
              <a:rPr lang="en-US" sz="1800" dirty="0"/>
              <a:t>RFM Normalized values</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99" t="29374" r="22809" b="16081"/>
          <a:stretch/>
        </p:blipFill>
        <p:spPr>
          <a:xfrm>
            <a:off x="972170" y="2204864"/>
            <a:ext cx="7100292" cy="388843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62DA-1C3B-01C8-BF3B-0590A7F9595F}"/>
              </a:ext>
            </a:extLst>
          </p:cNvPr>
          <p:cNvSpPr>
            <a:spLocks noGrp="1"/>
          </p:cNvSpPr>
          <p:nvPr>
            <p:ph type="title"/>
          </p:nvPr>
        </p:nvSpPr>
        <p:spPr/>
        <p:txBody>
          <a:bodyPr/>
          <a:lstStyle/>
          <a:p>
            <a:r>
              <a:rPr lang="en-US" dirty="0"/>
              <a:t>Elbow curve of RFM Normalized</a:t>
            </a:r>
            <a:endParaRPr lang="en-IN" dirty="0"/>
          </a:p>
        </p:txBody>
      </p:sp>
      <p:pic>
        <p:nvPicPr>
          <p:cNvPr id="6" name="Content Placeholder 5">
            <a:extLst>
              <a:ext uri="{FF2B5EF4-FFF2-40B4-BE49-F238E27FC236}">
                <a16:creationId xmlns:a16="http://schemas.microsoft.com/office/drawing/2014/main" id="{737F4387-93C9-5AFD-E238-9BB8F52677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09" t="22483" r="32976" b="11073"/>
          <a:stretch/>
        </p:blipFill>
        <p:spPr>
          <a:xfrm>
            <a:off x="611560" y="1690265"/>
            <a:ext cx="7344816" cy="4691063"/>
          </a:xfrm>
        </p:spPr>
      </p:pic>
    </p:spTree>
    <p:extLst>
      <p:ext uri="{BB962C8B-B14F-4D97-AF65-F5344CB8AC3E}">
        <p14:creationId xmlns:p14="http://schemas.microsoft.com/office/powerpoint/2010/main" val="3847509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58204" cy="1162050"/>
          </a:xfrm>
        </p:spPr>
        <p:txBody>
          <a:bodyPr>
            <a:normAutofit/>
          </a:bodyPr>
          <a:lstStyle/>
          <a:p>
            <a:r>
              <a:rPr lang="en-US" b="0" dirty="0"/>
              <a:t>Again create histograms for </a:t>
            </a:r>
            <a:r>
              <a:rPr lang="en-US" dirty="0"/>
              <a:t>Monetary</a:t>
            </a:r>
            <a:r>
              <a:rPr lang="en-US" b="0" dirty="0"/>
              <a:t>, </a:t>
            </a:r>
            <a:r>
              <a:rPr lang="en-US" dirty="0"/>
              <a:t>Frequency</a:t>
            </a:r>
            <a:r>
              <a:rPr lang="en-US" b="0" dirty="0"/>
              <a:t> and </a:t>
            </a:r>
            <a:r>
              <a:rPr lang="en-US" dirty="0" err="1"/>
              <a:t>Recency</a:t>
            </a:r>
            <a:r>
              <a:rPr lang="en-US" b="0" dirty="0"/>
              <a:t> columns to check whether all of them have similar mean and variance after </a:t>
            </a:r>
            <a:r>
              <a:rPr lang="en-US" b="0" dirty="0" err="1"/>
              <a:t>standardisation</a:t>
            </a:r>
            <a:r>
              <a:rPr lang="en-US" b="0" dirty="0"/>
              <a:t>.</a:t>
            </a:r>
            <a:endParaRPr lang="en-US" dirty="0"/>
          </a:p>
        </p:txBody>
      </p:sp>
      <p:pic>
        <p:nvPicPr>
          <p:cNvPr id="5" name="Content Placeholder 4" descr="5.PNG"/>
          <p:cNvPicPr>
            <a:picLocks noGrp="1" noChangeAspect="1"/>
          </p:cNvPicPr>
          <p:nvPr>
            <p:ph idx="1"/>
          </p:nvPr>
        </p:nvPicPr>
        <p:blipFill>
          <a:blip r:embed="rId2"/>
          <a:stretch>
            <a:fillRect/>
          </a:stretch>
        </p:blipFill>
        <p:spPr>
          <a:xfrm>
            <a:off x="571472" y="1428736"/>
            <a:ext cx="7929618" cy="4214842"/>
          </a:xfrm>
        </p:spPr>
      </p:pic>
      <p:sp>
        <p:nvSpPr>
          <p:cNvPr id="4" name="Text Placeholder 3"/>
          <p:cNvSpPr>
            <a:spLocks noGrp="1"/>
          </p:cNvSpPr>
          <p:nvPr>
            <p:ph type="body" sz="half" idx="2"/>
          </p:nvPr>
        </p:nvSpPr>
        <p:spPr>
          <a:xfrm>
            <a:off x="457200" y="5786454"/>
            <a:ext cx="7972452" cy="714380"/>
          </a:xfrm>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050"/>
            <a:ext cx="8568952" cy="869934"/>
          </a:xfrm>
        </p:spPr>
        <p:txBody>
          <a:bodyPr>
            <a:noAutofit/>
          </a:bodyPr>
          <a:lstStyle/>
          <a:p>
            <a:r>
              <a:rPr lang="en-US" sz="2800" dirty="0">
                <a:solidFill>
                  <a:srgbClr val="002060"/>
                </a:solidFill>
                <a:latin typeface="Times New Roman" pitchFamily="18" charset="0"/>
                <a:cs typeface="Times New Roman" pitchFamily="18" charset="0"/>
              </a:rPr>
              <a:t>2. Customer Segmentation Problem Statement</a:t>
            </a:r>
          </a:p>
        </p:txBody>
      </p:sp>
      <p:sp>
        <p:nvSpPr>
          <p:cNvPr id="10" name="Content Placeholder 9"/>
          <p:cNvSpPr>
            <a:spLocks noGrp="1"/>
          </p:cNvSpPr>
          <p:nvPr>
            <p:ph idx="1"/>
          </p:nvPr>
        </p:nvSpPr>
        <p:spPr>
          <a:xfrm>
            <a:off x="3575050" y="6357958"/>
            <a:ext cx="5111750" cy="71438"/>
          </a:xfrm>
        </p:spPr>
        <p:txBody>
          <a:bodyPr>
            <a:normAutofit fontScale="25000" lnSpcReduction="20000"/>
          </a:bodyPr>
          <a:lstStyle/>
          <a:p>
            <a:r>
              <a:rPr lang="en-US" dirty="0"/>
              <a:t>   </a:t>
            </a:r>
          </a:p>
        </p:txBody>
      </p:sp>
      <p:sp>
        <p:nvSpPr>
          <p:cNvPr id="4" name="Text Placeholder 3"/>
          <p:cNvSpPr>
            <a:spLocks noGrp="1"/>
          </p:cNvSpPr>
          <p:nvPr>
            <p:ph type="body" sz="half" idx="2"/>
          </p:nvPr>
        </p:nvSpPr>
        <p:spPr>
          <a:xfrm>
            <a:off x="428596" y="1214422"/>
            <a:ext cx="8501122" cy="5286412"/>
          </a:xfrm>
        </p:spPr>
        <p:txBody>
          <a:bodyPr>
            <a:normAutofit fontScale="25000" lnSpcReduction="20000"/>
          </a:bodyPr>
          <a:lstStyle/>
          <a:p>
            <a:pPr>
              <a:buFont typeface="Wingdings" pitchFamily="2" charset="2"/>
              <a:buChar char="Ø"/>
            </a:pPr>
            <a:endParaRPr lang="en-US" sz="6400" dirty="0"/>
          </a:p>
          <a:p>
            <a:pPr>
              <a:buFont typeface="Wingdings" pitchFamily="2" charset="2"/>
              <a:buChar char="Ø"/>
            </a:pPr>
            <a:r>
              <a:rPr lang="en-US" sz="6400" dirty="0"/>
              <a:t>We have a transactional data set which contains all the transactions occurring between 01/12/2010 and 09/12/2011 for a UK-based and registered non-store online retail. The company mainly sells unique all-occasion gifts. Many customers of the company are wholesalers.</a:t>
            </a:r>
          </a:p>
          <a:p>
            <a:r>
              <a:rPr lang="en-US" sz="6400" dirty="0"/>
              <a:t>The company wants to segment its customers and determine marketing strategies according to these segments.</a:t>
            </a:r>
          </a:p>
          <a:p>
            <a:r>
              <a:rPr lang="en-US" sz="6400" b="1" dirty="0"/>
              <a:t>The dataset consists of the following attributes:</a:t>
            </a:r>
          </a:p>
          <a:p>
            <a:r>
              <a:rPr lang="en-US" sz="6400" b="1" dirty="0" err="1"/>
              <a:t>InvoiceNo</a:t>
            </a:r>
            <a:r>
              <a:rPr lang="en-US" sz="6400" b="1" dirty="0"/>
              <a:t>:</a:t>
            </a:r>
            <a:r>
              <a:rPr lang="en-US" sz="6400" dirty="0"/>
              <a:t> Invoice number. Nominal, a 6-digit integral number uniquely assigned to each transaction. If this code starts with letter 'c', it indicates a cancellation.</a:t>
            </a:r>
          </a:p>
          <a:p>
            <a:r>
              <a:rPr lang="en-US" sz="6400" b="1" dirty="0" err="1"/>
              <a:t>StockCode</a:t>
            </a:r>
            <a:r>
              <a:rPr lang="en-US" sz="6400" b="1" dirty="0"/>
              <a:t>: </a:t>
            </a:r>
            <a:r>
              <a:rPr lang="en-US" sz="6400" dirty="0"/>
              <a:t>Product (item) code. Nominal, a 5-digit integral number uniquely assigned to each distinct product.</a:t>
            </a:r>
          </a:p>
          <a:p>
            <a:r>
              <a:rPr lang="en-US" sz="6400" b="1" dirty="0"/>
              <a:t>Description:</a:t>
            </a:r>
            <a:r>
              <a:rPr lang="en-US" sz="6400" dirty="0"/>
              <a:t> Product (item) name. Nominal.</a:t>
            </a:r>
          </a:p>
          <a:p>
            <a:r>
              <a:rPr lang="en-US" sz="6400" b="1" dirty="0"/>
              <a:t>Quantity:</a:t>
            </a:r>
            <a:r>
              <a:rPr lang="en-US" sz="6400" dirty="0"/>
              <a:t> The quantities of each product (item) per transaction. Numeric.</a:t>
            </a:r>
          </a:p>
          <a:p>
            <a:r>
              <a:rPr lang="en-US" sz="6400" b="1" dirty="0" err="1"/>
              <a:t>InvoiceDate</a:t>
            </a:r>
            <a:r>
              <a:rPr lang="en-US" sz="6400" b="1" dirty="0"/>
              <a:t>:</a:t>
            </a:r>
            <a:r>
              <a:rPr lang="en-US" sz="6400" dirty="0"/>
              <a:t> Invoice Date and time. Numeric, the day and time when each transaction was generated. The date-time format used here is </a:t>
            </a:r>
            <a:r>
              <a:rPr lang="en-US" sz="6400" dirty="0" err="1"/>
              <a:t>yyyy</a:t>
            </a:r>
            <a:r>
              <a:rPr lang="en-US" sz="6400" dirty="0"/>
              <a:t>-mm-</a:t>
            </a:r>
            <a:r>
              <a:rPr lang="en-US" sz="6400" dirty="0" err="1"/>
              <a:t>dd</a:t>
            </a:r>
            <a:r>
              <a:rPr lang="en-US" sz="6400" dirty="0"/>
              <a:t> </a:t>
            </a:r>
            <a:r>
              <a:rPr lang="en-US" sz="6400" dirty="0" err="1"/>
              <a:t>hh:mm:ss</a:t>
            </a:r>
            <a:endParaRPr lang="en-US" sz="6400" dirty="0"/>
          </a:p>
          <a:p>
            <a:r>
              <a:rPr lang="en-US" sz="6400" b="1" dirty="0" err="1"/>
              <a:t>UnitPrice</a:t>
            </a:r>
            <a:r>
              <a:rPr lang="en-US" sz="6400" b="1" dirty="0"/>
              <a:t>:</a:t>
            </a:r>
            <a:r>
              <a:rPr lang="en-US" sz="6400" dirty="0"/>
              <a:t> Unit price. Numeric, Product price per unit in pound sterling, also known as GBP (Great Britain Pound).</a:t>
            </a:r>
          </a:p>
          <a:p>
            <a:r>
              <a:rPr lang="en-US" sz="6400" b="1" dirty="0" err="1"/>
              <a:t>CustomerID</a:t>
            </a:r>
            <a:r>
              <a:rPr lang="en-US" sz="6400" b="1" dirty="0"/>
              <a:t>: </a:t>
            </a:r>
            <a:r>
              <a:rPr lang="en-US" sz="6400" dirty="0"/>
              <a:t>Customer number. Nominal, a 5-digit integral number uniquely assigned to each customer.</a:t>
            </a:r>
          </a:p>
          <a:p>
            <a:r>
              <a:rPr lang="en-US" sz="6400" b="1" dirty="0"/>
              <a:t>Country: </a:t>
            </a:r>
            <a:r>
              <a:rPr lang="en-US" sz="6400" dirty="0"/>
              <a:t>Country name. Nominal, the name of the country where each customer resides.</a:t>
            </a:r>
          </a:p>
          <a:p>
            <a:r>
              <a:rPr lang="en-US" sz="6400" b="1" dirty="0"/>
              <a:t>Dataset Credits:</a:t>
            </a:r>
            <a:r>
              <a:rPr lang="en-US" sz="6400" dirty="0"/>
              <a:t> </a:t>
            </a:r>
            <a:r>
              <a:rPr lang="en-US" sz="6400" dirty="0">
                <a:hlinkClick r:id="rId3"/>
              </a:rPr>
              <a:t>https://archive.ics.uci.edu/ml/datasets/online+retail</a:t>
            </a:r>
            <a:endParaRPr lang="en-US" sz="6400" dirty="0"/>
          </a:p>
          <a:p>
            <a:r>
              <a:rPr lang="en-US" sz="6400" b="1" dirty="0"/>
              <a:t>Citation:</a:t>
            </a:r>
            <a:r>
              <a:rPr lang="en-US" sz="6400" dirty="0"/>
              <a:t> Dr </a:t>
            </a:r>
            <a:r>
              <a:rPr lang="en-US" sz="6400" dirty="0" err="1"/>
              <a:t>Daqing</a:t>
            </a:r>
            <a:r>
              <a:rPr lang="en-US" sz="6400" dirty="0"/>
              <a:t> Chen, Director: Public Analytics group. </a:t>
            </a:r>
            <a:r>
              <a:rPr lang="en-US" sz="6400" dirty="0" err="1"/>
              <a:t>chend</a:t>
            </a:r>
            <a:r>
              <a:rPr lang="en-US" sz="6400" dirty="0"/>
              <a:t> '@' lsbu.ac.uk, School of Engineering, London South Bank University, London SE1 0AA, UK.</a:t>
            </a:r>
          </a:p>
          <a:p>
            <a:br>
              <a:rPr lang="en-US" sz="6400" dirty="0"/>
            </a:br>
            <a:endParaRPr lang="en-US" sz="6400" dirty="0"/>
          </a:p>
          <a:p>
            <a:endParaRPr lang="en-US" sz="5600" dirty="0"/>
          </a:p>
          <a:p>
            <a:pPr>
              <a:buFont typeface="Wingdings" pitchFamily="2" charset="2"/>
              <a:buChar char="Ø"/>
            </a:pPr>
            <a:endParaRPr lang="en-US" sz="56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6.PNG"/>
          <p:cNvPicPr>
            <a:picLocks noGrp="1" noChangeAspect="1"/>
          </p:cNvPicPr>
          <p:nvPr>
            <p:ph idx="1"/>
          </p:nvPr>
        </p:nvPicPr>
        <p:blipFill>
          <a:blip r:embed="rId2"/>
          <a:stretch>
            <a:fillRect/>
          </a:stretch>
        </p:blipFill>
        <p:spPr>
          <a:xfrm>
            <a:off x="500034" y="428604"/>
            <a:ext cx="8072493" cy="6072230"/>
          </a:xfrm>
        </p:spPr>
      </p:pic>
      <p:sp>
        <p:nvSpPr>
          <p:cNvPr id="4" name="Text Placeholder 3"/>
          <p:cNvSpPr>
            <a:spLocks noGrp="1"/>
          </p:cNvSpPr>
          <p:nvPr>
            <p:ph type="body" sz="half" idx="2"/>
          </p:nvPr>
        </p:nvSpPr>
        <p:spPr>
          <a:xfrm>
            <a:off x="457200" y="4929198"/>
            <a:ext cx="3008313" cy="1196965"/>
          </a:xfrm>
        </p:spPr>
        <p:txBody>
          <a:bodyPr/>
          <a:lstStyle/>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7901014" cy="1071570"/>
          </a:xfrm>
        </p:spPr>
        <p:txBody>
          <a:bodyPr>
            <a:normAutofit/>
          </a:bodyPr>
          <a:lstStyle/>
          <a:p>
            <a:pPr>
              <a:buFont typeface="Wingdings" pitchFamily="2" charset="2"/>
              <a:buChar char="§"/>
            </a:pPr>
            <a:r>
              <a:rPr lang="en-US" b="0" dirty="0"/>
              <a:t>You may note that all the columns now have same mean and variance. Now our </a:t>
            </a:r>
            <a:r>
              <a:rPr lang="en-US" b="0" dirty="0" err="1"/>
              <a:t>dataframe</a:t>
            </a:r>
            <a:r>
              <a:rPr lang="en-US" b="0" dirty="0"/>
              <a:t> is ready for K-Means clustering.</a:t>
            </a:r>
            <a:endParaRPr lang="en-US" dirty="0"/>
          </a:p>
        </p:txBody>
      </p:sp>
      <p:sp>
        <p:nvSpPr>
          <p:cNvPr id="3" name="Content Placeholder 2"/>
          <p:cNvSpPr>
            <a:spLocks noGrp="1"/>
          </p:cNvSpPr>
          <p:nvPr>
            <p:ph idx="1"/>
          </p:nvPr>
        </p:nvSpPr>
        <p:spPr>
          <a:xfrm>
            <a:off x="3575050" y="4500570"/>
            <a:ext cx="5111750" cy="1625593"/>
          </a:xfrm>
        </p:spPr>
        <p:txBody>
          <a:bodyPr/>
          <a:lstStyle/>
          <a:p>
            <a:endParaRPr lang="en-US" dirty="0"/>
          </a:p>
        </p:txBody>
      </p:sp>
      <p:sp>
        <p:nvSpPr>
          <p:cNvPr id="4" name="Text Placeholder 3"/>
          <p:cNvSpPr>
            <a:spLocks noGrp="1"/>
          </p:cNvSpPr>
          <p:nvPr>
            <p:ph type="body" sz="half" idx="2"/>
          </p:nvPr>
        </p:nvSpPr>
        <p:spPr>
          <a:xfrm>
            <a:off x="457200" y="2143116"/>
            <a:ext cx="8186766" cy="3143272"/>
          </a:xfrm>
        </p:spPr>
        <p:txBody>
          <a:bodyPr>
            <a:normAutofit/>
          </a:bodyPr>
          <a:lstStyle/>
          <a:p>
            <a:pPr>
              <a:buFont typeface="Wingdings" pitchFamily="2" charset="2"/>
              <a:buChar char="§"/>
            </a:pPr>
            <a:r>
              <a:rPr lang="en-US" sz="1800" dirty="0"/>
              <a:t>Applying K-Means clustering</a:t>
            </a:r>
          </a:p>
          <a:p>
            <a:r>
              <a:rPr lang="en-US" sz="1800" dirty="0"/>
              <a:t>Start by finding the optimal number of clusters for the K-Means algorithm. We will use the elbow method.</a:t>
            </a:r>
          </a:p>
          <a:p>
            <a:r>
              <a:rPr lang="en-US" sz="1800" dirty="0"/>
              <a:t>Recall the steps for Elbow method:</a:t>
            </a:r>
          </a:p>
          <a:p>
            <a:r>
              <a:rPr lang="en-US" sz="1800" dirty="0"/>
              <a:t>Compute K-Means clustering for different values of K by varying K from 1 to 10 clusters.</a:t>
            </a:r>
          </a:p>
          <a:p>
            <a:pPr>
              <a:buFont typeface="Wingdings" pitchFamily="2" charset="2"/>
              <a:buChar char="§"/>
            </a:pPr>
            <a:r>
              <a:rPr lang="en-US" sz="1800" dirty="0"/>
              <a:t>For each K, calculate the total within-cluster sum of square (WCSS) using inertia_ attribute of </a:t>
            </a:r>
            <a:r>
              <a:rPr lang="en-US" sz="1800" dirty="0" err="1"/>
              <a:t>KMeans</a:t>
            </a:r>
            <a:r>
              <a:rPr lang="en-US" sz="1800" dirty="0"/>
              <a:t> object.</a:t>
            </a:r>
          </a:p>
          <a:p>
            <a:r>
              <a:rPr lang="en-US" sz="1800" dirty="0"/>
              <a:t>Plot the curve of WCSS </a:t>
            </a:r>
            <a:r>
              <a:rPr lang="en-US" sz="1800" dirty="0" err="1"/>
              <a:t>vs</a:t>
            </a:r>
            <a:r>
              <a:rPr lang="en-US" sz="1800" dirty="0"/>
              <a:t> the number of clusters K.</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7.PNG"/>
          <p:cNvPicPr>
            <a:picLocks noGrp="1" noChangeAspect="1"/>
          </p:cNvPicPr>
          <p:nvPr>
            <p:ph idx="1"/>
          </p:nvPr>
        </p:nvPicPr>
        <p:blipFill>
          <a:blip r:embed="rId2"/>
          <a:stretch>
            <a:fillRect/>
          </a:stretch>
        </p:blipFill>
        <p:spPr>
          <a:xfrm>
            <a:off x="571472" y="428604"/>
            <a:ext cx="7929618" cy="5429288"/>
          </a:xfrm>
        </p:spPr>
      </p:pic>
      <p:sp>
        <p:nvSpPr>
          <p:cNvPr id="4" name="Text Placeholder 3"/>
          <p:cNvSpPr>
            <a:spLocks noGrp="1"/>
          </p:cNvSpPr>
          <p:nvPr>
            <p:ph type="body" sz="half" idx="2"/>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8.PNG"/>
          <p:cNvPicPr>
            <a:picLocks noGrp="1" noChangeAspect="1"/>
          </p:cNvPicPr>
          <p:nvPr>
            <p:ph idx="1"/>
          </p:nvPr>
        </p:nvPicPr>
        <p:blipFill>
          <a:blip r:embed="rId2"/>
          <a:stretch>
            <a:fillRect/>
          </a:stretch>
        </p:blipFill>
        <p:spPr>
          <a:xfrm>
            <a:off x="428596" y="642918"/>
            <a:ext cx="8258204" cy="5286411"/>
          </a:xfrm>
        </p:spPr>
      </p:pic>
      <p:sp>
        <p:nvSpPr>
          <p:cNvPr id="4" name="Text Placeholder 3"/>
          <p:cNvSpPr>
            <a:spLocks noGrp="1"/>
          </p:cNvSpPr>
          <p:nvPr>
            <p:ph type="body" sz="half" idx="2"/>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9.PNG"/>
          <p:cNvPicPr>
            <a:picLocks noGrp="1" noChangeAspect="1"/>
          </p:cNvPicPr>
          <p:nvPr>
            <p:ph idx="1"/>
          </p:nvPr>
        </p:nvPicPr>
        <p:blipFill>
          <a:blip r:embed="rId2"/>
          <a:stretch>
            <a:fillRect/>
          </a:stretch>
        </p:blipFill>
        <p:spPr>
          <a:xfrm>
            <a:off x="571472" y="714356"/>
            <a:ext cx="8115328" cy="4643470"/>
          </a:xfrm>
        </p:spPr>
      </p:pic>
      <p:sp>
        <p:nvSpPr>
          <p:cNvPr id="4" name="Text Placeholder 3"/>
          <p:cNvSpPr>
            <a:spLocks noGrp="1"/>
          </p:cNvSpPr>
          <p:nvPr>
            <p:ph type="body" sz="half" idx="2"/>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10.PNG"/>
          <p:cNvPicPr>
            <a:picLocks noGrp="1" noChangeAspect="1"/>
          </p:cNvPicPr>
          <p:nvPr>
            <p:ph idx="1"/>
          </p:nvPr>
        </p:nvPicPr>
        <p:blipFill>
          <a:blip r:embed="rId2"/>
          <a:stretch>
            <a:fillRect/>
          </a:stretch>
        </p:blipFill>
        <p:spPr>
          <a:xfrm>
            <a:off x="857224" y="1142984"/>
            <a:ext cx="7402836" cy="3929090"/>
          </a:xfrm>
        </p:spPr>
      </p:pic>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617" t="21029" r="26157" b="14874"/>
          <a:stretch/>
        </p:blipFill>
        <p:spPr>
          <a:xfrm>
            <a:off x="719572" y="874995"/>
            <a:ext cx="7704856" cy="5505475"/>
          </a:xfrm>
          <a:prstGeom prst="rect">
            <a:avLst/>
          </a:prstGeom>
        </p:spPr>
      </p:pic>
      <p:sp>
        <p:nvSpPr>
          <p:cNvPr id="7" name="Content Placeholder 6">
            <a:extLst>
              <a:ext uri="{FF2B5EF4-FFF2-40B4-BE49-F238E27FC236}">
                <a16:creationId xmlns:a16="http://schemas.microsoft.com/office/drawing/2014/main" id="{27D61201-2137-66E9-0759-5351B1D4D3F1}"/>
              </a:ext>
            </a:extLst>
          </p:cNvPr>
          <p:cNvSpPr>
            <a:spLocks noGrp="1"/>
          </p:cNvSpPr>
          <p:nvPr>
            <p:ph idx="1"/>
          </p:nvPr>
        </p:nvSpPr>
        <p:spPr/>
        <p:txBody>
          <a:bodyPr/>
          <a:lstStyle/>
          <a:p>
            <a:pPr marL="0" indent="0">
              <a:buNone/>
            </a:pPr>
            <a:r>
              <a:rPr lang="en-US" dirty="0"/>
              <a:t>3D visualization of RFM </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3050"/>
            <a:ext cx="7143800" cy="2155818"/>
          </a:xfrm>
        </p:spPr>
        <p:txBody>
          <a:bodyPr>
            <a:normAutofit/>
          </a:bodyPr>
          <a:lstStyle/>
          <a:p>
            <a:r>
              <a:rPr lang="en-US" dirty="0" err="1">
                <a:solidFill>
                  <a:srgbClr val="C00000"/>
                </a:solidFill>
              </a:rPr>
              <a:t>Summarising</a:t>
            </a:r>
            <a:r>
              <a:rPr lang="en-US" dirty="0">
                <a:solidFill>
                  <a:srgbClr val="C00000"/>
                </a:solidFill>
              </a:rPr>
              <a:t> clusters:</a:t>
            </a:r>
            <a:br>
              <a:rPr lang="en-US" b="0" dirty="0"/>
            </a:br>
            <a:r>
              <a:rPr lang="en-US" b="0" dirty="0"/>
              <a:t>Calculate the mean </a:t>
            </a:r>
            <a:r>
              <a:rPr lang="en-US" b="0" dirty="0" err="1"/>
              <a:t>recency</a:t>
            </a:r>
            <a:r>
              <a:rPr lang="en-US" b="0" dirty="0"/>
              <a:t>, frequency and monetary values of all the clusters by applying </a:t>
            </a:r>
            <a:r>
              <a:rPr lang="en-US" b="0" dirty="0" err="1"/>
              <a:t>agg</a:t>
            </a:r>
            <a:r>
              <a:rPr lang="en-US" b="0" dirty="0"/>
              <a:t>() function on </a:t>
            </a:r>
            <a:r>
              <a:rPr lang="en-US" b="0" dirty="0" err="1"/>
              <a:t>km_df</a:t>
            </a:r>
            <a:r>
              <a:rPr lang="en-US" b="0" dirty="0"/>
              <a:t> </a:t>
            </a:r>
            <a:r>
              <a:rPr lang="en-US" b="0" dirty="0" err="1"/>
              <a:t>dataframe</a:t>
            </a:r>
            <a:r>
              <a:rPr lang="en-US" b="0" dirty="0"/>
              <a:t>.</a:t>
            </a:r>
            <a:br>
              <a:rPr lang="en-US" b="0" dirty="0"/>
            </a:br>
            <a:endParaRPr lang="en-US" dirty="0"/>
          </a:p>
        </p:txBody>
      </p:sp>
      <p:sp>
        <p:nvSpPr>
          <p:cNvPr id="4" name="Text Placeholder 3"/>
          <p:cNvSpPr>
            <a:spLocks noGrp="1"/>
          </p:cNvSpPr>
          <p:nvPr>
            <p:ph type="body" sz="half" idx="2"/>
          </p:nvPr>
        </p:nvSpPr>
        <p:spPr>
          <a:xfrm>
            <a:off x="571472" y="2571745"/>
            <a:ext cx="7143800" cy="1928826"/>
          </a:xfrm>
        </p:spPr>
        <p:txBody>
          <a:bodyPr>
            <a:normAutofit fontScale="55000" lnSpcReduction="20000"/>
          </a:bodyPr>
          <a:lstStyle/>
          <a:p>
            <a:r>
              <a:rPr lang="en-US" sz="2000" b="1" dirty="0">
                <a:solidFill>
                  <a:srgbClr val="C00000"/>
                </a:solidFill>
              </a:rPr>
              <a:t>Observations from the clusters and conclusion:</a:t>
            </a:r>
          </a:p>
          <a:p>
            <a:endParaRPr lang="en-US" sz="2000" b="1" dirty="0">
              <a:solidFill>
                <a:srgbClr val="C00000"/>
              </a:solidFill>
            </a:endParaRPr>
          </a:p>
          <a:p>
            <a:r>
              <a:rPr lang="en-US" sz="1800" dirty="0"/>
              <a:t>The distribution of </a:t>
            </a:r>
            <a:r>
              <a:rPr lang="en-US" sz="1800" dirty="0" err="1"/>
              <a:t>rfm</a:t>
            </a:r>
            <a:r>
              <a:rPr lang="en-US" sz="1800" dirty="0"/>
              <a:t> analysis is not normally distributed and they are forming many clusters because of lot frameworks in given dataset</a:t>
            </a:r>
            <a:r>
              <a:rPr lang="en-US" sz="1800" b="1" dirty="0"/>
              <a:t>.</a:t>
            </a:r>
          </a:p>
          <a:p>
            <a:endParaRPr lang="en-US" sz="1800" b="1" dirty="0"/>
          </a:p>
          <a:p>
            <a:r>
              <a:rPr lang="en-US" sz="2400" b="0" i="0" dirty="0">
                <a:solidFill>
                  <a:srgbClr val="212121"/>
                </a:solidFill>
                <a:effectLst/>
                <a:latin typeface="Roboto" panose="020B0604020202020204" pitchFamily="2" charset="0"/>
              </a:rPr>
              <a:t>Here cluster-0 indicates the best customer, </a:t>
            </a:r>
            <a:r>
              <a:rPr lang="en-US" sz="2400" b="0" i="0" dirty="0" err="1">
                <a:solidFill>
                  <a:srgbClr val="212121"/>
                </a:solidFill>
                <a:effectLst/>
                <a:latin typeface="Roboto" panose="020B0604020202020204" pitchFamily="2" charset="0"/>
              </a:rPr>
              <a:t>rfm</a:t>
            </a:r>
            <a:r>
              <a:rPr lang="en-US" sz="2400" b="0" i="0" dirty="0">
                <a:solidFill>
                  <a:srgbClr val="212121"/>
                </a:solidFill>
                <a:effectLst/>
                <a:latin typeface="Roboto" panose="020B0604020202020204" pitchFamily="2" charset="0"/>
              </a:rPr>
              <a:t> characteristics are frequent and recent shopping and heavy spending on shopping here cluster 1 indicates, new customer, </a:t>
            </a:r>
            <a:r>
              <a:rPr lang="en-US" sz="2400" b="0" i="0" dirty="0" err="1">
                <a:solidFill>
                  <a:srgbClr val="212121"/>
                </a:solidFill>
                <a:effectLst/>
                <a:latin typeface="Roboto" panose="020B0604020202020204" pitchFamily="2" charset="0"/>
              </a:rPr>
              <a:t>rfm</a:t>
            </a:r>
            <a:r>
              <a:rPr lang="en-US" sz="2400" b="0" i="0" dirty="0">
                <a:solidFill>
                  <a:srgbClr val="212121"/>
                </a:solidFill>
                <a:effectLst/>
                <a:latin typeface="Roboto" panose="020B0604020202020204" pitchFamily="2" charset="0"/>
              </a:rPr>
              <a:t> characteristics are recent shopping with low frequency here cluster 2 indicates leaving customer/churned, frequent and heavy shopping spent, only some time since last shopping here cluster 3 indicates low frequency and spending</a:t>
            </a:r>
            <a:endParaRPr lang="en-US" sz="18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28662" y="1785926"/>
            <a:ext cx="6400800" cy="4500594"/>
          </a:xfrm>
        </p:spPr>
        <p:txBody>
          <a:bodyPr>
            <a:normAutofit/>
          </a:bodyPr>
          <a:lstStyle/>
          <a:p>
            <a:r>
              <a:rPr lang="en-US" dirty="0"/>
              <a:t>             </a:t>
            </a:r>
          </a:p>
          <a:p>
            <a:endParaRPr lang="en-US" b="1" dirty="0">
              <a:solidFill>
                <a:srgbClr val="C00000"/>
              </a:solidFill>
            </a:endParaRPr>
          </a:p>
          <a:p>
            <a:r>
              <a:rPr lang="en-US" b="1" dirty="0">
                <a:solidFill>
                  <a:srgbClr val="C00000"/>
                </a:solidFill>
              </a:rPr>
              <a:t>          --THANK YOU--</a:t>
            </a:r>
          </a:p>
          <a:p>
            <a:r>
              <a:rPr lang="en-US" b="1" dirty="0">
                <a:solidFill>
                  <a:srgbClr val="C00000"/>
                </a:solidFill>
              </a:rPr>
              <a:t>    </a:t>
            </a:r>
            <a:endParaRPr lang="en-US" b="1" dirty="0">
              <a:solidFill>
                <a:schemeClr val="accent3">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500066"/>
          </a:xfrm>
        </p:spPr>
        <p:txBody>
          <a:bodyPr>
            <a:normAutofit fontScale="90000"/>
          </a:bodyPr>
          <a:lstStyle/>
          <a:p>
            <a:br>
              <a:rPr lang="en-US" b="1" dirty="0"/>
            </a:br>
            <a:r>
              <a:rPr lang="en-US" sz="4000" b="1" dirty="0">
                <a:solidFill>
                  <a:schemeClr val="accent1">
                    <a:lumMod val="50000"/>
                  </a:schemeClr>
                </a:solidFill>
                <a:latin typeface="Times New Roman" pitchFamily="18" charset="0"/>
                <a:cs typeface="Times New Roman" pitchFamily="18" charset="0"/>
              </a:rPr>
              <a:t>3.</a:t>
            </a:r>
            <a:r>
              <a:rPr lang="en-US" sz="4000" b="1" dirty="0"/>
              <a:t> </a:t>
            </a:r>
            <a:r>
              <a:rPr lang="en-US" sz="4000" b="1" dirty="0">
                <a:solidFill>
                  <a:schemeClr val="accent1">
                    <a:lumMod val="50000"/>
                  </a:schemeClr>
                </a:solidFill>
                <a:latin typeface="Times New Roman" pitchFamily="18" charset="0"/>
                <a:cs typeface="Times New Roman" pitchFamily="18" charset="0"/>
              </a:rPr>
              <a:t>Import </a:t>
            </a:r>
            <a:r>
              <a:rPr lang="en-US" sz="4000" b="1" dirty="0" err="1">
                <a:solidFill>
                  <a:schemeClr val="accent1">
                    <a:lumMod val="50000"/>
                  </a:schemeClr>
                </a:solidFill>
                <a:latin typeface="Times New Roman" pitchFamily="18" charset="0"/>
                <a:cs typeface="Times New Roman" pitchFamily="18" charset="0"/>
              </a:rPr>
              <a:t>Modules,Load</a:t>
            </a:r>
            <a:r>
              <a:rPr lang="en-US" sz="4000" b="1" dirty="0">
                <a:solidFill>
                  <a:schemeClr val="accent1">
                    <a:lumMod val="50000"/>
                  </a:schemeClr>
                </a:solidFill>
                <a:latin typeface="Times New Roman" pitchFamily="18" charset="0"/>
                <a:cs typeface="Times New Roman" pitchFamily="18" charset="0"/>
              </a:rPr>
              <a:t> The Dataset</a:t>
            </a:r>
            <a:r>
              <a:rPr lang="en-US" b="1" dirty="0">
                <a:solidFill>
                  <a:schemeClr val="accent1">
                    <a:lumMod val="50000"/>
                  </a:schemeClr>
                </a:solidFill>
                <a:latin typeface="Times New Roman" pitchFamily="18" charset="0"/>
                <a:cs typeface="Times New Roman" pitchFamily="18" charset="0"/>
              </a:rPr>
              <a:t>.</a:t>
            </a:r>
            <a:br>
              <a:rPr lang="en-US" b="1" dirty="0">
                <a:solidFill>
                  <a:schemeClr val="accent1">
                    <a:lumMod val="50000"/>
                  </a:schemeClr>
                </a:solidFill>
                <a:latin typeface="Times New Roman" pitchFamily="18" charset="0"/>
                <a:cs typeface="Times New Roman" pitchFamily="18" charset="0"/>
              </a:rPr>
            </a:br>
            <a:endParaRPr lang="en-US" dirty="0">
              <a:solidFill>
                <a:schemeClr val="accent1">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14356"/>
            <a:ext cx="8229600" cy="5786478"/>
          </a:xfrm>
        </p:spPr>
        <p:txBody>
          <a:bodyPr>
            <a:normAutofit/>
          </a:bodyPr>
          <a:lstStyle/>
          <a:p>
            <a:pPr>
              <a:buFont typeface="Wingdings" pitchFamily="2" charset="2"/>
              <a:buChar char="§"/>
            </a:pPr>
            <a:r>
              <a:rPr lang="en-US" sz="1800" dirty="0">
                <a:latin typeface="Times New Roman" pitchFamily="18" charset="0"/>
                <a:cs typeface="Times New Roman" pitchFamily="18" charset="0"/>
              </a:rPr>
              <a:t>Importing modules and loading data set:</a:t>
            </a: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r>
              <a:rPr lang="en-US" sz="1600" dirty="0">
                <a:latin typeface="Times New Roman" pitchFamily="18" charset="0"/>
                <a:cs typeface="Times New Roman" pitchFamily="18" charset="0"/>
              </a:rPr>
              <a:t>Output</a:t>
            </a:r>
            <a:r>
              <a:rPr lang="en-US" sz="1600" b="1" dirty="0">
                <a:latin typeface="Times New Roman" pitchFamily="18" charset="0"/>
                <a:cs typeface="Times New Roman" pitchFamily="18" charset="0"/>
              </a:rPr>
              <a:t>:</a:t>
            </a: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a:p>
            <a:pPr>
              <a:buFont typeface="Wingdings" pitchFamily="2" charset="2"/>
              <a:buChar char="§"/>
            </a:pPr>
            <a:endParaRPr lang="en-US" sz="1800" dirty="0">
              <a:latin typeface="Times New Roman" pitchFamily="18" charset="0"/>
              <a:cs typeface="Times New Roman" pitchFamily="18" charset="0"/>
            </a:endParaRPr>
          </a:p>
        </p:txBody>
      </p:sp>
      <p:pic>
        <p:nvPicPr>
          <p:cNvPr id="5" name="Picture 4" descr="read data.PNG"/>
          <p:cNvPicPr>
            <a:picLocks noChangeAspect="1"/>
          </p:cNvPicPr>
          <p:nvPr/>
        </p:nvPicPr>
        <p:blipFill>
          <a:blip r:embed="rId2"/>
          <a:stretch>
            <a:fillRect/>
          </a:stretch>
        </p:blipFill>
        <p:spPr>
          <a:xfrm>
            <a:off x="357158" y="1071546"/>
            <a:ext cx="8572560" cy="3286149"/>
          </a:xfrm>
          <a:prstGeom prst="rect">
            <a:avLst/>
          </a:prstGeom>
        </p:spPr>
      </p:pic>
      <p:pic>
        <p:nvPicPr>
          <p:cNvPr id="6" name="Picture 5" descr="2.PNG"/>
          <p:cNvPicPr>
            <a:picLocks noChangeAspect="1"/>
          </p:cNvPicPr>
          <p:nvPr/>
        </p:nvPicPr>
        <p:blipFill>
          <a:blip r:embed="rId3"/>
          <a:stretch>
            <a:fillRect/>
          </a:stretch>
        </p:blipFill>
        <p:spPr>
          <a:xfrm>
            <a:off x="285720" y="4643446"/>
            <a:ext cx="8643998" cy="18155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356"/>
            <a:ext cx="8229600" cy="1571628"/>
          </a:xfrm>
        </p:spPr>
        <p:txBody>
          <a:bodyPr>
            <a:normAutofit fontScale="90000"/>
          </a:bodyPr>
          <a:lstStyle/>
          <a:p>
            <a:pPr>
              <a:buFont typeface="Wingdings" pitchFamily="2" charset="2"/>
              <a:buChar char="§"/>
            </a:pPr>
            <a:r>
              <a:rPr lang="en-US" sz="3600" dirty="0"/>
              <a:t>for total number of rows and column</a:t>
            </a:r>
            <a:br>
              <a:rPr lang="en-US" sz="3600" dirty="0"/>
            </a:br>
            <a:r>
              <a:rPr lang="en-US" sz="3600" dirty="0"/>
              <a:t>and for missing values. </a:t>
            </a:r>
            <a:br>
              <a:rPr lang="en-US" dirty="0"/>
            </a:br>
            <a:endParaRPr lang="en-US" dirty="0"/>
          </a:p>
        </p:txBody>
      </p:sp>
      <p:pic>
        <p:nvPicPr>
          <p:cNvPr id="4" name="Content Placeholder 3" descr="3.PNG"/>
          <p:cNvPicPr>
            <a:picLocks noGrp="1" noChangeAspect="1"/>
          </p:cNvPicPr>
          <p:nvPr>
            <p:ph idx="1"/>
          </p:nvPr>
        </p:nvPicPr>
        <p:blipFill>
          <a:blip r:embed="rId2"/>
          <a:stretch>
            <a:fillRect/>
          </a:stretch>
        </p:blipFill>
        <p:spPr>
          <a:xfrm>
            <a:off x="457200" y="2000240"/>
            <a:ext cx="8229600" cy="43577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28"/>
            <a:ext cx="7901014" cy="1000132"/>
          </a:xfrm>
        </p:spPr>
        <p:txBody>
          <a:bodyPr>
            <a:noAutofit/>
          </a:bodyPr>
          <a:lstStyle/>
          <a:p>
            <a:r>
              <a:rPr lang="en-US" sz="3600" b="1" dirty="0">
                <a:solidFill>
                  <a:schemeClr val="accent1">
                    <a:lumMod val="50000"/>
                  </a:schemeClr>
                </a:solidFill>
                <a:latin typeface="Times New Roman" pitchFamily="18" charset="0"/>
                <a:cs typeface="Times New Roman" pitchFamily="18" charset="0"/>
              </a:rPr>
              <a:t>4.Removing the Cancelled Orders. </a:t>
            </a:r>
            <a:br>
              <a:rPr lang="en-US" sz="1800" b="0" dirty="0">
                <a:solidFill>
                  <a:schemeClr val="accent1">
                    <a:lumMod val="50000"/>
                  </a:schemeClr>
                </a:solidFill>
              </a:rPr>
            </a:br>
            <a:endParaRPr lang="en-US" dirty="0">
              <a:solidFill>
                <a:schemeClr val="accent1">
                  <a:lumMod val="50000"/>
                </a:schemeClr>
              </a:solidFill>
            </a:endParaRPr>
          </a:p>
        </p:txBody>
      </p:sp>
      <p:sp>
        <p:nvSpPr>
          <p:cNvPr id="4" name="Text Placeholder 3"/>
          <p:cNvSpPr>
            <a:spLocks noGrp="1"/>
          </p:cNvSpPr>
          <p:nvPr>
            <p:ph type="body" sz="half" idx="4294967295"/>
          </p:nvPr>
        </p:nvSpPr>
        <p:spPr>
          <a:xfrm>
            <a:off x="642938" y="714375"/>
            <a:ext cx="8072466" cy="5643583"/>
          </a:xfrm>
        </p:spPr>
        <p:txBody>
          <a:bodyPr>
            <a:normAutofit/>
          </a:bodyPr>
          <a:lstStyle/>
          <a:p>
            <a:pPr>
              <a:buNone/>
            </a:pPr>
            <a:endParaRPr lang="en-US" sz="1800" dirty="0">
              <a:latin typeface="+mj-lt"/>
              <a:cs typeface="Times New Roman" pitchFamily="18" charset="0"/>
            </a:endParaRPr>
          </a:p>
          <a:p>
            <a:endParaRPr lang="en-US" sz="1200" dirty="0">
              <a:latin typeface="+mj-lt"/>
            </a:endParaRPr>
          </a:p>
          <a:p>
            <a:endParaRPr lang="en-US" sz="1200" dirty="0">
              <a:latin typeface="+mj-lt"/>
            </a:endParaRPr>
          </a:p>
          <a:p>
            <a:endParaRPr lang="en-US" sz="1200" dirty="0">
              <a:latin typeface="+mj-lt"/>
            </a:endParaRPr>
          </a:p>
        </p:txBody>
      </p:sp>
      <p:pic>
        <p:nvPicPr>
          <p:cNvPr id="6" name="Picture 5" descr="4.PNG"/>
          <p:cNvPicPr>
            <a:picLocks noChangeAspect="1"/>
          </p:cNvPicPr>
          <p:nvPr/>
        </p:nvPicPr>
        <p:blipFill>
          <a:blip r:embed="rId2"/>
          <a:stretch>
            <a:fillRect/>
          </a:stretch>
        </p:blipFill>
        <p:spPr>
          <a:xfrm>
            <a:off x="928662" y="928670"/>
            <a:ext cx="7500990" cy="52864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5.PNG"/>
          <p:cNvPicPr>
            <a:picLocks noChangeAspect="1"/>
          </p:cNvPicPr>
          <p:nvPr/>
        </p:nvPicPr>
        <p:blipFill>
          <a:blip r:embed="rId2"/>
          <a:stretch>
            <a:fillRect/>
          </a:stretch>
        </p:blipFill>
        <p:spPr>
          <a:xfrm>
            <a:off x="500034" y="571480"/>
            <a:ext cx="8143932" cy="5715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6.PNG"/>
          <p:cNvPicPr>
            <a:picLocks noChangeAspect="1"/>
          </p:cNvPicPr>
          <p:nvPr/>
        </p:nvPicPr>
        <p:blipFill>
          <a:blip r:embed="rId2"/>
          <a:stretch>
            <a:fillRect/>
          </a:stretch>
        </p:blipFill>
        <p:spPr>
          <a:xfrm>
            <a:off x="714348" y="1357298"/>
            <a:ext cx="7143800" cy="1857388"/>
          </a:xfrm>
          <a:prstGeom prst="rect">
            <a:avLst/>
          </a:prstGeom>
        </p:spPr>
      </p:pic>
      <p:pic>
        <p:nvPicPr>
          <p:cNvPr id="6" name="Picture 5" descr="7.PNG"/>
          <p:cNvPicPr>
            <a:picLocks noChangeAspect="1"/>
          </p:cNvPicPr>
          <p:nvPr/>
        </p:nvPicPr>
        <p:blipFill>
          <a:blip r:embed="rId3"/>
          <a:stretch>
            <a:fillRect/>
          </a:stretch>
        </p:blipFill>
        <p:spPr>
          <a:xfrm>
            <a:off x="714348" y="3571876"/>
            <a:ext cx="7143800" cy="20717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1174</TotalTime>
  <Words>2070</Words>
  <Application>Microsoft Office PowerPoint</Application>
  <PresentationFormat>On-screen Show (4:3)</PresentationFormat>
  <Paragraphs>299</Paragraphs>
  <Slides>48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Algerian</vt:lpstr>
      <vt:lpstr>Arial</vt:lpstr>
      <vt:lpstr>Arial Rounded MT Bold</vt:lpstr>
      <vt:lpstr>Calibri</vt:lpstr>
      <vt:lpstr>Franklin Gothic Demi</vt:lpstr>
      <vt:lpstr>Roboto</vt:lpstr>
      <vt:lpstr>Times New Roman</vt:lpstr>
      <vt:lpstr>Wingdings</vt:lpstr>
      <vt:lpstr>Office Theme</vt:lpstr>
      <vt:lpstr>Final Project - RFM Analysis   (Machine learning Final Project )   </vt:lpstr>
      <vt:lpstr>    CONTENTS</vt:lpstr>
      <vt:lpstr>1. Context</vt:lpstr>
      <vt:lpstr>2. Customer Segmentation Problem Statement</vt:lpstr>
      <vt:lpstr> 3. Import Modules,Load The Dataset. </vt:lpstr>
      <vt:lpstr>for total number of rows and column and for missing values.  </vt:lpstr>
      <vt:lpstr>4.Removing the Cancelled Orders.  </vt:lpstr>
      <vt:lpstr>PowerPoint Presentation</vt:lpstr>
      <vt:lpstr>PowerPoint Presentation</vt:lpstr>
      <vt:lpstr>         5. Removing Missing Values. </vt:lpstr>
      <vt:lpstr>PowerPoint Presentation</vt:lpstr>
      <vt:lpstr>PowerPoint Presentation</vt:lpstr>
      <vt:lpstr>PowerPoint Presentation</vt:lpstr>
      <vt:lpstr>PowerPoint Presentation</vt:lpstr>
      <vt:lpstr>                   6. Merging DataFrames. </vt:lpstr>
      <vt:lpstr>7. Calculating Recency. </vt:lpstr>
      <vt:lpstr>PowerPoint Presentation</vt:lpstr>
      <vt:lpstr>PowerPoint Presentation</vt:lpstr>
      <vt:lpstr>8. Data Analysis. </vt:lpstr>
      <vt:lpstr>   </vt:lpstr>
      <vt:lpstr>PowerPoint Presentation</vt:lpstr>
      <vt:lpstr>PowerPoint Presentation</vt:lpstr>
      <vt:lpstr>PowerPoint Presentation</vt:lpstr>
      <vt:lpstr>PowerPoint Presentation</vt:lpstr>
      <vt:lpstr>                 </vt:lpstr>
      <vt:lpstr>     9. Removing Outliers</vt:lpstr>
      <vt:lpstr>PowerPoint Presentation</vt:lpstr>
      <vt:lpstr> let's define a function remove_outliers() which removes outlier from the column data and returns an outlier free dataframe. this function takes two paramters as input: df: the dataframe which consists of columns containing outliers. col: the column of dataframe df from which the outliers needs to be flushed out.  Inside this funtion, 1.calculate q1 or 25th quartile for column col using quantile() function of pandas module and store it in a variable q1. pass 0.25 as input to quantile() function.  Syntax of quantile() function: dataframe.quantile(q) where, q is the quantile to be computed. by default, q = 0.5 (50% quantile) 2.calculate q3 or 75th quartile for column col using quantile() function and store it in a variable q3. pass 0.75 as input to quantile() function. 3.calculate iqr by subtracting q3 from q1 and store it in a variable iqr. 4.calculate lower bound and upper bound using the following formula and store it in lower_bound and upper_bound variables respectively. lower bound=q1−1.5×iqr upper bound=q3+1.5×iqr        </vt:lpstr>
      <vt:lpstr>PowerPoint Presentation</vt:lpstr>
      <vt:lpstr>PowerPoint Presentation</vt:lpstr>
      <vt:lpstr>Now that you have created a function for removing outliers, we can easily remove outliers from rfm_df dataframe. To remove the outliers from the Monetary field: 1.Call the remove_outliers() function and pass rfm_df and 'Monetary' as input to this function. Save the returned dataframe in a variable m_clean_df. 2.Reset the index of m_clean_df dataframe using reset_index(drop = True) function. This function deletes the old index and resets the index in the new dataframe. </vt:lpstr>
      <vt:lpstr>PowerPoint Presentation</vt:lpstr>
      <vt:lpstr>  </vt:lpstr>
      <vt:lpstr>PowerPoint Presentation</vt:lpstr>
      <vt:lpstr>PowerPoint Presentation</vt:lpstr>
      <vt:lpstr>Now that you have created a function for removing outliers, we can easily remove outliers from rfm_df dataframe. To remove the outliers from the Monetary field: 1.Call the remove_outliers() function and pass rfm_df and 'Monetary' as input to this function. Save the returned dataframe in a variable m_clean_df. 2.Reset the index of m_clean_df dataframe using reset_index(drop = True) function. This function deletes the old index and resets the index in the new dataframe.  now the plot are well distrubuited without outliers  as shown below. </vt:lpstr>
      <vt:lpstr>PowerPoint Presentation</vt:lpstr>
      <vt:lpstr>Elbow curve of RFM Normalized</vt:lpstr>
      <vt:lpstr>Again create histograms for Monetary, Frequency and Recency columns to check whether all of them have similar mean and variance after standardisation.</vt:lpstr>
      <vt:lpstr>PowerPoint Presentation</vt:lpstr>
      <vt:lpstr>You may note that all the columns now have same mean and variance. Now our dataframe is ready for K-Means clustering.</vt:lpstr>
      <vt:lpstr>PowerPoint Presentation</vt:lpstr>
      <vt:lpstr>PowerPoint Presentation</vt:lpstr>
      <vt:lpstr>PowerPoint Presentation</vt:lpstr>
      <vt:lpstr>PowerPoint Presentation</vt:lpstr>
      <vt:lpstr>PowerPoint Presentation</vt:lpstr>
      <vt:lpstr>Summarising clusters: Calculate the mean recency, frequency and monetary values of all the clusters by applying agg() function on km_df dataframe.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ASUS</cp:lastModifiedBy>
  <cp:revision>141</cp:revision>
  <dcterms:created xsi:type="dcterms:W3CDTF">2022-05-07T13:13:22Z</dcterms:created>
  <dcterms:modified xsi:type="dcterms:W3CDTF">2022-06-16T17:27:36Z</dcterms:modified>
</cp:coreProperties>
</file>