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981AE9-14A9-4C2F-B169-88C888F4C8A2}" v="24" dt="2025-04-28T01:46:14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37" autoAdjust="0"/>
  </p:normalViewPr>
  <p:slideViewPr>
    <p:cSldViewPr snapToGrid="0">
      <p:cViewPr varScale="1">
        <p:scale>
          <a:sx n="70" d="100"/>
          <a:sy n="70" d="100"/>
        </p:scale>
        <p:origin x="11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o Sun" userId="a384d41805799956" providerId="LiveId" clId="{B2981AE9-14A9-4C2F-B169-88C888F4C8A2}"/>
    <pc:docChg chg="undo redo custSel addSld delSld modSld sldOrd">
      <pc:chgData name="Tao Sun" userId="a384d41805799956" providerId="LiveId" clId="{B2981AE9-14A9-4C2F-B169-88C888F4C8A2}" dt="2025-04-28T13:00:11.580" v="1745"/>
      <pc:docMkLst>
        <pc:docMk/>
      </pc:docMkLst>
      <pc:sldChg chg="addSp delSp modSp new mod modNotesTx">
        <pc:chgData name="Tao Sun" userId="a384d41805799956" providerId="LiveId" clId="{B2981AE9-14A9-4C2F-B169-88C888F4C8A2}" dt="2025-04-26T04:25:39.262" v="1085" actId="20577"/>
        <pc:sldMkLst>
          <pc:docMk/>
          <pc:sldMk cId="2560246633" sldId="256"/>
        </pc:sldMkLst>
        <pc:spChg chg="add mod">
          <ac:chgData name="Tao Sun" userId="a384d41805799956" providerId="LiveId" clId="{B2981AE9-14A9-4C2F-B169-88C888F4C8A2}" dt="2025-04-25T17:24:12.672" v="70" actId="20577"/>
          <ac:spMkLst>
            <pc:docMk/>
            <pc:sldMk cId="2560246633" sldId="256"/>
            <ac:spMk id="6" creationId="{688099EB-1E02-5BE1-1041-A967C06D93DD}"/>
          </ac:spMkLst>
        </pc:spChg>
      </pc:sldChg>
      <pc:sldChg chg="addSp modSp new mod">
        <pc:chgData name="Tao Sun" userId="a384d41805799956" providerId="LiveId" clId="{B2981AE9-14A9-4C2F-B169-88C888F4C8A2}" dt="2025-04-25T16:09:38.173" v="14" actId="2711"/>
        <pc:sldMkLst>
          <pc:docMk/>
          <pc:sldMk cId="3697864917" sldId="257"/>
        </pc:sldMkLst>
        <pc:spChg chg="add mod">
          <ac:chgData name="Tao Sun" userId="a384d41805799956" providerId="LiveId" clId="{B2981AE9-14A9-4C2F-B169-88C888F4C8A2}" dt="2025-04-25T16:09:38.173" v="14" actId="2711"/>
          <ac:spMkLst>
            <pc:docMk/>
            <pc:sldMk cId="3697864917" sldId="257"/>
            <ac:spMk id="3" creationId="{EF30B5B4-D772-C2B4-3542-ADBC711C8D48}"/>
          </ac:spMkLst>
        </pc:spChg>
      </pc:sldChg>
      <pc:sldChg chg="addSp modSp new mod">
        <pc:chgData name="Tao Sun" userId="a384d41805799956" providerId="LiveId" clId="{B2981AE9-14A9-4C2F-B169-88C888F4C8A2}" dt="2025-04-26T11:52:22.400" v="1088" actId="1076"/>
        <pc:sldMkLst>
          <pc:docMk/>
          <pc:sldMk cId="3751910526" sldId="258"/>
        </pc:sldMkLst>
        <pc:spChg chg="add mod">
          <ac:chgData name="Tao Sun" userId="a384d41805799956" providerId="LiveId" clId="{B2981AE9-14A9-4C2F-B169-88C888F4C8A2}" dt="2025-04-26T11:52:22.400" v="1088" actId="1076"/>
          <ac:spMkLst>
            <pc:docMk/>
            <pc:sldMk cId="3751910526" sldId="258"/>
            <ac:spMk id="3" creationId="{A97C24F0-01CE-DD78-5B39-18C4D59A3778}"/>
          </ac:spMkLst>
        </pc:spChg>
      </pc:sldChg>
      <pc:sldChg chg="addSp modSp new mod modNotesTx">
        <pc:chgData name="Tao Sun" userId="a384d41805799956" providerId="LiveId" clId="{B2981AE9-14A9-4C2F-B169-88C888F4C8A2}" dt="2025-04-27T02:08:29.342" v="1550" actId="20577"/>
        <pc:sldMkLst>
          <pc:docMk/>
          <pc:sldMk cId="3722128632" sldId="259"/>
        </pc:sldMkLst>
        <pc:spChg chg="add mod">
          <ac:chgData name="Tao Sun" userId="a384d41805799956" providerId="LiveId" clId="{B2981AE9-14A9-4C2F-B169-88C888F4C8A2}" dt="2025-04-26T11:59:11.468" v="1175" actId="1076"/>
          <ac:spMkLst>
            <pc:docMk/>
            <pc:sldMk cId="3722128632" sldId="259"/>
            <ac:spMk id="3" creationId="{56AF8D35-CF0F-59E5-8B3B-2F8A360C1791}"/>
          </ac:spMkLst>
        </pc:spChg>
      </pc:sldChg>
      <pc:sldChg chg="addSp modSp new mod modNotesTx">
        <pc:chgData name="Tao Sun" userId="a384d41805799956" providerId="LiveId" clId="{B2981AE9-14A9-4C2F-B169-88C888F4C8A2}" dt="2025-04-26T19:17:40.048" v="1284" actId="20577"/>
        <pc:sldMkLst>
          <pc:docMk/>
          <pc:sldMk cId="220058101" sldId="260"/>
        </pc:sldMkLst>
        <pc:spChg chg="add mod">
          <ac:chgData name="Tao Sun" userId="a384d41805799956" providerId="LiveId" clId="{B2981AE9-14A9-4C2F-B169-88C888F4C8A2}" dt="2025-04-26T19:12:30.416" v="1281" actId="20577"/>
          <ac:spMkLst>
            <pc:docMk/>
            <pc:sldMk cId="220058101" sldId="260"/>
            <ac:spMk id="3" creationId="{0619E2DA-D6C0-A5F9-AF2A-B0CA31D46B0B}"/>
          </ac:spMkLst>
        </pc:spChg>
      </pc:sldChg>
      <pc:sldChg chg="addSp modSp new add del mod">
        <pc:chgData name="Tao Sun" userId="a384d41805799956" providerId="LiveId" clId="{B2981AE9-14A9-4C2F-B169-88C888F4C8A2}" dt="2025-04-27T00:13:04.501" v="1515" actId="255"/>
        <pc:sldMkLst>
          <pc:docMk/>
          <pc:sldMk cId="3540468085" sldId="261"/>
        </pc:sldMkLst>
        <pc:graphicFrameChg chg="add mod modGraphic">
          <ac:chgData name="Tao Sun" userId="a384d41805799956" providerId="LiveId" clId="{B2981AE9-14A9-4C2F-B169-88C888F4C8A2}" dt="2025-04-27T00:12:01.822" v="1507" actId="20577"/>
          <ac:graphicFrameMkLst>
            <pc:docMk/>
            <pc:sldMk cId="3540468085" sldId="261"/>
            <ac:graphicFrameMk id="2" creationId="{1A5BAAA5-AC6E-4079-1387-A270B38D547E}"/>
          </ac:graphicFrameMkLst>
        </pc:graphicFrameChg>
        <pc:graphicFrameChg chg="add mod modGraphic">
          <ac:chgData name="Tao Sun" userId="a384d41805799956" providerId="LiveId" clId="{B2981AE9-14A9-4C2F-B169-88C888F4C8A2}" dt="2025-04-27T00:13:04.501" v="1515" actId="255"/>
          <ac:graphicFrameMkLst>
            <pc:docMk/>
            <pc:sldMk cId="3540468085" sldId="261"/>
            <ac:graphicFrameMk id="3" creationId="{EFA67DB6-5325-CE25-673C-2D5A660D7DD1}"/>
          </ac:graphicFrameMkLst>
        </pc:graphicFrameChg>
      </pc:sldChg>
      <pc:sldChg chg="addSp new mod">
        <pc:chgData name="Tao Sun" userId="a384d41805799956" providerId="LiveId" clId="{B2981AE9-14A9-4C2F-B169-88C888F4C8A2}" dt="2025-04-27T15:45:32.479" v="1552" actId="22"/>
        <pc:sldMkLst>
          <pc:docMk/>
          <pc:sldMk cId="3183892906" sldId="262"/>
        </pc:sldMkLst>
        <pc:spChg chg="add">
          <ac:chgData name="Tao Sun" userId="a384d41805799956" providerId="LiveId" clId="{B2981AE9-14A9-4C2F-B169-88C888F4C8A2}" dt="2025-04-27T15:45:32.479" v="1552" actId="22"/>
          <ac:spMkLst>
            <pc:docMk/>
            <pc:sldMk cId="3183892906" sldId="262"/>
            <ac:spMk id="3" creationId="{84050678-0C7C-87D3-C17B-C67DDBDCA80B}"/>
          </ac:spMkLst>
        </pc:spChg>
      </pc:sldChg>
      <pc:sldChg chg="addSp modSp new mod modNotesTx">
        <pc:chgData name="Tao Sun" userId="a384d41805799956" providerId="LiveId" clId="{B2981AE9-14A9-4C2F-B169-88C888F4C8A2}" dt="2025-04-27T16:29:51.052" v="1736"/>
        <pc:sldMkLst>
          <pc:docMk/>
          <pc:sldMk cId="300064497" sldId="263"/>
        </pc:sldMkLst>
        <pc:spChg chg="add mod">
          <ac:chgData name="Tao Sun" userId="a384d41805799956" providerId="LiveId" clId="{B2981AE9-14A9-4C2F-B169-88C888F4C8A2}" dt="2025-04-27T15:48:06.489" v="1555" actId="1076"/>
          <ac:spMkLst>
            <pc:docMk/>
            <pc:sldMk cId="300064497" sldId="263"/>
            <ac:spMk id="3" creationId="{17F674CE-3694-6AE0-6A30-17B0CC82198A}"/>
          </ac:spMkLst>
        </pc:spChg>
      </pc:sldChg>
      <pc:sldChg chg="addSp modSp new mod ord">
        <pc:chgData name="Tao Sun" userId="a384d41805799956" providerId="LiveId" clId="{B2981AE9-14A9-4C2F-B169-88C888F4C8A2}" dt="2025-04-28T13:00:11.580" v="1745"/>
        <pc:sldMkLst>
          <pc:docMk/>
          <pc:sldMk cId="3702092773" sldId="264"/>
        </pc:sldMkLst>
        <pc:spChg chg="add">
          <ac:chgData name="Tao Sun" userId="a384d41805799956" providerId="LiveId" clId="{B2981AE9-14A9-4C2F-B169-88C888F4C8A2}" dt="2025-04-28T01:46:11.985" v="1738"/>
          <ac:spMkLst>
            <pc:docMk/>
            <pc:sldMk cId="3702092773" sldId="264"/>
            <ac:spMk id="2" creationId="{244CE50A-5351-C397-9ACA-4AC68D3B9DAD}"/>
          </ac:spMkLst>
        </pc:spChg>
        <pc:spChg chg="add mod">
          <ac:chgData name="Tao Sun" userId="a384d41805799956" providerId="LiveId" clId="{B2981AE9-14A9-4C2F-B169-88C888F4C8A2}" dt="2025-04-28T01:46:47.483" v="1743" actId="20577"/>
          <ac:spMkLst>
            <pc:docMk/>
            <pc:sldMk cId="3702092773" sldId="264"/>
            <ac:spMk id="4" creationId="{4DCB7A9D-324E-F928-70BF-0E941FD9ED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2AF93-C21D-4801-A273-EB4DBDD9D5F7}" type="datetimeFigureOut">
              <a:rPr lang="en-CA" smtClean="0"/>
              <a:t>2025-04-28 Monday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41968-E534-4161-95FF-43A52DEF72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726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In step 1, </a:t>
            </a:r>
            <a:r>
              <a:rPr lang="en-GB" dirty="0"/>
              <a:t>when I use </a:t>
            </a:r>
            <a:r>
              <a:rPr lang="en-GB" dirty="0" err="1"/>
              <a:t>fasterq</a:t>
            </a:r>
            <a:r>
              <a:rPr lang="en-GB" dirty="0"/>
              <a:t>-dump, I need to Converts .</a:t>
            </a:r>
            <a:r>
              <a:rPr lang="en-GB" dirty="0" err="1"/>
              <a:t>sra</a:t>
            </a:r>
            <a:r>
              <a:rPr lang="en-GB" dirty="0"/>
              <a:t> to .</a:t>
            </a:r>
            <a:r>
              <a:rPr lang="en-GB" dirty="0" err="1"/>
              <a:t>fastq</a:t>
            </a:r>
            <a:r>
              <a:rPr lang="en-GB" dirty="0"/>
              <a:t> files. </a:t>
            </a:r>
            <a:r>
              <a:rPr lang="en-GB" b="1" dirty="0"/>
              <a:t>SRA</a:t>
            </a:r>
            <a:r>
              <a:rPr lang="en-GB" dirty="0"/>
              <a:t> stands for </a:t>
            </a:r>
            <a:r>
              <a:rPr lang="en-GB" b="1" dirty="0"/>
              <a:t>Sequence Read Archive</a:t>
            </a:r>
            <a:r>
              <a:rPr lang="en-GB" dirty="0"/>
              <a:t>. It is a </a:t>
            </a:r>
            <a:r>
              <a:rPr lang="en-GB" b="1" dirty="0"/>
              <a:t>compressed, binary</a:t>
            </a:r>
            <a:r>
              <a:rPr lang="en-GB" dirty="0"/>
              <a:t> format created by the NCBI (National </a:t>
            </a:r>
            <a:r>
              <a:rPr lang="en-GB" dirty="0" err="1"/>
              <a:t>Center</a:t>
            </a:r>
            <a:r>
              <a:rPr lang="en-GB" dirty="0"/>
              <a:t> for Biotechnology Information). </a:t>
            </a:r>
            <a:r>
              <a:rPr lang="en-GB"/>
              <a:t>(unreadable.)</a:t>
            </a:r>
            <a:endParaRPr lang="en-GB" dirty="0"/>
          </a:p>
          <a:p>
            <a:pPr>
              <a:buNone/>
            </a:pPr>
            <a:r>
              <a:rPr lang="en-CA" dirty="0"/>
              <a:t>In step 2, </a:t>
            </a:r>
            <a:r>
              <a:rPr lang="en-GB" dirty="0"/>
              <a:t>RNA-</a:t>
            </a:r>
            <a:r>
              <a:rPr lang="en-GB" dirty="0" err="1"/>
              <a:t>seq</a:t>
            </a:r>
            <a:r>
              <a:rPr lang="en-GB" dirty="0"/>
              <a:t> pipelines (e.g., HISAT2, STAR, Salmon, </a:t>
            </a:r>
            <a:r>
              <a:rPr lang="en-GB" dirty="0" err="1"/>
              <a:t>kallisto</a:t>
            </a:r>
            <a:r>
              <a:rPr lang="en-GB" dirty="0"/>
              <a:t>) expect </a:t>
            </a:r>
            <a:r>
              <a:rPr lang="en-GB" b="1" dirty="0"/>
              <a:t>two FASTQ files</a:t>
            </a:r>
            <a:r>
              <a:rPr lang="en-GB" dirty="0"/>
              <a:t> for paired-end sequencing, because the sequencing layout is paired-end. In step 2, </a:t>
            </a:r>
            <a:r>
              <a:rPr lang="en-GB" dirty="0" err="1"/>
              <a:t>FastQC</a:t>
            </a:r>
            <a:r>
              <a:rPr lang="en-GB" dirty="0"/>
              <a:t> is a Java-based application. When installing </a:t>
            </a:r>
            <a:r>
              <a:rPr lang="en-GB" dirty="0" err="1"/>
              <a:t>FastQC</a:t>
            </a:r>
            <a:r>
              <a:rPr lang="en-GB" dirty="0"/>
              <a:t> by using the </a:t>
            </a:r>
            <a:r>
              <a:rPr lang="en-CA" dirty="0"/>
              <a:t>Command Prompt window</a:t>
            </a:r>
            <a:r>
              <a:rPr lang="en-GB" dirty="0"/>
              <a:t>, I created .exe file to start the software.</a:t>
            </a:r>
            <a:br>
              <a:rPr lang="en-GB" dirty="0"/>
            </a:br>
            <a:r>
              <a:rPr lang="en-GB" dirty="0"/>
              <a:t>In step 3, I installed </a:t>
            </a:r>
            <a:r>
              <a:rPr lang="en-CA" dirty="0"/>
              <a:t>HISAT2 for </a:t>
            </a:r>
            <a:r>
              <a:rPr lang="en-CA" dirty="0" err="1"/>
              <a:t>Linix</a:t>
            </a:r>
            <a:r>
              <a:rPr lang="en-CA" dirty="0"/>
              <a:t>, rather than HISAT2 for Windows. At the same time, I have created hisat2.bat wrapper in the HISAT2 folder, and </a:t>
            </a:r>
            <a:r>
              <a:rPr lang="en-GB" dirty="0"/>
              <a:t>put the .bat file in a folder added to PATH. Before HISAT2 can map RNA-</a:t>
            </a:r>
            <a:r>
              <a:rPr lang="en-GB" dirty="0" err="1"/>
              <a:t>Seq</a:t>
            </a:r>
            <a:r>
              <a:rPr lang="en-GB" dirty="0"/>
              <a:t> reads to a genome, it needs to load the reference genome into memory efficiently. For </a:t>
            </a:r>
            <a:r>
              <a:rPr kumimoji="0" lang="en-GB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Trimmomatic</a:t>
            </a:r>
            <a:r>
              <a:rPr kumimoji="0" lang="en-GB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 use </a:t>
            </a:r>
            <a:r>
              <a:rPr lang="en-GB" dirty="0"/>
              <a:t>Compile </a:t>
            </a:r>
            <a:r>
              <a:rPr lang="en-GB" dirty="0" err="1"/>
              <a:t>SAMtools</a:t>
            </a:r>
            <a:r>
              <a:rPr lang="en-GB" dirty="0"/>
              <a:t> from Source Using Cygwin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 (</a:t>
            </a:r>
            <a:r>
              <a:rPr lang="en-GB" dirty="0"/>
              <a:t>Cygwin provides a Unix-like environment and command-line interface for Windows. I mean that I enabled </a:t>
            </a:r>
            <a:r>
              <a:rPr lang="en-GB" b="1" dirty="0"/>
              <a:t>WSL (Windows Subsystem for Linux)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under the installed Ubuntu in WSL.</a:t>
            </a:r>
            <a:b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typing my password in Linux, enter is pressed. </a:t>
            </a:r>
            <a:r>
              <a:rPr lang="en-CA" dirty="0"/>
              <a:t>Install </a:t>
            </a:r>
            <a:r>
              <a:rPr lang="en-CA" dirty="0" err="1"/>
              <a:t>samtools</a:t>
            </a:r>
            <a:r>
              <a:rPr lang="en-CA" dirty="0"/>
              <a:t> from within WSL. Then, I have to installed HISAT2 again in Ubuntu. Then, I used </a:t>
            </a:r>
            <a:r>
              <a:rPr lang="en-CA" dirty="0" err="1"/>
              <a:t>samtools</a:t>
            </a:r>
            <a:r>
              <a:rPr lang="en-CA" dirty="0"/>
              <a:t> to convert SAM to BAM, and then sort the BAM and index the BAM.</a:t>
            </a:r>
            <a:br>
              <a:rPr lang="en-CA" dirty="0"/>
            </a:br>
            <a:r>
              <a:rPr lang="en-CA" dirty="0"/>
              <a:t>In Step 5, "</a:t>
            </a:r>
            <a:r>
              <a:rPr lang="en-CA" dirty="0" err="1"/>
              <a:t>apeglm</a:t>
            </a:r>
            <a:r>
              <a:rPr lang="en-CA" dirty="0"/>
              <a:t>“ package in R is needed for shrinkage as an administer. I did </a:t>
            </a:r>
            <a:r>
              <a:rPr lang="en-GB" dirty="0"/>
              <a:t>the </a:t>
            </a:r>
            <a:r>
              <a:rPr lang="en-GB" b="1" dirty="0"/>
              <a:t>gene-level quantification step</a:t>
            </a:r>
            <a:r>
              <a:rPr lang="en-GB" dirty="0"/>
              <a:t> with </a:t>
            </a:r>
            <a:r>
              <a:rPr lang="en-GB" dirty="0" err="1"/>
              <a:t>featureCounts</a:t>
            </a:r>
            <a:r>
              <a:rPr lang="en-GB" dirty="0"/>
              <a:t>, which is a critical step before identifying </a:t>
            </a:r>
            <a:r>
              <a:rPr lang="en-GB" b="1" dirty="0"/>
              <a:t>differentially expressed genes (DEGs)</a:t>
            </a:r>
            <a:r>
              <a:rPr lang="en-GB" dirty="0"/>
              <a:t>. To </a:t>
            </a:r>
            <a:r>
              <a:rPr lang="en-CA" dirty="0"/>
              <a:t>Visualize Differential Expression by </a:t>
            </a:r>
            <a:r>
              <a:rPr lang="en-GB" b="1" dirty="0"/>
              <a:t>Volcano Plot</a:t>
            </a:r>
            <a:r>
              <a:rPr lang="en-GB" dirty="0"/>
              <a:t> — shows significance vs fold-change, </a:t>
            </a:r>
            <a:r>
              <a:rPr lang="en-GB" b="1" dirty="0"/>
              <a:t>MA Plot</a:t>
            </a:r>
            <a:r>
              <a:rPr lang="en-GB" dirty="0"/>
              <a:t> — shows log fold change vs mean expression, </a:t>
            </a:r>
            <a:r>
              <a:rPr lang="en-GB" b="1" dirty="0"/>
              <a:t>PCA Plot</a:t>
            </a:r>
            <a:r>
              <a:rPr lang="en-GB" dirty="0"/>
              <a:t> — shows sample clustering, </a:t>
            </a:r>
            <a:r>
              <a:rPr lang="en-GB" b="1" dirty="0"/>
              <a:t>Heatmap</a:t>
            </a:r>
            <a:r>
              <a:rPr lang="en-GB" dirty="0"/>
              <a:t> — shows expression of top DEGs. </a:t>
            </a:r>
            <a:br>
              <a:rPr lang="en-GB" dirty="0"/>
            </a:br>
            <a:r>
              <a:rPr lang="en-GB" dirty="0"/>
              <a:t>In step 5-6, "Due to limited statistical power (n=2 per group), no genes passed the FDR threshold. However, exploratory analysis using unadjusted p-values (p &lt; 0.05 &amp; |log2FC| &gt; 1) identified 7 or 8 genes. These were used for preliminary GO enrichment.“ What GO enrichment means?</a:t>
            </a:r>
            <a:br>
              <a:rPr lang="en-GB" dirty="0"/>
            </a:br>
            <a:r>
              <a:rPr lang="en-GB" dirty="0"/>
              <a:t>This suggests that your enriched GO terms are </a:t>
            </a:r>
            <a:r>
              <a:rPr lang="en-GB" b="1" dirty="0"/>
              <a:t>based on very sparse data</a:t>
            </a:r>
            <a:r>
              <a:rPr lang="en-GB" dirty="0"/>
              <a:t>, specifically: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You had </a:t>
            </a:r>
            <a:r>
              <a:rPr lang="en-GB" b="1" dirty="0"/>
              <a:t>only 7 input genes</a:t>
            </a:r>
            <a:r>
              <a:rPr lang="en-GB" dirty="0"/>
              <a:t> (length(</a:t>
            </a:r>
            <a:r>
              <a:rPr lang="en-GB" dirty="0" err="1"/>
              <a:t>entrez_genes</a:t>
            </a:r>
            <a:r>
              <a:rPr lang="en-GB" dirty="0"/>
              <a:t>) = 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Each of the enriched terms is supported by </a:t>
            </a:r>
            <a:r>
              <a:rPr lang="en-GB" b="1" dirty="0"/>
              <a:t>a single gene</a:t>
            </a:r>
            <a:r>
              <a:rPr lang="en-GB" dirty="0"/>
              <a:t> from your list.</a:t>
            </a:r>
          </a:p>
          <a:p>
            <a:pPr>
              <a:buNone/>
            </a:pPr>
            <a:r>
              <a:rPr lang="en-GB" dirty="0"/>
              <a:t>In Step 7, KEGG is </a:t>
            </a:r>
            <a:r>
              <a:rPr lang="en-GB" b="1" dirty="0"/>
              <a:t>more pathway-based</a:t>
            </a:r>
            <a:r>
              <a:rPr lang="en-GB" dirty="0"/>
              <a:t>, so it's harder to hit a match with only 1 gene per pathway. (I got NULL result.) Although </a:t>
            </a:r>
            <a:r>
              <a:rPr lang="en-GB" dirty="0" err="1"/>
              <a:t>enrichKEGG</a:t>
            </a:r>
            <a:r>
              <a:rPr lang="en-GB" dirty="0"/>
              <a:t>() technically ran, it returned </a:t>
            </a:r>
            <a:r>
              <a:rPr lang="en-GB" b="1" dirty="0"/>
              <a:t>zero enriched terms</a:t>
            </a:r>
            <a:r>
              <a:rPr lang="en-GB" dirty="0"/>
              <a:t>, so there's </a:t>
            </a:r>
            <a:r>
              <a:rPr lang="en-GB" b="1" dirty="0"/>
              <a:t>nothing to plot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_________ I need to read the project report and ReadMe.</a:t>
            </a:r>
            <a:br>
              <a:rPr lang="en-GB" dirty="0"/>
            </a:br>
            <a:r>
              <a:rPr lang="en-GB" dirty="0"/>
              <a:t>Git was installed in Ubuntu for my GitHub saving. However, tar.gz fill is too large to upload to GitHub even by using token in GitHub.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41968-E534-4161-95FF-43A52DEF720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0965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 step 2, I have two options: </a:t>
            </a:r>
            <a:r>
              <a:rPr lang="en-GB" dirty="0"/>
              <a:t>Option 1: Use SRA (raw reads); Option 2: Use GEO Processed Data. I selected option 1.</a:t>
            </a:r>
            <a:br>
              <a:rPr lang="en-GB" dirty="0"/>
            </a:br>
            <a:r>
              <a:rPr lang="en-GB" dirty="0"/>
              <a:t>In step 2, Download Mouse Genome (FASTA) from </a:t>
            </a:r>
            <a:r>
              <a:rPr lang="en-CA" dirty="0"/>
              <a:t>database </a:t>
            </a:r>
            <a:r>
              <a:rPr lang="en-GB" dirty="0" err="1"/>
              <a:t>Ensembl</a:t>
            </a:r>
            <a:r>
              <a:rPr lang="en-GB" dirty="0"/>
              <a:t>, and build my own HISAT2 Index from </a:t>
            </a:r>
            <a:r>
              <a:rPr lang="en-CA" b="1" dirty="0"/>
              <a:t>Reference Genome:</a:t>
            </a:r>
            <a:r>
              <a:rPr lang="en-CA" dirty="0"/>
              <a:t> GRCm39 (Mouse).</a:t>
            </a:r>
            <a:br>
              <a:rPr lang="en-GB" dirty="0"/>
            </a:br>
            <a:r>
              <a:rPr lang="en-GB" dirty="0"/>
              <a:t>In step 3, </a:t>
            </a:r>
            <a:r>
              <a:rPr lang="en-CA" b="1" dirty="0"/>
              <a:t>GTF</a:t>
            </a:r>
            <a:r>
              <a:rPr lang="en-CA" dirty="0"/>
              <a:t> stands for </a:t>
            </a:r>
            <a:r>
              <a:rPr lang="en-CA" b="1" dirty="0"/>
              <a:t>Gene Transfer Format</a:t>
            </a:r>
            <a:r>
              <a:rPr lang="en-CA" dirty="0"/>
              <a:t>. Thus, </a:t>
            </a:r>
            <a:r>
              <a:rPr lang="en-GB" b="1" dirty="0"/>
              <a:t>GTF: </a:t>
            </a:r>
            <a:r>
              <a:rPr lang="en-GB" dirty="0"/>
              <a:t>Gene </a:t>
            </a:r>
            <a:r>
              <a:rPr lang="en-GB" dirty="0" err="1"/>
              <a:t>coordinatesNeeded</a:t>
            </a:r>
            <a:r>
              <a:rPr lang="en-GB" dirty="0"/>
              <a:t> to assign reads to genes; </a:t>
            </a:r>
          </a:p>
          <a:p>
            <a:r>
              <a:rPr lang="en-GB" b="1" dirty="0"/>
              <a:t>BAI: </a:t>
            </a:r>
            <a:r>
              <a:rPr lang="en-GB" dirty="0"/>
              <a:t>Index for BAM </a:t>
            </a:r>
            <a:r>
              <a:rPr lang="en-GB" dirty="0" err="1"/>
              <a:t>fileAllows</a:t>
            </a:r>
            <a:r>
              <a:rPr lang="en-GB" dirty="0"/>
              <a:t> fast access for counting.</a:t>
            </a:r>
            <a:br>
              <a:rPr lang="en-GB" dirty="0"/>
            </a:br>
            <a:r>
              <a:rPr lang="en-GB" b="1" dirty="0" err="1"/>
              <a:t>featureCounts</a:t>
            </a:r>
            <a:r>
              <a:rPr lang="en-GB" b="1" dirty="0"/>
              <a:t>: </a:t>
            </a:r>
            <a:r>
              <a:rPr lang="en-GB" dirty="0"/>
              <a:t>Counting reads per </a:t>
            </a:r>
            <a:r>
              <a:rPr lang="en-GB" dirty="0" err="1"/>
              <a:t>geneGenerates</a:t>
            </a:r>
            <a:r>
              <a:rPr lang="en-GB" dirty="0"/>
              <a:t> the count matrix for analysis.</a:t>
            </a:r>
            <a:br>
              <a:rPr lang="en-GB" dirty="0"/>
            </a:br>
            <a:r>
              <a:rPr lang="en-GB" dirty="0"/>
              <a:t>In step 6, I used the method of PCA.</a:t>
            </a:r>
            <a:br>
              <a:rPr lang="en-GB" dirty="0"/>
            </a:br>
            <a:r>
              <a:rPr lang="en-GB" dirty="0"/>
              <a:t>In step 7, I also can use “</a:t>
            </a:r>
            <a:r>
              <a:rPr lang="en-CA" dirty="0" err="1"/>
              <a:t>Scanpy</a:t>
            </a:r>
            <a:r>
              <a:rPr lang="en-CA" dirty="0"/>
              <a:t>” library in Python. Using </a:t>
            </a:r>
            <a:r>
              <a:rPr lang="en-GB" dirty="0"/>
              <a:t>Monocle 3, </a:t>
            </a:r>
            <a:r>
              <a:rPr lang="en-CA" dirty="0"/>
              <a:t>I </a:t>
            </a:r>
            <a:r>
              <a:rPr lang="en-GB" dirty="0"/>
              <a:t>specified a </a:t>
            </a:r>
            <a:r>
              <a:rPr lang="en-GB" b="1" dirty="0"/>
              <a:t>root node</a:t>
            </a:r>
            <a:r>
              <a:rPr lang="en-GB" dirty="0"/>
              <a:t>, when </a:t>
            </a:r>
            <a:r>
              <a:rPr lang="en-GB" dirty="0" err="1"/>
              <a:t>order_cells</a:t>
            </a:r>
            <a:r>
              <a:rPr lang="en-GB" dirty="0"/>
              <a:t>(</a:t>
            </a:r>
            <a:r>
              <a:rPr lang="en-GB" dirty="0" err="1"/>
              <a:t>cds</a:t>
            </a:r>
            <a:r>
              <a:rPr lang="en-GB" dirty="0"/>
              <a:t>) launched an </a:t>
            </a:r>
            <a:r>
              <a:rPr lang="en-GB" b="1" dirty="0"/>
              <a:t>interactive Shiny window</a:t>
            </a:r>
            <a:r>
              <a:rPr lang="en-GB" dirty="0"/>
              <a:t>. </a:t>
            </a:r>
          </a:p>
          <a:p>
            <a:r>
              <a:rPr lang="en-GB" dirty="0"/>
              <a:t>In step 8, The fact that table(clusters(</a:t>
            </a:r>
            <a:r>
              <a:rPr lang="en-GB" dirty="0" err="1"/>
              <a:t>cds</a:t>
            </a:r>
            <a:r>
              <a:rPr lang="en-GB" dirty="0"/>
              <a:t>)) returns only </a:t>
            </a:r>
            <a:r>
              <a:rPr lang="en-GB" b="1" dirty="0"/>
              <a:t>one cluster</a:t>
            </a:r>
            <a:r>
              <a:rPr lang="en-GB" dirty="0"/>
              <a:t> suggests that </a:t>
            </a:r>
            <a:r>
              <a:rPr lang="en-GB" b="1" dirty="0"/>
              <a:t>Monocle3's default clustering failed to identify distinct transcriptional states</a:t>
            </a:r>
            <a:r>
              <a:rPr lang="en-GB" dirty="0"/>
              <a:t> across your 382 cells. After </a:t>
            </a:r>
            <a:r>
              <a:rPr lang="en-CA" dirty="0"/>
              <a:t>Re-clustering with Higher Resolution</a:t>
            </a:r>
            <a:r>
              <a:rPr lang="en-GB" dirty="0"/>
              <a:t>, I got 2 clusters.</a:t>
            </a:r>
            <a:br>
              <a:rPr lang="en-GB" dirty="0"/>
            </a:br>
            <a:r>
              <a:rPr lang="en-GB" dirty="0"/>
              <a:t>For </a:t>
            </a:r>
            <a:r>
              <a:rPr lang="en-GB" b="1" dirty="0"/>
              <a:t>Gene Ontology (GO) enrichment analysis, </a:t>
            </a:r>
            <a:r>
              <a:rPr lang="en-GB" b="0" dirty="0"/>
              <a:t>I used R packages of </a:t>
            </a:r>
            <a:r>
              <a:rPr lang="en-CA" dirty="0" err="1"/>
              <a:t>clusterProfiler</a:t>
            </a:r>
            <a:r>
              <a:rPr lang="en-CA" dirty="0"/>
              <a:t> and </a:t>
            </a:r>
            <a:r>
              <a:rPr lang="en-CA" dirty="0" err="1"/>
              <a:t>org.Mm.eg.db</a:t>
            </a:r>
            <a:r>
              <a:rPr lang="en-CA" dirty="0"/>
              <a:t> for Mus musculus.</a:t>
            </a:r>
          </a:p>
          <a:p>
            <a:r>
              <a:rPr lang="en-CA" b="0" dirty="0"/>
              <a:t>In the future, </a:t>
            </a:r>
            <a:r>
              <a:rPr lang="en-GB" b="1" dirty="0" err="1"/>
              <a:t>CellChat</a:t>
            </a:r>
            <a:r>
              <a:rPr lang="en-GB" b="1" dirty="0"/>
              <a:t>: </a:t>
            </a:r>
            <a:r>
              <a:rPr lang="en-GB" dirty="0"/>
              <a:t>Communication networks (ligand–receptor); </a:t>
            </a:r>
            <a:r>
              <a:rPr lang="en-GB" b="1" dirty="0" err="1"/>
              <a:t>NicheNet</a:t>
            </a:r>
            <a:r>
              <a:rPr lang="en-GB" b="1" dirty="0"/>
              <a:t>: </a:t>
            </a:r>
            <a:r>
              <a:rPr lang="en-GB" dirty="0"/>
              <a:t>Causal prediction of gene expression changes.</a:t>
            </a:r>
            <a:endParaRPr lang="en-CA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41968-E534-4161-95FF-43A52DEF720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522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The </a:t>
            </a:r>
            <a:r>
              <a:rPr lang="en-CA" b="1" dirty="0"/>
              <a:t>Run Table</a:t>
            </a:r>
            <a:r>
              <a:rPr lang="en-CA" dirty="0"/>
              <a:t> contains: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382 runs (SRR IDs)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Tissue: </a:t>
            </a:r>
            <a:r>
              <a:rPr lang="en-CA" b="1" dirty="0"/>
              <a:t>aorta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Organism: </a:t>
            </a:r>
            <a:r>
              <a:rPr lang="en-CA" b="1" dirty="0"/>
              <a:t>Mus musculus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Time-related label: Collection_time (e.g., 2015-04-18T09:02:39)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Sample label: Experiment Library (e.g., S160-C6-d, S156-E7-di)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41968-E534-4161-95FF-43A52DEF720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3795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 Step 2 and 3, I can run </a:t>
            </a:r>
            <a:r>
              <a:rPr lang="en-CA" dirty="0" err="1"/>
              <a:t>CellChat</a:t>
            </a:r>
            <a:r>
              <a:rPr lang="en-CA" dirty="0"/>
              <a:t> package on the created  Seurat objects in R (version 4.3.3) or using </a:t>
            </a:r>
            <a:r>
              <a:rPr lang="en-CA" dirty="0" err="1"/>
              <a:t>Squidpy</a:t>
            </a:r>
            <a:r>
              <a:rPr lang="en-CA" dirty="0"/>
              <a:t> in Python. Meanwhile, options(timeout = 600 is used for downloading more time. (</a:t>
            </a:r>
            <a:r>
              <a:rPr lang="en-GB" dirty="0"/>
              <a:t>Prefix </a:t>
            </a:r>
            <a:r>
              <a:rPr lang="en-GB" dirty="0" err="1"/>
              <a:t>seurat</a:t>
            </a:r>
            <a:r>
              <a:rPr lang="en-GB" dirty="0"/>
              <a:t> cluster names to avoid </a:t>
            </a:r>
            <a:r>
              <a:rPr lang="en-GB" dirty="0" err="1"/>
              <a:t>CellChat</a:t>
            </a:r>
            <a:r>
              <a:rPr lang="en-GB"/>
              <a:t> error with '0'</a:t>
            </a:r>
            <a:r>
              <a:rPr lang="en-CA"/>
              <a:t>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41968-E534-4161-95FF-43A52DEF7205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5313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9D0-702A-ED98-B07F-7AF587946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662D2-DFF3-AB05-2AE4-4530753DC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91C5C-292A-7A00-93C1-B519CD68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8D7B-2FB8-4FDC-AA7B-D83D12E2D5BA}" type="datetimeFigureOut">
              <a:rPr lang="en-CA" smtClean="0"/>
              <a:t>2025-04-28 Monday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8833D-33B9-EF5B-E5CF-BE04C382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C918D-5793-957D-72A1-1FCBD3D3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D826-047D-461C-A839-505226886B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338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0678-C07B-D296-C66F-46540E2F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FF85D-7651-2309-B5B8-0DEB95283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FC947-404C-1362-6E31-A8165B0D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8D7B-2FB8-4FDC-AA7B-D83D12E2D5BA}" type="datetimeFigureOut">
              <a:rPr lang="en-CA" smtClean="0"/>
              <a:t>2025-04-28 Monday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15F67-6B57-C562-99DA-46FEFB7F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F3759-9F10-D08D-0948-2C1D0454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D826-047D-461C-A839-505226886B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505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65184-B026-6A66-898F-C6D19E4D3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7BE55-BB66-70E2-E958-F988A0897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AEDF4-BFA0-5928-0450-6ADE0881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8D7B-2FB8-4FDC-AA7B-D83D12E2D5BA}" type="datetimeFigureOut">
              <a:rPr lang="en-CA" smtClean="0"/>
              <a:t>2025-04-28 Monday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2681B-3239-616A-4F3F-BDE186C4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72F7E-1CCF-0CC1-AEE3-0ED5AA81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D826-047D-461C-A839-505226886B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907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F92A-93C4-EA82-FE4F-3DD22B73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8AE2E-B17D-6AD6-9A63-7420C5DE2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FA471-C038-1DEE-3C39-5ADAC697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8D7B-2FB8-4FDC-AA7B-D83D12E2D5BA}" type="datetimeFigureOut">
              <a:rPr lang="en-CA" smtClean="0"/>
              <a:t>2025-04-28 Monday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CCCEE-E23B-740C-C954-C3BB3D03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501DE-A618-70C2-DD05-95E840AA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D826-047D-461C-A839-505226886B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13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F0B9B-C631-CE59-9D5D-6F18C20F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E810F-8143-9D84-40A6-AED6CDEBD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DDE74-4961-4120-DE02-45435828B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8D7B-2FB8-4FDC-AA7B-D83D12E2D5BA}" type="datetimeFigureOut">
              <a:rPr lang="en-CA" smtClean="0"/>
              <a:t>2025-04-28 Monday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6E730-74B8-1055-A044-2A204C2F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741CA-FDC8-49CB-FAA1-8D80F033A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D826-047D-461C-A839-505226886B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05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3FEA-A23F-5A33-3247-64A660FF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7A8F6-8919-9834-932B-5427B8956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7A158-3184-6411-B04D-654E41D64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44257-DAB9-9CF6-93CE-B3759A6F5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8D7B-2FB8-4FDC-AA7B-D83D12E2D5BA}" type="datetimeFigureOut">
              <a:rPr lang="en-CA" smtClean="0"/>
              <a:t>2025-04-28 Monday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2D54E-30F5-67AF-5D3E-C240603A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CAEAA-76B8-1AF8-C3F3-A1308288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D826-047D-461C-A839-505226886B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553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8CC86-0A69-2B03-CF60-940541EA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1F3F3-199C-B8FC-399C-3790CDD78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4FA77-1A46-C9DE-D1F7-B18495FB7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531D2B-43D1-C4C9-050D-080D501AD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5D8E3-8C61-65EF-82EF-AB257E370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130A7-1918-7368-482C-6B83EC84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8D7B-2FB8-4FDC-AA7B-D83D12E2D5BA}" type="datetimeFigureOut">
              <a:rPr lang="en-CA" smtClean="0"/>
              <a:t>2025-04-28 Monday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BD1B30-C6FF-7C51-403E-828B96EE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80AC1-4615-4070-3FF1-0FA7D0AC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D826-047D-461C-A839-505226886B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944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88D8-7A91-49A7-0A09-727540459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4DF78-4088-0D92-D1F5-2C1A83CF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8D7B-2FB8-4FDC-AA7B-D83D12E2D5BA}" type="datetimeFigureOut">
              <a:rPr lang="en-CA" smtClean="0"/>
              <a:t>2025-04-28 Monday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F1D4E-21F9-291A-BE39-CBB00AC6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53897-429B-C17D-A044-B4A49945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D826-047D-461C-A839-505226886B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00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B816C-0912-A5A8-36E4-A447EFF3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8D7B-2FB8-4FDC-AA7B-D83D12E2D5BA}" type="datetimeFigureOut">
              <a:rPr lang="en-CA" smtClean="0"/>
              <a:t>2025-04-28 Monday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D5FF0-16D4-C821-4A2A-206F80C7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B554D-B7AE-6DC8-22E1-985194C5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D826-047D-461C-A839-505226886B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827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AFBB4-8A5D-A18D-1083-90AA6AC7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ACAFF-68B7-D31C-F345-E362C04F4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38A0E-F7AC-772F-53E5-4FF6CB1B9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62E39-E305-CC13-D974-2BE8D212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8D7B-2FB8-4FDC-AA7B-D83D12E2D5BA}" type="datetimeFigureOut">
              <a:rPr lang="en-CA" smtClean="0"/>
              <a:t>2025-04-28 Monday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89635-B053-F253-2843-090607CE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36AFB-565F-5C34-8E2A-9B8F6946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D826-047D-461C-A839-505226886B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03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3F7E-D212-939B-9BCB-B4D604512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38598A-F8FC-BF11-7E91-F369F899F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58A63-8631-DDB9-601C-EAAD6ABD0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65EF4-5272-42D4-19A2-E7296435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8D7B-2FB8-4FDC-AA7B-D83D12E2D5BA}" type="datetimeFigureOut">
              <a:rPr lang="en-CA" smtClean="0"/>
              <a:t>2025-04-28 Monday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84E43-6CE4-CE4D-67C4-641F3414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1F8C5-631B-133A-1BA0-C1FEE4B5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D826-047D-461C-A839-505226886B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489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3014F-DE85-6A18-15DE-15667649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77D56-CB91-7365-02E1-14B0FA2BB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D0657-AEEA-1D5F-05EE-549E636DC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858D7B-2FB8-4FDC-AA7B-D83D12E2D5BA}" type="datetimeFigureOut">
              <a:rPr lang="en-CA" smtClean="0"/>
              <a:t>2025-04-28 Monday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9D02C-B993-6E74-5C52-B775E4001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6D45D-D490-046C-B3DA-ECA4F213A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4DD826-047D-461C-A839-505226886B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874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bioproject/626450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30B5B4-D772-C2B4-3542-ADBC711C8D48}"/>
              </a:ext>
            </a:extLst>
          </p:cNvPr>
          <p:cNvSpPr txBox="1"/>
          <p:nvPr/>
        </p:nvSpPr>
        <p:spPr>
          <a:xfrm>
            <a:off x="3048000" y="2303297"/>
            <a:ext cx="6096000" cy="2256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Bulk RNA-seq analysis</a:t>
            </a:r>
            <a:endParaRPr lang="en-C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NCBI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BioProject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PRJNA716327 (https://www.ncbi.nlm.nih.gov/bioproject/?term=PRJNA716327)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Biosample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(SAMN18442667 AND SAMN18442665) vs. (SAMN18442666 AND SAMN18442664) to compare differentially-expressed genes and gene ontology enrichment analysis in ATF3 knockout SMCs. </a:t>
            </a:r>
            <a:endParaRPr lang="en-C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86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88099EB-1E02-5BE1-1041-A967C06D93DD}"/>
              </a:ext>
            </a:extLst>
          </p:cNvPr>
          <p:cNvSpPr txBox="1"/>
          <p:nvPr/>
        </p:nvSpPr>
        <p:spPr>
          <a:xfrm>
            <a:off x="2733367" y="999103"/>
            <a:ext cx="697107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Bulk RNA-seq analysis: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Retrieve RNA-seq data from NCBI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BioProject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 and sample accession IDs.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We'll use R with Bioconductor package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SRAtoolkit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(too slow) or the command-line tools-(</a:t>
            </a:r>
            <a:r>
              <a:rPr lang="en-CA" dirty="0"/>
              <a:t>SRA toolkit)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fetch data.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Pre-process the data (Quality Control, Trimming).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kumimoji="0" lang="en-GB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FastQC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(quality check) and </a:t>
            </a:r>
            <a:r>
              <a:rPr kumimoji="0" lang="en-GB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Trimmomatic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(trimming adapters and low-quality reads).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Map sequences (reads) to the reference genome.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(Use HISAT2 or STAR.)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Count mapped reads.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kumimoji="0" lang="en-GB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featureCounts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R package </a:t>
            </a:r>
            <a:r>
              <a:rPr kumimoji="0" lang="en-GB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Rsubread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5: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Differential expression analysis.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(Use DESeq2 package in 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6: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Gene Ontology (GO) enrichment analysis.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(Use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clusterProfiler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R for enrichment analysis)</a:t>
            </a:r>
          </a:p>
        </p:txBody>
      </p:sp>
    </p:spTree>
    <p:extLst>
      <p:ext uri="{BB962C8B-B14F-4D97-AF65-F5344CB8AC3E}">
        <p14:creationId xmlns:p14="http://schemas.microsoft.com/office/powerpoint/2010/main" val="256024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7C24F0-01CE-DD78-5B39-18C4D59A3778}"/>
              </a:ext>
            </a:extLst>
          </p:cNvPr>
          <p:cNvSpPr txBox="1"/>
          <p:nvPr/>
        </p:nvSpPr>
        <p:spPr>
          <a:xfrm>
            <a:off x="3048965" y="2061766"/>
            <a:ext cx="6094070" cy="1367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Trajectory analysis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https://www.ncbi.nlm.nih.gov/bioproject/626450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-seq to perform a trajectory analysis. These cells were prepared using C1 96-well Open App IFC plates. 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91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AF8D35-CF0F-59E5-8B3B-2F8A360C1791}"/>
              </a:ext>
            </a:extLst>
          </p:cNvPr>
          <p:cNvSpPr txBox="1"/>
          <p:nvPr/>
        </p:nvSpPr>
        <p:spPr>
          <a:xfrm>
            <a:off x="3048965" y="1684645"/>
            <a:ext cx="609407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Step 1: Review </a:t>
            </a:r>
            <a:r>
              <a:rPr lang="en-GB" dirty="0" err="1"/>
              <a:t>BioProject</a:t>
            </a:r>
            <a:r>
              <a:rPr lang="en-GB" dirty="0"/>
              <a:t> and Identify Data</a:t>
            </a:r>
          </a:p>
          <a:p>
            <a:r>
              <a:rPr lang="en-CA" dirty="0"/>
              <a:t>Step 2: Download Data</a:t>
            </a:r>
          </a:p>
          <a:p>
            <a:r>
              <a:rPr lang="en-CA" dirty="0"/>
              <a:t>Step 3: Preprocess Data</a:t>
            </a:r>
          </a:p>
          <a:p>
            <a:r>
              <a:rPr lang="en-GB" dirty="0"/>
              <a:t>Step 4: Load Data into R</a:t>
            </a:r>
            <a:br>
              <a:rPr lang="en-CA" dirty="0"/>
            </a:br>
            <a:r>
              <a:rPr lang="en-GB" dirty="0"/>
              <a:t>Step 5: Quality Control and Normalization</a:t>
            </a:r>
            <a:br>
              <a:rPr lang="en-CA" dirty="0"/>
            </a:br>
            <a:r>
              <a:rPr lang="en-CA" dirty="0"/>
              <a:t>Step 6: Dimensionality Reduction</a:t>
            </a:r>
            <a:br>
              <a:rPr lang="en-CA" dirty="0"/>
            </a:br>
            <a:r>
              <a:rPr lang="en-GB" dirty="0"/>
              <a:t>Step 7: Trajectory Inference with Monocle 3</a:t>
            </a:r>
            <a:br>
              <a:rPr lang="en-CA" dirty="0"/>
            </a:br>
            <a:r>
              <a:rPr lang="en-GB" dirty="0"/>
              <a:t>Step 8: Differential Expression Along Trajectory</a:t>
            </a:r>
            <a:br>
              <a:rPr lang="en-GB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212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19E2DA-D6C0-A5F9-AF2A-B0CA31D46B0B}"/>
              </a:ext>
            </a:extLst>
          </p:cNvPr>
          <p:cNvSpPr txBox="1"/>
          <p:nvPr/>
        </p:nvSpPr>
        <p:spPr>
          <a:xfrm>
            <a:off x="2150576" y="1649007"/>
            <a:ext cx="67394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To prepare the data, I have done: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Find the correct SRA runs (raw FASTQ) for PRJNA626450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Download the list of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Use prefetch and </a:t>
            </a:r>
            <a:r>
              <a:rPr lang="en-CA" dirty="0" err="1"/>
              <a:t>fasterq</a:t>
            </a:r>
            <a:r>
              <a:rPr lang="en-CA" dirty="0"/>
              <a:t>-dump to download FASTQ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Inspect the metadata before downloading everything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Prepare for downstream analysis (e.g., HISAT2 + </a:t>
            </a:r>
            <a:r>
              <a:rPr lang="en-CA" dirty="0" err="1"/>
              <a:t>featureCounts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05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A67DB6-5325-CE25-673C-2D5A660D7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267314"/>
              </p:ext>
            </p:extLst>
          </p:nvPr>
        </p:nvGraphicFramePr>
        <p:xfrm>
          <a:off x="2933217" y="1038546"/>
          <a:ext cx="5319177" cy="4392325"/>
        </p:xfrm>
        <a:graphic>
          <a:graphicData uri="http://schemas.openxmlformats.org/drawingml/2006/table">
            <a:tbl>
              <a:tblPr/>
              <a:tblGrid>
                <a:gridCol w="747532">
                  <a:extLst>
                    <a:ext uri="{9D8B030D-6E8A-4147-A177-3AD203B41FA5}">
                      <a16:colId xmlns:a16="http://schemas.microsoft.com/office/drawing/2014/main" val="2036138526"/>
                    </a:ext>
                  </a:extLst>
                </a:gridCol>
                <a:gridCol w="4571645">
                  <a:extLst>
                    <a:ext uri="{9D8B030D-6E8A-4147-A177-3AD203B41FA5}">
                      <a16:colId xmlns:a16="http://schemas.microsoft.com/office/drawing/2014/main" val="1104059973"/>
                    </a:ext>
                  </a:extLst>
                </a:gridCol>
              </a:tblGrid>
              <a:tr h="189189">
                <a:tc>
                  <a:txBody>
                    <a:bodyPr/>
                    <a:lstStyle/>
                    <a:p>
                      <a:r>
                        <a:rPr lang="en-CA" sz="1200"/>
                        <a:t>Step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Description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812801"/>
                  </a:ext>
                </a:extLst>
              </a:tr>
              <a:tr h="472971">
                <a:tc>
                  <a:txBody>
                    <a:bodyPr/>
                    <a:lstStyle/>
                    <a:p>
                      <a:r>
                        <a:rPr lang="en-CA" sz="1200"/>
                        <a:t>1.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0" dirty="0"/>
                        <a:t>Downloaded raw </a:t>
                      </a:r>
                      <a:r>
                        <a:rPr lang="en-CA" sz="1200" b="0" dirty="0" err="1"/>
                        <a:t>scRNA</a:t>
                      </a:r>
                      <a:r>
                        <a:rPr lang="en-CA" sz="1200" b="0" dirty="0"/>
                        <a:t>-seq FASTQ files from SRA (PRJNA626450)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182033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r>
                        <a:rPr lang="en-CA" sz="1200"/>
                        <a:t>2.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/>
                        <a:t>Aligned reads to mouse genome (GRCm39) using HISAT2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752075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r>
                        <a:rPr lang="en-CA" sz="1200"/>
                        <a:t>3.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/>
                        <a:t>Converted SAM to sorted BAM and indexed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624867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r>
                        <a:rPr lang="en-CA" sz="1200"/>
                        <a:t>4.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/>
                        <a:t>Counted gene expression using </a:t>
                      </a:r>
                      <a:r>
                        <a:rPr lang="en-GB" sz="1200" b="0" dirty="0" err="1"/>
                        <a:t>featureCounts</a:t>
                      </a:r>
                      <a:r>
                        <a:rPr lang="en-GB" sz="1200" b="0" dirty="0"/>
                        <a:t> with </a:t>
                      </a:r>
                      <a:r>
                        <a:rPr lang="en-GB" sz="1200" b="0" dirty="0" err="1"/>
                        <a:t>Ensembl</a:t>
                      </a:r>
                      <a:r>
                        <a:rPr lang="en-GB" sz="1200" b="0" dirty="0"/>
                        <a:t> GTF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995176"/>
                  </a:ext>
                </a:extLst>
              </a:tr>
              <a:tr h="756754">
                <a:tc>
                  <a:txBody>
                    <a:bodyPr/>
                    <a:lstStyle/>
                    <a:p>
                      <a:r>
                        <a:rPr lang="en-CA" sz="1200"/>
                        <a:t>5.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/>
                        <a:t>Created </a:t>
                      </a:r>
                      <a:r>
                        <a:rPr lang="en-GB" sz="1200" b="0" dirty="0" err="1"/>
                        <a:t>cell_data_set</a:t>
                      </a:r>
                      <a:r>
                        <a:rPr lang="en-GB" sz="1200" b="0" dirty="0"/>
                        <a:t> in Monocle3, performed preprocessing, dimensionality reduction, clustering, and trajectory inference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237287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r>
                        <a:rPr lang="en-CA" sz="1200"/>
                        <a:t>6.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/>
                        <a:t>Identified DEGs along </a:t>
                      </a:r>
                      <a:r>
                        <a:rPr lang="en-GB" sz="1200" b="0" dirty="0" err="1"/>
                        <a:t>pseudotime</a:t>
                      </a:r>
                      <a:r>
                        <a:rPr lang="en-GB" sz="1200" b="0" dirty="0"/>
                        <a:t> using Moran’s I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78797"/>
                  </a:ext>
                </a:extLst>
              </a:tr>
              <a:tr h="472971">
                <a:tc>
                  <a:txBody>
                    <a:bodyPr/>
                    <a:lstStyle/>
                    <a:p>
                      <a:r>
                        <a:rPr lang="en-CA" sz="1200"/>
                        <a:t>7.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/>
                        <a:t>Visualized top genes along </a:t>
                      </a:r>
                      <a:r>
                        <a:rPr lang="en-GB" sz="1200" b="0" dirty="0" err="1"/>
                        <a:t>pseudotime</a:t>
                      </a:r>
                      <a:r>
                        <a:rPr lang="en-GB" sz="1200" b="0" dirty="0"/>
                        <a:t> (log-scale plot, line plots)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582938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r>
                        <a:rPr lang="en-CA" sz="1200"/>
                        <a:t>8.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/>
                        <a:t>Heatmap of top 50 dynamic genes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042757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r>
                        <a:rPr lang="en-CA" sz="1200"/>
                        <a:t>9.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/>
                        <a:t>GO enrichment analysis on all significant DEGs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934102"/>
                  </a:ext>
                </a:extLst>
              </a:tr>
              <a:tr h="472971">
                <a:tc>
                  <a:txBody>
                    <a:bodyPr/>
                    <a:lstStyle/>
                    <a:p>
                      <a:r>
                        <a:rPr lang="en-CA" sz="1200"/>
                        <a:t>10.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/>
                        <a:t>Saved full </a:t>
                      </a:r>
                      <a:r>
                        <a:rPr lang="en-GB" sz="1200" b="0" dirty="0" err="1"/>
                        <a:t>deg_pseudotime</a:t>
                      </a:r>
                      <a:r>
                        <a:rPr lang="en-GB" sz="1200" b="0" dirty="0"/>
                        <a:t>, </a:t>
                      </a:r>
                      <a:r>
                        <a:rPr lang="en-GB" sz="1200" b="0" dirty="0" err="1"/>
                        <a:t>go_results_all</a:t>
                      </a:r>
                      <a:r>
                        <a:rPr lang="en-GB" sz="1200" b="0" dirty="0"/>
                        <a:t>, and top 20 GO term summaries as CSVs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679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46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050678-0C7C-87D3-C17B-C67DDBDCA80B}"/>
              </a:ext>
            </a:extLst>
          </p:cNvPr>
          <p:cNvSpPr txBox="1"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3. Cell-Cell communication/interaction analysis</a:t>
            </a:r>
          </a:p>
          <a:p>
            <a:r>
              <a:rPr lang="en-CA" dirty="0"/>
              <a:t>Choose any cell-cell communication/interaction analysis pipeline and use https://www.ncbi.nlm.nih.gov/geo/query/acc.cgi?acc=GSE283269 spatial gene expression data to explore the communication/interaction among different clusters of capture spots. </a:t>
            </a:r>
          </a:p>
        </p:txBody>
      </p:sp>
    </p:spTree>
    <p:extLst>
      <p:ext uri="{BB962C8B-B14F-4D97-AF65-F5344CB8AC3E}">
        <p14:creationId xmlns:p14="http://schemas.microsoft.com/office/powerpoint/2010/main" val="318389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CB7A9D-324E-F928-70BF-0E941FD9EDFD}"/>
              </a:ext>
            </a:extLst>
          </p:cNvPr>
          <p:cNvSpPr txBox="1"/>
          <p:nvPr/>
        </p:nvSpPr>
        <p:spPr>
          <a:xfrm>
            <a:off x="3048000" y="282883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Right now</a:t>
            </a:r>
            <a:r>
              <a:rPr lang="en-CA"/>
              <a:t>, I only </a:t>
            </a:r>
            <a:r>
              <a:rPr lang="en-CA" dirty="0"/>
              <a:t>preprocessed and analyzed GSM8658911 (</a:t>
            </a:r>
            <a:r>
              <a:rPr lang="en-CA"/>
              <a:t>Sample1a1). All </a:t>
            </a:r>
            <a:r>
              <a:rPr lang="en-CA" dirty="0"/>
              <a:t>the others (GSM8658912–GSM8658916) are still untouched and ready for future processing.</a:t>
            </a:r>
          </a:p>
        </p:txBody>
      </p:sp>
    </p:spTree>
    <p:extLst>
      <p:ext uri="{BB962C8B-B14F-4D97-AF65-F5344CB8AC3E}">
        <p14:creationId xmlns:p14="http://schemas.microsoft.com/office/powerpoint/2010/main" val="3702092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F674CE-3694-6AE0-6A30-17B0CC82198A}"/>
              </a:ext>
            </a:extLst>
          </p:cNvPr>
          <p:cNvSpPr txBox="1"/>
          <p:nvPr/>
        </p:nvSpPr>
        <p:spPr>
          <a:xfrm>
            <a:off x="3145971" y="1238648"/>
            <a:ext cx="6096000" cy="2922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1800" b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Step 1: Install Required R Packages</a:t>
            </a:r>
            <a:endParaRPr lang="en-CA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1800" b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Step 2: Download and Preprocess GSE283269 Data</a:t>
            </a:r>
            <a:endParaRPr lang="en-CA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1800" b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Step 3: Create Seurat Object for Spatial Transcriptomics</a:t>
            </a:r>
            <a:endParaRPr lang="en-CA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1800" b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Step 4: Cluster Cells and Annotate</a:t>
            </a:r>
            <a:endParaRPr lang="en-CA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1800" b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Step 5: Run </a:t>
            </a:r>
            <a:r>
              <a:rPr lang="en-CA" sz="1800" b="1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CellChat</a:t>
            </a:r>
            <a:endParaRPr lang="en-CA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1800" b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Step 6: Spatial Visualization (Optional)</a:t>
            </a:r>
            <a:endParaRPr lang="en-CA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A" sz="1800" b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Step 7: Interpret Results</a:t>
            </a:r>
            <a:endParaRPr lang="en-CA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64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1525</Words>
  <Application>Microsoft Office PowerPoint</Application>
  <PresentationFormat>Widescreen</PresentationFormat>
  <Paragraphs>74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Tao Sun</dc:creator>
  <cp:lastModifiedBy>Tao Sun</cp:lastModifiedBy>
  <cp:revision>1</cp:revision>
  <dcterms:created xsi:type="dcterms:W3CDTF">2025-04-25T15:37:06Z</dcterms:created>
  <dcterms:modified xsi:type="dcterms:W3CDTF">2025-04-28T13:00:20Z</dcterms:modified>
</cp:coreProperties>
</file>