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  <p:sldMasterId id="2147483701" r:id="rId3"/>
  </p:sldMasterIdLst>
  <p:notesMasterIdLst>
    <p:notesMasterId r:id="rId31"/>
  </p:notesMasterIdLst>
  <p:handoutMasterIdLst>
    <p:handoutMasterId r:id="rId32"/>
  </p:handoutMasterIdLst>
  <p:sldIdLst>
    <p:sldId id="271" r:id="rId4"/>
    <p:sldId id="272" r:id="rId5"/>
    <p:sldId id="311" r:id="rId6"/>
    <p:sldId id="290" r:id="rId7"/>
    <p:sldId id="286" r:id="rId8"/>
    <p:sldId id="288" r:id="rId9"/>
    <p:sldId id="287" r:id="rId10"/>
    <p:sldId id="291" r:id="rId11"/>
    <p:sldId id="297" r:id="rId12"/>
    <p:sldId id="281" r:id="rId13"/>
    <p:sldId id="285" r:id="rId14"/>
    <p:sldId id="296" r:id="rId15"/>
    <p:sldId id="293" r:id="rId16"/>
    <p:sldId id="298" r:id="rId17"/>
    <p:sldId id="282" r:id="rId18"/>
    <p:sldId id="294" r:id="rId19"/>
    <p:sldId id="310" r:id="rId20"/>
    <p:sldId id="299" r:id="rId21"/>
    <p:sldId id="283" r:id="rId22"/>
    <p:sldId id="301" r:id="rId23"/>
    <p:sldId id="300" r:id="rId24"/>
    <p:sldId id="303" r:id="rId25"/>
    <p:sldId id="304" r:id="rId26"/>
    <p:sldId id="305" r:id="rId27"/>
    <p:sldId id="306" r:id="rId28"/>
    <p:sldId id="308" r:id="rId29"/>
    <p:sldId id="30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E0262-88A4-E44D-8A59-F4863F76EBF3}" v="15" dt="2022-03-07T15:14:40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4" autoAdjust="0"/>
    <p:restoredTop sz="89796"/>
  </p:normalViewPr>
  <p:slideViewPr>
    <p:cSldViewPr snapToGrid="0">
      <p:cViewPr>
        <p:scale>
          <a:sx n="93" d="100"/>
          <a:sy n="93" d="100"/>
        </p:scale>
        <p:origin x="135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cuna" userId="67db10cf-d3f3-454d-a6f4-7ffae06dac58" providerId="ADAL" clId="{E5CE0262-88A4-E44D-8A59-F4863F76EBF3}"/>
    <pc:docChg chg="undo custSel modSld sldOrd">
      <pc:chgData name="Samuel Acuna" userId="67db10cf-d3f3-454d-a6f4-7ffae06dac58" providerId="ADAL" clId="{E5CE0262-88A4-E44D-8A59-F4863F76EBF3}" dt="2022-03-07T15:15:25.313" v="81" actId="20578"/>
      <pc:docMkLst>
        <pc:docMk/>
      </pc:docMkLst>
      <pc:sldChg chg="modSp mod">
        <pc:chgData name="Samuel Acuna" userId="67db10cf-d3f3-454d-a6f4-7ffae06dac58" providerId="ADAL" clId="{E5CE0262-88A4-E44D-8A59-F4863F76EBF3}" dt="2022-03-07T15:12:59.405" v="63" actId="20577"/>
        <pc:sldMkLst>
          <pc:docMk/>
          <pc:sldMk cId="762616611" sldId="271"/>
        </pc:sldMkLst>
        <pc:spChg chg="mod">
          <ac:chgData name="Samuel Acuna" userId="67db10cf-d3f3-454d-a6f4-7ffae06dac58" providerId="ADAL" clId="{E5CE0262-88A4-E44D-8A59-F4863F76EBF3}" dt="2022-03-07T15:12:42.115" v="27" actId="6549"/>
          <ac:spMkLst>
            <pc:docMk/>
            <pc:sldMk cId="762616611" sldId="271"/>
            <ac:spMk id="2" creationId="{B8A29DD5-83AE-2C47-AF9D-FCF860F2E541}"/>
          </ac:spMkLst>
        </pc:spChg>
        <pc:spChg chg="mod">
          <ac:chgData name="Samuel Acuna" userId="67db10cf-d3f3-454d-a6f4-7ffae06dac58" providerId="ADAL" clId="{E5CE0262-88A4-E44D-8A59-F4863F76EBF3}" dt="2022-03-07T15:12:59.405" v="63" actId="20577"/>
          <ac:spMkLst>
            <pc:docMk/>
            <pc:sldMk cId="762616611" sldId="271"/>
            <ac:spMk id="6" creationId="{0038EDCB-E561-CF4E-9744-273326BD8A28}"/>
          </ac:spMkLst>
        </pc:spChg>
      </pc:sldChg>
      <pc:sldChg chg="modSp mod">
        <pc:chgData name="Samuel Acuna" userId="67db10cf-d3f3-454d-a6f4-7ffae06dac58" providerId="ADAL" clId="{E5CE0262-88A4-E44D-8A59-F4863F76EBF3}" dt="2022-03-07T15:13:20.651" v="66" actId="20577"/>
        <pc:sldMkLst>
          <pc:docMk/>
          <pc:sldMk cId="1527477290" sldId="272"/>
        </pc:sldMkLst>
        <pc:spChg chg="mod">
          <ac:chgData name="Samuel Acuna" userId="67db10cf-d3f3-454d-a6f4-7ffae06dac58" providerId="ADAL" clId="{E5CE0262-88A4-E44D-8A59-F4863F76EBF3}" dt="2022-03-07T15:13:20.651" v="66" actId="20577"/>
          <ac:spMkLst>
            <pc:docMk/>
            <pc:sldMk cId="1527477290" sldId="272"/>
            <ac:spMk id="12" creationId="{A0064DA8-CB82-CC4C-A3A9-56C8F4C59ECF}"/>
          </ac:spMkLst>
        </pc:spChg>
      </pc:sldChg>
      <pc:sldChg chg="addSp delSp modSp mod">
        <pc:chgData name="Samuel Acuna" userId="67db10cf-d3f3-454d-a6f4-7ffae06dac58" providerId="ADAL" clId="{E5CE0262-88A4-E44D-8A59-F4863F76EBF3}" dt="2022-03-07T15:15:11.643" v="80" actId="1076"/>
        <pc:sldMkLst>
          <pc:docMk/>
          <pc:sldMk cId="3241246560" sldId="287"/>
        </pc:sldMkLst>
        <pc:spChg chg="mod">
          <ac:chgData name="Samuel Acuna" userId="67db10cf-d3f3-454d-a6f4-7ffae06dac58" providerId="ADAL" clId="{E5CE0262-88A4-E44D-8A59-F4863F76EBF3}" dt="2022-03-07T15:15:08.964" v="79" actId="1076"/>
          <ac:spMkLst>
            <pc:docMk/>
            <pc:sldMk cId="3241246560" sldId="287"/>
            <ac:spMk id="7" creationId="{B6BDDA10-5421-5146-A5E4-8AFF74DBD58C}"/>
          </ac:spMkLst>
        </pc:spChg>
        <pc:spChg chg="mod">
          <ac:chgData name="Samuel Acuna" userId="67db10cf-d3f3-454d-a6f4-7ffae06dac58" providerId="ADAL" clId="{E5CE0262-88A4-E44D-8A59-F4863F76EBF3}" dt="2022-03-07T15:15:11.643" v="80" actId="1076"/>
          <ac:spMkLst>
            <pc:docMk/>
            <pc:sldMk cId="3241246560" sldId="287"/>
            <ac:spMk id="8" creationId="{116F8FEE-D314-5542-96C0-FAA1D7B5E8DD}"/>
          </ac:spMkLst>
        </pc:spChg>
        <pc:spChg chg="del">
          <ac:chgData name="Samuel Acuna" userId="67db10cf-d3f3-454d-a6f4-7ffae06dac58" providerId="ADAL" clId="{E5CE0262-88A4-E44D-8A59-F4863F76EBF3}" dt="2022-03-07T15:14:57.251" v="75" actId="478"/>
          <ac:spMkLst>
            <pc:docMk/>
            <pc:sldMk cId="3241246560" sldId="287"/>
            <ac:spMk id="9" creationId="{9A91D85D-9CBB-424B-B0D6-BE3E535C8789}"/>
          </ac:spMkLst>
        </pc:spChg>
        <pc:spChg chg="del">
          <ac:chgData name="Samuel Acuna" userId="67db10cf-d3f3-454d-a6f4-7ffae06dac58" providerId="ADAL" clId="{E5CE0262-88A4-E44D-8A59-F4863F76EBF3}" dt="2022-03-07T15:15:06.157" v="78" actId="478"/>
          <ac:spMkLst>
            <pc:docMk/>
            <pc:sldMk cId="3241246560" sldId="287"/>
            <ac:spMk id="12" creationId="{D992984D-EA03-F046-A636-30101A76766D}"/>
          </ac:spMkLst>
        </pc:spChg>
        <pc:spChg chg="del">
          <ac:chgData name="Samuel Acuna" userId="67db10cf-d3f3-454d-a6f4-7ffae06dac58" providerId="ADAL" clId="{E5CE0262-88A4-E44D-8A59-F4863F76EBF3}" dt="2022-03-07T15:15:04.198" v="77" actId="478"/>
          <ac:spMkLst>
            <pc:docMk/>
            <pc:sldMk cId="3241246560" sldId="287"/>
            <ac:spMk id="13" creationId="{E3BD09A0-F57B-A840-AB5F-9D6EF9EA9F8F}"/>
          </ac:spMkLst>
        </pc:spChg>
        <pc:picChg chg="add mod">
          <ac:chgData name="Samuel Acuna" userId="67db10cf-d3f3-454d-a6f4-7ffae06dac58" providerId="ADAL" clId="{E5CE0262-88A4-E44D-8A59-F4863F76EBF3}" dt="2022-03-07T15:14:52.374" v="73" actId="14100"/>
          <ac:picMkLst>
            <pc:docMk/>
            <pc:sldMk cId="3241246560" sldId="287"/>
            <ac:picMk id="4" creationId="{1CBD7FB8-6E50-804A-B313-D8FF1739DF6E}"/>
          </ac:picMkLst>
        </pc:picChg>
        <pc:picChg chg="del">
          <ac:chgData name="Samuel Acuna" userId="67db10cf-d3f3-454d-a6f4-7ffae06dac58" providerId="ADAL" clId="{E5CE0262-88A4-E44D-8A59-F4863F76EBF3}" dt="2022-03-07T15:14:46.475" v="70" actId="478"/>
          <ac:picMkLst>
            <pc:docMk/>
            <pc:sldMk cId="3241246560" sldId="287"/>
            <ac:picMk id="5" creationId="{7A9D2BA3-F493-E64C-A640-72166A29259D}"/>
          </ac:picMkLst>
        </pc:picChg>
        <pc:picChg chg="add mod">
          <ac:chgData name="Samuel Acuna" userId="67db10cf-d3f3-454d-a6f4-7ffae06dac58" providerId="ADAL" clId="{E5CE0262-88A4-E44D-8A59-F4863F76EBF3}" dt="2022-03-07T15:15:00.863" v="76" actId="1076"/>
          <ac:picMkLst>
            <pc:docMk/>
            <pc:sldMk cId="3241246560" sldId="287"/>
            <ac:picMk id="10" creationId="{9391FD94-0591-FA4E-A868-B31721C9C889}"/>
          </ac:picMkLst>
        </pc:picChg>
        <pc:picChg chg="del">
          <ac:chgData name="Samuel Acuna" userId="67db10cf-d3f3-454d-a6f4-7ffae06dac58" providerId="ADAL" clId="{E5CE0262-88A4-E44D-8A59-F4863F76EBF3}" dt="2022-03-07T15:14:54.272" v="74" actId="478"/>
          <ac:picMkLst>
            <pc:docMk/>
            <pc:sldMk cId="3241246560" sldId="287"/>
            <ac:picMk id="11" creationId="{96883CF3-8A3D-2241-B35A-EEACC84C1394}"/>
          </ac:picMkLst>
        </pc:picChg>
      </pc:sldChg>
      <pc:sldChg chg="ord">
        <pc:chgData name="Samuel Acuna" userId="67db10cf-d3f3-454d-a6f4-7ffae06dac58" providerId="ADAL" clId="{E5CE0262-88A4-E44D-8A59-F4863F76EBF3}" dt="2022-03-07T15:15:25.313" v="81" actId="20578"/>
        <pc:sldMkLst>
          <pc:docMk/>
          <pc:sldMk cId="2441238004" sldId="28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61A05-2721-40C2-B8C2-7BCE475E6A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BB2FB-6345-45FF-A90E-A01D6AFF79C4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F89ED-19FF-448D-9637-AB3A68F3EE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22E37-F0B4-44B7-8973-6E792D97CB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99FB7-5EAD-4BB8-B680-95975632F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72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978D-169D-4110-A16B-2595AC07B6B0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850F2-B22E-4775-A903-A41CD4C74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86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0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0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8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0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9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8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0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850F2-B22E-4775-A903-A41CD4C742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8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3A58B-049D-654D-BEBD-C7DA70C72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4972" y="476886"/>
            <a:ext cx="5062656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34976" y="1825625"/>
            <a:ext cx="5063311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C3839-7DF4-4E41-8E84-F182EFCDDF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2A9C-1E11-804F-A182-B4172150205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F1305B8-47C0-4CBB-93CD-22BDCC264D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666749"/>
            <a:ext cx="5429250" cy="27622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5D2AF6-38E5-1948-88A5-CEB705BE9B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62E18D-F9C8-47C7-8617-DFB664E2F84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8200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581577-C057-45A2-B749-3430CF2C70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38409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AC63E75D-D294-452D-9607-53E7ABB2C9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618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E956804B-9D6F-4AD0-8128-D8DC8854918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38826" y="2257426"/>
            <a:ext cx="2414974" cy="23431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143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052084"/>
            <a:ext cx="10515600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DDD3281-14A8-49A7-89F0-29102D1B3D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1AD30BA-A625-481B-9506-9004496BCCC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908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F9441A21-4A84-4DCD-A224-3E786D973C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43400" y="2000250"/>
            <a:ext cx="1752600" cy="401955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3765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4404732"/>
            <a:ext cx="12192000" cy="2453267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11114955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11116392" cy="21665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3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el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32066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449659"/>
            <a:ext cx="3044283" cy="444933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D014ABE5-1C38-8345-BEB2-1410DD5325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36F5C14A-3387-4347-8FC9-D6B985B936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9935" y="1"/>
            <a:ext cx="405993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204108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411D86D-6464-4193-B9C7-01E2210AF2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369928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853069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ig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CD7549E-9974-41E1-932B-C0E09619082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8344" y="348342"/>
            <a:ext cx="11495312" cy="6161315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</p:spTree>
    <p:extLst>
      <p:ext uri="{BB962C8B-B14F-4D97-AF65-F5344CB8AC3E}">
        <p14:creationId xmlns:p14="http://schemas.microsoft.com/office/powerpoint/2010/main" val="16969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65B9C0-64E1-4F10-A420-57946092E9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51443-CDF4-F24C-BF62-FEFE1D44E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3883"/>
            <a:ext cx="10515600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3734117"/>
            <a:ext cx="10515600" cy="191427"/>
          </a:xfrm>
        </p:spPr>
        <p:txBody>
          <a:bodyPr>
            <a:noAutofit/>
          </a:bodyPr>
          <a:lstStyle>
            <a:lvl1pPr marL="0" indent="0" algn="l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C2223-C718-CB4B-A498-9FA3BC3F29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76481-C8B1-0646-BDFA-E7FA7855F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39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ex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3000-9059-F242-BFC7-D3476742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9E08D85-50E5-2B4D-80EB-00D1EAE3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5CBE4-563A-D841-9BEA-46948AF41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0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FB6F3-3BC7-1C4F-9255-29CAB8328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650542-D63B-7144-A0B4-7F42B25A4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895D4E9-4B55-B54C-9F7F-B53CE7F5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72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latin typeface="+mj-lt"/>
              </a:rPr>
              <a:t>Click to edit Master title style</a:t>
            </a:r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666F-6EC4-EF4D-9DC8-55E415C0AA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98A7D-9F25-8B46-995D-6FF24D9402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88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7726680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7726680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527799-5F95-7A46-91FF-C84397848F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10" y="941400"/>
            <a:ext cx="3042295" cy="2873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0854B-3B74-354A-A455-79BEEF1C30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1110" y="3427630"/>
            <a:ext cx="2874981" cy="191665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F56B9-4558-3140-A779-EC2E8AACC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BF1C7-7D91-B94C-A8DC-8EE24EF38C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687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ADFA3-51F7-AD42-9660-8867FD2408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FBE69-6564-D148-8817-195FF3DDF0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33D326-4CBB-4145-83B2-E3EA4FA0C3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FB8592-D77F-FA4C-92B3-BC7A3AB5B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96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AF61B8-3556-684A-A5EB-77E4C0BC7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435CBF-537C-E747-B1EA-8906C7ACA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499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EBE3B8-52B9-1140-846F-F14A770873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9A72E3-B025-CC4F-BC2C-429FB258CF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A302FA-184A-E443-959A-FDD7425FFE0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1C051-C34A-214D-9EEE-A8D70F7FA38D}"/>
              </a:ext>
            </a:extLst>
          </p:cNvPr>
          <p:cNvSpPr/>
          <p:nvPr userDrawn="1"/>
        </p:nvSpPr>
        <p:spPr>
          <a:xfrm>
            <a:off x="3592551" y="2665142"/>
            <a:ext cx="5006898" cy="1527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138" y="3012371"/>
            <a:ext cx="4207726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2138" y="3629880"/>
            <a:ext cx="4207726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CD8B-D06D-1041-905C-3228F869F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45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CA6C-CB8E-AB4A-BF41-47C69A654D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442D-21E6-F141-B2A1-150B5BB09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73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84082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C8E707-79A3-6949-99A1-E3646AAE5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B76C35-5455-E14D-ABC2-DD1379D912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834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270C5-7E52-A347-8D62-366C590406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0EFC8D-C93E-8348-864E-3E637D4D8B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78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77420" y="2134112"/>
            <a:ext cx="11237169" cy="1821487"/>
          </a:xfrm>
        </p:spPr>
        <p:txBody>
          <a:bodyPr anchor="t">
            <a:noAutofit/>
          </a:bodyPr>
          <a:lstStyle>
            <a:lvl1pPr>
              <a:defRPr sz="3000"/>
            </a:lvl1pPr>
          </a:lstStyle>
          <a:p>
            <a:pPr algn="ctr"/>
            <a:endParaRPr lang="en-US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ubtitle 5"/>
          <p:cNvSpPr>
            <a:spLocks noGrp="1"/>
          </p:cNvSpPr>
          <p:nvPr>
            <p:ph type="subTitle" idx="1" hasCustomPrompt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F2270-EF24-EA46-B8E8-4462F6A78E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6941" y="484551"/>
            <a:ext cx="2874981" cy="115557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414DE-AD3F-AD4E-85B2-49234D5BD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80" y="1939591"/>
            <a:ext cx="12188825" cy="2258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477416" y="4796530"/>
            <a:ext cx="11237168" cy="1940172"/>
          </a:xfrm>
        </p:spPr>
        <p:txBody>
          <a:bodyPr>
            <a:noAutofit/>
          </a:bodyPr>
          <a:lstStyle>
            <a:lvl1pPr marL="0" indent="0">
              <a:buNone/>
              <a:defRPr sz="1800" spc="200" baseline="0"/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Samuel A. </a:t>
            </a:r>
            <a:r>
              <a:rPr lang="en-US" dirty="0" err="1">
                <a:solidFill>
                  <a:schemeClr val="tx1"/>
                </a:solidFill>
              </a:rPr>
              <a:t>Acuña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 Dec 2017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2"/>
                </a:solidFill>
              </a:rPr>
              <a:t>Mechanical Engineering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University of Wisconsin–Madison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20" y="1879662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04222-AB1B-174A-903E-4E5F0E04E6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B32A8-3EC9-F942-96A3-39A5D3C63C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D2E836-DBDE-6044-9984-320D7718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17" y="2134111"/>
            <a:ext cx="11237164" cy="1821487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7114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5648"/>
            <a:ext cx="11198772" cy="2988298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18033"/>
            <a:ext cx="11198772" cy="1325880"/>
          </a:xfrm>
        </p:spPr>
        <p:txBody>
          <a:bodyPr/>
          <a:lstStyle>
            <a:lvl1pPr marL="0" indent="0" algn="l">
              <a:buNone/>
              <a:defRPr sz="1800" cap="none" spc="150" baseline="0">
                <a:solidFill>
                  <a:schemeClr val="tx1"/>
                </a:solidFill>
                <a:latin typeface="+mj-lt"/>
                <a:ea typeface="Tw Cen MT" charset="0"/>
                <a:cs typeface="Tw Cen M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8F16A-9D28-3649-9927-0E19A9D7F2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AFC7-EDD2-F142-B778-A0E060023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9467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43002"/>
            <a:ext cx="11277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1330-F056-744E-BCDA-65821CA47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8956E-C4A8-A649-A94B-95BAC0E717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1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2"/>
            <a:ext cx="5562600" cy="5349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5AD15-418C-7048-B4C0-7D3BE3FAC6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2A09B-82D6-BC40-B12A-090FE7F34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45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554037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66912"/>
            <a:ext cx="5540375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3000"/>
            <a:ext cx="55626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6912"/>
            <a:ext cx="5562600" cy="446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57F3C95-086F-B54C-B876-167873C2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991E9-E98C-0D49-85C1-C33579BE5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F1C86-129A-E743-A78A-4DC120094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0000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5AA35-1AD8-1241-A83E-DB8AB9C3F5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FDD39-5E9B-AB4C-8789-7E1FFE9E07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BFA9B-652D-4C62-AB0D-B89EFBCE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96" y="1958824"/>
            <a:ext cx="6301409" cy="61023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F11438-F542-41F4-A64E-E80DDA16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5296" y="2576333"/>
            <a:ext cx="6301409" cy="191427"/>
          </a:xfrm>
        </p:spPr>
        <p:txBody>
          <a:bodyPr>
            <a:no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3CDF89-E5F2-7143-802E-E3DCDF1ED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45296" y="3151188"/>
            <a:ext cx="6301409" cy="1430751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B37C-32A2-3040-B008-721849463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A5D5B-AEAA-074A-94CC-BB493FDF10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9544-6F40-7B42-B0C6-25A97EB441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536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" y="0"/>
            <a:ext cx="35744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3576761" y="-4763"/>
            <a:ext cx="6400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87330"/>
            <a:ext cx="2666011" cy="1878981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660" y="190501"/>
            <a:ext cx="7703143" cy="6302374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13809"/>
            <a:ext cx="2666011" cy="447699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0929E1-4CAD-F448-86A5-6368544AEA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856250-B76F-6E48-BDF6-A7981B31A4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401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305984"/>
            <a:ext cx="12192000" cy="42587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dirty="0">
              <a:noFill/>
            </a:endParaRPr>
          </a:p>
        </p:txBody>
      </p:sp>
      <p:pic>
        <p:nvPicPr>
          <p:cNvPr id="4" name="Picture 5" descr="2014-9-3 11 Powerpoint Widescreen_3 Section Break Slide GREEN.png"/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4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4817" y="1310218"/>
            <a:ext cx="3913717" cy="425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74613" y="2875512"/>
            <a:ext cx="5682217" cy="114610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3000" b="1" kern="1000" spc="-80" baseline="0">
                <a:solidFill>
                  <a:schemeClr val="bg1"/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Slide title here sentence case up to two lines in length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B68E-BDA4-7345-BAF2-57FBB2E250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9E9CAF-6FFD-E64A-9373-E9EB115CA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3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4E32C79D-8FDD-9C43-82A3-5A384BD6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10CA0F3-0E47-5F4A-9D91-4617E536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7D941-7504-E341-8EAE-BD074B522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9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721B136-5B8D-8041-BC9F-35D852ABFC6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09550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453CEA80-94EA-3247-92F6-F827BA72CF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03698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7069FA88-7985-974C-99A9-73C9644DE45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97849" y="209551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A8FF3F6A-14D7-BE4E-B8E2-C6809021613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09550" y="3517899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8C77F40E-F342-C941-879B-D81B64F5B44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203698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EFDE6D49-29D8-AE43-86B1-F866D991D34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97846" y="3517898"/>
            <a:ext cx="3784600" cy="313054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A979B42-A57A-434C-99B5-E2AF2C0763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009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03700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1F44BF-20DD-7444-84BA-A5B494EB25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7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D3873FC-ADF7-4BE9-8172-41E2F2FBEFE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78644" y="0"/>
            <a:ext cx="3713356" cy="6857999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Montserrat Light" panose="00000400000000000000" pitchFamily="50" charset="0"/>
              </a:defRPr>
            </a:lvl1pPr>
          </a:lstStyle>
          <a:p>
            <a:r>
              <a:rPr lang="en-US" dirty="0"/>
              <a:t>Drag your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7493619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7494588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7E860-CC7C-2A43-A259-10B150B0618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2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243F-E453-564B-9530-25886EC2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476886"/>
            <a:ext cx="4994063" cy="61023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0B43-6EEE-2745-BEF9-B4B3BA1282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1825625"/>
            <a:ext cx="4994709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11769-47E9-1C44-BDE2-A1C42D3C19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5664" y="0"/>
            <a:ext cx="609633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9BC12-5606-B64D-8614-BD7BB7AB1D6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13DFB-4D42-49ED-89E4-4F0D5E15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886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CE2F2-50B7-45A7-A752-331D60C05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20CD4-804B-6F4D-8C94-6F31BF61F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838" y="64707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A57C8-5936-4048-93E2-2CC94939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687" r:id="rId4"/>
    <p:sldLayoutId id="2147483689" r:id="rId5"/>
    <p:sldLayoutId id="2147483673" r:id="rId6"/>
    <p:sldLayoutId id="2147483677" r:id="rId7"/>
    <p:sldLayoutId id="2147483678" r:id="rId8"/>
    <p:sldLayoutId id="2147483679" r:id="rId9"/>
    <p:sldLayoutId id="2147483680" r:id="rId10"/>
    <p:sldLayoutId id="2147483669" r:id="rId11"/>
    <p:sldLayoutId id="2147483675" r:id="rId12"/>
    <p:sldLayoutId id="2147483674" r:id="rId13"/>
    <p:sldLayoutId id="2147483683" r:id="rId14"/>
    <p:sldLayoutId id="2147483682" r:id="rId15"/>
    <p:sldLayoutId id="2147483651" r:id="rId16"/>
    <p:sldLayoutId id="2147483667" r:id="rId17"/>
    <p:sldLayoutId id="2147483681" r:id="rId18"/>
    <p:sldLayoutId id="2147483665" r:id="rId19"/>
    <p:sldLayoutId id="2147483676" r:id="rId20"/>
    <p:sldLayoutId id="2147483688" r:id="rId21"/>
    <p:sldLayoutId id="2147483713" r:id="rId2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180" y="66485"/>
            <a:ext cx="12188825" cy="8832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20" y="0"/>
            <a:ext cx="12188825" cy="6400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014A74A-BA78-6346-96DC-76610D376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B229FC3-3BF3-9047-A720-D2A9746D0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6" y="73471"/>
            <a:ext cx="11277599" cy="87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997"/>
            <a:ext cx="11277600" cy="5340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3392" y="6589986"/>
            <a:ext cx="768607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C57BDD5-4F3A-AA49-B3C3-F13F44ACB2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98A24F-EF77-DF45-A911-E3C450C08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" y="6589986"/>
            <a:ext cx="3463159" cy="278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2"/>
          </a:solidFill>
          <a:latin typeface="+mj-lt"/>
          <a:ea typeface="Cambria" charset="0"/>
          <a:cs typeface="Cambri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120">
          <p15:clr>
            <a:srgbClr val="F26B43"/>
          </p15:clr>
        </p15:guide>
        <p15:guide id="5" orient="horz" pos="7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uelAcunaPhD/tutorial_makingFigures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tiff"/><Relationship Id="rId4" Type="http://schemas.openxmlformats.org/officeDocument/2006/relationships/image" Target="../media/image21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amuelAcunaPhD/tutorial_makingFigures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D2758D-4D54-4E4B-9614-5BC6A4D53BC8}"/>
              </a:ext>
            </a:extLst>
          </p:cNvPr>
          <p:cNvSpPr txBox="1">
            <a:spLocks/>
          </p:cNvSpPr>
          <p:nvPr/>
        </p:nvSpPr>
        <p:spPr>
          <a:xfrm>
            <a:off x="838200" y="2150533"/>
            <a:ext cx="10515600" cy="1583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Making Figures: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/>
              <a:t>from MatLab to Adobe Illustrator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038EDCB-E561-CF4E-9744-273326BD8A28}"/>
              </a:ext>
            </a:extLst>
          </p:cNvPr>
          <p:cNvSpPr txBox="1">
            <a:spLocks/>
          </p:cNvSpPr>
          <p:nvPr/>
        </p:nvSpPr>
        <p:spPr>
          <a:xfrm>
            <a:off x="838201" y="5860493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Created by: Samuel Acuña, Ph.D.</a:t>
            </a:r>
          </a:p>
          <a:p>
            <a:pPr lvl="0" algn="l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Date Created: </a:t>
            </a:r>
            <a:r>
              <a:rPr lang="en-US" sz="1600" dirty="0">
                <a:solidFill>
                  <a:srgbClr val="00B0F0"/>
                </a:solidFill>
              </a:rPr>
              <a:t>23 Jan 2019 	Date Updated: 07 Mar 2022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B6B5CB5-094F-0648-8C64-8CFB2338E442}"/>
              </a:ext>
            </a:extLst>
          </p:cNvPr>
          <p:cNvSpPr txBox="1">
            <a:spLocks/>
          </p:cNvSpPr>
          <p:nvPr/>
        </p:nvSpPr>
        <p:spPr>
          <a:xfrm>
            <a:off x="11786838" y="64707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A57C8-5936-4048-93E2-2CC94939D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DFAF0A-55B8-DC47-848E-BF21F7D77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A29DD5-83AE-2C47-AF9D-FCF860F2E541}"/>
              </a:ext>
            </a:extLst>
          </p:cNvPr>
          <p:cNvSpPr/>
          <p:nvPr/>
        </p:nvSpPr>
        <p:spPr>
          <a:xfrm>
            <a:off x="2302314" y="3742901"/>
            <a:ext cx="7587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Download examples: </a:t>
            </a:r>
            <a:r>
              <a:rPr lang="en-US" dirty="0">
                <a:hlinkClick r:id="rId2"/>
              </a:rPr>
              <a:t>https://github.com/SamuelAcunaPhD/tutorial_makingFigures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1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issues with MatLab figures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32A8B8-6187-F649-8B77-5D16EC27F3F4}"/>
              </a:ext>
            </a:extLst>
          </p:cNvPr>
          <p:cNvGrpSpPr/>
          <p:nvPr/>
        </p:nvGrpSpPr>
        <p:grpSpPr>
          <a:xfrm>
            <a:off x="6336998" y="1335022"/>
            <a:ext cx="5224444" cy="1341995"/>
            <a:chOff x="6562394" y="1403715"/>
            <a:chExt cx="5224444" cy="134199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EC7359-13FB-D14D-B5F9-04DF98D0A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62394" y="1797632"/>
              <a:ext cx="5224444" cy="9480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74D283-8BA0-D948-9DE3-4021DEC4828D}"/>
                </a:ext>
              </a:extLst>
            </p:cNvPr>
            <p:cNvSpPr txBox="1"/>
            <p:nvPr/>
          </p:nvSpPr>
          <p:spPr>
            <a:xfrm>
              <a:off x="8118693" y="1403715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Inconsistent sizing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9FBD25-32DD-0046-AEA8-ADA28EEAD42E}"/>
              </a:ext>
            </a:extLst>
          </p:cNvPr>
          <p:cNvGrpSpPr/>
          <p:nvPr/>
        </p:nvGrpSpPr>
        <p:grpSpPr>
          <a:xfrm>
            <a:off x="6783751" y="3145246"/>
            <a:ext cx="4330937" cy="2995541"/>
            <a:chOff x="7046799" y="3429000"/>
            <a:chExt cx="4330937" cy="29955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97676E-DCF3-7043-8BEB-70715A43C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46799" y="3822918"/>
              <a:ext cx="4330937" cy="26016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841C7E-B4BB-3140-83B9-008BF7BF8F5B}"/>
                </a:ext>
              </a:extLst>
            </p:cNvPr>
            <p:cNvSpPr txBox="1"/>
            <p:nvPr/>
          </p:nvSpPr>
          <p:spPr>
            <a:xfrm>
              <a:off x="7977628" y="3429000"/>
              <a:ext cx="235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Font and axis scaling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651E05-5C52-264F-83D4-BA7DAA6FBB79}"/>
              </a:ext>
            </a:extLst>
          </p:cNvPr>
          <p:cNvGrpSpPr/>
          <p:nvPr/>
        </p:nvGrpSpPr>
        <p:grpSpPr>
          <a:xfrm>
            <a:off x="838200" y="2006020"/>
            <a:ext cx="4731840" cy="3546942"/>
            <a:chOff x="679404" y="2427101"/>
            <a:chExt cx="4731840" cy="354694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7C117DA-975E-404D-8E91-BEF56DC9376A}"/>
                </a:ext>
              </a:extLst>
            </p:cNvPr>
            <p:cNvGrpSpPr/>
            <p:nvPr/>
          </p:nvGrpSpPr>
          <p:grpSpPr>
            <a:xfrm>
              <a:off x="679404" y="2427101"/>
              <a:ext cx="3633165" cy="3546942"/>
              <a:chOff x="187274" y="1456451"/>
              <a:chExt cx="3633165" cy="354694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3387CC-B8AE-824E-BE5D-69F615D5A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3219" y="2580710"/>
                <a:ext cx="2907220" cy="242268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27A09CC-F3A0-0E45-93C7-C86C14A28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7274" y="1456451"/>
                <a:ext cx="1451888" cy="25684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754B57-951F-CB4F-8488-ED6D0B6E60FB}"/>
                </a:ext>
              </a:extLst>
            </p:cNvPr>
            <p:cNvSpPr txBox="1"/>
            <p:nvPr/>
          </p:nvSpPr>
          <p:spPr>
            <a:xfrm>
              <a:off x="2360488" y="2569910"/>
              <a:ext cx="30507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saved differently than it looked like on screen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19373E-5554-D343-B275-F255696E593C}"/>
              </a:ext>
            </a:extLst>
          </p:cNvPr>
          <p:cNvSpPr txBox="1"/>
          <p:nvPr/>
        </p:nvSpPr>
        <p:spPr>
          <a:xfrm>
            <a:off x="128886" y="638111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dummyFigure_v1.m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7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Get MatLab to do as much formatting as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719"/>
            <a:ext cx="10515600" cy="4063482"/>
          </a:xfrm>
        </p:spPr>
        <p:txBody>
          <a:bodyPr>
            <a:normAutofit/>
          </a:bodyPr>
          <a:lstStyle/>
          <a:p>
            <a:r>
              <a:rPr lang="en-US" b="1" dirty="0"/>
              <a:t>Do this through code</a:t>
            </a:r>
            <a:r>
              <a:rPr lang="en-US" dirty="0"/>
              <a:t>, not through Plot Tools or the Property Inspector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probably need to regenerate your figure. Don’t want to work it again by hand.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access </a:t>
            </a:r>
            <a:r>
              <a:rPr lang="en-US" b="1" dirty="0"/>
              <a:t>Plot Tools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type: 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&gt;&gt; 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plottools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or click the icon: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access the </a:t>
            </a:r>
            <a:r>
              <a:rPr lang="en-US" b="1" dirty="0"/>
              <a:t>Property Inspector: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type: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&gt;&gt; inspect </a:t>
            </a:r>
            <a:endParaRPr lang="en-US" dirty="0"/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11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DAD92A-D5E2-1A4A-9759-983454442C0F}"/>
              </a:ext>
            </a:extLst>
          </p:cNvPr>
          <p:cNvGrpSpPr/>
          <p:nvPr/>
        </p:nvGrpSpPr>
        <p:grpSpPr>
          <a:xfrm>
            <a:off x="2752933" y="3493701"/>
            <a:ext cx="7739841" cy="939800"/>
            <a:chOff x="2752933" y="2536525"/>
            <a:chExt cx="7739841" cy="939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9AE184-B0F4-8840-B139-59A753909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2933" y="2536525"/>
              <a:ext cx="6654800" cy="939800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18A2063-4179-404D-A79E-F1CAF16DD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5590" y="2743200"/>
              <a:ext cx="939451" cy="4133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393E2E-1916-434E-A772-7F6BEA24A33C}"/>
                </a:ext>
              </a:extLst>
            </p:cNvPr>
            <p:cNvSpPr txBox="1"/>
            <p:nvPr/>
          </p:nvSpPr>
          <p:spPr>
            <a:xfrm>
              <a:off x="9645041" y="2536525"/>
              <a:ext cx="8477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Plot Tools</a:t>
              </a: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7AA895-346F-954E-82CD-0D7DF50A7091}"/>
              </a:ext>
            </a:extLst>
          </p:cNvPr>
          <p:cNvSpPr txBox="1">
            <a:spLocks/>
          </p:cNvSpPr>
          <p:nvPr/>
        </p:nvSpPr>
        <p:spPr>
          <a:xfrm>
            <a:off x="822533" y="5672962"/>
            <a:ext cx="10515600" cy="104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BUT, </a:t>
            </a:r>
            <a:r>
              <a:rPr lang="en-US" dirty="0"/>
              <a:t>this is a good way to get a sense of what properties </a:t>
            </a:r>
            <a:r>
              <a:rPr lang="en-US" b="1" i="1" dirty="0"/>
              <a:t>can </a:t>
            </a:r>
            <a:r>
              <a:rPr lang="en-US" dirty="0"/>
              <a:t>be changed.</a:t>
            </a:r>
          </a:p>
          <a:p>
            <a:r>
              <a:rPr lang="en-US" b="1" dirty="0"/>
              <a:t>AND, </a:t>
            </a:r>
            <a:r>
              <a:rPr lang="en-US" dirty="0"/>
              <a:t>can </a:t>
            </a:r>
            <a:r>
              <a:rPr lang="en-US" i="1" dirty="0">
                <a:solidFill>
                  <a:srgbClr val="7030A0"/>
                </a:solidFill>
              </a:rPr>
              <a:t>file &gt; generate code</a:t>
            </a:r>
            <a:r>
              <a:rPr lang="en-US" dirty="0"/>
              <a:t> to make your changes reproducible.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Get MatLab to do as much formatting as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A127C1-2502-E34E-8560-87FBEF4BA3DC}"/>
              </a:ext>
            </a:extLst>
          </p:cNvPr>
          <p:cNvSpPr txBox="1">
            <a:spLocks/>
          </p:cNvSpPr>
          <p:nvPr/>
        </p:nvSpPr>
        <p:spPr>
          <a:xfrm>
            <a:off x="6080333" y="2029217"/>
            <a:ext cx="5489986" cy="430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Don’t worry too much about automating: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Fonts (Arial vs Times)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Legend 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Spacing between subplots, labels, titles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Font Styles (bold, italics, underline)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79F7B5-F47A-BE42-9290-451D8323F6ED}"/>
              </a:ext>
            </a:extLst>
          </p:cNvPr>
          <p:cNvSpPr txBox="1">
            <a:spLocks/>
          </p:cNvSpPr>
          <p:nvPr/>
        </p:nvSpPr>
        <p:spPr>
          <a:xfrm>
            <a:off x="875254" y="2029217"/>
            <a:ext cx="5489986" cy="457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things to automate: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Figure background 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 widths and styles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Sizing: plots, axes, fonts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Axis limits &amp; ticks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Leave room for a legend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Legends and Marker Styles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Marker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Layout of how data is presented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29D8A-5068-924F-BF96-C0BF4591A903}"/>
              </a:ext>
            </a:extLst>
          </p:cNvPr>
          <p:cNvSpPr txBox="1"/>
          <p:nvPr/>
        </p:nvSpPr>
        <p:spPr>
          <a:xfrm>
            <a:off x="128886" y="638111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dummyFigure_v2.m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95514-D3D6-AF44-B171-E827C037C0FB}"/>
              </a:ext>
            </a:extLst>
          </p:cNvPr>
          <p:cNvSpPr txBox="1"/>
          <p:nvPr/>
        </p:nvSpPr>
        <p:spPr>
          <a:xfrm>
            <a:off x="3064934" y="1188836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 plot elements by changing their </a:t>
            </a:r>
            <a:r>
              <a:rPr lang="en-US" b="1" dirty="0"/>
              <a:t>handles</a:t>
            </a:r>
          </a:p>
        </p:txBody>
      </p:sp>
    </p:spTree>
    <p:extLst>
      <p:ext uri="{BB962C8B-B14F-4D97-AF65-F5344CB8AC3E}">
        <p14:creationId xmlns:p14="http://schemas.microsoft.com/office/powerpoint/2010/main" val="420274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0878F8-D8E6-AA4B-9DAD-DE39E2BF911E}"/>
              </a:ext>
            </a:extLst>
          </p:cNvPr>
          <p:cNvSpPr txBox="1">
            <a:spLocks/>
          </p:cNvSpPr>
          <p:nvPr/>
        </p:nvSpPr>
        <p:spPr>
          <a:xfrm>
            <a:off x="5317446" y="1855307"/>
            <a:ext cx="7469392" cy="369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Set your </a:t>
            </a:r>
            <a:r>
              <a:rPr lang="en-US" b="1" dirty="0"/>
              <a:t>default figure preferences</a:t>
            </a:r>
            <a:r>
              <a:rPr lang="en-US" dirty="0"/>
              <a:t>, either: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at the start of the script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 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" pitchFamily="2" charset="0"/>
              </a:rPr>
              <a:t>startup.m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Exa</a:t>
            </a:r>
            <a:r>
              <a:rPr lang="en-US" dirty="0" err="1"/>
              <a:t>mples</a:t>
            </a:r>
            <a:r>
              <a:rPr lang="en-US" dirty="0"/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defRPr/>
            </a:pP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example2_preferencesAtStartOfScript.m</a:t>
            </a:r>
          </a:p>
          <a:p>
            <a:pPr algn="l">
              <a:defRPr/>
            </a:pP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example3a_preferencesInStartupFile.m</a:t>
            </a:r>
          </a:p>
          <a:p>
            <a:pPr algn="l">
              <a:defRPr/>
            </a:pP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example3b_startupFile.m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BADF34E-3534-6B49-A60C-2F3089580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9516F-7EE3-0044-B88C-D54AAE588049}"/>
              </a:ext>
            </a:extLst>
          </p:cNvPr>
          <p:cNvGrpSpPr/>
          <p:nvPr/>
        </p:nvGrpSpPr>
        <p:grpSpPr>
          <a:xfrm>
            <a:off x="563671" y="1415439"/>
            <a:ext cx="3333344" cy="3312244"/>
            <a:chOff x="1002082" y="2029214"/>
            <a:chExt cx="3333344" cy="33122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9BE58D-1223-0148-BCB8-B44E3FCD9B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72791" y="3093297"/>
              <a:ext cx="1262635" cy="2248161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FD1FB50-F90D-C844-9912-0E8720AB27E0}"/>
                </a:ext>
              </a:extLst>
            </p:cNvPr>
            <p:cNvGrpSpPr/>
            <p:nvPr/>
          </p:nvGrpSpPr>
          <p:grpSpPr>
            <a:xfrm>
              <a:off x="1002082" y="2029214"/>
              <a:ext cx="2158391" cy="1277655"/>
              <a:chOff x="4931341" y="772723"/>
              <a:chExt cx="2158391" cy="1277655"/>
            </a:xfrm>
          </p:grpSpPr>
          <p:sp>
            <p:nvSpPr>
              <p:cNvPr id="3" name="Rounded Rectangular Callout 2">
                <a:extLst>
                  <a:ext uri="{FF2B5EF4-FFF2-40B4-BE49-F238E27FC236}">
                    <a16:creationId xmlns:a16="http://schemas.microsoft.com/office/drawing/2014/main" id="{E79B5343-B1E0-4E49-8AE4-1FB227B1031B}"/>
                  </a:ext>
                </a:extLst>
              </p:cNvPr>
              <p:cNvSpPr/>
              <p:nvPr/>
            </p:nvSpPr>
            <p:spPr>
              <a:xfrm>
                <a:off x="4931341" y="772723"/>
                <a:ext cx="2070709" cy="1277655"/>
              </a:xfrm>
              <a:prstGeom prst="wedgeRoundRectCallout">
                <a:avLst>
                  <a:gd name="adj1" fmla="val 42761"/>
                  <a:gd name="adj2" fmla="val 83742"/>
                  <a:gd name="adj3" fmla="val 16667"/>
                </a:avLst>
              </a:prstGeom>
              <a:solidFill>
                <a:srgbClr val="FFFD78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itle 5">
                <a:extLst>
                  <a:ext uri="{FF2B5EF4-FFF2-40B4-BE49-F238E27FC236}">
                    <a16:creationId xmlns:a16="http://schemas.microsoft.com/office/drawing/2014/main" id="{E003B03B-1C09-CD4A-A737-412EEA40F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9023" y="847880"/>
                <a:ext cx="2070709" cy="115239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47500" lnSpcReduction="2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000" b="1" kern="1200" spc="0" baseline="0">
                    <a:solidFill>
                      <a:schemeClr val="tx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It looks like you are trying to make a figure.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Would you like help</a:t>
                </a:r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</p:grpSp>
      </p:grpSp>
      <p:sp>
        <p:nvSpPr>
          <p:cNvPr id="11" name="Title 5">
            <a:extLst>
              <a:ext uri="{FF2B5EF4-FFF2-40B4-BE49-F238E27FC236}">
                <a16:creationId xmlns:a16="http://schemas.microsoft.com/office/drawing/2014/main" id="{88D68B36-B084-4A4D-AFCD-43A3C113EACA}"/>
              </a:ext>
            </a:extLst>
          </p:cNvPr>
          <p:cNvSpPr txBox="1">
            <a:spLocks/>
          </p:cNvSpPr>
          <p:nvPr/>
        </p:nvSpPr>
        <p:spPr>
          <a:xfrm>
            <a:off x="7286978" y="630461"/>
            <a:ext cx="1663427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 Tip!</a:t>
            </a:r>
          </a:p>
        </p:txBody>
      </p:sp>
    </p:spTree>
    <p:extLst>
      <p:ext uri="{BB962C8B-B14F-4D97-AF65-F5344CB8AC3E}">
        <p14:creationId xmlns:p14="http://schemas.microsoft.com/office/powerpoint/2010/main" val="345805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387FA-50BB-6648-9A89-4AD91A013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14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8915B4-86D7-224C-8566-A0F96F930CDC}"/>
              </a:ext>
            </a:extLst>
          </p:cNvPr>
          <p:cNvSpPr txBox="1">
            <a:spLocks/>
          </p:cNvSpPr>
          <p:nvPr/>
        </p:nvSpPr>
        <p:spPr>
          <a:xfrm>
            <a:off x="3097696" y="2111224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Basic Steps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F2D14DB-89BB-8E4F-80F2-3138DFC66C4F}"/>
              </a:ext>
            </a:extLst>
          </p:cNvPr>
          <p:cNvSpPr txBox="1">
            <a:spLocks/>
          </p:cNvSpPr>
          <p:nvPr/>
        </p:nvSpPr>
        <p:spPr>
          <a:xfrm>
            <a:off x="3097696" y="2728733"/>
            <a:ext cx="6301409" cy="19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Making Figures: from MatLab to Adobe Illustrator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02DF11A-D2B4-C44C-AA6A-C33606980867}"/>
              </a:ext>
            </a:extLst>
          </p:cNvPr>
          <p:cNvSpPr txBox="1">
            <a:spLocks/>
          </p:cNvSpPr>
          <p:nvPr/>
        </p:nvSpPr>
        <p:spPr>
          <a:xfrm>
            <a:off x="3097696" y="3303588"/>
            <a:ext cx="7273855" cy="143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Get MatLab to do as much formatting as possible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Export figure to a vector file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Touch up figure in Adobe Illustrator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AB8050B-CBEB-1E45-A15A-4321F6761AC8}"/>
              </a:ext>
            </a:extLst>
          </p:cNvPr>
          <p:cNvSpPr txBox="1">
            <a:spLocks/>
          </p:cNvSpPr>
          <p:nvPr/>
        </p:nvSpPr>
        <p:spPr>
          <a:xfrm>
            <a:off x="11939238" y="66231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A57C8-5936-4048-93E2-2CC94939D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88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en-US" dirty="0"/>
              <a:t>Export figure to a vector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D40542-8A4E-8F49-8EC5-0D110B36FBC0}"/>
              </a:ext>
            </a:extLst>
          </p:cNvPr>
          <p:cNvGrpSpPr/>
          <p:nvPr/>
        </p:nvGrpSpPr>
        <p:grpSpPr>
          <a:xfrm>
            <a:off x="1772268" y="1633097"/>
            <a:ext cx="8647463" cy="4820779"/>
            <a:chOff x="1927647" y="1633097"/>
            <a:chExt cx="8647463" cy="482077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6BCA0B-73D3-214F-A700-F709D6BD3258}"/>
                </a:ext>
              </a:extLst>
            </p:cNvPr>
            <p:cNvGrpSpPr/>
            <p:nvPr/>
          </p:nvGrpSpPr>
          <p:grpSpPr>
            <a:xfrm>
              <a:off x="1927647" y="1633097"/>
              <a:ext cx="3742516" cy="4820779"/>
              <a:chOff x="4670848" y="1633097"/>
              <a:chExt cx="3742516" cy="482077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3FA0067-209B-024E-B2D6-6517B0679B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70848" y="2299249"/>
                <a:ext cx="3742516" cy="36255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F3623F-CB7B-094D-B8A9-FF309A8BE737}"/>
                  </a:ext>
                </a:extLst>
              </p:cNvPr>
              <p:cNvSpPr txBox="1"/>
              <p:nvPr/>
            </p:nvSpPr>
            <p:spPr>
              <a:xfrm>
                <a:off x="5859868" y="1633097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Raster File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CA8E7D-ED9E-9340-A0D9-77A52490C89F}"/>
                  </a:ext>
                </a:extLst>
              </p:cNvPr>
              <p:cNvSpPr txBox="1"/>
              <p:nvPr/>
            </p:nvSpPr>
            <p:spPr>
              <a:xfrm>
                <a:off x="5654684" y="6084544"/>
                <a:ext cx="17748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.</a:t>
                </a:r>
                <a:r>
                  <a:rPr lang="en-US" dirty="0" err="1"/>
                  <a:t>png</a:t>
                </a:r>
                <a:r>
                  <a:rPr lang="en-US" dirty="0"/>
                  <a:t>, .bmp, .jpg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356A702-0B23-1F46-B4A4-A21D0E8DD6A6}"/>
                </a:ext>
              </a:extLst>
            </p:cNvPr>
            <p:cNvGrpSpPr/>
            <p:nvPr/>
          </p:nvGrpSpPr>
          <p:grpSpPr>
            <a:xfrm>
              <a:off x="7089731" y="1633097"/>
              <a:ext cx="3485379" cy="4820779"/>
              <a:chOff x="8872529" y="1633097"/>
              <a:chExt cx="3485379" cy="482077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1601AA-FDFC-6645-BA14-BE3519AC57B7}"/>
                  </a:ext>
                </a:extLst>
              </p:cNvPr>
              <p:cNvSpPr txBox="1"/>
              <p:nvPr/>
            </p:nvSpPr>
            <p:spPr>
              <a:xfrm>
                <a:off x="9741228" y="1633097"/>
                <a:ext cx="1351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Vector File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2631812-D14D-DF49-B35B-2AF263F737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3240" t="55664" r="54512" b="32644"/>
              <a:stretch/>
            </p:blipFill>
            <p:spPr>
              <a:xfrm>
                <a:off x="8872529" y="2232093"/>
                <a:ext cx="3485379" cy="369271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B47496-7E45-B648-B35F-1F6521D9777E}"/>
                  </a:ext>
                </a:extLst>
              </p:cNvPr>
              <p:cNvSpPr txBox="1"/>
              <p:nvPr/>
            </p:nvSpPr>
            <p:spPr>
              <a:xfrm>
                <a:off x="9542488" y="6084544"/>
                <a:ext cx="1749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.eps, . pdf, .</a:t>
                </a:r>
                <a:r>
                  <a:rPr lang="en-US" dirty="0" err="1"/>
                  <a:t>svg</a:t>
                </a:r>
                <a:endParaRPr lang="en-US" dirty="0"/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058B7F39-2B7D-9C4F-A1A1-E88EF93C5C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3971" y="5432084"/>
            <a:ext cx="738660" cy="7223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662479-6008-6241-A2A0-004ABB4DBC3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0883" y="5403166"/>
            <a:ext cx="738660" cy="75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en-US" dirty="0"/>
              <a:t>Export figure to a vector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3176"/>
          </a:xfrm>
        </p:spPr>
        <p:txBody>
          <a:bodyPr>
            <a:normAutofit/>
          </a:bodyPr>
          <a:lstStyle/>
          <a:p>
            <a:r>
              <a:rPr lang="en-US" b="1" dirty="0"/>
              <a:t>Do NOT save using the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MatLab often exports a file with the “boxes” error, which randomly divides up your figure elements into weird unusable chunks. Usually when you have subplots.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48AA33-A2F8-1749-B7BA-21B698A5D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3873" y="3546678"/>
            <a:ext cx="2113552" cy="2345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54A39-AC13-7240-8BCF-413B40EA6F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9778"/>
          <a:stretch/>
        </p:blipFill>
        <p:spPr>
          <a:xfrm>
            <a:off x="6196591" y="3399261"/>
            <a:ext cx="2113552" cy="7088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FA952C-F4A9-2649-940B-B4C1FAFF72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223" r="68437" b="17848"/>
          <a:stretch/>
        </p:blipFill>
        <p:spPr>
          <a:xfrm>
            <a:off x="6491081" y="4322992"/>
            <a:ext cx="667105" cy="1218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9AB48E-BEB5-E54D-BBBF-E523B520E07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2152" b="-102"/>
          <a:stretch/>
        </p:blipFill>
        <p:spPr>
          <a:xfrm>
            <a:off x="6824633" y="5731916"/>
            <a:ext cx="2113552" cy="4210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5DED19-30DF-044A-A605-86BECECEC7A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562" t="30223" r="-958" b="17848"/>
          <a:stretch/>
        </p:blipFill>
        <p:spPr>
          <a:xfrm>
            <a:off x="7408842" y="4322991"/>
            <a:ext cx="1466713" cy="1218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E3FDE3A5-A7EE-D345-90EA-B0E1501263C8}"/>
              </a:ext>
            </a:extLst>
          </p:cNvPr>
          <p:cNvSpPr/>
          <p:nvPr/>
        </p:nvSpPr>
        <p:spPr>
          <a:xfrm>
            <a:off x="5055152" y="4397781"/>
            <a:ext cx="493712" cy="488515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5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 startAt="2"/>
            </a:pPr>
            <a:r>
              <a:rPr lang="en-US" dirty="0"/>
              <a:t>Export figure to a vector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43176"/>
          </a:xfrm>
        </p:spPr>
        <p:txBody>
          <a:bodyPr>
            <a:normAutofit/>
          </a:bodyPr>
          <a:lstStyle/>
          <a:p>
            <a:r>
              <a:rPr lang="en-US" b="1" dirty="0"/>
              <a:t>Do NOT save using the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MatLab often exports a file with the “boxes” error, which randomly divides up your figure elements into weird unusable chunks. Usually when you have subplots.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Unable to accurately specific size and dimensions of figure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Imaged saved is proportional to size of figure window, and can be messed up if you resize the window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3D5E52-707D-8745-A7ED-1CAE670B0529}"/>
              </a:ext>
            </a:extLst>
          </p:cNvPr>
          <p:cNvSpPr txBox="1">
            <a:spLocks/>
          </p:cNvSpPr>
          <p:nvPr/>
        </p:nvSpPr>
        <p:spPr>
          <a:xfrm>
            <a:off x="838200" y="4368801"/>
            <a:ext cx="7551057" cy="201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things to automate: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PaperUnits</a:t>
            </a:r>
            <a:r>
              <a:rPr lang="en-US" dirty="0"/>
              <a:t> (centimeters, inches,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PaperPosition</a:t>
            </a:r>
            <a:r>
              <a:rPr lang="en-US" dirty="0"/>
              <a:t> (use to set size of image)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print</a:t>
            </a:r>
            <a:r>
              <a:rPr lang="en-US" dirty="0"/>
              <a:t> to save as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’-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depsc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’</a:t>
            </a:r>
            <a:r>
              <a:rPr lang="en-US" dirty="0"/>
              <a:t>,  a colorized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.eps </a:t>
            </a:r>
            <a:r>
              <a:rPr lang="en-US" dirty="0"/>
              <a:t>file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better than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.pdf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3476AC-C061-B64F-BB95-A2A6C533260C}"/>
              </a:ext>
            </a:extLst>
          </p:cNvPr>
          <p:cNvGrpSpPr/>
          <p:nvPr/>
        </p:nvGrpSpPr>
        <p:grpSpPr>
          <a:xfrm>
            <a:off x="8022476" y="3849574"/>
            <a:ext cx="3331324" cy="2995774"/>
            <a:chOff x="8022476" y="3849574"/>
            <a:chExt cx="3331324" cy="29957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3F6ACC-E83E-E641-A896-4E384C7F5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527984" y="5374957"/>
              <a:ext cx="825816" cy="1470391"/>
            </a:xfrm>
            <a:prstGeom prst="rect">
              <a:avLst/>
            </a:prstGeom>
          </p:spPr>
        </p:pic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C6161689-86EA-FB47-BC71-E18C7944394B}"/>
                </a:ext>
              </a:extLst>
            </p:cNvPr>
            <p:cNvSpPr/>
            <p:nvPr/>
          </p:nvSpPr>
          <p:spPr>
            <a:xfrm>
              <a:off x="8022476" y="3849574"/>
              <a:ext cx="2533385" cy="1716827"/>
            </a:xfrm>
            <a:prstGeom prst="wedgeRoundRectCallout">
              <a:avLst>
                <a:gd name="adj1" fmla="val 41427"/>
                <a:gd name="adj2" fmla="val 68335"/>
                <a:gd name="adj3" fmla="val 16667"/>
              </a:avLst>
            </a:prstGeom>
            <a:solidFill>
              <a:srgbClr val="FFFD78">
                <a:alpha val="50196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 Tip!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Match the figure size to the publication requirements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1 column = 90 mm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1.5 columns = 140 mm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2 columns = 190 mm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072D67-9BF7-1249-BE87-26020E15BEFA}"/>
              </a:ext>
            </a:extLst>
          </p:cNvPr>
          <p:cNvSpPr txBox="1"/>
          <p:nvPr/>
        </p:nvSpPr>
        <p:spPr>
          <a:xfrm>
            <a:off x="128886" y="638111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dummyFigure_v3.m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9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387FA-50BB-6648-9A89-4AD91A013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8915B4-86D7-224C-8566-A0F96F930CDC}"/>
              </a:ext>
            </a:extLst>
          </p:cNvPr>
          <p:cNvSpPr txBox="1">
            <a:spLocks/>
          </p:cNvSpPr>
          <p:nvPr/>
        </p:nvSpPr>
        <p:spPr>
          <a:xfrm>
            <a:off x="3097696" y="2111224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Basic Steps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F2D14DB-89BB-8E4F-80F2-3138DFC66C4F}"/>
              </a:ext>
            </a:extLst>
          </p:cNvPr>
          <p:cNvSpPr txBox="1">
            <a:spLocks/>
          </p:cNvSpPr>
          <p:nvPr/>
        </p:nvSpPr>
        <p:spPr>
          <a:xfrm>
            <a:off x="3097696" y="2728733"/>
            <a:ext cx="6301409" cy="19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Making Figures: from MatLab to Adobe Illustrator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02DF11A-D2B4-C44C-AA6A-C33606980867}"/>
              </a:ext>
            </a:extLst>
          </p:cNvPr>
          <p:cNvSpPr txBox="1">
            <a:spLocks/>
          </p:cNvSpPr>
          <p:nvPr/>
        </p:nvSpPr>
        <p:spPr>
          <a:xfrm>
            <a:off x="3097696" y="3303588"/>
            <a:ext cx="7273855" cy="143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Get MatLab to do as much formatting as possible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Export figure to a vector file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Touch up figure in Adobe Illustrator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AB8050B-CBEB-1E45-A15A-4321F6761AC8}"/>
              </a:ext>
            </a:extLst>
          </p:cNvPr>
          <p:cNvSpPr txBox="1">
            <a:spLocks/>
          </p:cNvSpPr>
          <p:nvPr/>
        </p:nvSpPr>
        <p:spPr>
          <a:xfrm>
            <a:off x="11939238" y="66231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A57C8-5936-4048-93E2-2CC94939D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1AD236-24BB-D444-9095-3F45657F4881}"/>
              </a:ext>
            </a:extLst>
          </p:cNvPr>
          <p:cNvSpPr/>
          <p:nvPr/>
        </p:nvSpPr>
        <p:spPr>
          <a:xfrm>
            <a:off x="2169090" y="4996252"/>
            <a:ext cx="81586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0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everything we do after this point is </a:t>
            </a:r>
            <a:r>
              <a:rPr lang="en-US" sz="20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automated</a:t>
            </a:r>
            <a:r>
              <a:rPr lang="en-US" sz="20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If you need to regenerate your figure, you will need to manually repeat almost everything you do from this point on. </a:t>
            </a:r>
          </a:p>
        </p:txBody>
      </p:sp>
    </p:spTree>
    <p:extLst>
      <p:ext uri="{BB962C8B-B14F-4D97-AF65-F5344CB8AC3E}">
        <p14:creationId xmlns:p14="http://schemas.microsoft.com/office/powerpoint/2010/main" val="148836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Vector Graphics Editors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9EDAC-C118-1341-B800-EE6D09D1FE41}"/>
              </a:ext>
            </a:extLst>
          </p:cNvPr>
          <p:cNvSpPr txBox="1"/>
          <p:nvPr/>
        </p:nvSpPr>
        <p:spPr>
          <a:xfrm>
            <a:off x="838200" y="1202499"/>
            <a:ext cx="878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apps all have the same basic functionality, but the layout of the tools will differ.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6AE326-B253-BB47-8134-156538264277}"/>
              </a:ext>
            </a:extLst>
          </p:cNvPr>
          <p:cNvGrpSpPr/>
          <p:nvPr/>
        </p:nvGrpSpPr>
        <p:grpSpPr>
          <a:xfrm>
            <a:off x="1192212" y="2072119"/>
            <a:ext cx="10007991" cy="3843298"/>
            <a:chOff x="838200" y="1871702"/>
            <a:chExt cx="10007991" cy="38432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ED53D29-3654-5840-BA2F-84497E4A9CC0}"/>
                </a:ext>
              </a:extLst>
            </p:cNvPr>
            <p:cNvGrpSpPr/>
            <p:nvPr/>
          </p:nvGrpSpPr>
          <p:grpSpPr>
            <a:xfrm>
              <a:off x="7994128" y="1871702"/>
              <a:ext cx="2852063" cy="3843298"/>
              <a:chOff x="763567" y="1946753"/>
              <a:chExt cx="2852063" cy="384329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A21ADD59-B640-C842-BCCD-7FAAB8679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6265" y="1946753"/>
                <a:ext cx="2706666" cy="2706666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9C5ACC-F7BA-EF47-9D9A-9464F81843A8}"/>
                  </a:ext>
                </a:extLst>
              </p:cNvPr>
              <p:cNvSpPr txBox="1"/>
              <p:nvPr/>
            </p:nvSpPr>
            <p:spPr>
              <a:xfrm>
                <a:off x="763567" y="5143720"/>
                <a:ext cx="28520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Inkscape</a:t>
                </a:r>
              </a:p>
              <a:p>
                <a:r>
                  <a:rPr lang="en-US" dirty="0"/>
                  <a:t>(open source, Win &amp; Mac)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3713139-C4E3-C14C-9DCA-763C6A1A76F2}"/>
                </a:ext>
              </a:extLst>
            </p:cNvPr>
            <p:cNvGrpSpPr/>
            <p:nvPr/>
          </p:nvGrpSpPr>
          <p:grpSpPr>
            <a:xfrm>
              <a:off x="4310754" y="2006472"/>
              <a:ext cx="2806466" cy="3708528"/>
              <a:chOff x="4520853" y="2081523"/>
              <a:chExt cx="2806466" cy="370852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51067C-8CE8-F84A-8798-1996AE3DCA4F}"/>
                  </a:ext>
                </a:extLst>
              </p:cNvPr>
              <p:cNvSpPr txBox="1"/>
              <p:nvPr/>
            </p:nvSpPr>
            <p:spPr>
              <a:xfrm>
                <a:off x="4940484" y="5143720"/>
                <a:ext cx="1967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Affinity Designer</a:t>
                </a:r>
              </a:p>
              <a:p>
                <a:pPr algn="ctr"/>
                <a:r>
                  <a:rPr lang="en-US" dirty="0"/>
                  <a:t>($50, Win &amp; Mac)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FBB1A3F-DF02-8340-944F-3E14FB13A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20853" y="2081523"/>
                <a:ext cx="2806466" cy="2571896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84C1E71-7BA0-6C4B-8C7A-524A161A7C2D}"/>
                </a:ext>
              </a:extLst>
            </p:cNvPr>
            <p:cNvGrpSpPr/>
            <p:nvPr/>
          </p:nvGrpSpPr>
          <p:grpSpPr>
            <a:xfrm>
              <a:off x="838200" y="2006472"/>
              <a:ext cx="2595647" cy="3708528"/>
              <a:chOff x="7807613" y="2081523"/>
              <a:chExt cx="2595647" cy="370852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0B9DBBE-54B6-034F-82A9-97281EBB1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6980" y="2081523"/>
                <a:ext cx="2456912" cy="240279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FCA4D9-CAD5-B44E-BCB2-3A8AA7022AE8}"/>
                  </a:ext>
                </a:extLst>
              </p:cNvPr>
              <p:cNvSpPr txBox="1"/>
              <p:nvPr/>
            </p:nvSpPr>
            <p:spPr>
              <a:xfrm>
                <a:off x="7807613" y="5143720"/>
                <a:ext cx="25956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Adobe Illustrator</a:t>
                </a:r>
              </a:p>
              <a:p>
                <a:pPr algn="ctr"/>
                <a:r>
                  <a:rPr lang="en-US" dirty="0"/>
                  <a:t>($240/year, Win &amp; Mac)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203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1AB1E-4C0D-3A41-9D76-9ACE0C52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37" y="2058260"/>
            <a:ext cx="4994063" cy="61023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FF96-7D25-F943-BD70-7E70BC8B23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2028" y="2894399"/>
            <a:ext cx="4994709" cy="1767429"/>
          </a:xfrm>
        </p:spPr>
        <p:txBody>
          <a:bodyPr/>
          <a:lstStyle/>
          <a:p>
            <a:r>
              <a:rPr lang="en-US" dirty="0"/>
              <a:t>Getting nice figures out of MatLab is annoying and unintuitive. </a:t>
            </a:r>
          </a:p>
          <a:p>
            <a:r>
              <a:rPr lang="en-US" dirty="0"/>
              <a:t>This training covers the basic process that I use regularly.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6D29D-3BB2-D14A-8507-E3C42336D5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BA52C6-1D92-6F42-BB3B-022518EA4856}"/>
              </a:ext>
            </a:extLst>
          </p:cNvPr>
          <p:cNvSpPr txBox="1">
            <a:spLocks/>
          </p:cNvSpPr>
          <p:nvPr/>
        </p:nvSpPr>
        <p:spPr>
          <a:xfrm>
            <a:off x="6095664" y="228114"/>
            <a:ext cx="6096336" cy="3195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64DA8-CB82-CC4C-A3A9-56C8F4C59ECF}"/>
              </a:ext>
            </a:extLst>
          </p:cNvPr>
          <p:cNvSpPr txBox="1"/>
          <p:nvPr/>
        </p:nvSpPr>
        <p:spPr>
          <a:xfrm>
            <a:off x="492028" y="4968559"/>
            <a:ext cx="5020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Download examples:</a:t>
            </a:r>
          </a:p>
          <a:p>
            <a:r>
              <a:rPr lang="en-US" sz="1400" dirty="0">
                <a:hlinkClick r:id="rId2"/>
              </a:rPr>
              <a:t>https://github.com/SamuelAcunaPhD/tutorial_makingFigures </a:t>
            </a:r>
            <a:endParaRPr lang="en-US" sz="1400" dirty="0"/>
          </a:p>
          <a:p>
            <a:r>
              <a:rPr lang="en-US" sz="1400" dirty="0">
                <a:solidFill>
                  <a:schemeClr val="tx2"/>
                </a:solidFill>
              </a:rPr>
              <a:t>Note: created using R2018a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48D3C9-997C-7043-BFDD-C709A0327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368" y="1598014"/>
            <a:ext cx="5344355" cy="3875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747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416"/>
            <a:ext cx="5702735" cy="575262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Bef>
                <a:spcPts val="2200"/>
              </a:spcBef>
            </a:pPr>
            <a:endParaRPr lang="en-US" dirty="0"/>
          </a:p>
          <a:p>
            <a:pPr>
              <a:spcBef>
                <a:spcPts val="2200"/>
              </a:spcBef>
            </a:pPr>
            <a:r>
              <a:rPr lang="en-US" dirty="0"/>
              <a:t>Important elements: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Layers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Selection Tool (v)  vs Direct Selection Tool (a)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Type tool (t)  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Pen tool (p) 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Eyedropper tool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Fill Color vs Line Color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Stroke </a:t>
            </a:r>
          </a:p>
          <a:p>
            <a:pPr marL="342900" indent="-3429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dirty="0"/>
              <a:t>Artboard tool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2131D-C05C-A94F-9902-33B2EBB43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35" y="1733347"/>
            <a:ext cx="431800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9F506-E641-F643-B57C-D55E85C1D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935" y="2579727"/>
            <a:ext cx="4318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52EC55-8CA5-544C-AD6A-1CEC36E3D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507" y="3161664"/>
            <a:ext cx="406400" cy="35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49CD2-C117-C64A-8F6F-58DCDFEFC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507" y="3668799"/>
            <a:ext cx="4064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B9592F-71B9-1441-ABBB-6DC0FBDB2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083" y="4173503"/>
            <a:ext cx="419100" cy="368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0C16D3-E110-5643-A1EB-93CA751096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7740" y="4453004"/>
            <a:ext cx="419100" cy="62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1CB248-8B72-F047-AADD-E8C4B3C847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3145" y="4891154"/>
            <a:ext cx="381000" cy="36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533B93-7A29-854D-8E71-93955A6F4F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6940" y="1733347"/>
            <a:ext cx="2641600" cy="9017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571AD73-7E37-7648-B74E-3086A860A83B}"/>
              </a:ext>
            </a:extLst>
          </p:cNvPr>
          <p:cNvGrpSpPr/>
          <p:nvPr/>
        </p:nvGrpSpPr>
        <p:grpSpPr>
          <a:xfrm>
            <a:off x="7836530" y="967600"/>
            <a:ext cx="3517270" cy="4922799"/>
            <a:chOff x="8318170" y="1458315"/>
            <a:chExt cx="3517270" cy="49227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8158D5-CB86-D14A-B4EC-1CC2CC5ABB11}"/>
                </a:ext>
              </a:extLst>
            </p:cNvPr>
            <p:cNvSpPr/>
            <p:nvPr/>
          </p:nvSpPr>
          <p:spPr>
            <a:xfrm>
              <a:off x="8318170" y="1458315"/>
              <a:ext cx="3468668" cy="4922799"/>
            </a:xfrm>
            <a:prstGeom prst="rect">
              <a:avLst/>
            </a:prstGeom>
            <a:solidFill>
              <a:schemeClr val="accent6"/>
            </a:solidFill>
            <a:effectLst>
              <a:outerShdw blurRad="152400" dist="165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4FEE4B-1868-804E-B236-32F96B9AFD6D}"/>
                </a:ext>
              </a:extLst>
            </p:cNvPr>
            <p:cNvSpPr txBox="1"/>
            <p:nvPr/>
          </p:nvSpPr>
          <p:spPr>
            <a:xfrm>
              <a:off x="8415879" y="1556601"/>
              <a:ext cx="34195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New to Vector editing?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Work through the exercise:</a:t>
              </a:r>
            </a:p>
            <a:p>
              <a:r>
                <a:rPr lang="en-US" dirty="0" err="1">
                  <a:solidFill>
                    <a:srgbClr val="00B0F0"/>
                  </a:solidFill>
                </a:rPr>
                <a:t>example_illustrator_basics.ai</a:t>
              </a:r>
              <a:endParaRPr lang="en-US" dirty="0">
                <a:solidFill>
                  <a:srgbClr val="00B0F0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F0093B3-5D80-6943-82AC-79A62D3C1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00382" y="2676293"/>
              <a:ext cx="1615966" cy="34290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27FD0DC-C4ED-8340-A633-F103517C1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6940" y="5417728"/>
            <a:ext cx="4191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59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0A067-F07B-0046-8728-F04690F2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 startAt="3"/>
            </a:pPr>
            <a:r>
              <a:rPr lang="en-US" dirty="0"/>
              <a:t>Touch up figure in Adobe Illustrator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954"/>
            <a:ext cx="10515600" cy="9676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Step 1</a:t>
            </a:r>
            <a:r>
              <a:rPr lang="en-US" dirty="0"/>
              <a:t>: Create new document. Set artboard size (width is most important)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3D7D8-5345-6F42-BFAB-4823A919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24" y="2229633"/>
            <a:ext cx="6405976" cy="3560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FEE4B-1868-804E-B236-32F96B9AFD6D}"/>
              </a:ext>
            </a:extLst>
          </p:cNvPr>
          <p:cNvSpPr txBox="1"/>
          <p:nvPr/>
        </p:nvSpPr>
        <p:spPr>
          <a:xfrm>
            <a:off x="8936482" y="3106455"/>
            <a:ext cx="287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Note</a:t>
            </a:r>
            <a:r>
              <a:rPr lang="en-US" dirty="0"/>
              <a:t>: by creating a new document, I have better control over the size and layers. So, I prefer this over opening my MatLab generated .eps file directly in Illustrator.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35FD88-FDBF-6C4E-A42D-098AA2947EE9}"/>
              </a:ext>
            </a:extLst>
          </p:cNvPr>
          <p:cNvSpPr txBox="1">
            <a:spLocks/>
          </p:cNvSpPr>
          <p:nvPr/>
        </p:nvSpPr>
        <p:spPr>
          <a:xfrm>
            <a:off x="838200" y="5569027"/>
            <a:ext cx="5702735" cy="901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Step 2</a:t>
            </a:r>
            <a:r>
              <a:rPr lang="en-US" dirty="0"/>
              <a:t>: Set up workspace. Show rulers.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9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359"/>
            <a:ext cx="6213953" cy="5389368"/>
          </a:xfrm>
        </p:spPr>
        <p:txBody>
          <a:bodyPr>
            <a:normAutofit/>
          </a:bodyPr>
          <a:lstStyle/>
          <a:p>
            <a:r>
              <a:rPr lang="en-US" b="1" dirty="0"/>
              <a:t>Step 3</a:t>
            </a:r>
            <a:r>
              <a:rPr lang="en-US" dirty="0"/>
              <a:t>: Place your figure (</a:t>
            </a:r>
            <a:r>
              <a:rPr lang="en-US" i="1" dirty="0">
                <a:solidFill>
                  <a:srgbClr val="7030A0"/>
                </a:solidFill>
              </a:rPr>
              <a:t>File &gt; Place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will appear as a group (</a:t>
            </a:r>
            <a:r>
              <a:rPr lang="en-US" i="1" dirty="0"/>
              <a:t>see Layers panel</a:t>
            </a:r>
            <a:r>
              <a:rPr lang="en-US" dirty="0"/>
              <a:t>). With various subgroupings, with no obvious reason why they were grouped that 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Structures you probably don’t want: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Right click to Ungroup weird </a:t>
            </a:r>
            <a:r>
              <a:rPr lang="en-US" b="1" dirty="0"/>
              <a:t>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Right click to Release </a:t>
            </a:r>
            <a:r>
              <a:rPr lang="en-US" b="1" dirty="0"/>
              <a:t>Clipping Masks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Right click to Release </a:t>
            </a:r>
            <a:r>
              <a:rPr lang="en-US" b="1" dirty="0"/>
              <a:t>Compound Paths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Optional</a:t>
            </a:r>
            <a:r>
              <a:rPr lang="en-US" dirty="0"/>
              <a:t>: Regroup logical groupings.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Delete unnecessary background elements: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White background rectangles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Extra legend entries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Unused plot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21DDD-722D-3044-9794-B95B18C4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175" y="0"/>
            <a:ext cx="4619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8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845" y="626301"/>
            <a:ext cx="6815203" cy="601924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Step 4</a:t>
            </a:r>
            <a:r>
              <a:rPr lang="en-US" dirty="0"/>
              <a:t>: Resize plots (if needed) to fill width of artboard.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Leave plenty of white space. It helps tremendously.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 spacing between subplots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Adjust spacing between titles, labels, and plots.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 and distribute tools come in handy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Finalize fonts: type, size, and styles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Finalize title and label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artboard tool </a:t>
            </a:r>
            <a:r>
              <a:rPr lang="en-US" dirty="0"/>
              <a:t>to set bottom height of figure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Pro tip</a:t>
            </a:r>
            <a:r>
              <a:rPr lang="en-US" dirty="0"/>
              <a:t>: create multiple layers, so you can try out different drafts of your layouts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Step 5</a:t>
            </a:r>
            <a:r>
              <a:rPr lang="en-US" dirty="0"/>
              <a:t>: Probably should reduce size of legend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Put legend in a new layer.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 unnecessary features (error bars)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Shorten width of symbols.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Slightly reduce font size, if desired (size: 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Finalize location of legend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FBCEB7-F42D-D048-8D75-6958C6F4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554" y="0"/>
            <a:ext cx="4225446" cy="68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359"/>
            <a:ext cx="6733975" cy="5389368"/>
          </a:xfrm>
        </p:spPr>
        <p:txBody>
          <a:bodyPr>
            <a:normAutofit/>
          </a:bodyPr>
          <a:lstStyle/>
          <a:p>
            <a:r>
              <a:rPr lang="en-US" b="1" dirty="0"/>
              <a:t>Step 6</a:t>
            </a:r>
            <a:r>
              <a:rPr lang="en-US" dirty="0"/>
              <a:t>: Finalize colors and line styles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Eyedropper tool works really well to transfer formatting across plot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sure it matches your legend!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Step 7</a:t>
            </a:r>
            <a:r>
              <a:rPr lang="en-US" dirty="0"/>
              <a:t>: Add significance stars as new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also add </a:t>
            </a:r>
            <a:r>
              <a:rPr lang="en-US" i="1" dirty="0"/>
              <a:t>p-</a:t>
            </a:r>
            <a:r>
              <a:rPr lang="en-US" dirty="0"/>
              <a:t>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font ‘symbol’ for asterisks [* vs </a:t>
            </a:r>
            <a:r>
              <a:rPr lang="en-US" dirty="0">
                <a:latin typeface="Symbol" pitchFamily="2" charset="2"/>
              </a:rPr>
              <a:t>*</a:t>
            </a:r>
            <a:r>
              <a:rPr lang="en-US" dirty="0"/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Simpler is better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 tip: create multiple layers, so you can try out different drafts of your stars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612763-9BDA-164E-9EC4-A3FFAEA2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991" y="0"/>
            <a:ext cx="406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34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624B-8B68-A14B-BA0A-0183266D0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359"/>
            <a:ext cx="5135167" cy="5389368"/>
          </a:xfrm>
        </p:spPr>
        <p:txBody>
          <a:bodyPr>
            <a:normAutofit/>
          </a:bodyPr>
          <a:lstStyle/>
          <a:p>
            <a:r>
              <a:rPr lang="en-US" b="1" dirty="0"/>
              <a:t>Step 8</a:t>
            </a:r>
            <a:r>
              <a:rPr lang="en-US" dirty="0"/>
              <a:t>: Clean up little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axis lines are in front of plot 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 sure axes scale numbers are aligned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 recommend printing a hard copy, so you can examine figure at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Step 9</a:t>
            </a:r>
            <a:r>
              <a:rPr lang="en-US" dirty="0"/>
              <a:t>: </a:t>
            </a:r>
            <a:r>
              <a:rPr lang="en-US" i="1" dirty="0"/>
              <a:t>Save As… </a:t>
            </a:r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  <a:latin typeface="Courier" pitchFamily="2" charset="0"/>
              </a:rPr>
              <a:t>.eps</a:t>
            </a:r>
            <a:r>
              <a:rPr lang="en-US" dirty="0"/>
              <a:t> file for publication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“Use Artboards”, to keep it cropped to your artboard boundaries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ED749-9CF1-1D4D-9D62-33C2AE1B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671" y="530438"/>
            <a:ext cx="5135167" cy="57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3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ED749-9CF1-1D4D-9D62-33C2AE1B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671" y="530438"/>
            <a:ext cx="5135167" cy="5797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36FAA-D067-3A42-9CAF-6C3BD7A0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5" y="1491069"/>
            <a:ext cx="5344355" cy="3875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003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5">
            <a:extLst>
              <a:ext uri="{FF2B5EF4-FFF2-40B4-BE49-F238E27FC236}">
                <a16:creationId xmlns:a16="http://schemas.microsoft.com/office/drawing/2014/main" id="{E003B03B-1C09-CD4A-A737-412EEA40FFEB}"/>
              </a:ext>
            </a:extLst>
          </p:cNvPr>
          <p:cNvSpPr txBox="1">
            <a:spLocks/>
          </p:cNvSpPr>
          <p:nvPr/>
        </p:nvSpPr>
        <p:spPr>
          <a:xfrm>
            <a:off x="2945296" y="771062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Your turn!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0878F8-D8E6-AA4B-9DAD-DE39E2BF911E}"/>
              </a:ext>
            </a:extLst>
          </p:cNvPr>
          <p:cNvSpPr txBox="1">
            <a:spLocks/>
          </p:cNvSpPr>
          <p:nvPr/>
        </p:nvSpPr>
        <p:spPr>
          <a:xfrm>
            <a:off x="3348625" y="1769836"/>
            <a:ext cx="5494750" cy="4362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/>
              <a:t>Follow the steps to touch up your MatLab figure in Illustrator (or alternative app).  Use the figure you generated, or use the copy I made:</a:t>
            </a:r>
          </a:p>
          <a:p>
            <a:pPr algn="l">
              <a:defRPr/>
            </a:pP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figure_beforeIllustator.eps</a:t>
            </a:r>
            <a:endParaRPr lang="en-US" dirty="0">
              <a:solidFill>
                <a:srgbClr val="00B0F0"/>
              </a:solidFill>
              <a:latin typeface="Courier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you need practice with vector </a:t>
            </a:r>
            <a:r>
              <a:rPr lang="en-US" dirty="0"/>
              <a:t>editing tools, run through the practice tutorial: 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example_illustrator_basics.ai</a:t>
            </a:r>
            <a:endParaRPr lang="en-US" dirty="0">
              <a:solidFill>
                <a:srgbClr val="00B0F0"/>
              </a:solidFill>
              <a:latin typeface="Courier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</a:endParaRPr>
          </a:p>
          <a:p>
            <a:pPr lvl="0" algn="l">
              <a:defRPr/>
            </a:pPr>
            <a:r>
              <a:rPr lang="en-US" dirty="0"/>
              <a:t>For guidance, check out the example figure: </a:t>
            </a:r>
            <a:r>
              <a:rPr lang="en-US" dirty="0" err="1">
                <a:solidFill>
                  <a:srgbClr val="00B0F0"/>
                </a:solidFill>
                <a:latin typeface="Courier" pitchFamily="2" charset="0"/>
              </a:rPr>
              <a:t>figure_withinIllustrator.ai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dirty="0"/>
          </a:p>
          <a:p>
            <a:pPr algn="l">
              <a:defRPr/>
            </a:pPr>
            <a:r>
              <a:rPr lang="en-US" dirty="0"/>
              <a:t>This takes practice and patience, but have fun!</a:t>
            </a:r>
            <a:endParaRPr lang="en-US" dirty="0">
              <a:solidFill>
                <a:srgbClr val="00B0F0"/>
              </a:solidFill>
              <a:latin typeface="Courier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BADF34E-3534-6B49-A60C-2F3089580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6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F5FE-2285-774F-980F-237EE5879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ED749-9CF1-1D4D-9D62-33C2AE1B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1671" y="530438"/>
            <a:ext cx="5135167" cy="5797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F36FAA-D067-3A42-9CAF-6C3BD7A0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45" y="1491069"/>
            <a:ext cx="5344355" cy="3875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120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8D2758D-4D54-4E4B-9614-5BC6A4D53BC8}"/>
              </a:ext>
            </a:extLst>
          </p:cNvPr>
          <p:cNvSpPr txBox="1">
            <a:spLocks/>
          </p:cNvSpPr>
          <p:nvPr/>
        </p:nvSpPr>
        <p:spPr>
          <a:xfrm>
            <a:off x="838200" y="3123883"/>
            <a:ext cx="10515600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 few examples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B6B5CB5-094F-0648-8C64-8CFB2338E442}"/>
              </a:ext>
            </a:extLst>
          </p:cNvPr>
          <p:cNvSpPr txBox="1">
            <a:spLocks/>
          </p:cNvSpPr>
          <p:nvPr/>
        </p:nvSpPr>
        <p:spPr>
          <a:xfrm>
            <a:off x="11786838" y="64707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A57C8-5936-4048-93E2-2CC94939D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DFAF0A-55B8-DC47-848E-BF21F7D77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407D0-927D-DD49-A860-083E96C98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C2D0E-F0FC-AE4A-ADE0-91D0E905C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9774" y="749789"/>
            <a:ext cx="7695377" cy="2046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D12CF4-4185-814B-9E32-219F2315E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9774" y="3674443"/>
            <a:ext cx="7938807" cy="2533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BDDA10-5421-5146-A5E4-8AFF74DBD58C}"/>
              </a:ext>
            </a:extLst>
          </p:cNvPr>
          <p:cNvSpPr txBox="1"/>
          <p:nvPr/>
        </p:nvSpPr>
        <p:spPr>
          <a:xfrm>
            <a:off x="605576" y="1588155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Before Illustrator</a:t>
            </a:r>
          </a:p>
          <a:p>
            <a:pPr algn="ctr"/>
            <a:r>
              <a:rPr lang="en-US" dirty="0"/>
              <a:t>(out of MatLab)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F8FEE-D314-5542-96C0-FAA1D7B5E8DD}"/>
              </a:ext>
            </a:extLst>
          </p:cNvPr>
          <p:cNvSpPr txBox="1"/>
          <p:nvPr/>
        </p:nvSpPr>
        <p:spPr>
          <a:xfrm>
            <a:off x="535043" y="4469141"/>
            <a:ext cx="2185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After Illustrator</a:t>
            </a:r>
          </a:p>
          <a:p>
            <a:pPr algn="ctr"/>
            <a:r>
              <a:rPr lang="en-US" dirty="0"/>
              <a:t>(publication worthy)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1D85D-9CBB-424B-B0D6-BE3E535C8789}"/>
              </a:ext>
            </a:extLst>
          </p:cNvPr>
          <p:cNvSpPr txBox="1"/>
          <p:nvPr/>
        </p:nvSpPr>
        <p:spPr>
          <a:xfrm>
            <a:off x="9306034" y="6604084"/>
            <a:ext cx="20425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Acuña, 2019, </a:t>
            </a:r>
            <a:r>
              <a:rPr lang="en-US" sz="1050" i="1" dirty="0"/>
              <a:t>J Electro &amp; </a:t>
            </a:r>
            <a:r>
              <a:rPr lang="en-US" sz="1050" i="1" dirty="0" err="1"/>
              <a:t>Kines</a:t>
            </a:r>
            <a:endParaRPr lang="en-US" sz="105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4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407D0-927D-DD49-A860-083E96C98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DDA10-5421-5146-A5E4-8AFF74DBD58C}"/>
              </a:ext>
            </a:extLst>
          </p:cNvPr>
          <p:cNvSpPr txBox="1"/>
          <p:nvPr/>
        </p:nvSpPr>
        <p:spPr>
          <a:xfrm>
            <a:off x="605576" y="168836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Before Illustrator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F8FEE-D314-5542-96C0-FAA1D7B5E8DD}"/>
              </a:ext>
            </a:extLst>
          </p:cNvPr>
          <p:cNvSpPr txBox="1"/>
          <p:nvPr/>
        </p:nvSpPr>
        <p:spPr>
          <a:xfrm>
            <a:off x="701757" y="479765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After Illustrator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1D85D-9CBB-424B-B0D6-BE3E535C8789}"/>
              </a:ext>
            </a:extLst>
          </p:cNvPr>
          <p:cNvSpPr txBox="1"/>
          <p:nvPr/>
        </p:nvSpPr>
        <p:spPr>
          <a:xfrm>
            <a:off x="8855097" y="6604084"/>
            <a:ext cx="2590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(In review) Acuña, 2019, </a:t>
            </a:r>
            <a:r>
              <a:rPr lang="en-US" sz="1050" i="1" dirty="0"/>
              <a:t>Hum Move Sci</a:t>
            </a:r>
            <a:endParaRPr lang="en-US" sz="1050" i="1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6F326-37E0-5B4A-9D29-34347C27A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2952" y="528213"/>
            <a:ext cx="7794560" cy="2787978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C46EB5-0EFA-5D44-B871-6B931EDA3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8120" y="3959955"/>
            <a:ext cx="7064680" cy="241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407D0-927D-DD49-A860-083E96C98D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50D885-4BCA-B148-B052-073DF25CFA9D}"/>
              </a:ext>
            </a:extLst>
          </p:cNvPr>
          <p:cNvGrpSpPr/>
          <p:nvPr/>
        </p:nvGrpSpPr>
        <p:grpSpPr>
          <a:xfrm>
            <a:off x="1919376" y="311017"/>
            <a:ext cx="8160890" cy="553998"/>
            <a:chOff x="2161749" y="999948"/>
            <a:chExt cx="8160890" cy="5539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DDA10-5421-5146-A5E4-8AFF74DBD58C}"/>
                </a:ext>
              </a:extLst>
            </p:cNvPr>
            <p:cNvSpPr txBox="1"/>
            <p:nvPr/>
          </p:nvSpPr>
          <p:spPr>
            <a:xfrm>
              <a:off x="2161749" y="1184614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Before Illustrator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F8FEE-D314-5542-96C0-FAA1D7B5E8DD}"/>
                </a:ext>
              </a:extLst>
            </p:cNvPr>
            <p:cNvSpPr txBox="1"/>
            <p:nvPr/>
          </p:nvSpPr>
          <p:spPr>
            <a:xfrm>
              <a:off x="8470850" y="999948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After Illustrator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CBD7FB8-6E50-804A-B313-D8FF1739D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2" y="1552158"/>
            <a:ext cx="5325258" cy="5325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91FD94-0591-FA4E-A868-B31721C9C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580" y="1494032"/>
            <a:ext cx="5325258" cy="53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4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387FA-50BB-6648-9A89-4AD91A013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8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8915B4-86D7-224C-8566-A0F96F930CDC}"/>
              </a:ext>
            </a:extLst>
          </p:cNvPr>
          <p:cNvSpPr txBox="1">
            <a:spLocks/>
          </p:cNvSpPr>
          <p:nvPr/>
        </p:nvSpPr>
        <p:spPr>
          <a:xfrm>
            <a:off x="3097696" y="2111224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Basic Steps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F2D14DB-89BB-8E4F-80F2-3138DFC66C4F}"/>
              </a:ext>
            </a:extLst>
          </p:cNvPr>
          <p:cNvSpPr txBox="1">
            <a:spLocks/>
          </p:cNvSpPr>
          <p:nvPr/>
        </p:nvSpPr>
        <p:spPr>
          <a:xfrm>
            <a:off x="3097696" y="2728733"/>
            <a:ext cx="6301409" cy="19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Making Figures: from MatLab to Adobe Illustrator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02DF11A-D2B4-C44C-AA6A-C33606980867}"/>
              </a:ext>
            </a:extLst>
          </p:cNvPr>
          <p:cNvSpPr txBox="1">
            <a:spLocks/>
          </p:cNvSpPr>
          <p:nvPr/>
        </p:nvSpPr>
        <p:spPr>
          <a:xfrm>
            <a:off x="3097696" y="3303588"/>
            <a:ext cx="6301409" cy="143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>
              <a:buFont typeface="+mj-lt"/>
              <a:buAutoNum type="arabicPeriod"/>
              <a:defRPr/>
            </a:pPr>
            <a:r>
              <a:rPr lang="en-US" dirty="0"/>
              <a:t>Get MatLab to do as much formatting as possible</a:t>
            </a:r>
          </a:p>
          <a:p>
            <a:pPr marL="457200" lvl="0" indent="-457200" algn="l">
              <a:buFont typeface="+mj-lt"/>
              <a:buAutoNum type="arabicPeriod"/>
              <a:defRPr/>
            </a:pPr>
            <a:r>
              <a:rPr lang="en-US" dirty="0"/>
              <a:t>Export figure to a vector file</a:t>
            </a:r>
          </a:p>
          <a:p>
            <a:pPr marL="457200" lvl="0" indent="-457200" algn="l">
              <a:buFont typeface="+mj-lt"/>
              <a:buAutoNum type="arabicPeriod"/>
              <a:defRPr/>
            </a:pPr>
            <a:r>
              <a:rPr lang="en-US" dirty="0"/>
              <a:t>Touch up figure in Adobe Illustrator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AB8050B-CBEB-1E45-A15A-4321F6761AC8}"/>
              </a:ext>
            </a:extLst>
          </p:cNvPr>
          <p:cNvSpPr txBox="1">
            <a:spLocks/>
          </p:cNvSpPr>
          <p:nvPr/>
        </p:nvSpPr>
        <p:spPr>
          <a:xfrm>
            <a:off x="11939238" y="66231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A57C8-5936-4048-93E2-2CC94939D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80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9387FA-50BB-6648-9A89-4AD91A013A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A57C8-5936-4048-93E2-2CC94939D132}" type="slidenum">
              <a:rPr lang="en-US" smtClean="0"/>
              <a:t>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E8915B4-86D7-224C-8566-A0F96F930CDC}"/>
              </a:ext>
            </a:extLst>
          </p:cNvPr>
          <p:cNvSpPr txBox="1">
            <a:spLocks/>
          </p:cNvSpPr>
          <p:nvPr/>
        </p:nvSpPr>
        <p:spPr>
          <a:xfrm>
            <a:off x="3097696" y="2111224"/>
            <a:ext cx="6301409" cy="61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Basic Steps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F2D14DB-89BB-8E4F-80F2-3138DFC66C4F}"/>
              </a:ext>
            </a:extLst>
          </p:cNvPr>
          <p:cNvSpPr txBox="1">
            <a:spLocks/>
          </p:cNvSpPr>
          <p:nvPr/>
        </p:nvSpPr>
        <p:spPr>
          <a:xfrm>
            <a:off x="3097696" y="2728733"/>
            <a:ext cx="6301409" cy="19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Making Figures: from MatLab to Adobe Illustrator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02DF11A-D2B4-C44C-AA6A-C33606980867}"/>
              </a:ext>
            </a:extLst>
          </p:cNvPr>
          <p:cNvSpPr txBox="1">
            <a:spLocks/>
          </p:cNvSpPr>
          <p:nvPr/>
        </p:nvSpPr>
        <p:spPr>
          <a:xfrm>
            <a:off x="3097696" y="3303588"/>
            <a:ext cx="7273855" cy="1430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Get MatLab to do as much formatting as possible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Export figure to a vector file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Touch up figure in Adobe Illustrator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AB8050B-CBEB-1E45-A15A-4321F6761AC8}"/>
              </a:ext>
            </a:extLst>
          </p:cNvPr>
          <p:cNvSpPr txBox="1">
            <a:spLocks/>
          </p:cNvSpPr>
          <p:nvPr/>
        </p:nvSpPr>
        <p:spPr>
          <a:xfrm>
            <a:off x="11939238" y="6623127"/>
            <a:ext cx="405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A57C8-5936-4048-93E2-2CC94939D1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52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1AFEF"/>
      </a:hlink>
      <a:folHlink>
        <a:srgbClr val="009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81902145-3568-6A41-9032-6B687AC9C810}" vid="{AF9B76B1-9A24-F542-AE8B-64A02088FC24}"/>
    </a:ext>
  </a:extLst>
</a:theme>
</file>

<file path=ppt/theme/theme2.xml><?xml version="1.0" encoding="utf-8"?>
<a:theme xmlns:a="http://schemas.openxmlformats.org/drawingml/2006/main" name="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42B675E5-ABB9-1A42-9635-21711B693758}"/>
    </a:ext>
  </a:extLst>
</a:theme>
</file>

<file path=ppt/theme/theme3.xml><?xml version="1.0" encoding="utf-8"?>
<a:theme xmlns:a="http://schemas.openxmlformats.org/drawingml/2006/main" name="NO BAR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8" id="{81902145-3568-6A41-9032-6B687AC9C810}" vid="{86241036-EAA4-1845-A1A5-0D789E9BE91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3737</TotalTime>
  <Words>1421</Words>
  <Application>Microsoft Macintosh PowerPoint</Application>
  <PresentationFormat>Widescreen</PresentationFormat>
  <Paragraphs>240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Courier</vt:lpstr>
      <vt:lpstr>Helvetica</vt:lpstr>
      <vt:lpstr>Montserrat Light</vt:lpstr>
      <vt:lpstr>Symbol</vt:lpstr>
      <vt:lpstr>Office Theme</vt:lpstr>
      <vt:lpstr>BAR</vt:lpstr>
      <vt:lpstr>NO BAR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issues with MatLab figures</vt:lpstr>
      <vt:lpstr>Get MatLab to do as much formatting as possible</vt:lpstr>
      <vt:lpstr>Get MatLab to do as much formatting as possible</vt:lpstr>
      <vt:lpstr>PowerPoint Presentation</vt:lpstr>
      <vt:lpstr>PowerPoint Presentation</vt:lpstr>
      <vt:lpstr>Export figure to a vector file</vt:lpstr>
      <vt:lpstr>Export figure to a vector file</vt:lpstr>
      <vt:lpstr>Export figure to a vector file</vt:lpstr>
      <vt:lpstr>PowerPoint Presentation</vt:lpstr>
      <vt:lpstr>Vector Graphics Editors</vt:lpstr>
      <vt:lpstr>PowerPoint Presentation</vt:lpstr>
      <vt:lpstr>Touch up figure in Adobe Illustrator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MatLab classes and Object Oriented Programming</dc:title>
  <dc:creator>Samuel Acuna</dc:creator>
  <cp:lastModifiedBy>Samuel Acuna</cp:lastModifiedBy>
  <cp:revision>89</cp:revision>
  <dcterms:created xsi:type="dcterms:W3CDTF">2018-12-18T17:12:07Z</dcterms:created>
  <dcterms:modified xsi:type="dcterms:W3CDTF">2022-03-07T15:15:29Z</dcterms:modified>
</cp:coreProperties>
</file>