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10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C2F682-B50A-4779-996A-0B48CE1FC23A}">
          <p14:sldIdLst>
            <p14:sldId id="256"/>
            <p14:sldId id="258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26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38B3B-DF19-4947-A08C-82E2A7507F8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6A78B-B108-764B-80D2-807F5203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3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6A78B-B108-764B-80D2-807F520323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1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997-2EC7-154E-99D8-8A7675DECC86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1AD6997-2EC7-154E-99D8-8A7675DECC86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8292021-D603-274C-BE2F-219916163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Traffic Light Controller</a:t>
            </a:r>
          </a:p>
          <a:p>
            <a:r>
              <a:rPr lang="en-US" dirty="0">
                <a:solidFill>
                  <a:srgbClr val="FF0000"/>
                </a:solidFill>
              </a:rPr>
              <a:t>Simulation results, no hardware implementation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#8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control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pushing the pushbutton, turn on the yellow light for cars (4 seconds) </a:t>
            </a:r>
          </a:p>
          <a:p>
            <a:pPr lvl="1"/>
            <a:r>
              <a:rPr lang="en-US" dirty="0"/>
              <a:t>Give NOWALK sign to the pedestrian</a:t>
            </a:r>
          </a:p>
          <a:p>
            <a:r>
              <a:rPr lang="en-US" dirty="0"/>
              <a:t>Turn on the red light for cars (20 seconds)</a:t>
            </a:r>
          </a:p>
          <a:p>
            <a:pPr lvl="1"/>
            <a:r>
              <a:rPr lang="en-US" dirty="0"/>
              <a:t>Give WALK sign to the pedestrian (16 seconds)</a:t>
            </a:r>
          </a:p>
          <a:p>
            <a:pPr lvl="1"/>
            <a:r>
              <a:rPr lang="en-US" dirty="0"/>
              <a:t>Flash WALK sign to the pedestrian (4 seconds)</a:t>
            </a:r>
          </a:p>
          <a:p>
            <a:r>
              <a:rPr lang="en-US" dirty="0"/>
              <a:t>Turn the green light for cars (32 seconds)</a:t>
            </a:r>
          </a:p>
          <a:p>
            <a:pPr lvl="1"/>
            <a:r>
              <a:rPr lang="en-US" dirty="0"/>
              <a:t>Give NOWALK sign for the pedestrian</a:t>
            </a:r>
          </a:p>
          <a:p>
            <a:pPr lvl="1"/>
            <a:r>
              <a:rPr lang="en-US" dirty="0"/>
              <a:t>The green light for cars stays on for 32 seconds or until pushing the button after 32 seconds.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Simulation results, no hardware implementation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&amp; State Diagram</a:t>
            </a:r>
          </a:p>
        </p:txBody>
      </p:sp>
      <p:sp>
        <p:nvSpPr>
          <p:cNvPr id="4" name="Oval 3"/>
          <p:cNvSpPr/>
          <p:nvPr/>
        </p:nvSpPr>
        <p:spPr>
          <a:xfrm>
            <a:off x="1993882" y="4131956"/>
            <a:ext cx="590331" cy="5903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292" y="4105671"/>
            <a:ext cx="308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S1</a:t>
            </a:r>
          </a:p>
        </p:txBody>
      </p:sp>
      <p:cxnSp>
        <p:nvCxnSpPr>
          <p:cNvPr id="9" name="Straight Connector 8"/>
          <p:cNvCxnSpPr>
            <a:stCxn id="4" idx="2"/>
            <a:endCxn id="4" idx="6"/>
          </p:cNvCxnSpPr>
          <p:nvPr/>
        </p:nvCxnSpPr>
        <p:spPr>
          <a:xfrm rot="10800000" flipH="1">
            <a:off x="1993881" y="4427122"/>
            <a:ext cx="590331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06243" y="4388876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Ga, NW</a:t>
            </a:r>
          </a:p>
        </p:txBody>
      </p:sp>
      <p:sp>
        <p:nvSpPr>
          <p:cNvPr id="11" name="Oval 10"/>
          <p:cNvSpPr/>
          <p:nvPr/>
        </p:nvSpPr>
        <p:spPr>
          <a:xfrm>
            <a:off x="2915696" y="4131956"/>
            <a:ext cx="590331" cy="5903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82106" y="4105671"/>
            <a:ext cx="308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S2</a:t>
            </a:r>
          </a:p>
        </p:txBody>
      </p:sp>
      <p:cxnSp>
        <p:nvCxnSpPr>
          <p:cNvPr id="13" name="Straight Connector 12"/>
          <p:cNvCxnSpPr>
            <a:stCxn id="11" idx="2"/>
            <a:endCxn id="11" idx="6"/>
          </p:cNvCxnSpPr>
          <p:nvPr/>
        </p:nvCxnSpPr>
        <p:spPr>
          <a:xfrm rot="10800000" flipH="1">
            <a:off x="2915695" y="4427122"/>
            <a:ext cx="590331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28057" y="4388876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Ga, NW</a:t>
            </a:r>
          </a:p>
        </p:txBody>
      </p:sp>
      <p:cxnSp>
        <p:nvCxnSpPr>
          <p:cNvPr id="17" name="Straight Arrow Connector 16"/>
          <p:cNvCxnSpPr>
            <a:stCxn id="4" idx="6"/>
            <a:endCxn id="11" idx="2"/>
          </p:cNvCxnSpPr>
          <p:nvPr/>
        </p:nvCxnSpPr>
        <p:spPr>
          <a:xfrm>
            <a:off x="2584213" y="4427122"/>
            <a:ext cx="331483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857310" y="4131964"/>
            <a:ext cx="590331" cy="5903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23720" y="4105679"/>
            <a:ext cx="308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S3</a:t>
            </a:r>
          </a:p>
        </p:txBody>
      </p:sp>
      <p:cxnSp>
        <p:nvCxnSpPr>
          <p:cNvPr id="20" name="Straight Connector 19"/>
          <p:cNvCxnSpPr>
            <a:stCxn id="18" idx="2"/>
            <a:endCxn id="18" idx="6"/>
          </p:cNvCxnSpPr>
          <p:nvPr/>
        </p:nvCxnSpPr>
        <p:spPr>
          <a:xfrm rot="10800000" flipH="1">
            <a:off x="3857309" y="4427130"/>
            <a:ext cx="590331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69671" y="4388884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Ga, NW</a:t>
            </a:r>
          </a:p>
        </p:txBody>
      </p:sp>
      <p:sp>
        <p:nvSpPr>
          <p:cNvPr id="22" name="Oval 21"/>
          <p:cNvSpPr/>
          <p:nvPr/>
        </p:nvSpPr>
        <p:spPr>
          <a:xfrm>
            <a:off x="4779124" y="4131964"/>
            <a:ext cx="590331" cy="5903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45534" y="410567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S4</a:t>
            </a:r>
          </a:p>
        </p:txBody>
      </p:sp>
      <p:cxnSp>
        <p:nvCxnSpPr>
          <p:cNvPr id="24" name="Straight Connector 23"/>
          <p:cNvCxnSpPr>
            <a:stCxn id="22" idx="2"/>
            <a:endCxn id="22" idx="6"/>
          </p:cNvCxnSpPr>
          <p:nvPr/>
        </p:nvCxnSpPr>
        <p:spPr>
          <a:xfrm rot="10800000" flipH="1">
            <a:off x="4779123" y="4427130"/>
            <a:ext cx="590331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91485" y="4388884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Ga, NW</a:t>
            </a:r>
          </a:p>
        </p:txBody>
      </p:sp>
      <p:cxnSp>
        <p:nvCxnSpPr>
          <p:cNvPr id="26" name="Straight Arrow Connector 25"/>
          <p:cNvCxnSpPr>
            <a:stCxn id="18" idx="6"/>
            <a:endCxn id="22" idx="2"/>
          </p:cNvCxnSpPr>
          <p:nvPr/>
        </p:nvCxnSpPr>
        <p:spPr>
          <a:xfrm>
            <a:off x="4447641" y="4427130"/>
            <a:ext cx="331483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06026" y="4434301"/>
            <a:ext cx="331483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645508" y="4139127"/>
            <a:ext cx="590331" cy="5903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811918" y="4112842"/>
            <a:ext cx="308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S6</a:t>
            </a:r>
          </a:p>
        </p:txBody>
      </p:sp>
      <p:cxnSp>
        <p:nvCxnSpPr>
          <p:cNvPr id="31" name="Straight Connector 30"/>
          <p:cNvCxnSpPr>
            <a:stCxn id="29" idx="2"/>
            <a:endCxn id="29" idx="6"/>
          </p:cNvCxnSpPr>
          <p:nvPr/>
        </p:nvCxnSpPr>
        <p:spPr>
          <a:xfrm rot="10800000" flipH="1">
            <a:off x="6645507" y="4434293"/>
            <a:ext cx="590331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57869" y="4396047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Ga, NW</a:t>
            </a:r>
          </a:p>
        </p:txBody>
      </p:sp>
      <p:sp>
        <p:nvSpPr>
          <p:cNvPr id="33" name="Oval 32"/>
          <p:cNvSpPr/>
          <p:nvPr/>
        </p:nvSpPr>
        <p:spPr>
          <a:xfrm>
            <a:off x="7587122" y="4139135"/>
            <a:ext cx="590331" cy="5903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753532" y="4112850"/>
            <a:ext cx="308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S7</a:t>
            </a:r>
          </a:p>
        </p:txBody>
      </p:sp>
      <p:cxnSp>
        <p:nvCxnSpPr>
          <p:cNvPr id="35" name="Straight Connector 34"/>
          <p:cNvCxnSpPr>
            <a:stCxn id="33" idx="2"/>
            <a:endCxn id="33" idx="6"/>
          </p:cNvCxnSpPr>
          <p:nvPr/>
        </p:nvCxnSpPr>
        <p:spPr>
          <a:xfrm rot="10800000" flipH="1">
            <a:off x="7587121" y="4434301"/>
            <a:ext cx="590331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99483" y="4396055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Ga, NW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35838" y="4441472"/>
            <a:ext cx="331483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69455" y="4435889"/>
            <a:ext cx="331483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072067" y="4131948"/>
            <a:ext cx="590331" cy="5903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238477" y="4105663"/>
            <a:ext cx="308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S0</a:t>
            </a:r>
          </a:p>
        </p:txBody>
      </p:sp>
      <p:cxnSp>
        <p:nvCxnSpPr>
          <p:cNvPr id="41" name="Straight Connector 40"/>
          <p:cNvCxnSpPr>
            <a:stCxn id="39" idx="2"/>
            <a:endCxn id="39" idx="6"/>
          </p:cNvCxnSpPr>
          <p:nvPr/>
        </p:nvCxnSpPr>
        <p:spPr>
          <a:xfrm rot="10800000" flipH="1">
            <a:off x="1072066" y="4427114"/>
            <a:ext cx="590331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84428" y="4388868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Ga, NW</a:t>
            </a:r>
          </a:p>
        </p:txBody>
      </p:sp>
      <p:cxnSp>
        <p:nvCxnSpPr>
          <p:cNvPr id="43" name="Straight Arrow Connector 42"/>
          <p:cNvCxnSpPr>
            <a:stCxn id="39" idx="6"/>
          </p:cNvCxnSpPr>
          <p:nvPr/>
        </p:nvCxnSpPr>
        <p:spPr>
          <a:xfrm>
            <a:off x="1662398" y="4427114"/>
            <a:ext cx="331483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195594" y="5118092"/>
            <a:ext cx="590331" cy="5903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362004" y="5091807"/>
            <a:ext cx="308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S8</a:t>
            </a:r>
          </a:p>
        </p:txBody>
      </p:sp>
      <p:cxnSp>
        <p:nvCxnSpPr>
          <p:cNvPr id="46" name="Straight Connector 45"/>
          <p:cNvCxnSpPr>
            <a:stCxn id="44" idx="2"/>
            <a:endCxn id="44" idx="6"/>
          </p:cNvCxnSpPr>
          <p:nvPr/>
        </p:nvCxnSpPr>
        <p:spPr>
          <a:xfrm rot="10800000" flipH="1">
            <a:off x="6195593" y="5413258"/>
            <a:ext cx="590331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207955" y="5375012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Ya</a:t>
            </a:r>
            <a:r>
              <a:rPr lang="en-US" sz="1100" dirty="0"/>
              <a:t>, NW</a:t>
            </a:r>
          </a:p>
        </p:txBody>
      </p:sp>
      <p:sp>
        <p:nvSpPr>
          <p:cNvPr id="48" name="Oval 47"/>
          <p:cNvSpPr/>
          <p:nvPr/>
        </p:nvSpPr>
        <p:spPr>
          <a:xfrm>
            <a:off x="5169556" y="5118092"/>
            <a:ext cx="590331" cy="5903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327207" y="5091807"/>
            <a:ext cx="308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S9</a:t>
            </a:r>
          </a:p>
        </p:txBody>
      </p:sp>
      <p:cxnSp>
        <p:nvCxnSpPr>
          <p:cNvPr id="50" name="Straight Connector 49"/>
          <p:cNvCxnSpPr>
            <a:stCxn id="48" idx="2"/>
            <a:endCxn id="48" idx="6"/>
          </p:cNvCxnSpPr>
          <p:nvPr/>
        </p:nvCxnSpPr>
        <p:spPr>
          <a:xfrm rot="10800000" flipH="1">
            <a:off x="5169555" y="5413258"/>
            <a:ext cx="590331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81917" y="5375012"/>
            <a:ext cx="499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Ra, W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rot="10800000">
            <a:off x="5759887" y="5388453"/>
            <a:ext cx="438316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stCxn id="33" idx="4"/>
            <a:endCxn id="44" idx="6"/>
          </p:cNvCxnSpPr>
          <p:nvPr/>
        </p:nvCxnSpPr>
        <p:spPr>
          <a:xfrm rot="5400000">
            <a:off x="6992211" y="4523181"/>
            <a:ext cx="683792" cy="1096363"/>
          </a:xfrm>
          <a:prstGeom prst="curved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278552" y="4866821"/>
            <a:ext cx="3271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PB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59692" y="4472979"/>
            <a:ext cx="3271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PB</a:t>
            </a:r>
          </a:p>
        </p:txBody>
      </p:sp>
      <p:sp>
        <p:nvSpPr>
          <p:cNvPr id="66" name="Oval 65"/>
          <p:cNvSpPr/>
          <p:nvPr/>
        </p:nvSpPr>
        <p:spPr>
          <a:xfrm>
            <a:off x="4330171" y="5119680"/>
            <a:ext cx="590331" cy="5903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444027" y="5128431"/>
            <a:ext cx="372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S10</a:t>
            </a:r>
          </a:p>
        </p:txBody>
      </p:sp>
      <p:cxnSp>
        <p:nvCxnSpPr>
          <p:cNvPr id="68" name="Straight Connector 67"/>
          <p:cNvCxnSpPr>
            <a:stCxn id="66" idx="2"/>
            <a:endCxn id="66" idx="6"/>
          </p:cNvCxnSpPr>
          <p:nvPr/>
        </p:nvCxnSpPr>
        <p:spPr>
          <a:xfrm rot="10800000" flipH="1">
            <a:off x="4330170" y="5414846"/>
            <a:ext cx="590331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342532" y="5376600"/>
            <a:ext cx="499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Ra, W</a:t>
            </a:r>
          </a:p>
        </p:txBody>
      </p:sp>
      <p:cxnSp>
        <p:nvCxnSpPr>
          <p:cNvPr id="71" name="Straight Arrow Connector 70"/>
          <p:cNvCxnSpPr>
            <a:stCxn id="48" idx="2"/>
          </p:cNvCxnSpPr>
          <p:nvPr/>
        </p:nvCxnSpPr>
        <p:spPr>
          <a:xfrm rot="10800000">
            <a:off x="4920502" y="5413258"/>
            <a:ext cx="249055" cy="15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3490783" y="5118092"/>
            <a:ext cx="590331" cy="5903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604639" y="5126843"/>
            <a:ext cx="372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S11</a:t>
            </a:r>
          </a:p>
        </p:txBody>
      </p:sp>
      <p:cxnSp>
        <p:nvCxnSpPr>
          <p:cNvPr id="74" name="Straight Connector 73"/>
          <p:cNvCxnSpPr>
            <a:stCxn id="72" idx="2"/>
            <a:endCxn id="72" idx="6"/>
          </p:cNvCxnSpPr>
          <p:nvPr/>
        </p:nvCxnSpPr>
        <p:spPr>
          <a:xfrm rot="10800000" flipH="1">
            <a:off x="3490782" y="5413258"/>
            <a:ext cx="590331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503144" y="5375012"/>
            <a:ext cx="499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Ra, W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081114" y="5411670"/>
            <a:ext cx="249055" cy="15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2666641" y="5126843"/>
            <a:ext cx="590331" cy="5903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780497" y="5135594"/>
            <a:ext cx="372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S12</a:t>
            </a:r>
          </a:p>
        </p:txBody>
      </p:sp>
      <p:cxnSp>
        <p:nvCxnSpPr>
          <p:cNvPr id="79" name="Straight Connector 78"/>
          <p:cNvCxnSpPr>
            <a:stCxn id="77" idx="2"/>
            <a:endCxn id="77" idx="6"/>
          </p:cNvCxnSpPr>
          <p:nvPr/>
        </p:nvCxnSpPr>
        <p:spPr>
          <a:xfrm rot="10800000" flipH="1">
            <a:off x="2666640" y="5422009"/>
            <a:ext cx="590331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679002" y="5383763"/>
            <a:ext cx="499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Ra, W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rot="10800000">
            <a:off x="3256972" y="5420421"/>
            <a:ext cx="249055" cy="15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827255" y="5126844"/>
            <a:ext cx="590331" cy="5903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941111" y="5135595"/>
            <a:ext cx="372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S13</a:t>
            </a:r>
          </a:p>
        </p:txBody>
      </p:sp>
      <p:cxnSp>
        <p:nvCxnSpPr>
          <p:cNvPr id="84" name="Straight Connector 83"/>
          <p:cNvCxnSpPr>
            <a:stCxn id="82" idx="2"/>
            <a:endCxn id="82" idx="6"/>
          </p:cNvCxnSpPr>
          <p:nvPr/>
        </p:nvCxnSpPr>
        <p:spPr>
          <a:xfrm rot="10800000" flipH="1">
            <a:off x="1827254" y="5422010"/>
            <a:ext cx="590331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839616" y="5383764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Ra, FW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10800000">
            <a:off x="2417586" y="5420422"/>
            <a:ext cx="249055" cy="15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82" idx="2"/>
            <a:endCxn id="39" idx="2"/>
          </p:cNvCxnSpPr>
          <p:nvPr/>
        </p:nvCxnSpPr>
        <p:spPr>
          <a:xfrm rot="10800000">
            <a:off x="1072067" y="4427114"/>
            <a:ext cx="755188" cy="994896"/>
          </a:xfrm>
          <a:prstGeom prst="curvedConnector3">
            <a:avLst>
              <a:gd name="adj1" fmla="val 130271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723694" y="4139127"/>
            <a:ext cx="590331" cy="59033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890104" y="4112842"/>
            <a:ext cx="308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S5</a:t>
            </a:r>
          </a:p>
        </p:txBody>
      </p:sp>
      <p:cxnSp>
        <p:nvCxnSpPr>
          <p:cNvPr id="93" name="Straight Connector 92"/>
          <p:cNvCxnSpPr>
            <a:stCxn id="91" idx="2"/>
            <a:endCxn id="91" idx="6"/>
          </p:cNvCxnSpPr>
          <p:nvPr/>
        </p:nvCxnSpPr>
        <p:spPr>
          <a:xfrm rot="10800000" flipH="1">
            <a:off x="5723693" y="4434293"/>
            <a:ext cx="590331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736055" y="4396047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Ga, NW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314025" y="4443052"/>
            <a:ext cx="331483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8469494" y="4553539"/>
            <a:ext cx="149031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hape 102"/>
          <p:cNvCxnSpPr>
            <a:endCxn id="33" idx="0"/>
          </p:cNvCxnSpPr>
          <p:nvPr/>
        </p:nvCxnSpPr>
        <p:spPr>
          <a:xfrm rot="16200000" flipV="1">
            <a:off x="7676000" y="4345424"/>
            <a:ext cx="591919" cy="179341"/>
          </a:xfrm>
          <a:prstGeom prst="curvedConnector5">
            <a:avLst>
              <a:gd name="adj1" fmla="val 134"/>
              <a:gd name="adj2" fmla="val -192050"/>
              <a:gd name="adj3" fmla="val 13862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raffic light simu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9" y="1666485"/>
            <a:ext cx="8864965" cy="17817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BFFC-4A15-4B43-9978-AFDC88BB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0"/>
            <a:ext cx="7772400" cy="63023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should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56189-5377-48DC-999A-20505C14F90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4775" y="409576"/>
            <a:ext cx="8477250" cy="6448424"/>
          </a:xfrm>
        </p:spPr>
        <p:txBody>
          <a:bodyPr>
            <a:normAutofit/>
          </a:bodyPr>
          <a:lstStyle/>
          <a:p>
            <a:r>
              <a:rPr lang="en-US" dirty="0"/>
              <a:t>Read section 4.4 (Traffic light controller) in your book.</a:t>
            </a:r>
          </a:p>
          <a:p>
            <a:r>
              <a:rPr lang="en-US" dirty="0"/>
              <a:t>Download and uncompressed files from canvas.</a:t>
            </a:r>
          </a:p>
          <a:p>
            <a:r>
              <a:rPr lang="en-US" dirty="0"/>
              <a:t>Add all files to the </a:t>
            </a:r>
            <a:r>
              <a:rPr lang="en-US" dirty="0" err="1"/>
              <a:t>modelsim</a:t>
            </a:r>
            <a:r>
              <a:rPr lang="en-US" dirty="0"/>
              <a:t> and then:</a:t>
            </a:r>
          </a:p>
          <a:p>
            <a:r>
              <a:rPr lang="en-US" dirty="0">
                <a:solidFill>
                  <a:srgbClr val="FF0000"/>
                </a:solidFill>
              </a:rPr>
              <a:t>You need to write one more code (traffic light. VHD).</a:t>
            </a:r>
          </a:p>
          <a:p>
            <a:r>
              <a:rPr lang="en-US" dirty="0"/>
              <a:t>After writing the code that represent the traffic light state diagram.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should get the following time diagram of the previous page. Getting the flashing WALK is optional I will not take any point if you don’t include this step.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6930C-48E5-4FC3-8848-B3EB35B01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970" y="2589505"/>
            <a:ext cx="6246055" cy="1449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64EE49-8DE4-43D0-AB41-B77CC521F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019" y="5311971"/>
            <a:ext cx="5360206" cy="108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3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4E2B-985C-4AB3-9667-5D64C765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93" y="124042"/>
            <a:ext cx="7772400" cy="666533"/>
          </a:xfrm>
        </p:spPr>
        <p:txBody>
          <a:bodyPr>
            <a:normAutofit fontScale="90000"/>
          </a:bodyPr>
          <a:lstStyle/>
          <a:p>
            <a:r>
              <a:rPr lang="en-US" dirty="0"/>
              <a:t>More Explanation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B5D138-5504-4A78-B9C3-7558BE80FCA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98121" y="755528"/>
            <a:ext cx="6504996" cy="151193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38F138C-8A68-4C73-A65D-2DE422794BE9}"/>
              </a:ext>
            </a:extLst>
          </p:cNvPr>
          <p:cNvGrpSpPr/>
          <p:nvPr/>
        </p:nvGrpSpPr>
        <p:grpSpPr>
          <a:xfrm>
            <a:off x="6251536" y="2638427"/>
            <a:ext cx="2948291" cy="3897950"/>
            <a:chOff x="6251536" y="2638427"/>
            <a:chExt cx="2948291" cy="38979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16C524-C414-44DD-A37C-62B2E3EBEEC2}"/>
                </a:ext>
              </a:extLst>
            </p:cNvPr>
            <p:cNvSpPr/>
            <p:nvPr/>
          </p:nvSpPr>
          <p:spPr>
            <a:xfrm>
              <a:off x="7257823" y="2638427"/>
              <a:ext cx="1009650" cy="38979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3A2BE5-712C-4FA2-BD7F-152C1BC43C55}"/>
                </a:ext>
              </a:extLst>
            </p:cNvPr>
            <p:cNvSpPr txBox="1"/>
            <p:nvPr/>
          </p:nvSpPr>
          <p:spPr>
            <a:xfrm>
              <a:off x="7572277" y="2929577"/>
              <a:ext cx="461665" cy="239077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/>
                <a:t>Street</a:t>
              </a:r>
            </a:p>
          </p:txBody>
        </p:sp>
        <p:pic>
          <p:nvPicPr>
            <p:cNvPr id="10" name="Picture 9" descr="A traffic light&#10;&#10;Description automatically generated">
              <a:extLst>
                <a:ext uri="{FF2B5EF4-FFF2-40B4-BE49-F238E27FC236}">
                  <a16:creationId xmlns:a16="http://schemas.microsoft.com/office/drawing/2014/main" id="{2EA5120B-B9EA-4836-B972-656DA742D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251536" y="3567721"/>
              <a:ext cx="1103162" cy="997835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E47184F-643A-4615-9AF4-F8B01F85E6EC}"/>
                </a:ext>
              </a:extLst>
            </p:cNvPr>
            <p:cNvSpPr/>
            <p:nvPr/>
          </p:nvSpPr>
          <p:spPr>
            <a:xfrm>
              <a:off x="6429375" y="4819650"/>
              <a:ext cx="784074" cy="13525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368A35-1681-4948-A507-80A25E3AAA5A}"/>
                </a:ext>
              </a:extLst>
            </p:cNvPr>
            <p:cNvSpPr txBox="1"/>
            <p:nvPr/>
          </p:nvSpPr>
          <p:spPr>
            <a:xfrm>
              <a:off x="6546699" y="5038725"/>
              <a:ext cx="461665" cy="102870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/>
                <a:t>EBW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1398EB1-FBFA-4D9A-8C21-F43EEC63992D}"/>
                </a:ext>
              </a:extLst>
            </p:cNvPr>
            <p:cNvSpPr/>
            <p:nvPr/>
          </p:nvSpPr>
          <p:spPr>
            <a:xfrm>
              <a:off x="8267473" y="4819650"/>
              <a:ext cx="784074" cy="13525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203B8F-282A-4F4F-99FF-DB62812A6B44}"/>
                </a:ext>
              </a:extLst>
            </p:cNvPr>
            <p:cNvSpPr txBox="1"/>
            <p:nvPr/>
          </p:nvSpPr>
          <p:spPr>
            <a:xfrm>
              <a:off x="8428677" y="5038725"/>
              <a:ext cx="461665" cy="102870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/>
                <a:t>EBE</a:t>
              </a:r>
            </a:p>
          </p:txBody>
        </p:sp>
        <p:pic>
          <p:nvPicPr>
            <p:cNvPr id="15" name="Picture 14" descr="A traffic light&#10;&#10;Description automatically generated">
              <a:extLst>
                <a:ext uri="{FF2B5EF4-FFF2-40B4-BE49-F238E27FC236}">
                  <a16:creationId xmlns:a16="http://schemas.microsoft.com/office/drawing/2014/main" id="{5FC148DD-A5FA-427A-9C47-CEAE84E85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96665" y="3611988"/>
              <a:ext cx="1103162" cy="997835"/>
            </a:xfrm>
            <a:prstGeom prst="rect">
              <a:avLst/>
            </a:prstGeom>
          </p:spPr>
        </p:pic>
      </p:grp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6E0BE9FA-5E55-4A4D-A695-D6C96C9A6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94562"/>
              </p:ext>
            </p:extLst>
          </p:nvPr>
        </p:nvGraphicFramePr>
        <p:xfrm>
          <a:off x="221214" y="2411019"/>
          <a:ext cx="6104255" cy="2225040"/>
        </p:xfrm>
        <a:graphic>
          <a:graphicData uri="http://schemas.openxmlformats.org/drawingml/2006/table">
            <a:tbl>
              <a:tblPr firstRow="1" bandRow="1"/>
              <a:tblGrid>
                <a:gridCol w="389255">
                  <a:extLst>
                    <a:ext uri="{9D8B030D-6E8A-4147-A177-3AD203B41FA5}">
                      <a16:colId xmlns:a16="http://schemas.microsoft.com/office/drawing/2014/main" val="42436263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210666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272506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5557863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061353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562938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2223428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7457481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27666203"/>
                    </a:ext>
                  </a:extLst>
                </a:gridCol>
                <a:gridCol w="392670">
                  <a:extLst>
                    <a:ext uri="{9D8B030D-6E8A-4147-A177-3AD203B41FA5}">
                      <a16:colId xmlns:a16="http://schemas.microsoft.com/office/drawing/2014/main" val="3613295182"/>
                    </a:ext>
                  </a:extLst>
                </a:gridCol>
                <a:gridCol w="369330">
                  <a:extLst>
                    <a:ext uri="{9D8B030D-6E8A-4147-A177-3AD203B41FA5}">
                      <a16:colId xmlns:a16="http://schemas.microsoft.com/office/drawing/2014/main" val="356501143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14416665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8982578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64697779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05777836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85661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95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92D05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92D05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92D05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92D05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92D05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92D05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92D05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92D05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92D05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227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13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1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71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30347"/>
                  </a:ext>
                </a:extLst>
              </a:tr>
            </a:tbl>
          </a:graphicData>
        </a:graphic>
      </p:graphicFrame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63E653EB-AA34-4D54-B533-FCC49A901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147814"/>
              </p:ext>
            </p:extLst>
          </p:nvPr>
        </p:nvGraphicFramePr>
        <p:xfrm>
          <a:off x="3738880" y="4945631"/>
          <a:ext cx="16662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6928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664230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112730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418697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102169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98744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18648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1504242"/>
                    </a:ext>
                  </a:extLst>
                </a:gridCol>
              </a:tblGrid>
              <a:tr h="251444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382656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09E3844-C190-43B8-B929-8A1EC85BA748}"/>
              </a:ext>
            </a:extLst>
          </p:cNvPr>
          <p:cNvGrpSpPr/>
          <p:nvPr/>
        </p:nvGrpSpPr>
        <p:grpSpPr>
          <a:xfrm>
            <a:off x="3802173" y="4397753"/>
            <a:ext cx="2381932" cy="1540772"/>
            <a:chOff x="3802173" y="4397753"/>
            <a:chExt cx="2381932" cy="154077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60E5121-7303-40F8-B33F-0054622207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8608" y="4397753"/>
              <a:ext cx="975497" cy="6040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AF0640-A51C-4E94-ABA3-9E6622441070}"/>
                </a:ext>
              </a:extLst>
            </p:cNvPr>
            <p:cNvSpPr txBox="1"/>
            <p:nvPr/>
          </p:nvSpPr>
          <p:spPr>
            <a:xfrm>
              <a:off x="3802173" y="5292194"/>
              <a:ext cx="1493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Flashing Walk</a:t>
              </a:r>
            </a:p>
            <a:p>
              <a:r>
                <a:rPr lang="en-US" dirty="0"/>
                <a:t>Last 4 seconds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622AEE-65FA-406B-81D7-B7CDF95E3F51}"/>
              </a:ext>
            </a:extLst>
          </p:cNvPr>
          <p:cNvSpPr txBox="1"/>
          <p:nvPr/>
        </p:nvSpPr>
        <p:spPr>
          <a:xfrm>
            <a:off x="535163" y="5091410"/>
            <a:ext cx="2419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steps=the total time of the period/ state length =56/4 =14</a:t>
            </a:r>
          </a:p>
        </p:txBody>
      </p:sp>
    </p:spTree>
    <p:extLst>
      <p:ext uri="{BB962C8B-B14F-4D97-AF65-F5344CB8AC3E}">
        <p14:creationId xmlns:p14="http://schemas.microsoft.com/office/powerpoint/2010/main" val="66568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5D61-1FE3-497B-8819-EB61E347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77" y="318176"/>
            <a:ext cx="7772400" cy="45146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Hints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D208A-BE49-49CE-AEA9-72C28A966C7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" y="1666322"/>
            <a:ext cx="4262377" cy="4581525"/>
          </a:xfrm>
        </p:spPr>
        <p:txBody>
          <a:bodyPr>
            <a:normAutofit/>
          </a:bodyPr>
          <a:lstStyle/>
          <a:p>
            <a:r>
              <a:rPr lang="en-US" sz="1000" dirty="0"/>
              <a:t>LIBRARY IEEE ;</a:t>
            </a:r>
          </a:p>
          <a:p>
            <a:r>
              <a:rPr lang="en-US" sz="1000" dirty="0"/>
              <a:t>USE IEEE.STD_LOGIC_1164.all ;</a:t>
            </a:r>
          </a:p>
          <a:p>
            <a:r>
              <a:rPr lang="en-US" sz="1000" dirty="0"/>
              <a:t>USE </a:t>
            </a:r>
            <a:r>
              <a:rPr lang="en-US" sz="1000" dirty="0" err="1"/>
              <a:t>IEEE.STD_LOGIC_ARITH.all</a:t>
            </a:r>
            <a:r>
              <a:rPr lang="en-US" sz="1000" dirty="0"/>
              <a:t> ;</a:t>
            </a:r>
          </a:p>
          <a:p>
            <a:r>
              <a:rPr lang="en-US" sz="1000" dirty="0"/>
              <a:t>USE </a:t>
            </a:r>
            <a:r>
              <a:rPr lang="en-US" sz="1000" dirty="0" err="1"/>
              <a:t>IEEE.STD_LOGIC_UNSIGNED.all</a:t>
            </a:r>
            <a:r>
              <a:rPr lang="en-US" sz="1000" dirty="0"/>
              <a:t> ;</a:t>
            </a:r>
          </a:p>
          <a:p>
            <a:r>
              <a:rPr lang="en-US" sz="1000" dirty="0"/>
              <a:t>ENTITY </a:t>
            </a:r>
            <a:r>
              <a:rPr lang="en-US" sz="1000" dirty="0" err="1"/>
              <a:t>traffic_light</a:t>
            </a:r>
            <a:r>
              <a:rPr lang="en-US" sz="1000" dirty="0"/>
              <a:t> is</a:t>
            </a:r>
          </a:p>
          <a:p>
            <a:r>
              <a:rPr lang="en-US" sz="1000" dirty="0"/>
              <a:t>PORT (</a:t>
            </a:r>
            <a:r>
              <a:rPr lang="en-US" sz="1000" dirty="0" err="1"/>
              <a:t>clk</a:t>
            </a:r>
            <a:r>
              <a:rPr lang="en-US" sz="1000" dirty="0"/>
              <a:t>, PB : in </a:t>
            </a:r>
            <a:r>
              <a:rPr lang="en-US" sz="1000" dirty="0" err="1"/>
              <a:t>std_logic</a:t>
            </a:r>
            <a:r>
              <a:rPr lang="en-US" sz="1000" dirty="0"/>
              <a:t> ;</a:t>
            </a:r>
          </a:p>
          <a:p>
            <a:r>
              <a:rPr lang="en-US" sz="1000" dirty="0" err="1"/>
              <a:t>Ga,Ya,Ra,WALK,NOWALK</a:t>
            </a:r>
            <a:r>
              <a:rPr lang="en-US" sz="1000" dirty="0"/>
              <a:t> : </a:t>
            </a:r>
            <a:r>
              <a:rPr lang="en-US" sz="1000" dirty="0" err="1"/>
              <a:t>inout</a:t>
            </a:r>
            <a:r>
              <a:rPr lang="en-US" sz="1000" dirty="0"/>
              <a:t> </a:t>
            </a:r>
            <a:r>
              <a:rPr lang="en-US" sz="1000" dirty="0" err="1"/>
              <a:t>std_logic</a:t>
            </a:r>
            <a:r>
              <a:rPr lang="en-US" sz="1000" dirty="0"/>
              <a:t> );</a:t>
            </a:r>
          </a:p>
          <a:p>
            <a:r>
              <a:rPr lang="en-US" sz="1000" dirty="0"/>
              <a:t>END </a:t>
            </a:r>
            <a:r>
              <a:rPr lang="en-US" sz="1000" dirty="0" err="1"/>
              <a:t>traffic_light</a:t>
            </a:r>
            <a:r>
              <a:rPr lang="en-US" sz="1000" dirty="0"/>
              <a:t> ;</a:t>
            </a:r>
          </a:p>
          <a:p>
            <a:r>
              <a:rPr lang="en-US" sz="1000" dirty="0"/>
              <a:t>Architecture </a:t>
            </a:r>
            <a:r>
              <a:rPr lang="en-US" sz="1000" dirty="0" err="1"/>
              <a:t>traffLight</a:t>
            </a:r>
            <a:r>
              <a:rPr lang="en-US" sz="1000" dirty="0"/>
              <a:t> of </a:t>
            </a:r>
            <a:r>
              <a:rPr lang="en-US" sz="1000" dirty="0" err="1"/>
              <a:t>traffic_light</a:t>
            </a:r>
            <a:r>
              <a:rPr lang="en-US" sz="1000" dirty="0"/>
              <a:t> is</a:t>
            </a:r>
          </a:p>
          <a:p>
            <a:r>
              <a:rPr lang="en-US" sz="1000" dirty="0"/>
              <a:t>signal state, </a:t>
            </a:r>
            <a:r>
              <a:rPr lang="en-US" sz="1000" dirty="0" err="1"/>
              <a:t>nextstate</a:t>
            </a:r>
            <a:r>
              <a:rPr lang="en-US" sz="1000" dirty="0"/>
              <a:t> : integer range 0 to 13 ;</a:t>
            </a:r>
          </a:p>
          <a:p>
            <a:r>
              <a:rPr lang="en-US" sz="1000" dirty="0"/>
              <a:t>signal clk1 : </a:t>
            </a:r>
            <a:r>
              <a:rPr lang="en-US" sz="1000" dirty="0" err="1"/>
              <a:t>std_logic</a:t>
            </a:r>
            <a:r>
              <a:rPr lang="en-US" sz="1000" dirty="0"/>
              <a:t> := '0' ;</a:t>
            </a:r>
          </a:p>
          <a:p>
            <a:r>
              <a:rPr lang="en-US" sz="1000" dirty="0"/>
              <a:t>signal clk4 : </a:t>
            </a:r>
            <a:r>
              <a:rPr lang="en-US" sz="1000" dirty="0" err="1"/>
              <a:t>std_logic</a:t>
            </a:r>
            <a:r>
              <a:rPr lang="en-US" sz="1000" dirty="0"/>
              <a:t> := '0' ;</a:t>
            </a:r>
          </a:p>
          <a:p>
            <a:r>
              <a:rPr lang="en-US" sz="1000" dirty="0"/>
              <a:t>component </a:t>
            </a:r>
            <a:r>
              <a:rPr lang="en-US" sz="1000" dirty="0" err="1"/>
              <a:t>GenClock</a:t>
            </a:r>
            <a:endParaRPr lang="en-US" sz="1000" dirty="0"/>
          </a:p>
          <a:p>
            <a:r>
              <a:rPr lang="en-US" sz="1000" dirty="0"/>
              <a:t>generic (</a:t>
            </a:r>
            <a:r>
              <a:rPr lang="en-US" sz="1000" dirty="0" err="1"/>
              <a:t>time_period</a:t>
            </a:r>
            <a:r>
              <a:rPr lang="en-US" sz="1000" dirty="0"/>
              <a:t> : integer range 1 to 4 );</a:t>
            </a:r>
          </a:p>
          <a:p>
            <a:r>
              <a:rPr lang="en-US" sz="1000" dirty="0"/>
              <a:t>port (</a:t>
            </a:r>
            <a:r>
              <a:rPr lang="en-US" sz="1000" dirty="0" err="1"/>
              <a:t>clk</a:t>
            </a:r>
            <a:r>
              <a:rPr lang="en-US" sz="1000" dirty="0"/>
              <a:t> : in </a:t>
            </a:r>
            <a:r>
              <a:rPr lang="en-US" sz="1000" dirty="0" err="1"/>
              <a:t>std_logic</a:t>
            </a:r>
            <a:r>
              <a:rPr lang="en-US" sz="1000" dirty="0"/>
              <a:t> ;</a:t>
            </a:r>
          </a:p>
          <a:p>
            <a:r>
              <a:rPr lang="en-US" sz="1000" dirty="0"/>
              <a:t>Clock : </a:t>
            </a:r>
            <a:r>
              <a:rPr lang="en-US" sz="1000" dirty="0" err="1"/>
              <a:t>inout</a:t>
            </a:r>
            <a:r>
              <a:rPr lang="en-US" sz="1000" dirty="0"/>
              <a:t> </a:t>
            </a:r>
            <a:r>
              <a:rPr lang="en-US" sz="1000" dirty="0" err="1"/>
              <a:t>std_logic</a:t>
            </a:r>
            <a:r>
              <a:rPr lang="en-US" sz="1000" dirty="0"/>
              <a:t> );</a:t>
            </a:r>
          </a:p>
          <a:p>
            <a:r>
              <a:rPr lang="en-US" sz="1000" dirty="0"/>
              <a:t>end component ;</a:t>
            </a:r>
          </a:p>
          <a:p>
            <a:r>
              <a:rPr lang="en-US" sz="1000" dirty="0"/>
              <a:t>begin;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D8182-1FC9-4373-9B60-22BD9C262FFE}"/>
              </a:ext>
            </a:extLst>
          </p:cNvPr>
          <p:cNvSpPr txBox="1"/>
          <p:nvPr/>
        </p:nvSpPr>
        <p:spPr>
          <a:xfrm>
            <a:off x="1918987" y="53037"/>
            <a:ext cx="2338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Use the following library and part of the code then follow the rest of the notes.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D39A77-E8E1-4E39-9518-C72079AAC5F9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flipH="1" flipV="1">
            <a:off x="1918987" y="653202"/>
            <a:ext cx="288402" cy="1013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FEA2DD-CB73-42D8-B1E0-80E120BC7F22}"/>
              </a:ext>
            </a:extLst>
          </p:cNvPr>
          <p:cNvSpPr txBox="1"/>
          <p:nvPr/>
        </p:nvSpPr>
        <p:spPr>
          <a:xfrm>
            <a:off x="3459385" y="797659"/>
            <a:ext cx="553269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need to create two signal (state , next state as an integer to count all the 14 states we have.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need to create two signals (</a:t>
            </a:r>
            <a:r>
              <a:rPr lang="en-US" dirty="0">
                <a:solidFill>
                  <a:srgbClr val="FF0000"/>
                </a:solidFill>
              </a:rPr>
              <a:t>clk1</a:t>
            </a:r>
            <a:r>
              <a:rPr lang="en-US" dirty="0"/>
              <a:t> to generate 1second period , </a:t>
            </a:r>
            <a:r>
              <a:rPr lang="en-US" dirty="0">
                <a:solidFill>
                  <a:srgbClr val="FF0000"/>
                </a:solidFill>
              </a:rPr>
              <a:t>clk4</a:t>
            </a:r>
            <a:r>
              <a:rPr lang="en-US" dirty="0"/>
              <a:t> to generate 4 second period). Both are </a:t>
            </a:r>
            <a:r>
              <a:rPr lang="en-US" dirty="0" err="1"/>
              <a:t>std_logic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You will need to use the </a:t>
            </a:r>
            <a:r>
              <a:rPr lang="en-US" dirty="0" err="1"/>
              <a:t>Genclock</a:t>
            </a:r>
            <a:r>
              <a:rPr lang="en-US" dirty="0"/>
              <a:t> given to you as a component.(</a:t>
            </a:r>
            <a:r>
              <a:rPr lang="en-US" dirty="0">
                <a:solidFill>
                  <a:srgbClr val="FF0000"/>
                </a:solidFill>
              </a:rPr>
              <a:t>Use the </a:t>
            </a:r>
            <a:r>
              <a:rPr lang="en-US" dirty="0" err="1">
                <a:solidFill>
                  <a:srgbClr val="FF0000"/>
                </a:solidFill>
              </a:rPr>
              <a:t>GenClock.VHD</a:t>
            </a:r>
            <a:r>
              <a:rPr lang="en-US" dirty="0">
                <a:solidFill>
                  <a:srgbClr val="FF0000"/>
                </a:solidFill>
              </a:rPr>
              <a:t> I attached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need </a:t>
            </a:r>
            <a:r>
              <a:rPr lang="en-US" dirty="0">
                <a:solidFill>
                  <a:srgbClr val="FF0000"/>
                </a:solidFill>
              </a:rPr>
              <a:t>two</a:t>
            </a:r>
            <a:r>
              <a:rPr lang="en-US" dirty="0"/>
              <a:t> processor code with the first processor sensitive list is (clk4, clk1). Second one has sensitive list as (clk4).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have counter inside your first process to increase the state by one and put it’s value in next state: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nextstate</a:t>
            </a:r>
            <a:r>
              <a:rPr lang="en-US" dirty="0"/>
              <a:t> &lt;= state +1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processor include all the case states and second processor used to equate the state value to next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example given to you in the book as a guide to help you understand how to write the case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port map your traffic light use the following generic map in your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Clock1s : </a:t>
            </a:r>
            <a:r>
              <a:rPr lang="en-US" dirty="0" err="1"/>
              <a:t>GenClock</a:t>
            </a:r>
            <a:r>
              <a:rPr lang="en-US" dirty="0"/>
              <a:t> generic map ( 1 ) port map (</a:t>
            </a:r>
            <a:r>
              <a:rPr lang="en-US" dirty="0" err="1"/>
              <a:t>clk</a:t>
            </a:r>
            <a:r>
              <a:rPr lang="en-US" dirty="0"/>
              <a:t>, clk1);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Clock4s : </a:t>
            </a:r>
            <a:r>
              <a:rPr lang="en-US" dirty="0" err="1"/>
              <a:t>GenClock</a:t>
            </a:r>
            <a:r>
              <a:rPr lang="en-US" dirty="0"/>
              <a:t> generic map ( 3 ) port map (</a:t>
            </a:r>
            <a:r>
              <a:rPr lang="en-US" dirty="0" err="1"/>
              <a:t>clk</a:t>
            </a:r>
            <a:r>
              <a:rPr lang="en-US" dirty="0"/>
              <a:t>, clk4);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A73C4A-A2EE-4776-8F4F-FB326FB0ACA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V="1">
            <a:off x="3088030" y="797659"/>
            <a:ext cx="3137705" cy="455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83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55D0-E0AE-4800-A74B-59DCC1D1E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2" y="-296862"/>
            <a:ext cx="7772400" cy="1143000"/>
          </a:xfrm>
        </p:spPr>
        <p:txBody>
          <a:bodyPr/>
          <a:lstStyle/>
          <a:p>
            <a:r>
              <a:rPr lang="en-US" dirty="0"/>
              <a:t>Extra notes to run your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01C1B-4129-4307-9789-5B9EDBDA806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2542" y="613312"/>
            <a:ext cx="7772400" cy="3419622"/>
          </a:xfrm>
        </p:spPr>
        <p:txBody>
          <a:bodyPr/>
          <a:lstStyle/>
          <a:p>
            <a:r>
              <a:rPr lang="en-US" dirty="0"/>
              <a:t>Your main entity is the Traffic light file you wrote it</a:t>
            </a:r>
          </a:p>
          <a:p>
            <a:r>
              <a:rPr lang="en-US" dirty="0"/>
              <a:t>You can start by forcing Pb=1 and force the following clock values(see attached pictures), then run the code many times to get the results.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4AA852-C5EA-4F85-B41B-5317E0A50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466624"/>
              </p:ext>
            </p:extLst>
          </p:nvPr>
        </p:nvGraphicFramePr>
        <p:xfrm>
          <a:off x="2677544" y="1913597"/>
          <a:ext cx="6096000" cy="1483360"/>
        </p:xfrm>
        <a:graphic>
          <a:graphicData uri="http://schemas.openxmlformats.org/drawingml/2006/table">
            <a:tbl>
              <a:tblPr firstRow="1" bandRow="1"/>
              <a:tblGrid>
                <a:gridCol w="2032000">
                  <a:extLst>
                    <a:ext uri="{9D8B030D-6E8A-4147-A177-3AD203B41FA5}">
                      <a16:colId xmlns:a16="http://schemas.microsoft.com/office/drawing/2014/main" val="12171313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535148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0105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0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9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40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660029"/>
                  </a:ext>
                </a:extLst>
              </a:tr>
            </a:tbl>
          </a:graphicData>
        </a:graphic>
      </p:graphicFrame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5B122F8-8CF2-42A1-B925-CED79C355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18979" y="3586560"/>
            <a:ext cx="3960048" cy="3168039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E629F32-7CA5-490F-A9E7-A1EC36571B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4813495" y="3586560"/>
            <a:ext cx="3960049" cy="316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1234-FCF6-4DC1-830B-8045A75C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 Delivery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96C0F-4FD5-4089-83F6-4D1433B0A2E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Answer all procedure questions.</a:t>
            </a:r>
          </a:p>
          <a:p>
            <a:r>
              <a:rPr lang="en-US" dirty="0"/>
              <a:t>Include simulation results.</a:t>
            </a:r>
          </a:p>
          <a:p>
            <a:r>
              <a:rPr lang="en-US" dirty="0"/>
              <a:t>Include your written code (traffic light ) and all given codes.</a:t>
            </a:r>
          </a:p>
          <a:p>
            <a:r>
              <a:rPr lang="en-US" dirty="0"/>
              <a:t>Include state diagram.</a:t>
            </a:r>
          </a:p>
          <a:p>
            <a:r>
              <a:rPr lang="en-US" dirty="0"/>
              <a:t>Include a good explanation about the experiment (explain your code).</a:t>
            </a:r>
          </a:p>
        </p:txBody>
      </p:sp>
    </p:spTree>
    <p:extLst>
      <p:ext uri="{BB962C8B-B14F-4D97-AF65-F5344CB8AC3E}">
        <p14:creationId xmlns:p14="http://schemas.microsoft.com/office/powerpoint/2010/main" val="3787206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Equity.thmx</Template>
  <TotalTime>2374</TotalTime>
  <Words>781</Words>
  <Application>Microsoft Office PowerPoint</Application>
  <PresentationFormat>On-screen Show (4:3)</PresentationFormat>
  <Paragraphs>133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Perpetua</vt:lpstr>
      <vt:lpstr>Wingdings 2</vt:lpstr>
      <vt:lpstr>Equity</vt:lpstr>
      <vt:lpstr>Lab #8</vt:lpstr>
      <vt:lpstr>The control specifications</vt:lpstr>
      <vt:lpstr>Timing &amp; State Diagram</vt:lpstr>
      <vt:lpstr>What should you do?</vt:lpstr>
      <vt:lpstr>More Explanation</vt:lpstr>
      <vt:lpstr>Hints </vt:lpstr>
      <vt:lpstr>Extra notes to run your simulation</vt:lpstr>
      <vt:lpstr>Report Delivery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#4</dc:title>
  <dc:creator>Shin</dc:creator>
  <cp:lastModifiedBy>Alkorjia, Omar Y.(MU-Student)</cp:lastModifiedBy>
  <cp:revision>38</cp:revision>
  <dcterms:created xsi:type="dcterms:W3CDTF">2014-04-03T05:51:06Z</dcterms:created>
  <dcterms:modified xsi:type="dcterms:W3CDTF">2020-04-16T18:49:07Z</dcterms:modified>
</cp:coreProperties>
</file>