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68" r:id="rId6"/>
    <p:sldId id="259" r:id="rId7"/>
    <p:sldId id="260" r:id="rId8"/>
    <p:sldId id="269" r:id="rId9"/>
    <p:sldId id="262" r:id="rId10"/>
    <p:sldId id="263" r:id="rId11"/>
    <p:sldId id="274" r:id="rId12"/>
    <p:sldId id="273" r:id="rId13"/>
    <p:sldId id="272"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74" autoAdjust="0"/>
  </p:normalViewPr>
  <p:slideViewPr>
    <p:cSldViewPr snapToGrid="0" showGuides="1">
      <p:cViewPr varScale="1">
        <p:scale>
          <a:sx n="103" d="100"/>
          <a:sy n="103" d="100"/>
        </p:scale>
        <p:origin x="138" y="142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2/16/2021</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2/16/2021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engineering.missouri.edu/current-students/academy/career-fair/"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discord.gg/cJ7RsXUKwd"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375721" y="1660849"/>
            <a:ext cx="4853573" cy="2847895"/>
          </a:xfrm>
        </p:spPr>
        <p:txBody>
          <a:bodyPr>
            <a:normAutofit fontScale="90000"/>
          </a:bodyPr>
          <a:lstStyle/>
          <a:p>
            <a:r>
              <a:rPr lang="en-US" dirty="0"/>
              <a:t>Interview Prep:</a:t>
            </a:r>
            <a:br>
              <a:rPr lang="en-US" dirty="0"/>
            </a:br>
            <a:r>
              <a:rPr lang="en-US" dirty="0"/>
              <a:t>Technical,</a:t>
            </a:r>
            <a:br>
              <a:rPr lang="en-US" dirty="0"/>
            </a:br>
            <a:r>
              <a:rPr lang="en-US" dirty="0"/>
              <a:t>Recursion,</a:t>
            </a:r>
            <a:br>
              <a:rPr lang="en-US" dirty="0"/>
            </a:br>
            <a:r>
              <a:rPr lang="en-US" dirty="0"/>
              <a:t>Linked Lists,</a:t>
            </a:r>
            <a:br>
              <a:rPr lang="en-US" dirty="0"/>
            </a:br>
            <a:r>
              <a:rPr lang="en-US" dirty="0"/>
              <a:t>and Hash Tables</a:t>
            </a:r>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a:xfrm>
            <a:off x="6375721" y="4825985"/>
            <a:ext cx="4854339" cy="1257574"/>
          </a:xfrm>
        </p:spPr>
        <p:txBody>
          <a:bodyPr/>
          <a:lstStyle/>
          <a:p>
            <a:r>
              <a:rPr lang="en-US" dirty="0"/>
              <a:t>Samuel Bishop</a:t>
            </a:r>
          </a:p>
        </p:txBody>
      </p:sp>
      <p:pic>
        <p:nvPicPr>
          <p:cNvPr id="2050" name="Picture 2" descr="Image result for Recursion">
            <a:extLst>
              <a:ext uri="{FF2B5EF4-FFF2-40B4-BE49-F238E27FC236}">
                <a16:creationId xmlns:a16="http://schemas.microsoft.com/office/drawing/2014/main" id="{A898D289-C67C-4EAA-BF06-D9653C579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917" y="160920"/>
            <a:ext cx="3122882" cy="2498305"/>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pic>
        <p:nvPicPr>
          <p:cNvPr id="2054" name="Picture 6" descr="Image result for Linked Lists">
            <a:extLst>
              <a:ext uri="{FF2B5EF4-FFF2-40B4-BE49-F238E27FC236}">
                <a16:creationId xmlns:a16="http://schemas.microsoft.com/office/drawing/2014/main" id="{54B10166-7A1B-45F1-8E83-3ACF707AFE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608" y="2814210"/>
            <a:ext cx="5105499" cy="1046993"/>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pic>
        <p:nvPicPr>
          <p:cNvPr id="2058" name="Picture 10" descr="Image result for Hash Table">
            <a:extLst>
              <a:ext uri="{FF2B5EF4-FFF2-40B4-BE49-F238E27FC236}">
                <a16:creationId xmlns:a16="http://schemas.microsoft.com/office/drawing/2014/main" id="{562254C4-C963-421F-BD6D-EEAF0B2232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6272" y="4016188"/>
            <a:ext cx="3529149" cy="2576196"/>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81E3A9-3FFF-41C1-A0AB-8BA2AE689AD1}"/>
              </a:ext>
            </a:extLst>
          </p:cNvPr>
          <p:cNvSpPr>
            <a:spLocks noGrp="1"/>
          </p:cNvSpPr>
          <p:nvPr>
            <p:ph type="ftr" sz="quarter" idx="17"/>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8362F8DB-1918-4556-AB1C-F5B5E7B7F025}"/>
              </a:ext>
            </a:extLst>
          </p:cNvPr>
          <p:cNvSpPr>
            <a:spLocks noGrp="1"/>
          </p:cNvSpPr>
          <p:nvPr>
            <p:ph type="sldNum" sz="quarter" idx="18"/>
          </p:nvPr>
        </p:nvSpPr>
        <p:spPr/>
        <p:txBody>
          <a:bodyPr/>
          <a:lstStyle/>
          <a:p>
            <a:fld id="{8699F50C-BE38-4BD0-BA84-9B090E1F2B9B}" type="slidenum">
              <a:rPr lang="en-US" noProof="0" smtClean="0"/>
              <a:t>10</a:t>
            </a:fld>
            <a:endParaRPr lang="en-US" noProof="0" dirty="0"/>
          </a:p>
        </p:txBody>
      </p:sp>
      <p:sp>
        <p:nvSpPr>
          <p:cNvPr id="4" name="Title 3">
            <a:extLst>
              <a:ext uri="{FF2B5EF4-FFF2-40B4-BE49-F238E27FC236}">
                <a16:creationId xmlns:a16="http://schemas.microsoft.com/office/drawing/2014/main" id="{2CD6D605-4C96-44CC-A768-8AAA8F01EB69}"/>
              </a:ext>
            </a:extLst>
          </p:cNvPr>
          <p:cNvSpPr>
            <a:spLocks noGrp="1"/>
          </p:cNvSpPr>
          <p:nvPr>
            <p:ph type="title"/>
          </p:nvPr>
        </p:nvSpPr>
        <p:spPr/>
        <p:txBody>
          <a:bodyPr/>
          <a:lstStyle/>
          <a:p>
            <a:r>
              <a:rPr lang="en-US" dirty="0"/>
              <a:t>Linked Lists</a:t>
            </a:r>
          </a:p>
        </p:txBody>
      </p:sp>
      <p:sp>
        <p:nvSpPr>
          <p:cNvPr id="5" name="Content Placeholder 4">
            <a:extLst>
              <a:ext uri="{FF2B5EF4-FFF2-40B4-BE49-F238E27FC236}">
                <a16:creationId xmlns:a16="http://schemas.microsoft.com/office/drawing/2014/main" id="{7E3628B2-45AC-4059-B38C-9D39B80755EB}"/>
              </a:ext>
            </a:extLst>
          </p:cNvPr>
          <p:cNvSpPr>
            <a:spLocks noGrp="1"/>
          </p:cNvSpPr>
          <p:nvPr>
            <p:ph idx="1"/>
          </p:nvPr>
        </p:nvSpPr>
        <p:spPr/>
        <p:txBody>
          <a:bodyPr/>
          <a:lstStyle/>
          <a:p>
            <a:r>
              <a:rPr lang="en-US" b="1" dirty="0"/>
              <a:t>Linked List (Data Structure):</a:t>
            </a:r>
            <a:r>
              <a:rPr lang="en-US" dirty="0"/>
              <a:t> A linear collection of data elements whose order is not given by their physical memory location, but rather pointers to memory contained within the structure. Can be implemented with struct or classes use cases most commonly.</a:t>
            </a:r>
          </a:p>
          <a:p>
            <a:pPr marL="0" indent="0">
              <a:buNone/>
            </a:pPr>
            <a:endParaRPr lang="en-US" b="1" dirty="0"/>
          </a:p>
          <a:p>
            <a:pPr marL="0" indent="0">
              <a:buNone/>
            </a:pPr>
            <a:endParaRPr lang="en-US" b="1" dirty="0"/>
          </a:p>
        </p:txBody>
      </p:sp>
      <p:pic>
        <p:nvPicPr>
          <p:cNvPr id="7" name="Picture 2">
            <a:extLst>
              <a:ext uri="{FF2B5EF4-FFF2-40B4-BE49-F238E27FC236}">
                <a16:creationId xmlns:a16="http://schemas.microsoft.com/office/drawing/2014/main" id="{E87DFE78-AB8E-4291-AA6E-33D5FD9FA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496" y="4521361"/>
            <a:ext cx="7653443" cy="769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469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81E3A9-3FFF-41C1-A0AB-8BA2AE689AD1}"/>
              </a:ext>
            </a:extLst>
          </p:cNvPr>
          <p:cNvSpPr>
            <a:spLocks noGrp="1"/>
          </p:cNvSpPr>
          <p:nvPr>
            <p:ph type="ftr" sz="quarter" idx="17"/>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8362F8DB-1918-4556-AB1C-F5B5E7B7F025}"/>
              </a:ext>
            </a:extLst>
          </p:cNvPr>
          <p:cNvSpPr>
            <a:spLocks noGrp="1"/>
          </p:cNvSpPr>
          <p:nvPr>
            <p:ph type="sldNum" sz="quarter" idx="18"/>
          </p:nvPr>
        </p:nvSpPr>
        <p:spPr/>
        <p:txBody>
          <a:bodyPr/>
          <a:lstStyle/>
          <a:p>
            <a:fld id="{8699F50C-BE38-4BD0-BA84-9B090E1F2B9B}" type="slidenum">
              <a:rPr lang="en-US" noProof="0" smtClean="0"/>
              <a:t>11</a:t>
            </a:fld>
            <a:endParaRPr lang="en-US" noProof="0" dirty="0"/>
          </a:p>
        </p:txBody>
      </p:sp>
      <p:sp>
        <p:nvSpPr>
          <p:cNvPr id="4" name="Title 3">
            <a:extLst>
              <a:ext uri="{FF2B5EF4-FFF2-40B4-BE49-F238E27FC236}">
                <a16:creationId xmlns:a16="http://schemas.microsoft.com/office/drawing/2014/main" id="{2CD6D605-4C96-44CC-A768-8AAA8F01EB69}"/>
              </a:ext>
            </a:extLst>
          </p:cNvPr>
          <p:cNvSpPr>
            <a:spLocks noGrp="1"/>
          </p:cNvSpPr>
          <p:nvPr>
            <p:ph type="title"/>
          </p:nvPr>
        </p:nvSpPr>
        <p:spPr/>
        <p:txBody>
          <a:bodyPr/>
          <a:lstStyle/>
          <a:p>
            <a:r>
              <a:rPr lang="en-US" dirty="0"/>
              <a:t>Hash Tables</a:t>
            </a:r>
          </a:p>
        </p:txBody>
      </p:sp>
      <p:sp>
        <p:nvSpPr>
          <p:cNvPr id="5" name="Content Placeholder 4">
            <a:extLst>
              <a:ext uri="{FF2B5EF4-FFF2-40B4-BE49-F238E27FC236}">
                <a16:creationId xmlns:a16="http://schemas.microsoft.com/office/drawing/2014/main" id="{7E3628B2-45AC-4059-B38C-9D39B80755EB}"/>
              </a:ext>
            </a:extLst>
          </p:cNvPr>
          <p:cNvSpPr>
            <a:spLocks noGrp="1"/>
          </p:cNvSpPr>
          <p:nvPr>
            <p:ph idx="1"/>
          </p:nvPr>
        </p:nvSpPr>
        <p:spPr>
          <a:xfrm>
            <a:off x="518678" y="1671925"/>
            <a:ext cx="10835122" cy="1147970"/>
          </a:xfrm>
        </p:spPr>
        <p:txBody>
          <a:bodyPr/>
          <a:lstStyle/>
          <a:p>
            <a:r>
              <a:rPr lang="en-US" b="1" dirty="0"/>
              <a:t>Hash Table (Data Structure):</a:t>
            </a:r>
            <a:r>
              <a:rPr lang="en-US" dirty="0"/>
              <a:t> An organization of data elements in a way that allows mapping of keys to values in constant time operations. Associative abstract data type (no concrete representation of data).</a:t>
            </a:r>
            <a:endParaRPr lang="en-US" b="1" dirty="0"/>
          </a:p>
        </p:txBody>
      </p:sp>
      <p:pic>
        <p:nvPicPr>
          <p:cNvPr id="7170" name="Picture 2" descr="V all.xe.— looku &#10;1 7 9, aoress: &#10;= )new IÈrson(lO: 77/ &#10;61-1, &#10;Arso &#10;IO Skor-ksl- ">
            <a:extLst>
              <a:ext uri="{FF2B5EF4-FFF2-40B4-BE49-F238E27FC236}">
                <a16:creationId xmlns:a16="http://schemas.microsoft.com/office/drawing/2014/main" id="{B23778EB-12AF-4794-8D95-C977378BC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530" y="2819895"/>
            <a:ext cx="3514311" cy="1790309"/>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as e ">
            <a:extLst>
              <a:ext uri="{FF2B5EF4-FFF2-40B4-BE49-F238E27FC236}">
                <a16:creationId xmlns:a16="http://schemas.microsoft.com/office/drawing/2014/main" id="{390491B0-C923-4534-BD62-CE788B7AAD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78" y="4765170"/>
            <a:ext cx="3635414" cy="4787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63E089A-DA8A-48BC-B3CA-3A96D106CCB8}"/>
              </a:ext>
            </a:extLst>
          </p:cNvPr>
          <p:cNvPicPr>
            <a:picLocks noChangeAspect="1"/>
          </p:cNvPicPr>
          <p:nvPr/>
        </p:nvPicPr>
        <p:blipFill>
          <a:blip r:embed="rId4"/>
          <a:stretch>
            <a:fillRect/>
          </a:stretch>
        </p:blipFill>
        <p:spPr>
          <a:xfrm>
            <a:off x="4103012" y="2819895"/>
            <a:ext cx="4114800" cy="2528744"/>
          </a:xfrm>
          <a:prstGeom prst="rect">
            <a:avLst/>
          </a:prstGeom>
        </p:spPr>
      </p:pic>
      <p:pic>
        <p:nvPicPr>
          <p:cNvPr id="7178" name="Picture 10" descr="Person ohe.&amp;s &#10;C lass Llosh4c.bE &#10;keU) &#10;(ke , velue); ">
            <a:extLst>
              <a:ext uri="{FF2B5EF4-FFF2-40B4-BE49-F238E27FC236}">
                <a16:creationId xmlns:a16="http://schemas.microsoft.com/office/drawing/2014/main" id="{BCABFF00-252F-48DE-97BE-A389DF226E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2878" y="3002811"/>
            <a:ext cx="3597164" cy="207059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97190AD4-A945-42AF-947D-4A49C6E16BF5}"/>
              </a:ext>
            </a:extLst>
          </p:cNvPr>
          <p:cNvCxnSpPr>
            <a:endCxn id="7" idx="1"/>
          </p:cNvCxnSpPr>
          <p:nvPr/>
        </p:nvCxnSpPr>
        <p:spPr>
          <a:xfrm>
            <a:off x="3735659" y="4038106"/>
            <a:ext cx="367353" cy="46161"/>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CBBC1DE-1150-4490-ACC2-B9BB3D609042}"/>
              </a:ext>
            </a:extLst>
          </p:cNvPr>
          <p:cNvCxnSpPr>
            <a:stCxn id="7" idx="3"/>
            <a:endCxn id="7178" idx="1"/>
          </p:cNvCxnSpPr>
          <p:nvPr/>
        </p:nvCxnSpPr>
        <p:spPr>
          <a:xfrm flipV="1">
            <a:off x="8217812" y="4038106"/>
            <a:ext cx="195066" cy="46161"/>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5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784" r="20784"/>
          <a:stretch>
            <a:fillRect/>
          </a:stretch>
        </p:blipFill>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US" dirty="0"/>
              <a:t>The Coding Interview</a:t>
            </a:r>
            <a:endParaRPr lang="en-US" b="0" dirty="0">
              <a:latin typeface="Calibri Light" panose="020F0302020204030204" pitchFamily="34" charset="0"/>
            </a:endParaRPr>
          </a:p>
        </p:txBody>
      </p:sp>
      <p:pic>
        <p:nvPicPr>
          <p:cNvPr id="1028" name="Picture 4" descr="Image result for Mizzou Computing association">
            <a:extLst>
              <a:ext uri="{FF2B5EF4-FFF2-40B4-BE49-F238E27FC236}">
                <a16:creationId xmlns:a16="http://schemas.microsoft.com/office/drawing/2014/main" id="{24EC5153-10E3-4C72-BE31-9D292E74D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3073" y="2744413"/>
            <a:ext cx="1369171" cy="1369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66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normAutofit fontScale="90000"/>
          </a:bodyPr>
          <a:lstStyle/>
          <a:p>
            <a:r>
              <a:rPr lang="en-US" b="0" dirty="0"/>
              <a:t>How/Where to Expect to Code?</a:t>
            </a:r>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p:txBody>
          <a:bodyPr/>
          <a:lstStyle/>
          <a:p>
            <a:r>
              <a:rPr lang="en-US" dirty="0"/>
              <a:t>Coding context in coding interviews</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3196915"/>
            <a:ext cx="8211406" cy="2958275"/>
          </a:xfrm>
        </p:spPr>
        <p:txBody>
          <a:bodyPr>
            <a:normAutofit/>
          </a:bodyPr>
          <a:lstStyle/>
          <a:p>
            <a:pPr lvl="0"/>
            <a:r>
              <a:rPr lang="en-US" sz="2000" dirty="0"/>
              <a:t>Whiteboard (most common)</a:t>
            </a:r>
          </a:p>
          <a:p>
            <a:r>
              <a:rPr lang="en-US" sz="2000" dirty="0"/>
              <a:t>Web IDEs very similar to Algo Expert (most common virtually)</a:t>
            </a:r>
          </a:p>
          <a:p>
            <a:pPr lvl="0"/>
            <a:r>
              <a:rPr lang="en-US" sz="2000" dirty="0"/>
              <a:t>The </a:t>
            </a:r>
            <a:r>
              <a:rPr lang="en-US" sz="2000" i="1" dirty="0"/>
              <a:t>dreaded</a:t>
            </a:r>
            <a:r>
              <a:rPr lang="en-US" sz="2000" dirty="0"/>
              <a:t> google doc (actual poop)</a:t>
            </a:r>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3</a:t>
            </a:fld>
            <a:endParaRPr lang="en-US" dirty="0"/>
          </a:p>
        </p:txBody>
      </p:sp>
    </p:spTree>
    <p:extLst>
      <p:ext uri="{BB962C8B-B14F-4D97-AF65-F5344CB8AC3E}">
        <p14:creationId xmlns:p14="http://schemas.microsoft.com/office/powerpoint/2010/main" val="97200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US" b="0" dirty="0"/>
              <a:t>Projects and their Importance</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79" y="2487440"/>
            <a:ext cx="7342621" cy="608895"/>
          </a:xfrm>
        </p:spPr>
        <p:txBody>
          <a:bodyPr/>
          <a:lstStyle/>
          <a:p>
            <a:r>
              <a:rPr lang="en-US" dirty="0"/>
              <a:t>Fantastic before your first internship</a:t>
            </a:r>
          </a:p>
          <a:p>
            <a:r>
              <a:rPr lang="en-US" dirty="0"/>
              <a:t>Still great otherwise</a:t>
            </a:r>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8" y="3196915"/>
            <a:ext cx="5710802" cy="2958275"/>
          </a:xfrm>
        </p:spPr>
        <p:txBody>
          <a:bodyPr>
            <a:normAutofit/>
          </a:bodyPr>
          <a:lstStyle/>
          <a:p>
            <a:pPr lvl="0"/>
            <a:r>
              <a:rPr lang="en-US" dirty="0"/>
              <a:t>Hammer something out in a weekend</a:t>
            </a:r>
          </a:p>
          <a:p>
            <a:pPr lvl="0"/>
            <a:r>
              <a:rPr lang="en-US" dirty="0"/>
              <a:t>No time? Commit to a hackathon</a:t>
            </a:r>
          </a:p>
          <a:p>
            <a:pPr lvl="0"/>
            <a:r>
              <a:rPr lang="en-US" dirty="0"/>
              <a:t>Don’t start something you aren’t passionate about</a:t>
            </a:r>
          </a:p>
          <a:p>
            <a:pPr lvl="0"/>
            <a:r>
              <a:rPr lang="en-US" dirty="0"/>
              <a:t>In school, attempt to keep time commitment down</a:t>
            </a:r>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4</a:t>
            </a:fld>
            <a:endParaRPr lang="en-US" dirty="0"/>
          </a:p>
        </p:txBody>
      </p:sp>
    </p:spTree>
    <p:extLst>
      <p:ext uri="{BB962C8B-B14F-4D97-AF65-F5344CB8AC3E}">
        <p14:creationId xmlns:p14="http://schemas.microsoft.com/office/powerpoint/2010/main" val="320546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a:t>Opportunity: Career Fair</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a:lstStyle/>
          <a:p>
            <a:r>
              <a:rPr lang="en-US" dirty="0"/>
              <a:t>Seriously. Go to this.</a:t>
            </a:r>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p:txBody>
          <a:bodyPr/>
          <a:lstStyle/>
          <a:p>
            <a:r>
              <a:rPr lang="en-US" dirty="0"/>
              <a:t>Mizzou Engineering Career Fair</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p:txBody>
          <a:bodyPr/>
          <a:lstStyle/>
          <a:p>
            <a:r>
              <a:rPr lang="en-US" dirty="0"/>
              <a:t>Feb 24. Virtual Mizzou Engineering Career Fair</a:t>
            </a:r>
          </a:p>
          <a:p>
            <a:endParaRPr lang="en-US" dirty="0"/>
          </a:p>
          <a:p>
            <a:r>
              <a:rPr lang="en-US" dirty="0"/>
              <a:t>Link: </a:t>
            </a:r>
            <a:r>
              <a:rPr lang="en-US" dirty="0">
                <a:hlinkClick r:id="rId2"/>
              </a:rPr>
              <a:t>https://engineering.missouri.edu/current-students/academy/career-fair/</a:t>
            </a: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5</a:t>
            </a:fld>
            <a:endParaRPr lang="en-US" dirty="0"/>
          </a:p>
        </p:txBody>
      </p:sp>
      <p:pic>
        <p:nvPicPr>
          <p:cNvPr id="23" name="Picture 4" descr="Virtual Career Fair graphic">
            <a:extLst>
              <a:ext uri="{FF2B5EF4-FFF2-40B4-BE49-F238E27FC236}">
                <a16:creationId xmlns:a16="http://schemas.microsoft.com/office/drawing/2014/main" id="{F3906169-B6E9-4D02-8462-9CE0D9FF89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6014" y="2438442"/>
            <a:ext cx="5826305" cy="3042626"/>
          </a:xfrm>
          <a:prstGeom prst="rect">
            <a:avLst/>
          </a:prstGeom>
          <a:noFill/>
          <a:ln w="76200">
            <a:solidFill>
              <a:schemeClr val="tx1"/>
            </a:solidFill>
          </a:ln>
          <a:scene3d>
            <a:camera prst="orthographicFront"/>
            <a:lightRig rig="threePt" dir="t"/>
          </a:scene3d>
          <a:sp3d>
            <a:bevelT prst="angle"/>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516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a:t>Opportunity: MU VR Hackathon</a:t>
            </a:r>
            <a:endParaRPr lang="en-US" b="0" dirty="0"/>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LOREM IPSUM DOLOR SIT AMET</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p:txBody>
          <a:bodyPr/>
          <a:lstStyle/>
          <a:p>
            <a:pPr>
              <a:buClr>
                <a:schemeClr val="accent2"/>
              </a:buClr>
            </a:pPr>
            <a:r>
              <a:rPr lang="en-US" b="0" i="0" dirty="0">
                <a:effectLst/>
                <a:latin typeface="Arial" panose="020B0604020202020204" pitchFamily="34" charset="0"/>
              </a:rPr>
              <a:t>- February 26</a:t>
            </a:r>
            <a:r>
              <a:rPr lang="en-US" b="0" i="0" baseline="30000" dirty="0">
                <a:effectLst/>
                <a:latin typeface="Arial" panose="020B0604020202020204" pitchFamily="34" charset="0"/>
              </a:rPr>
              <a:t>th</a:t>
            </a:r>
            <a:r>
              <a:rPr lang="en-US" b="0" i="0" dirty="0">
                <a:effectLst/>
                <a:latin typeface="Arial" panose="020B0604020202020204" pitchFamily="34" charset="0"/>
              </a:rPr>
              <a:t> (Next Friday)</a:t>
            </a:r>
          </a:p>
          <a:p>
            <a:pPr>
              <a:buClr>
                <a:schemeClr val="accent2"/>
              </a:buClr>
            </a:pPr>
            <a:endParaRPr lang="en-US" dirty="0">
              <a:latin typeface="Arial" panose="020B0604020202020204" pitchFamily="34" charset="0"/>
            </a:endParaRPr>
          </a:p>
          <a:p>
            <a:pPr>
              <a:buClr>
                <a:schemeClr val="accent2"/>
              </a:buClr>
            </a:pPr>
            <a:r>
              <a:rPr lang="en-US" sz="1800" b="0" i="0" dirty="0">
                <a:effectLst/>
                <a:latin typeface="Arial" panose="020B0604020202020204" pitchFamily="34" charset="0"/>
              </a:rPr>
              <a:t>MUVR Presents: </a:t>
            </a:r>
            <a:r>
              <a:rPr lang="en-US" sz="1800" b="0" i="0" dirty="0" err="1">
                <a:effectLst/>
                <a:latin typeface="Arial" panose="020B0604020202020204" pitchFamily="34" charset="0"/>
              </a:rPr>
              <a:t>VirtualHacks</a:t>
            </a:r>
            <a:r>
              <a:rPr lang="en-US" sz="1800" b="0" i="0" dirty="0">
                <a:effectLst/>
                <a:latin typeface="Arial" panose="020B0604020202020204" pitchFamily="34" charset="0"/>
              </a:rPr>
              <a:t>!</a:t>
            </a:r>
            <a:endParaRPr lang="en-US" sz="1800" dirty="0">
              <a:latin typeface="Arial" panose="020B0604020202020204" pitchFamily="34" charset="0"/>
            </a:endParaRPr>
          </a:p>
          <a:p>
            <a:pPr>
              <a:buClr>
                <a:schemeClr val="accent2"/>
              </a:buClr>
            </a:pPr>
            <a:r>
              <a:rPr lang="en-US" sz="1600" b="0" i="0" dirty="0">
                <a:effectLst/>
                <a:latin typeface="Arial" panose="020B0604020202020204" pitchFamily="34" charset="0"/>
              </a:rPr>
              <a:t>This is our first annual hackathon, centered around creating XR (extended reality) projects. Teams can be composed of up to 3 people.</a:t>
            </a:r>
          </a:p>
          <a:p>
            <a:pPr>
              <a:buClr>
                <a:schemeClr val="accent2"/>
              </a:buClr>
            </a:pPr>
            <a:endParaRPr lang="en-US" sz="1600" dirty="0">
              <a:latin typeface="Arial" panose="020B0604020202020204" pitchFamily="34" charset="0"/>
            </a:endParaRPr>
          </a:p>
          <a:p>
            <a:pPr>
              <a:buClr>
                <a:schemeClr val="accent2"/>
              </a:buClr>
            </a:pPr>
            <a:r>
              <a:rPr lang="en-US" sz="1600" dirty="0">
                <a:latin typeface="Arial" panose="020B0604020202020204" pitchFamily="34" charset="0"/>
              </a:rPr>
              <a:t>Discord: </a:t>
            </a:r>
            <a:r>
              <a:rPr lang="en-US" sz="1600" dirty="0">
                <a:latin typeface="Arial" panose="020B0604020202020204" pitchFamily="34" charset="0"/>
                <a:hlinkClick r:id="rId2"/>
              </a:rPr>
              <a:t>https://discord.gg/cJ7RsXUKwd</a:t>
            </a:r>
            <a:endParaRPr lang="en-US" sz="1600" dirty="0">
              <a:latin typeface="Arial" panose="020B0604020202020204" pitchFamily="34" charset="0"/>
            </a:endParaRPr>
          </a:p>
          <a:p>
            <a:pPr>
              <a:buClr>
                <a:schemeClr val="accent2"/>
              </a:buClr>
            </a:pPr>
            <a:endParaRPr lang="en-US" sz="1600" dirty="0">
              <a:latin typeface="Arial" panose="020B0604020202020204" pitchFamily="34" charset="0"/>
            </a:endParaRPr>
          </a:p>
          <a:p>
            <a:pPr>
              <a:buClr>
                <a:schemeClr val="accent2"/>
              </a:buClr>
            </a:pPr>
            <a:r>
              <a:rPr lang="en-US" sz="1600" dirty="0">
                <a:latin typeface="Arial" panose="020B0604020202020204" pitchFamily="34" charset="0"/>
              </a:rPr>
              <a:t>$1000 worth of prizes</a:t>
            </a:r>
            <a:endParaRPr lang="en-US" sz="160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6</a:t>
            </a:fld>
            <a:endParaRPr lang="en-US" dirty="0"/>
          </a:p>
        </p:txBody>
      </p:sp>
      <p:pic>
        <p:nvPicPr>
          <p:cNvPr id="4098" name="Picture 2" descr="Samuel Jr. Frimpong, Weiyu Feng, Joseph hayes and Scottie Murrell">
            <a:extLst>
              <a:ext uri="{FF2B5EF4-FFF2-40B4-BE49-F238E27FC236}">
                <a16:creationId xmlns:a16="http://schemas.microsoft.com/office/drawing/2014/main" id="{AAAC9A0C-9720-4AF4-9089-AE97D178D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8855" y="1445657"/>
            <a:ext cx="4114800" cy="4822032"/>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42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Project Technologies</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p:txBody>
          <a:bodyPr/>
          <a:lstStyle/>
          <a:p>
            <a:r>
              <a:rPr lang="en-US" dirty="0"/>
              <a:t>Don’t get hung up on how to start. Just do it!</a:t>
            </a:r>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1708173688"/>
              </p:ext>
            </p:extLst>
          </p:nvPr>
        </p:nvGraphicFramePr>
        <p:xfrm>
          <a:off x="609599" y="1847461"/>
          <a:ext cx="4923454" cy="4348065"/>
        </p:xfrm>
        <a:graphic>
          <a:graphicData uri="http://schemas.openxmlformats.org/drawingml/2006/table">
            <a:tbl>
              <a:tblPr firstRow="1" bandRow="1">
                <a:tableStyleId>{5C22544A-7EE6-4342-B048-85BDC9FD1C3A}</a:tableStyleId>
              </a:tblPr>
              <a:tblGrid>
                <a:gridCol w="2461727">
                  <a:extLst>
                    <a:ext uri="{9D8B030D-6E8A-4147-A177-3AD203B41FA5}">
                      <a16:colId xmlns:a16="http://schemas.microsoft.com/office/drawing/2014/main" val="4235906612"/>
                    </a:ext>
                  </a:extLst>
                </a:gridCol>
                <a:gridCol w="2461727">
                  <a:extLst>
                    <a:ext uri="{9D8B030D-6E8A-4147-A177-3AD203B41FA5}">
                      <a16:colId xmlns:a16="http://schemas.microsoft.com/office/drawing/2014/main" val="284311610"/>
                    </a:ext>
                  </a:extLst>
                </a:gridCol>
              </a:tblGrid>
              <a:tr h="869613">
                <a:tc>
                  <a:txBody>
                    <a:bodyPr/>
                    <a:lstStyle/>
                    <a:p>
                      <a:pPr algn="ctr"/>
                      <a:r>
                        <a:rPr lang="en-IN" sz="1600" b="1" i="0" u="none" strike="noStrike" kern="1200" dirty="0">
                          <a:solidFill>
                            <a:srgbClr val="3F3F3F"/>
                          </a:solidFill>
                          <a:effectLst/>
                          <a:latin typeface="+mn-lt"/>
                          <a:ea typeface="+mn-ea"/>
                          <a:cs typeface="+mn-cs"/>
                        </a:rPr>
                        <a:t>Project Type</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Technology</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869613">
                <a:tc>
                  <a:txBody>
                    <a:bodyPr/>
                    <a:lstStyle/>
                    <a:p>
                      <a:r>
                        <a:rPr lang="en-IN" sz="1600" b="1" i="0" u="none" strike="noStrike" kern="1200" dirty="0">
                          <a:solidFill>
                            <a:schemeClr val="tx1"/>
                          </a:solidFill>
                          <a:effectLst/>
                          <a:latin typeface="+mn-lt"/>
                          <a:ea typeface="+mn-ea"/>
                          <a:cs typeface="+mn-cs"/>
                        </a:rPr>
                        <a:t>iOS Development</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kern="1200" dirty="0">
                          <a:solidFill>
                            <a:schemeClr val="tx1"/>
                          </a:solidFill>
                          <a:effectLst/>
                          <a:latin typeface="+mn-lt"/>
                          <a:ea typeface="+mn-ea"/>
                          <a:cs typeface="+mn-cs"/>
                        </a:rPr>
                        <a:t>Swift</a:t>
                      </a:r>
                    </a:p>
                    <a:p>
                      <a:pPr algn="ctr"/>
                      <a:r>
                        <a:rPr lang="en-IN" sz="1600" b="0" i="0" u="none" strike="noStrike" kern="1200" dirty="0">
                          <a:solidFill>
                            <a:schemeClr val="tx1"/>
                          </a:solidFill>
                          <a:effectLst/>
                          <a:latin typeface="+mn-lt"/>
                          <a:ea typeface="+mn-ea"/>
                          <a:cs typeface="+mn-cs"/>
                        </a:rPr>
                        <a:t>React</a:t>
                      </a:r>
                    </a:p>
                    <a:p>
                      <a:pPr algn="ctr"/>
                      <a:r>
                        <a:rPr lang="en-IN" sz="1600" b="0" i="0" u="none" strike="noStrike" kern="1200" dirty="0">
                          <a:solidFill>
                            <a:schemeClr val="tx1"/>
                          </a:solidFill>
                          <a:effectLst/>
                          <a:latin typeface="+mn-lt"/>
                          <a:ea typeface="+mn-ea"/>
                          <a:cs typeface="+mn-cs"/>
                        </a:rPr>
                        <a:t>Xamarin</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869613">
                <a:tc>
                  <a:txBody>
                    <a:bodyPr/>
                    <a:lstStyle/>
                    <a:p>
                      <a:r>
                        <a:rPr lang="en-IN" sz="1600" b="1" i="0" u="none" strike="noStrike" kern="1200" dirty="0">
                          <a:solidFill>
                            <a:schemeClr val="tx1"/>
                          </a:solidFill>
                          <a:effectLst/>
                          <a:latin typeface="+mn-lt"/>
                          <a:ea typeface="+mn-ea"/>
                          <a:cs typeface="+mn-cs"/>
                        </a:rPr>
                        <a:t>Cross Platform Development (Web/App)</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kern="1200" dirty="0">
                          <a:solidFill>
                            <a:schemeClr val="tx1"/>
                          </a:solidFill>
                          <a:effectLst/>
                          <a:latin typeface="+mn-lt"/>
                          <a:ea typeface="+mn-ea"/>
                          <a:cs typeface="+mn-cs"/>
                        </a:rPr>
                        <a:t>React</a:t>
                      </a:r>
                    </a:p>
                    <a:p>
                      <a:pPr algn="ctr"/>
                      <a:r>
                        <a:rPr lang="en-IN" sz="1600" b="0" i="0" u="none" strike="noStrike" kern="1200" dirty="0">
                          <a:solidFill>
                            <a:schemeClr val="tx1"/>
                          </a:solidFill>
                          <a:effectLst/>
                          <a:latin typeface="+mn-lt"/>
                          <a:ea typeface="+mn-ea"/>
                          <a:cs typeface="+mn-cs"/>
                        </a:rPr>
                        <a:t>Xamarin (C#)</a:t>
                      </a:r>
                    </a:p>
                    <a:p>
                      <a:pPr algn="ctr"/>
                      <a:r>
                        <a:rPr lang="en-IN" sz="1600" b="0" i="0" u="none" strike="noStrike" kern="1200" dirty="0">
                          <a:solidFill>
                            <a:schemeClr val="tx1"/>
                          </a:solidFill>
                          <a:effectLst/>
                          <a:latin typeface="+mn-lt"/>
                          <a:ea typeface="+mn-ea"/>
                          <a:cs typeface="+mn-cs"/>
                        </a:rPr>
                        <a:t>Kotlin</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869613">
                <a:tc>
                  <a:txBody>
                    <a:bodyPr/>
                    <a:lstStyle/>
                    <a:p>
                      <a:r>
                        <a:rPr lang="en-IN" sz="1600" b="1" i="0" u="none" strike="noStrike" kern="1200" dirty="0">
                          <a:solidFill>
                            <a:schemeClr val="tx1"/>
                          </a:solidFill>
                          <a:effectLst/>
                          <a:latin typeface="+mn-lt"/>
                          <a:ea typeface="+mn-ea"/>
                          <a:cs typeface="+mn-cs"/>
                        </a:rPr>
                        <a:t>Embedded Devices</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Arduino IDE</a:t>
                      </a:r>
                    </a:p>
                    <a:p>
                      <a:pPr algn="ctr"/>
                      <a:r>
                        <a:rPr lang="en-IN" sz="1600" b="0" i="0" u="none" strike="noStrike" dirty="0">
                          <a:solidFill>
                            <a:schemeClr val="tx1"/>
                          </a:solidFill>
                          <a:effectLst/>
                          <a:latin typeface="+mn-lt"/>
                        </a:rPr>
                        <a:t>Linux Kernel</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869613">
                <a:tc>
                  <a:txBody>
                    <a:bodyPr/>
                    <a:lstStyle/>
                    <a:p>
                      <a:r>
                        <a:rPr lang="en-IN" sz="1600" b="1" i="0" u="none" strike="noStrike" kern="1200" dirty="0">
                          <a:solidFill>
                            <a:schemeClr val="tx1"/>
                          </a:solidFill>
                          <a:effectLst/>
                          <a:latin typeface="+mn-lt"/>
                          <a:ea typeface="+mn-ea"/>
                          <a:cs typeface="+mn-cs"/>
                        </a:rPr>
                        <a:t>Game Dev</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Unity</a:t>
                      </a:r>
                    </a:p>
                    <a:p>
                      <a:pPr algn="ctr"/>
                      <a:r>
                        <a:rPr lang="en-IN" sz="1600" b="0" i="0" u="none" strike="noStrike" dirty="0">
                          <a:solidFill>
                            <a:schemeClr val="tx1"/>
                          </a:solidFill>
                          <a:effectLst/>
                          <a:latin typeface="+mn-lt"/>
                        </a:rPr>
                        <a:t>Unreal Engine</a:t>
                      </a: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7</a:t>
            </a:fld>
            <a:endParaRPr lang="en-US" dirty="0"/>
          </a:p>
        </p:txBody>
      </p:sp>
    </p:spTree>
    <p:extLst>
      <p:ext uri="{BB962C8B-B14F-4D97-AF65-F5344CB8AC3E}">
        <p14:creationId xmlns:p14="http://schemas.microsoft.com/office/powerpoint/2010/main" val="2973707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784" r="20784"/>
          <a:stretch>
            <a:fillRect/>
          </a:stretch>
        </p:blipFill>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US" b="0" dirty="0">
                <a:latin typeface="Calibri Light" panose="020F0302020204030204" pitchFamily="34" charset="0"/>
              </a:rPr>
              <a:t>Programming Topics</a:t>
            </a:r>
          </a:p>
        </p:txBody>
      </p:sp>
      <p:pic>
        <p:nvPicPr>
          <p:cNvPr id="9" name="Picture 4" descr="Image result for Mizzou Computing association">
            <a:extLst>
              <a:ext uri="{FF2B5EF4-FFF2-40B4-BE49-F238E27FC236}">
                <a16:creationId xmlns:a16="http://schemas.microsoft.com/office/drawing/2014/main" id="{6A143F5A-E940-430C-AA61-FCA6A9C119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3073" y="2744413"/>
            <a:ext cx="1369171" cy="1369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2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81E3A9-3FFF-41C1-A0AB-8BA2AE689AD1}"/>
              </a:ext>
            </a:extLst>
          </p:cNvPr>
          <p:cNvSpPr>
            <a:spLocks noGrp="1"/>
          </p:cNvSpPr>
          <p:nvPr>
            <p:ph type="ftr" sz="quarter" idx="17"/>
          </p:nvPr>
        </p:nvSpPr>
        <p:spPr/>
        <p:txBody>
          <a:bodyPr/>
          <a:lstStyle/>
          <a:p>
            <a:r>
              <a:rPr lang="en-US" noProof="0"/>
              <a:t>Add a footer</a:t>
            </a:r>
            <a:endParaRPr lang="en-US" noProof="0" dirty="0"/>
          </a:p>
        </p:txBody>
      </p:sp>
      <p:sp>
        <p:nvSpPr>
          <p:cNvPr id="3" name="Slide Number Placeholder 2">
            <a:extLst>
              <a:ext uri="{FF2B5EF4-FFF2-40B4-BE49-F238E27FC236}">
                <a16:creationId xmlns:a16="http://schemas.microsoft.com/office/drawing/2014/main" id="{8362F8DB-1918-4556-AB1C-F5B5E7B7F025}"/>
              </a:ext>
            </a:extLst>
          </p:cNvPr>
          <p:cNvSpPr>
            <a:spLocks noGrp="1"/>
          </p:cNvSpPr>
          <p:nvPr>
            <p:ph type="sldNum" sz="quarter" idx="18"/>
          </p:nvPr>
        </p:nvSpPr>
        <p:spPr/>
        <p:txBody>
          <a:bodyPr/>
          <a:lstStyle/>
          <a:p>
            <a:fld id="{8699F50C-BE38-4BD0-BA84-9B090E1F2B9B}" type="slidenum">
              <a:rPr lang="en-US" noProof="0" smtClean="0"/>
              <a:t>9</a:t>
            </a:fld>
            <a:endParaRPr lang="en-US" noProof="0" dirty="0"/>
          </a:p>
        </p:txBody>
      </p:sp>
      <p:sp>
        <p:nvSpPr>
          <p:cNvPr id="4" name="Title 3">
            <a:extLst>
              <a:ext uri="{FF2B5EF4-FFF2-40B4-BE49-F238E27FC236}">
                <a16:creationId xmlns:a16="http://schemas.microsoft.com/office/drawing/2014/main" id="{2CD6D605-4C96-44CC-A768-8AAA8F01EB69}"/>
              </a:ext>
            </a:extLst>
          </p:cNvPr>
          <p:cNvSpPr>
            <a:spLocks noGrp="1"/>
          </p:cNvSpPr>
          <p:nvPr>
            <p:ph type="title"/>
          </p:nvPr>
        </p:nvSpPr>
        <p:spPr/>
        <p:txBody>
          <a:bodyPr/>
          <a:lstStyle/>
          <a:p>
            <a:r>
              <a:rPr lang="en-US" dirty="0"/>
              <a:t>Recursion</a:t>
            </a:r>
          </a:p>
        </p:txBody>
      </p:sp>
      <p:sp>
        <p:nvSpPr>
          <p:cNvPr id="5" name="Content Placeholder 4">
            <a:extLst>
              <a:ext uri="{FF2B5EF4-FFF2-40B4-BE49-F238E27FC236}">
                <a16:creationId xmlns:a16="http://schemas.microsoft.com/office/drawing/2014/main" id="{7E3628B2-45AC-4059-B38C-9D39B80755EB}"/>
              </a:ext>
            </a:extLst>
          </p:cNvPr>
          <p:cNvSpPr>
            <a:spLocks noGrp="1"/>
          </p:cNvSpPr>
          <p:nvPr>
            <p:ph idx="1"/>
          </p:nvPr>
        </p:nvSpPr>
        <p:spPr/>
        <p:txBody>
          <a:bodyPr/>
          <a:lstStyle/>
          <a:p>
            <a:r>
              <a:rPr lang="en-US" b="1" dirty="0"/>
              <a:t>Recursion:</a:t>
            </a:r>
            <a:r>
              <a:rPr lang="en-US" dirty="0"/>
              <a:t> a method of problem solving where the solution depends on solutions to smaller instances of the same problem.</a:t>
            </a:r>
          </a:p>
          <a:p>
            <a:endParaRPr lang="en-US" dirty="0"/>
          </a:p>
          <a:p>
            <a:r>
              <a:rPr lang="en-US" dirty="0"/>
              <a:t>The application is simple in most modern</a:t>
            </a:r>
          </a:p>
          <a:p>
            <a:pPr marL="0" indent="0">
              <a:buNone/>
            </a:pPr>
            <a:r>
              <a:rPr lang="en-US" dirty="0"/>
              <a:t>programming languages. One simply creates</a:t>
            </a:r>
          </a:p>
          <a:p>
            <a:pPr marL="0" indent="0">
              <a:buNone/>
            </a:pPr>
            <a:r>
              <a:rPr lang="en-US" dirty="0"/>
              <a:t>a function that calls itself.</a:t>
            </a:r>
          </a:p>
        </p:txBody>
      </p:sp>
      <p:pic>
        <p:nvPicPr>
          <p:cNvPr id="5122" name="Picture 2" descr="Image result for recursion example">
            <a:extLst>
              <a:ext uri="{FF2B5EF4-FFF2-40B4-BE49-F238E27FC236}">
                <a16:creationId xmlns:a16="http://schemas.microsoft.com/office/drawing/2014/main" id="{42E57E30-1667-43D8-8DB6-8616F5A83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198" y="2868290"/>
            <a:ext cx="4953000" cy="3248025"/>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487076"/>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7F4215-C6BB-44A3-9A5E-9446E683590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3.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55</TotalTime>
  <Words>411</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Calibri</vt:lpstr>
      <vt:lpstr>Calibri Light</vt:lpstr>
      <vt:lpstr>Gill Sans SemiBold</vt:lpstr>
      <vt:lpstr>Times New Roman</vt:lpstr>
      <vt:lpstr>Office Theme</vt:lpstr>
      <vt:lpstr>Interview Prep: Technical, Recursion, Linked Lists, and Hash Tables</vt:lpstr>
      <vt:lpstr>The Coding Interview</vt:lpstr>
      <vt:lpstr>How/Where to Expect to Code?</vt:lpstr>
      <vt:lpstr>Projects and their Importance</vt:lpstr>
      <vt:lpstr>Opportunity: Career Fair</vt:lpstr>
      <vt:lpstr>Opportunity: MU VR Hackathon</vt:lpstr>
      <vt:lpstr>Project Technologies</vt:lpstr>
      <vt:lpstr>Programming Topics</vt:lpstr>
      <vt:lpstr>Recursion</vt:lpstr>
      <vt:lpstr>Linked Lists</vt:lpstr>
      <vt:lpstr>Hash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Prep: Technical, Recursion, Linked Lists, and Hash Tables</dc:title>
  <dc:creator>Samuel Bishop</dc:creator>
  <cp:lastModifiedBy>Samuel Bishop</cp:lastModifiedBy>
  <cp:revision>7</cp:revision>
  <dcterms:created xsi:type="dcterms:W3CDTF">2021-02-16T22:26:30Z</dcterms:created>
  <dcterms:modified xsi:type="dcterms:W3CDTF">2021-02-16T23:22:17Z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