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4"/>
  </p:notesMasterIdLst>
  <p:sldIdLst>
    <p:sldId id="287" r:id="rId2"/>
    <p:sldId id="303" r:id="rId3"/>
    <p:sldId id="289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01" r:id="rId18"/>
    <p:sldId id="302" r:id="rId19"/>
    <p:sldId id="317" r:id="rId20"/>
    <p:sldId id="288" r:id="rId21"/>
    <p:sldId id="318" r:id="rId22"/>
    <p:sldId id="319" r:id="rId23"/>
    <p:sldId id="257" r:id="rId24"/>
    <p:sldId id="259" r:id="rId25"/>
    <p:sldId id="258" r:id="rId26"/>
    <p:sldId id="261" r:id="rId27"/>
    <p:sldId id="262" r:id="rId28"/>
    <p:sldId id="263" r:id="rId29"/>
    <p:sldId id="265" r:id="rId30"/>
    <p:sldId id="267" r:id="rId31"/>
    <p:sldId id="266" r:id="rId32"/>
    <p:sldId id="269" r:id="rId33"/>
    <p:sldId id="270" r:id="rId34"/>
    <p:sldId id="271" r:id="rId35"/>
    <p:sldId id="272" r:id="rId36"/>
    <p:sldId id="273" r:id="rId37"/>
    <p:sldId id="264" r:id="rId38"/>
    <p:sldId id="275" r:id="rId39"/>
    <p:sldId id="274" r:id="rId40"/>
    <p:sldId id="276" r:id="rId41"/>
    <p:sldId id="277" r:id="rId42"/>
    <p:sldId id="278" r:id="rId4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8556C-417D-4265-9DAF-4163D2DD588E}">
          <p14:sldIdLst>
            <p14:sldId id="287"/>
            <p14:sldId id="303"/>
            <p14:sldId id="289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01"/>
            <p14:sldId id="302"/>
            <p14:sldId id="317"/>
            <p14:sldId id="288"/>
            <p14:sldId id="318"/>
            <p14:sldId id="319"/>
            <p14:sldId id="257"/>
            <p14:sldId id="259"/>
            <p14:sldId id="258"/>
            <p14:sldId id="261"/>
            <p14:sldId id="262"/>
            <p14:sldId id="263"/>
            <p14:sldId id="265"/>
            <p14:sldId id="267"/>
            <p14:sldId id="266"/>
            <p14:sldId id="269"/>
            <p14:sldId id="270"/>
            <p14:sldId id="271"/>
            <p14:sldId id="272"/>
            <p14:sldId id="273"/>
            <p14:sldId id="264"/>
            <p14:sldId id="275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7" autoAdjust="0"/>
    <p:restoredTop sz="94660"/>
  </p:normalViewPr>
  <p:slideViewPr>
    <p:cSldViewPr>
      <p:cViewPr varScale="1">
        <p:scale>
          <a:sx n="79" d="100"/>
          <a:sy n="79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FF88AE-5501-4E2B-86B4-95836345E44E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FC24CB2-A773-4E6B-9C6B-33D9FA9CC5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49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14602B-6854-400F-B58B-91A1A43E3592}" type="datetimeFigureOut">
              <a:rPr lang="he-IL" smtClean="0"/>
              <a:t>כ"ז/סיון/תשע"ז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F3F49D-0AB4-449B-95BF-83C5F9CD374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61980091"/>
              </p:ext>
            </p:extLst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תקשורת ומיחשוב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/>
              <a:t>תרגול </a:t>
            </a:r>
            <a:r>
              <a:rPr lang="he-IL" dirty="0">
                <a:latin typeface="Arial"/>
                <a:cs typeface="Arial"/>
              </a:rPr>
              <a:t>13</a:t>
            </a:r>
            <a:endParaRPr lang="he-IL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>
            <a:normAutofit fontScale="70000" lnSpcReduction="20000"/>
          </a:bodyPr>
          <a:lstStyle/>
          <a:p>
            <a:pPr marR="0"/>
            <a:r>
              <a:rPr lang="en-US" altLang="he-IL" dirty="0"/>
              <a:t>IP Addressing,</a:t>
            </a:r>
          </a:p>
          <a:p>
            <a:pPr marR="0"/>
            <a:r>
              <a:rPr lang="he-IL" altLang="he-IL" dirty="0"/>
              <a:t>טבלת ניתוב,</a:t>
            </a:r>
            <a:endParaRPr lang="en-US" altLang="he-IL" dirty="0"/>
          </a:p>
          <a:p>
            <a:pPr marR="0"/>
            <a:r>
              <a:rPr lang="en-US" altLang="he-IL" dirty="0"/>
              <a:t>IP Fragmentation,</a:t>
            </a:r>
          </a:p>
          <a:p>
            <a:pPr marR="0"/>
            <a:r>
              <a:rPr lang="en-US" altLang="he-IL" dirty="0"/>
              <a:t> NAT</a:t>
            </a:r>
          </a:p>
          <a:p>
            <a:pPr marR="0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29855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he-IL" sz="2400" dirty="0"/>
              <a:t>נתונה טבלת ניתוב של נתב ורשימת כתובות </a:t>
            </a:r>
            <a:r>
              <a:rPr lang="en-US" sz="2400" dirty="0"/>
              <a:t>IP</a:t>
            </a:r>
            <a:r>
              <a:rPr lang="he-IL" sz="2400" dirty="0"/>
              <a:t> המגיעות לנתב זה. עבור כל כתובת ציינו לאיזה פורט תנותב לפי (</a:t>
            </a:r>
            <a:r>
              <a:rPr lang="en-US" sz="2400" dirty="0"/>
              <a:t>longest prefix match</a:t>
            </a:r>
            <a:r>
              <a:rPr lang="he-IL" sz="2400" dirty="0"/>
              <a:t> ):</a:t>
            </a:r>
          </a:p>
          <a:p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he-IL" dirty="0"/>
              <a:t>שאלה 1</a:t>
            </a:r>
          </a:p>
        </p:txBody>
      </p:sp>
      <p:sp>
        <p:nvSpPr>
          <p:cNvPr id="6" name="מלבן 5"/>
          <p:cNvSpPr/>
          <p:nvPr/>
        </p:nvSpPr>
        <p:spPr>
          <a:xfrm>
            <a:off x="5819927" y="6457890"/>
            <a:ext cx="1162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תשובה: </a:t>
            </a:r>
            <a:r>
              <a:rPr lang="en-US" sz="2000" dirty="0"/>
              <a:t>F</a:t>
            </a:r>
            <a:endParaRPr lang="he-IL" sz="2000" dirty="0"/>
          </a:p>
        </p:txBody>
      </p:sp>
      <p:sp>
        <p:nvSpPr>
          <p:cNvPr id="7" name="מלבן 6"/>
          <p:cNvSpPr/>
          <p:nvPr/>
        </p:nvSpPr>
        <p:spPr>
          <a:xfrm>
            <a:off x="2483768" y="6089470"/>
            <a:ext cx="4286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dirty="0"/>
              <a:t>11010100.11001100.00011111.01101111</a:t>
            </a:r>
          </a:p>
        </p:txBody>
      </p:sp>
      <p:sp>
        <p:nvSpPr>
          <p:cNvPr id="9" name="מלבן 8"/>
          <p:cNvSpPr/>
          <p:nvPr/>
        </p:nvSpPr>
        <p:spPr>
          <a:xfrm>
            <a:off x="6863925" y="6057780"/>
            <a:ext cx="227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e-IL" sz="2000" dirty="0"/>
              <a:t>ג. 212.204.31.111</a:t>
            </a:r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78228"/>
              </p:ext>
            </p:extLst>
          </p:nvPr>
        </p:nvGraphicFramePr>
        <p:xfrm>
          <a:off x="126306" y="2014427"/>
          <a:ext cx="9001673" cy="39318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interface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Network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193.70.14.64/27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11000001.01000110.00001110.010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212.190.32.0/20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11010100.10111110.0010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G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212.160.0.0/11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</a:t>
                      </a:r>
                      <a:r>
                        <a:rPr lang="he-IL" sz="2000" dirty="0"/>
                        <a:t>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212.0.0.0/9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192.0.0.0/8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236.0.0.0/6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111011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208.0.0.0/4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192.0.0.0/2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0.0.0.0/0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00000000.00000000.00000000.00000000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8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he-IL" sz="2400" dirty="0"/>
              <a:t>נתונה טבלת ניתוב של נתב ורשימת כתובות </a:t>
            </a:r>
            <a:r>
              <a:rPr lang="en-US" sz="2400" dirty="0"/>
              <a:t>IP</a:t>
            </a:r>
            <a:r>
              <a:rPr lang="he-IL" sz="2400" dirty="0"/>
              <a:t> המגיעות לנתב זה. עבור כל כתובת ציינו לאיזה פורט תנותב לפי (</a:t>
            </a:r>
            <a:r>
              <a:rPr lang="en-US" sz="2400" dirty="0"/>
              <a:t>longest prefix match</a:t>
            </a:r>
            <a:r>
              <a:rPr lang="he-IL" sz="2400" dirty="0"/>
              <a:t> ):</a:t>
            </a:r>
          </a:p>
          <a:p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שאלה 1</a:t>
            </a:r>
          </a:p>
        </p:txBody>
      </p:sp>
      <p:sp>
        <p:nvSpPr>
          <p:cNvPr id="5" name="מלבן 4"/>
          <p:cNvSpPr/>
          <p:nvPr/>
        </p:nvSpPr>
        <p:spPr>
          <a:xfrm>
            <a:off x="6632141" y="6389002"/>
            <a:ext cx="1960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ד. 193.70.14.80</a:t>
            </a:r>
          </a:p>
        </p:txBody>
      </p:sp>
      <p:sp>
        <p:nvSpPr>
          <p:cNvPr id="6" name="מלבן 5"/>
          <p:cNvSpPr/>
          <p:nvPr/>
        </p:nvSpPr>
        <p:spPr>
          <a:xfrm>
            <a:off x="4716016" y="6370403"/>
            <a:ext cx="1261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תשובה:  </a:t>
            </a:r>
            <a:r>
              <a:rPr lang="en-US" sz="2000" dirty="0"/>
              <a:t>B</a:t>
            </a:r>
            <a:endParaRPr lang="he-IL" sz="2000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59935"/>
              </p:ext>
            </p:extLst>
          </p:nvPr>
        </p:nvGraphicFramePr>
        <p:xfrm>
          <a:off x="0" y="2420888"/>
          <a:ext cx="9001673" cy="39318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interface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Network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193.70.14.64/27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11000001.01000110.00001110.010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212.190.32.0/20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11010100.10111110.0010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G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212.160.0.0/11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</a:t>
                      </a:r>
                      <a:r>
                        <a:rPr lang="he-IL" sz="2000" dirty="0"/>
                        <a:t>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212.0.0.0/9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192.0.0.0/8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236.0.0.0/6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111011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208.0.0.0/4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192.0.0.0/2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0.0.0.0/0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00000000.00000000.00000000.00000000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he-IL" sz="2400" dirty="0"/>
              <a:t>נתונה טבלת ניתוב של נתב ורשימת כתובות </a:t>
            </a:r>
            <a:r>
              <a:rPr lang="en-US" sz="2400" dirty="0"/>
              <a:t>IP</a:t>
            </a:r>
            <a:r>
              <a:rPr lang="he-IL" sz="2400" dirty="0"/>
              <a:t> המגיעות לנתב זה. עבור כל כתובת ציינו לאיזה פורט תנותב לפי (</a:t>
            </a:r>
            <a:r>
              <a:rPr lang="en-US" sz="2400" dirty="0"/>
              <a:t>longest prefix match</a:t>
            </a:r>
            <a:r>
              <a:rPr lang="he-IL" sz="2400" dirty="0"/>
              <a:t> ):</a:t>
            </a:r>
          </a:p>
          <a:p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he-IL" dirty="0"/>
              <a:t>שאלה 1</a:t>
            </a:r>
          </a:p>
        </p:txBody>
      </p:sp>
      <p:sp>
        <p:nvSpPr>
          <p:cNvPr id="6" name="מלבן 5"/>
          <p:cNvSpPr/>
          <p:nvPr/>
        </p:nvSpPr>
        <p:spPr>
          <a:xfrm>
            <a:off x="5819927" y="6457890"/>
            <a:ext cx="1162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תשובה: </a:t>
            </a:r>
            <a:r>
              <a:rPr lang="en-US" sz="2000" dirty="0"/>
              <a:t>F</a:t>
            </a:r>
            <a:endParaRPr lang="he-IL" sz="2000" dirty="0"/>
          </a:p>
        </p:txBody>
      </p:sp>
      <p:sp>
        <p:nvSpPr>
          <p:cNvPr id="7" name="מלבן 6"/>
          <p:cNvSpPr/>
          <p:nvPr/>
        </p:nvSpPr>
        <p:spPr>
          <a:xfrm>
            <a:off x="2267744" y="6088558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dirty="0"/>
              <a:t>11010110.11010100.10000010.01000110</a:t>
            </a:r>
          </a:p>
        </p:txBody>
      </p:sp>
      <p:sp>
        <p:nvSpPr>
          <p:cNvPr id="9" name="מלבן 8"/>
          <p:cNvSpPr/>
          <p:nvPr/>
        </p:nvSpPr>
        <p:spPr>
          <a:xfrm>
            <a:off x="6863925" y="6057780"/>
            <a:ext cx="227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e-IL" sz="2000" dirty="0"/>
              <a:t>ה. 214.212.130.70</a:t>
            </a: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24460"/>
              </p:ext>
            </p:extLst>
          </p:nvPr>
        </p:nvGraphicFramePr>
        <p:xfrm>
          <a:off x="9499" y="2057448"/>
          <a:ext cx="9001673" cy="39318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interface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Network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193.70.14.64/27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11000001.01000110.00001110.010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212.190.32.0/20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11010100.10111110.0010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G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212.160.0.0/11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</a:t>
                      </a:r>
                      <a:r>
                        <a:rPr lang="he-IL" sz="2000" dirty="0"/>
                        <a:t>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212.0.0.0/9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192.0.0.0/8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236.0.0.0/6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111011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208.0.0.0/4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192.0.0.0/2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0.0.0.0/0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00000000.00000000.00000000.00000000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9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he-IL" sz="2400" dirty="0"/>
              <a:t>נתונה טבלת ניתוב של נתב ורשימת כתובות </a:t>
            </a:r>
            <a:r>
              <a:rPr lang="en-US" sz="2400" dirty="0"/>
              <a:t>IP</a:t>
            </a:r>
            <a:r>
              <a:rPr lang="he-IL" sz="2400" dirty="0"/>
              <a:t> המגיעות לנתב זה. עבור כל כתובת ציינו לאיזה פורט תנותב לפי (</a:t>
            </a:r>
            <a:r>
              <a:rPr lang="en-US" sz="2400" dirty="0"/>
              <a:t>longest prefix match</a:t>
            </a:r>
            <a:r>
              <a:rPr lang="he-IL" sz="2400" dirty="0"/>
              <a:t> ):</a:t>
            </a:r>
          </a:p>
          <a:p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he-IL" dirty="0"/>
              <a:t>שאלה 1</a:t>
            </a:r>
          </a:p>
        </p:txBody>
      </p:sp>
      <p:sp>
        <p:nvSpPr>
          <p:cNvPr id="6" name="מלבן 5"/>
          <p:cNvSpPr/>
          <p:nvPr/>
        </p:nvSpPr>
        <p:spPr>
          <a:xfrm>
            <a:off x="5765425" y="645789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תשובה: </a:t>
            </a:r>
            <a:r>
              <a:rPr lang="en-US" sz="2000" dirty="0"/>
              <a:t>D</a:t>
            </a:r>
            <a:endParaRPr lang="he-IL" sz="2000" dirty="0"/>
          </a:p>
        </p:txBody>
      </p:sp>
      <p:sp>
        <p:nvSpPr>
          <p:cNvPr id="7" name="מלבן 6"/>
          <p:cNvSpPr/>
          <p:nvPr/>
        </p:nvSpPr>
        <p:spPr>
          <a:xfrm>
            <a:off x="2267744" y="6088558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dirty="0"/>
              <a:t>11010100.01100100.01100100.01100100</a:t>
            </a:r>
          </a:p>
        </p:txBody>
      </p:sp>
      <p:sp>
        <p:nvSpPr>
          <p:cNvPr id="8" name="מלבן 7"/>
          <p:cNvSpPr/>
          <p:nvPr/>
        </p:nvSpPr>
        <p:spPr>
          <a:xfrm>
            <a:off x="6982425" y="6057780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ו. 212.100.100.100</a:t>
            </a: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93089"/>
              </p:ext>
            </p:extLst>
          </p:nvPr>
        </p:nvGraphicFramePr>
        <p:xfrm>
          <a:off x="-28002" y="2014427"/>
          <a:ext cx="9001673" cy="39318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interface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Network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193.70.14.64/27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11000001.01000110.00001110.010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212.190.32.0/20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11010100.10111110.0010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G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212.160.0.0/11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</a:t>
                      </a:r>
                      <a:r>
                        <a:rPr lang="he-IL" sz="2000" dirty="0"/>
                        <a:t>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212.0.0.0/9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192.0.0.0/8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236.0.0.0/6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111011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208.0.0.0/4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192.0.0.0/2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0.0.0.0/0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00000000.00000000.00000000.00000000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6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539553" y="1546417"/>
            <a:ext cx="8208912" cy="5063968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he-IL" sz="2400" dirty="0"/>
              <a:t>נתונה הרשת הבאה, ציין לאילו מחשבים יגיעו ההודעות הבאות:</a:t>
            </a:r>
          </a:p>
          <a:p>
            <a:pPr marL="566737" indent="-457200">
              <a:buFont typeface="Wingdings 3" panose="05040102010807070707" pitchFamily="18" charset="2"/>
              <a:buAutoNum type="arabicPeriod"/>
              <a:defRPr/>
            </a:pPr>
            <a:r>
              <a:rPr lang="he-IL" sz="2400" dirty="0"/>
              <a:t>הודעה הנשלחת מ- </a:t>
            </a:r>
            <a:r>
              <a:rPr lang="en-US" sz="2400" dirty="0"/>
              <a:t>A</a:t>
            </a:r>
            <a:r>
              <a:rPr lang="he-IL" sz="2400" dirty="0"/>
              <a:t> ויעדה 132.10.15.90</a:t>
            </a:r>
          </a:p>
          <a:p>
            <a:pPr marL="566737" indent="-457200">
              <a:buFont typeface="Wingdings 3" panose="05040102010807070707" pitchFamily="18" charset="2"/>
              <a:buAutoNum type="arabicPeriod"/>
              <a:defRPr/>
            </a:pPr>
            <a:r>
              <a:rPr lang="he-IL" sz="2400" dirty="0"/>
              <a:t>הודעה הנשלחת מ- </a:t>
            </a:r>
            <a:r>
              <a:rPr lang="en-US" sz="2400" dirty="0"/>
              <a:t>A</a:t>
            </a:r>
            <a:r>
              <a:rPr lang="he-IL" sz="2400" dirty="0"/>
              <a:t> ויעדה 132.10.15.93</a:t>
            </a:r>
          </a:p>
          <a:p>
            <a:pPr marL="566737" indent="-457200">
              <a:buNone/>
              <a:defRPr/>
            </a:pPr>
            <a:r>
              <a:rPr lang="he-IL" sz="2400" dirty="0"/>
              <a:t>איזו כתובת </a:t>
            </a:r>
            <a:r>
              <a:rPr lang="en-US" sz="2400" dirty="0"/>
              <a:t>IP</a:t>
            </a:r>
            <a:r>
              <a:rPr lang="he-IL" sz="2400" dirty="0"/>
              <a:t> יכולה להתאים למחשב </a:t>
            </a:r>
            <a:r>
              <a:rPr lang="en-US" sz="2400" dirty="0"/>
              <a:t>A</a:t>
            </a:r>
            <a:r>
              <a:rPr lang="he-IL" sz="2800" dirty="0"/>
              <a:t>?</a:t>
            </a:r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539553" y="339726"/>
            <a:ext cx="8208912" cy="1278869"/>
          </a:xfrm>
        </p:spPr>
        <p:txBody>
          <a:bodyPr/>
          <a:lstStyle/>
          <a:p>
            <a:pPr algn="ctr"/>
            <a:r>
              <a:rPr lang="he-IL" dirty="0"/>
              <a:t>שאלה 2</a:t>
            </a:r>
          </a:p>
        </p:txBody>
      </p:sp>
      <p:sp>
        <p:nvSpPr>
          <p:cNvPr id="30" name="Rectangle 4"/>
          <p:cNvSpPr/>
          <p:nvPr/>
        </p:nvSpPr>
        <p:spPr>
          <a:xfrm>
            <a:off x="3899300" y="4214814"/>
            <a:ext cx="861429" cy="88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dirty="0"/>
              <a:t> R 2</a:t>
            </a:r>
            <a:endParaRPr lang="he-IL" dirty="0"/>
          </a:p>
        </p:txBody>
      </p:sp>
      <p:sp>
        <p:nvSpPr>
          <p:cNvPr id="31" name="Rectangle 5"/>
          <p:cNvSpPr/>
          <p:nvPr/>
        </p:nvSpPr>
        <p:spPr>
          <a:xfrm>
            <a:off x="6059888" y="4214814"/>
            <a:ext cx="861429" cy="88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R 1</a:t>
            </a:r>
            <a:endParaRPr lang="he-IL" dirty="0"/>
          </a:p>
        </p:txBody>
      </p:sp>
      <p:sp>
        <p:nvSpPr>
          <p:cNvPr id="32" name="Rectangle 6"/>
          <p:cNvSpPr/>
          <p:nvPr/>
        </p:nvSpPr>
        <p:spPr>
          <a:xfrm>
            <a:off x="8129789" y="4141790"/>
            <a:ext cx="718913" cy="8063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A</a:t>
            </a:r>
            <a:endParaRPr lang="he-IL" dirty="0"/>
          </a:p>
        </p:txBody>
      </p:sp>
      <p:sp>
        <p:nvSpPr>
          <p:cNvPr id="33" name="Rectangle 7"/>
          <p:cNvSpPr/>
          <p:nvPr/>
        </p:nvSpPr>
        <p:spPr>
          <a:xfrm>
            <a:off x="2154242" y="3062288"/>
            <a:ext cx="717330" cy="804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C</a:t>
            </a:r>
            <a:endParaRPr lang="he-IL" dirty="0"/>
          </a:p>
        </p:txBody>
      </p:sp>
      <p:sp>
        <p:nvSpPr>
          <p:cNvPr id="34" name="Rectangle 8"/>
          <p:cNvSpPr/>
          <p:nvPr/>
        </p:nvSpPr>
        <p:spPr>
          <a:xfrm>
            <a:off x="6186492" y="5797553"/>
            <a:ext cx="717330" cy="8063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B</a:t>
            </a:r>
            <a:endParaRPr lang="he-IL" dirty="0"/>
          </a:p>
        </p:txBody>
      </p:sp>
      <p:sp>
        <p:nvSpPr>
          <p:cNvPr id="35" name="Rectangle 10"/>
          <p:cNvSpPr/>
          <p:nvPr/>
        </p:nvSpPr>
        <p:spPr>
          <a:xfrm>
            <a:off x="2154242" y="5365753"/>
            <a:ext cx="717330" cy="8063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D</a:t>
            </a:r>
            <a:endParaRPr lang="he-IL" dirty="0"/>
          </a:p>
        </p:txBody>
      </p:sp>
      <p:cxnSp>
        <p:nvCxnSpPr>
          <p:cNvPr id="36" name="Shape 14"/>
          <p:cNvCxnSpPr>
            <a:stCxn id="33" idx="3"/>
            <a:endCxn id="30" idx="0"/>
          </p:cNvCxnSpPr>
          <p:nvPr/>
        </p:nvCxnSpPr>
        <p:spPr>
          <a:xfrm>
            <a:off x="2871572" y="3464600"/>
            <a:ext cx="1458443" cy="7502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16"/>
          <p:cNvCxnSpPr>
            <a:stCxn id="35" idx="3"/>
            <a:endCxn id="30" idx="2"/>
          </p:cNvCxnSpPr>
          <p:nvPr/>
        </p:nvCxnSpPr>
        <p:spPr>
          <a:xfrm flipV="1">
            <a:off x="2871572" y="5101143"/>
            <a:ext cx="1458443" cy="6678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0"/>
          <p:cNvCxnSpPr>
            <a:stCxn id="31" idx="2"/>
            <a:endCxn id="34" idx="0"/>
          </p:cNvCxnSpPr>
          <p:nvPr/>
        </p:nvCxnSpPr>
        <p:spPr>
          <a:xfrm>
            <a:off x="6490603" y="5101143"/>
            <a:ext cx="54554" cy="69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/>
          <p:cNvCxnSpPr>
            <a:stCxn id="32" idx="1"/>
            <a:endCxn id="31" idx="3"/>
          </p:cNvCxnSpPr>
          <p:nvPr/>
        </p:nvCxnSpPr>
        <p:spPr>
          <a:xfrm flipH="1">
            <a:off x="6921317" y="4544989"/>
            <a:ext cx="1208472" cy="11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4"/>
          <p:cNvCxnSpPr>
            <a:stCxn id="30" idx="3"/>
            <a:endCxn id="31" idx="1"/>
          </p:cNvCxnSpPr>
          <p:nvPr/>
        </p:nvCxnSpPr>
        <p:spPr>
          <a:xfrm>
            <a:off x="4760729" y="4657979"/>
            <a:ext cx="1299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4404324" y="3854452"/>
            <a:ext cx="286615" cy="36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  <a:endParaRPr lang="he-IL"/>
          </a:p>
        </p:txBody>
      </p: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3396260" y="4214814"/>
            <a:ext cx="286616" cy="36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3</a:t>
            </a:r>
            <a:endParaRPr lang="he-IL"/>
          </a:p>
        </p:txBody>
      </p: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4332885" y="5078413"/>
            <a:ext cx="286616" cy="36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  <a:endParaRPr lang="he-IL"/>
          </a:p>
        </p:txBody>
      </p:sp>
      <p:sp>
        <p:nvSpPr>
          <p:cNvPr id="44" name="TextBox 28"/>
          <p:cNvSpPr txBox="1">
            <a:spLocks noChangeArrowheads="1"/>
          </p:cNvSpPr>
          <p:nvPr/>
        </p:nvSpPr>
        <p:spPr bwMode="auto">
          <a:xfrm>
            <a:off x="6925274" y="4141788"/>
            <a:ext cx="286615" cy="36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  <a:endParaRPr lang="he-IL"/>
          </a:p>
        </p:txBody>
      </p:sp>
      <p:sp>
        <p:nvSpPr>
          <p:cNvPr id="45" name="TextBox 29"/>
          <p:cNvSpPr txBox="1">
            <a:spLocks noChangeArrowheads="1"/>
          </p:cNvSpPr>
          <p:nvPr/>
        </p:nvSpPr>
        <p:spPr bwMode="auto">
          <a:xfrm>
            <a:off x="5628482" y="4286253"/>
            <a:ext cx="288199" cy="36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  <a:endParaRPr lang="he-IL"/>
          </a:p>
        </p:txBody>
      </p:sp>
      <p:sp>
        <p:nvSpPr>
          <p:cNvPr id="46" name="TextBox 30"/>
          <p:cNvSpPr txBox="1">
            <a:spLocks noChangeArrowheads="1"/>
          </p:cNvSpPr>
          <p:nvPr/>
        </p:nvSpPr>
        <p:spPr bwMode="auto">
          <a:xfrm>
            <a:off x="6492082" y="5078413"/>
            <a:ext cx="288199" cy="36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3</a:t>
            </a:r>
            <a:endParaRPr lang="he-IL" dirty="0"/>
          </a:p>
        </p:txBody>
      </p:sp>
      <p:sp>
        <p:nvSpPr>
          <p:cNvPr id="47" name="Rectangle 32"/>
          <p:cNvSpPr/>
          <p:nvPr/>
        </p:nvSpPr>
        <p:spPr>
          <a:xfrm>
            <a:off x="2154242" y="4141790"/>
            <a:ext cx="717330" cy="8063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E</a:t>
            </a:r>
            <a:endParaRPr lang="he-IL" dirty="0"/>
          </a:p>
        </p:txBody>
      </p:sp>
      <p:cxnSp>
        <p:nvCxnSpPr>
          <p:cNvPr id="48" name="Straight Connector 34"/>
          <p:cNvCxnSpPr>
            <a:stCxn id="47" idx="3"/>
            <a:endCxn id="30" idx="1"/>
          </p:cNvCxnSpPr>
          <p:nvPr/>
        </p:nvCxnSpPr>
        <p:spPr>
          <a:xfrm>
            <a:off x="2871572" y="4544989"/>
            <a:ext cx="1027728" cy="11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4764685" y="4286253"/>
            <a:ext cx="286616" cy="36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4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13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061329" y="16964"/>
            <a:ext cx="7357452" cy="10202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he-IL" dirty="0"/>
              <a:t>טבלאות הניתוב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10767"/>
              </p:ext>
            </p:extLst>
          </p:nvPr>
        </p:nvGraphicFramePr>
        <p:xfrm>
          <a:off x="3443067" y="1577571"/>
          <a:ext cx="2719385" cy="15292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86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err="1"/>
                        <a:t>int</a:t>
                      </a:r>
                      <a:endParaRPr lang="he-IL" sz="1800" dirty="0"/>
                    </a:p>
                  </a:txBody>
                  <a:tcPr marL="91453" marR="91453" marT="45713" marB="4571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subnet</a:t>
                      </a:r>
                      <a:endParaRPr lang="he-IL" sz="1800" dirty="0"/>
                    </a:p>
                  </a:txBody>
                  <a:tcPr marL="91453" marR="91453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6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2</a:t>
                      </a:r>
                      <a:endParaRPr lang="he-IL" sz="1800" dirty="0"/>
                    </a:p>
                  </a:txBody>
                  <a:tcPr marL="91453" marR="91453" marT="45713" marB="4571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132.10.15.80/28</a:t>
                      </a:r>
                      <a:endParaRPr lang="he-IL" sz="1800" dirty="0"/>
                    </a:p>
                  </a:txBody>
                  <a:tcPr marL="91453" marR="91453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7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3</a:t>
                      </a:r>
                      <a:endParaRPr lang="he-IL" sz="1800" dirty="0"/>
                    </a:p>
                  </a:txBody>
                  <a:tcPr marL="91453" marR="91453" marT="45713" marB="4571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132.10.15.96/28</a:t>
                      </a:r>
                      <a:endParaRPr lang="he-IL" sz="1800" dirty="0"/>
                    </a:p>
                  </a:txBody>
                  <a:tcPr marL="91453" marR="91453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7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</a:t>
                      </a:r>
                      <a:endParaRPr lang="he-IL" sz="1800" dirty="0"/>
                    </a:p>
                  </a:txBody>
                  <a:tcPr marL="91453" marR="91453" marT="45713" marB="4571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132.10.15.0/24</a:t>
                      </a:r>
                      <a:endParaRPr lang="he-IL" sz="1800" dirty="0"/>
                    </a:p>
                  </a:txBody>
                  <a:tcPr marL="91453" marR="91453" marT="45713" marB="45713"/>
                </a:tc>
                <a:extLst>
                  <a:ext uri="{0D108BD9-81ED-4DB2-BD59-A6C34878D82A}">
                    <a16:rowId xmlns:a16="http://schemas.microsoft.com/office/drawing/2014/main" val="31609546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51920" y="1139826"/>
            <a:ext cx="2665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sz="2000" dirty="0">
                <a:solidFill>
                  <a:schemeClr val="accent1"/>
                </a:solidFill>
                <a:latin typeface="+mn-lt"/>
                <a:cs typeface="+mn-cs"/>
              </a:rPr>
              <a:t>טבלת הניתוב של </a:t>
            </a:r>
            <a:r>
              <a:rPr lang="en-US" sz="2000" dirty="0">
                <a:solidFill>
                  <a:schemeClr val="accent1"/>
                </a:solidFill>
                <a:latin typeface="+mn-lt"/>
                <a:cs typeface="+mn-cs"/>
              </a:rPr>
              <a:t>R1</a:t>
            </a:r>
            <a:endParaRPr lang="he-IL" sz="2000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4202"/>
              </p:ext>
            </p:extLst>
          </p:nvPr>
        </p:nvGraphicFramePr>
        <p:xfrm>
          <a:off x="6300192" y="1510928"/>
          <a:ext cx="2758182" cy="22805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8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10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err="1"/>
                        <a:t>int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subnet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3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132.10.15.92/30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461020373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2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132.10.15.88/29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132.10.15.80/28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4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D-G</a:t>
                      </a:r>
                      <a:endParaRPr lang="he-IL" sz="1800" dirty="0"/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660232" y="1135970"/>
            <a:ext cx="266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sz="2000" dirty="0">
                <a:solidFill>
                  <a:schemeClr val="accent1"/>
                </a:solidFill>
                <a:latin typeface="+mn-lt"/>
                <a:cs typeface="+mn-cs"/>
              </a:rPr>
              <a:t>טבלת הניתוב של </a:t>
            </a:r>
            <a:r>
              <a:rPr lang="en-US" sz="2000" dirty="0">
                <a:solidFill>
                  <a:schemeClr val="accent1"/>
                </a:solidFill>
                <a:latin typeface="+mn-lt"/>
                <a:cs typeface="+mn-cs"/>
              </a:rPr>
              <a:t>R2</a:t>
            </a:r>
            <a:endParaRPr lang="he-IL" sz="2000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793636" y="3978442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66737" indent="-457200">
              <a:buNone/>
              <a:defRPr/>
            </a:pPr>
            <a:endParaRPr lang="he-IL" dirty="0"/>
          </a:p>
          <a:p>
            <a:pPr marL="566737" indent="-457200">
              <a:buNone/>
              <a:defRPr/>
            </a:pPr>
            <a:endParaRPr lang="he-IL" sz="1400" dirty="0"/>
          </a:p>
          <a:p>
            <a:pPr marL="109537" indent="0">
              <a:buNone/>
              <a:defRPr/>
            </a:pPr>
            <a:endParaRPr lang="he-IL" sz="1100" dirty="0"/>
          </a:p>
          <a:p>
            <a:pPr marL="109537" indent="0">
              <a:buNone/>
              <a:defRPr/>
            </a:pPr>
            <a:endParaRPr lang="he-IL" sz="1400" dirty="0"/>
          </a:p>
        </p:txBody>
      </p:sp>
      <p:sp>
        <p:nvSpPr>
          <p:cNvPr id="10" name="Rectangle 4"/>
          <p:cNvSpPr/>
          <p:nvPr/>
        </p:nvSpPr>
        <p:spPr>
          <a:xfrm>
            <a:off x="2579467" y="4425498"/>
            <a:ext cx="863600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dirty="0"/>
              <a:t> R 2</a:t>
            </a:r>
            <a:endParaRPr lang="he-IL" dirty="0"/>
          </a:p>
        </p:txBody>
      </p:sp>
      <p:sp>
        <p:nvSpPr>
          <p:cNvPr id="11" name="Rectangle 5"/>
          <p:cNvSpPr/>
          <p:nvPr/>
        </p:nvSpPr>
        <p:spPr>
          <a:xfrm>
            <a:off x="4740055" y="4425498"/>
            <a:ext cx="863600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R 1</a:t>
            </a:r>
            <a:endParaRPr lang="he-IL" dirty="0"/>
          </a:p>
        </p:txBody>
      </p:sp>
      <p:sp>
        <p:nvSpPr>
          <p:cNvPr id="12" name="Rectangle 6"/>
          <p:cNvSpPr/>
          <p:nvPr/>
        </p:nvSpPr>
        <p:spPr>
          <a:xfrm>
            <a:off x="6827618" y="4352473"/>
            <a:ext cx="720725" cy="720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A</a:t>
            </a:r>
            <a:endParaRPr lang="he-IL" dirty="0"/>
          </a:p>
        </p:txBody>
      </p:sp>
      <p:sp>
        <p:nvSpPr>
          <p:cNvPr id="13" name="Rectangle 8"/>
          <p:cNvSpPr/>
          <p:nvPr/>
        </p:nvSpPr>
        <p:spPr>
          <a:xfrm>
            <a:off x="4884517" y="6008236"/>
            <a:ext cx="719138" cy="720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B</a:t>
            </a:r>
            <a:endParaRPr lang="he-IL" dirty="0"/>
          </a:p>
        </p:txBody>
      </p:sp>
      <p:sp>
        <p:nvSpPr>
          <p:cNvPr id="14" name="Rectangle 10"/>
          <p:cNvSpPr/>
          <p:nvPr/>
        </p:nvSpPr>
        <p:spPr>
          <a:xfrm>
            <a:off x="852267" y="5576436"/>
            <a:ext cx="719138" cy="720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D</a:t>
            </a:r>
            <a:endParaRPr lang="he-IL" dirty="0"/>
          </a:p>
        </p:txBody>
      </p:sp>
      <p:cxnSp>
        <p:nvCxnSpPr>
          <p:cNvPr id="15" name="Shape 14"/>
          <p:cNvCxnSpPr>
            <a:endCxn id="10" idx="0"/>
          </p:cNvCxnSpPr>
          <p:nvPr/>
        </p:nvCxnSpPr>
        <p:spPr>
          <a:xfrm>
            <a:off x="1571405" y="3633335"/>
            <a:ext cx="1439862" cy="792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6"/>
          <p:cNvCxnSpPr>
            <a:stCxn id="14" idx="3"/>
            <a:endCxn id="10" idx="2"/>
          </p:cNvCxnSpPr>
          <p:nvPr/>
        </p:nvCxnSpPr>
        <p:spPr>
          <a:xfrm flipV="1">
            <a:off x="1571405" y="5217661"/>
            <a:ext cx="1439862" cy="719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0"/>
          <p:cNvCxnSpPr>
            <a:stCxn id="11" idx="2"/>
            <a:endCxn id="13" idx="0"/>
          </p:cNvCxnSpPr>
          <p:nvPr/>
        </p:nvCxnSpPr>
        <p:spPr>
          <a:xfrm>
            <a:off x="5171856" y="5217661"/>
            <a:ext cx="71437" cy="79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/>
          <p:cNvCxnSpPr>
            <a:stCxn id="12" idx="1"/>
            <a:endCxn id="11" idx="3"/>
          </p:cNvCxnSpPr>
          <p:nvPr/>
        </p:nvCxnSpPr>
        <p:spPr>
          <a:xfrm flipH="1">
            <a:off x="5603655" y="4712835"/>
            <a:ext cx="122396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4"/>
          <p:cNvCxnSpPr>
            <a:stCxn id="10" idx="3"/>
            <a:endCxn id="11" idx="1"/>
          </p:cNvCxnSpPr>
          <p:nvPr/>
        </p:nvCxnSpPr>
        <p:spPr>
          <a:xfrm>
            <a:off x="3443067" y="4820785"/>
            <a:ext cx="1296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155731" y="4065135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  <a:endParaRPr lang="he-IL"/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2147667" y="4425497"/>
            <a:ext cx="287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3</a:t>
            </a:r>
            <a:endParaRPr lang="he-IL"/>
          </a:p>
        </p:txBody>
      </p: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3084292" y="5289097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  <a:endParaRPr lang="he-IL"/>
          </a:p>
        </p:txBody>
      </p: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5676681" y="4352472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  <a:endParaRPr lang="he-IL"/>
          </a:p>
        </p:txBody>
      </p: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4379693" y="4496936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  <a:endParaRPr lang="he-IL"/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5243293" y="5289097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3</a:t>
            </a:r>
            <a:endParaRPr lang="he-IL"/>
          </a:p>
        </p:txBody>
      </p:sp>
      <p:sp>
        <p:nvSpPr>
          <p:cNvPr id="26" name="Rectangle 32"/>
          <p:cNvSpPr/>
          <p:nvPr/>
        </p:nvSpPr>
        <p:spPr>
          <a:xfrm>
            <a:off x="852267" y="4352473"/>
            <a:ext cx="719138" cy="720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E</a:t>
            </a:r>
            <a:endParaRPr lang="he-IL" dirty="0"/>
          </a:p>
        </p:txBody>
      </p:sp>
      <p:cxnSp>
        <p:nvCxnSpPr>
          <p:cNvPr id="27" name="Straight Connector 34"/>
          <p:cNvCxnSpPr>
            <a:stCxn id="26" idx="3"/>
            <a:endCxn id="10" idx="1"/>
          </p:cNvCxnSpPr>
          <p:nvPr/>
        </p:nvCxnSpPr>
        <p:spPr>
          <a:xfrm>
            <a:off x="1571405" y="4712835"/>
            <a:ext cx="100806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3516092" y="4496936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4</a:t>
            </a:r>
            <a:endParaRPr lang="he-IL"/>
          </a:p>
        </p:txBody>
      </p:sp>
      <p:sp>
        <p:nvSpPr>
          <p:cNvPr id="29" name="Rectangle 7"/>
          <p:cNvSpPr/>
          <p:nvPr/>
        </p:nvSpPr>
        <p:spPr>
          <a:xfrm>
            <a:off x="887427" y="3072289"/>
            <a:ext cx="719138" cy="7191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C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21269" y="1433699"/>
            <a:ext cx="3648591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defRPr/>
            </a:pPr>
            <a:r>
              <a:rPr lang="he-IL" sz="2000" dirty="0">
                <a:solidFill>
                  <a:schemeClr val="accent1"/>
                </a:solidFill>
              </a:rPr>
              <a:t>הודעה הנשלחת מ- 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he-IL" sz="2000" dirty="0">
                <a:solidFill>
                  <a:schemeClr val="accent1"/>
                </a:solidFill>
              </a:rPr>
              <a:t> ויעדה 132.10.15.90</a:t>
            </a:r>
          </a:p>
          <a:p>
            <a:pPr algn="ctr">
              <a:defRPr/>
            </a:pPr>
            <a:r>
              <a:rPr lang="he-IL" sz="2000" dirty="0">
                <a:solidFill>
                  <a:schemeClr val="accent1"/>
                </a:solidFill>
              </a:rPr>
              <a:t>הודעה הנשלחת מ- 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he-IL" sz="2000" dirty="0">
                <a:solidFill>
                  <a:schemeClr val="accent1"/>
                </a:solidFill>
              </a:rPr>
              <a:t> ויעדה 132.10.15.93</a:t>
            </a:r>
          </a:p>
          <a:p>
            <a:pPr algn="ctr"/>
            <a:endParaRPr lang="he-IL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4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7" indent="-457200">
              <a:buFont typeface="Wingdings 3" panose="05040102010807070707" pitchFamily="18" charset="2"/>
              <a:buAutoNum type="arabicPeriod"/>
              <a:defRPr/>
            </a:pPr>
            <a:r>
              <a:rPr lang="he-IL" sz="2400" dirty="0"/>
              <a:t>הודעה הנשלחת מ- </a:t>
            </a:r>
            <a:r>
              <a:rPr lang="en-US" sz="2400" dirty="0"/>
              <a:t>A</a:t>
            </a:r>
            <a:r>
              <a:rPr lang="he-IL" sz="2400" dirty="0"/>
              <a:t> ויעדה 132.10.15.90 תגיע למחשב </a:t>
            </a:r>
            <a:r>
              <a:rPr lang="en-US" sz="2400" dirty="0"/>
              <a:t>D</a:t>
            </a:r>
            <a:endParaRPr lang="he-IL" sz="2400" dirty="0"/>
          </a:p>
          <a:p>
            <a:pPr marL="566737" indent="-457200">
              <a:buFont typeface="Wingdings 3" panose="05040102010807070707" pitchFamily="18" charset="2"/>
              <a:buAutoNum type="arabicPeriod"/>
              <a:defRPr/>
            </a:pPr>
            <a:r>
              <a:rPr lang="he-IL" sz="2400" dirty="0"/>
              <a:t>הודעה הנשלחת מ- </a:t>
            </a:r>
            <a:r>
              <a:rPr lang="en-US" sz="2400" dirty="0"/>
              <a:t>A</a:t>
            </a:r>
            <a:r>
              <a:rPr lang="he-IL" sz="2400" dirty="0"/>
              <a:t> ויעדה 132.10.15.93 תגיע למחשב </a:t>
            </a:r>
            <a:r>
              <a:rPr lang="en-US" sz="2400" dirty="0"/>
              <a:t>E</a:t>
            </a:r>
            <a:endParaRPr lang="he-IL" sz="2400" dirty="0"/>
          </a:p>
          <a:p>
            <a:pPr marL="566737" indent="-457200">
              <a:buNone/>
              <a:defRPr/>
            </a:pPr>
            <a:r>
              <a:rPr lang="he-IL" sz="2400" dirty="0"/>
              <a:t>מחשב </a:t>
            </a:r>
            <a:r>
              <a:rPr lang="en-US" sz="2400" dirty="0"/>
              <a:t>A</a:t>
            </a:r>
            <a:r>
              <a:rPr lang="he-IL" sz="2400" dirty="0"/>
              <a:t> יכול לקבל כתובת השייכת ל- </a:t>
            </a:r>
            <a:r>
              <a:rPr lang="en-US" sz="2400" dirty="0"/>
              <a:t>subnet 132.10.15.0/24</a:t>
            </a:r>
            <a:endParaRPr lang="he-IL" sz="2400" dirty="0"/>
          </a:p>
          <a:p>
            <a:pPr marL="566737" indent="-457200">
              <a:buNone/>
              <a:defRPr/>
            </a:pPr>
            <a:r>
              <a:rPr lang="he-IL" sz="2400" dirty="0"/>
              <a:t>אך לא ל </a:t>
            </a:r>
            <a:r>
              <a:rPr lang="en-US" sz="2400" dirty="0"/>
              <a:t>subnet- </a:t>
            </a:r>
            <a:r>
              <a:rPr lang="he-IL" sz="2400" dirty="0"/>
              <a:t>:</a:t>
            </a:r>
          </a:p>
          <a:p>
            <a:pPr marL="566737" indent="-457200">
              <a:buNone/>
              <a:defRPr/>
            </a:pPr>
            <a:r>
              <a:rPr lang="en-US" sz="2400" dirty="0"/>
              <a:t>132.10.15.80/28</a:t>
            </a:r>
            <a:endParaRPr lang="he-IL" sz="2400" dirty="0"/>
          </a:p>
          <a:p>
            <a:pPr marL="566737" indent="-457200">
              <a:buNone/>
              <a:defRPr/>
            </a:pPr>
            <a:r>
              <a:rPr lang="en-US" sz="2400" dirty="0"/>
              <a:t>132.10.15.96/28</a:t>
            </a:r>
            <a:endParaRPr lang="he-IL" sz="2400" dirty="0"/>
          </a:p>
          <a:p>
            <a:pPr marL="566737" indent="-457200">
              <a:buNone/>
              <a:defRPr/>
            </a:pPr>
            <a:endParaRPr lang="en-US" sz="2400" dirty="0"/>
          </a:p>
          <a:p>
            <a:pPr marL="566737" indent="-457200">
              <a:buNone/>
              <a:defRPr/>
            </a:pPr>
            <a:r>
              <a:rPr lang="he-IL" sz="2400" dirty="0"/>
              <a:t>לדוגמא:</a:t>
            </a:r>
          </a:p>
          <a:p>
            <a:pPr marL="566737" indent="-457200">
              <a:buNone/>
              <a:defRPr/>
            </a:pPr>
            <a:r>
              <a:rPr lang="en-US" sz="2400" dirty="0"/>
              <a:t>132.10.15.112/24</a:t>
            </a:r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פתרון – שאלה 2</a:t>
            </a:r>
          </a:p>
        </p:txBody>
      </p:sp>
    </p:spTree>
    <p:extLst>
      <p:ext uri="{BB962C8B-B14F-4D97-AF65-F5344CB8AC3E}">
        <p14:creationId xmlns:p14="http://schemas.microsoft.com/office/powerpoint/2010/main" val="324941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ъект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300"/>
          </a:xfrm>
        </p:spPr>
        <p:txBody>
          <a:bodyPr/>
          <a:lstStyle/>
          <a:p>
            <a:pPr algn="r" rtl="1"/>
            <a:r>
              <a:rPr lang="he-IL" altLang="he-IL" dirty="0"/>
              <a:t>שיטה לחלוקה של כתובות </a:t>
            </a:r>
            <a:r>
              <a:rPr lang="en-US" altLang="he-IL" dirty="0"/>
              <a:t>IP</a:t>
            </a:r>
            <a:r>
              <a:rPr lang="he-IL" altLang="he-IL" dirty="0"/>
              <a:t>.</a:t>
            </a:r>
          </a:p>
          <a:p>
            <a:pPr algn="r" rtl="1"/>
            <a:r>
              <a:rPr lang="he-IL" altLang="he-IL" b="1" dirty="0"/>
              <a:t>שרת </a:t>
            </a:r>
            <a:r>
              <a:rPr lang="en-US" altLang="he-IL" b="1" dirty="0"/>
              <a:t>DHCP </a:t>
            </a:r>
            <a:r>
              <a:rPr lang="he-IL" altLang="he-IL" dirty="0"/>
              <a:t> (אם יש ברשת) מחלק למחשבי רשת כתובות ה-</a:t>
            </a:r>
            <a:r>
              <a:rPr lang="en-US" altLang="he-IL" dirty="0"/>
              <a:t>IP </a:t>
            </a:r>
            <a:r>
              <a:rPr lang="he-IL" altLang="he-IL" dirty="0"/>
              <a:t> ,כתובות של שרתי </a:t>
            </a:r>
            <a:r>
              <a:rPr lang="en-US" altLang="he-IL" dirty="0"/>
              <a:t>DNS </a:t>
            </a:r>
            <a:r>
              <a:rPr lang="he-IL" altLang="he-IL" dirty="0"/>
              <a:t> ועוד... לתקופה מסוימת </a:t>
            </a:r>
            <a:r>
              <a:rPr lang="en-US" altLang="he-IL" dirty="0"/>
              <a:t>Lease Time</a:t>
            </a:r>
            <a:r>
              <a:rPr lang="he-IL" altLang="he-IL" dirty="0"/>
              <a:t> (כתובות דינמיות) או לזמן בלתי מוגבל (כתובות סטטיות).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096962"/>
          </a:xfrm>
        </p:spPr>
        <p:txBody>
          <a:bodyPr/>
          <a:lstStyle/>
          <a:p>
            <a:pPr algn="ctr" rtl="0">
              <a:defRPr/>
            </a:pPr>
            <a:r>
              <a:rPr lang="en-US" sz="3200" dirty="0">
                <a:effectLst/>
              </a:rPr>
              <a:t>DHCP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(Dynamic Host Configuration Protocol)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7735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/>
              <a:t>כל רשת מגדירה כמות ה- </a:t>
            </a:r>
            <a:r>
              <a:rPr lang="en-US" sz="2000" dirty="0"/>
              <a:t> data </a:t>
            </a:r>
            <a:r>
              <a:rPr lang="he-IL" sz="2000" dirty="0"/>
              <a:t>המקסימאלית שחבילה יכולה לשאת: </a:t>
            </a:r>
            <a:r>
              <a:rPr lang="en-US" sz="2000" dirty="0"/>
              <a:t>MTU </a:t>
            </a:r>
            <a:r>
              <a:rPr lang="he-IL" sz="2000" dirty="0"/>
              <a:t>(</a:t>
            </a:r>
            <a:r>
              <a:rPr lang="en-US" sz="2000" dirty="0"/>
              <a:t>Maximum Transmission Unit</a:t>
            </a:r>
            <a:r>
              <a:rPr lang="he-IL" sz="2000" dirty="0"/>
              <a:t>).</a:t>
            </a:r>
          </a:p>
          <a:p>
            <a:r>
              <a:rPr lang="he-IL" sz="2000" dirty="0"/>
              <a:t>מכיוון שכל </a:t>
            </a:r>
            <a:r>
              <a:rPr lang="en-US" sz="2000" dirty="0"/>
              <a:t>IP-datagram</a:t>
            </a:r>
            <a:r>
              <a:rPr lang="he-IL" sz="2000" dirty="0"/>
              <a:t> עטופה בחבילה בשכבת </a:t>
            </a:r>
            <a:r>
              <a:rPr lang="en-US" sz="2000" dirty="0"/>
              <a:t>link layer</a:t>
            </a:r>
            <a:r>
              <a:rPr lang="he-IL" sz="2000" dirty="0"/>
              <a:t> עבור מעבר מ-</a:t>
            </a:r>
            <a:r>
              <a:rPr lang="en-US" sz="2000" dirty="0"/>
              <a:t>router</a:t>
            </a:r>
            <a:r>
              <a:rPr lang="he-IL" sz="2000" dirty="0"/>
              <a:t> אחד לשני, ה-</a:t>
            </a:r>
            <a:r>
              <a:rPr lang="en-US" sz="2000" dirty="0"/>
              <a:t> MTU</a:t>
            </a:r>
            <a:r>
              <a:rPr lang="he-IL" sz="2000" dirty="0"/>
              <a:t>של פרוטוקול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dirty="0"/>
              <a:t> link layer</a:t>
            </a:r>
            <a:r>
              <a:rPr lang="he-IL" sz="2000" dirty="0"/>
              <a:t>מגדיר חסם על האורך המקסימאלי של שדה ה- </a:t>
            </a:r>
            <a:r>
              <a:rPr lang="en-US" sz="2000" dirty="0"/>
              <a:t> data</a:t>
            </a:r>
            <a:r>
              <a:rPr lang="he-IL" sz="2000" dirty="0"/>
              <a:t>(</a:t>
            </a:r>
            <a:r>
              <a:rPr lang="en-US" sz="2000" dirty="0"/>
              <a:t>IP-datagram</a:t>
            </a:r>
            <a:r>
              <a:rPr lang="he-IL" sz="2000" dirty="0"/>
              <a:t>).</a:t>
            </a:r>
          </a:p>
          <a:p>
            <a:r>
              <a:rPr lang="he-IL" sz="2000" dirty="0"/>
              <a:t>הבעיה נוצרת כשאר בין שני </a:t>
            </a:r>
            <a:r>
              <a:rPr lang="he-IL" sz="2000" dirty="0" err="1"/>
              <a:t>ראורטרים</a:t>
            </a:r>
            <a:r>
              <a:rPr lang="he-IL" sz="2000" dirty="0"/>
              <a:t> יש פרוטוקול </a:t>
            </a:r>
            <a:r>
              <a:rPr lang="en-US" sz="2000" dirty="0"/>
              <a:t>link layer</a:t>
            </a:r>
            <a:r>
              <a:rPr lang="he-IL" sz="2000" dirty="0"/>
              <a:t> שונה עם </a:t>
            </a:r>
            <a:r>
              <a:rPr lang="en-US" sz="2000" dirty="0"/>
              <a:t>MTU</a:t>
            </a:r>
            <a:r>
              <a:rPr lang="he-IL" sz="2000" dirty="0"/>
              <a:t> שונה.</a:t>
            </a:r>
          </a:p>
          <a:p>
            <a:r>
              <a:rPr lang="he-IL" sz="2000" dirty="0"/>
              <a:t>לדוגמה, אם חבילה מגיעה ל- </a:t>
            </a:r>
            <a:r>
              <a:rPr lang="en-US" sz="2000" dirty="0"/>
              <a:t>router</a:t>
            </a:r>
            <a:r>
              <a:rPr lang="he-IL" sz="2000" dirty="0"/>
              <a:t> וצריכה להישלח ברשת שה- </a:t>
            </a:r>
            <a:r>
              <a:rPr lang="en-US" sz="2000" dirty="0"/>
              <a:t>MTU</a:t>
            </a:r>
            <a:r>
              <a:rPr lang="he-IL" sz="2000" dirty="0"/>
              <a:t> שלה קטן מדי:</a:t>
            </a:r>
          </a:p>
          <a:p>
            <a:pPr lvl="1"/>
            <a:r>
              <a:rPr lang="en-US" sz="2000" dirty="0"/>
              <a:t> Fragmentation</a:t>
            </a:r>
            <a:r>
              <a:rPr lang="he-IL" sz="2000" dirty="0"/>
              <a:t>- צריך לפצל את החבילה לחבילת קטנות יותר (להגדיר 3 שדות ב-</a:t>
            </a:r>
            <a:r>
              <a:rPr lang="en-US" sz="2000" dirty="0"/>
              <a:t>header</a:t>
            </a:r>
            <a:r>
              <a:rPr lang="he-IL" sz="2000" dirty="0"/>
              <a:t> של </a:t>
            </a:r>
            <a:r>
              <a:rPr lang="en-US" sz="2000" dirty="0"/>
              <a:t>datagram</a:t>
            </a:r>
            <a:r>
              <a:rPr lang="he-IL" sz="2000" dirty="0"/>
              <a:t>:</a:t>
            </a:r>
            <a:r>
              <a:rPr lang="en-US" sz="2000" dirty="0"/>
              <a:t> Id</a:t>
            </a:r>
            <a:r>
              <a:rPr lang="he-IL" sz="2000" dirty="0"/>
              <a:t>של ה- </a:t>
            </a:r>
            <a:r>
              <a:rPr lang="en-US" sz="2000" dirty="0"/>
              <a:t>datagram</a:t>
            </a:r>
            <a:r>
              <a:rPr lang="he-IL" sz="2000" dirty="0"/>
              <a:t> המקורי, </a:t>
            </a:r>
            <a:r>
              <a:rPr lang="en-US" sz="2000" dirty="0"/>
              <a:t>flag</a:t>
            </a:r>
            <a:r>
              <a:rPr lang="he-IL" sz="2000" dirty="0"/>
              <a:t> אשר שווה 0 לה-</a:t>
            </a:r>
            <a:r>
              <a:rPr lang="en-US" sz="2000" dirty="0"/>
              <a:t>fragment</a:t>
            </a:r>
            <a:r>
              <a:rPr lang="he-IL" sz="2000" dirty="0"/>
              <a:t> האחרון, ו-1 לשאר ה-</a:t>
            </a:r>
            <a:r>
              <a:rPr lang="en-US" sz="2000" dirty="0"/>
              <a:t>fragments</a:t>
            </a:r>
            <a:r>
              <a:rPr lang="he-IL" sz="2000" dirty="0"/>
              <a:t>, </a:t>
            </a:r>
            <a:r>
              <a:rPr lang="en-US" sz="2000" dirty="0"/>
              <a:t>offset</a:t>
            </a:r>
            <a:r>
              <a:rPr lang="he-IL" sz="2000" dirty="0"/>
              <a:t> – מיקום ה-</a:t>
            </a:r>
            <a:r>
              <a:rPr lang="en-US" sz="2000" dirty="0"/>
              <a:t>fragment</a:t>
            </a:r>
            <a:r>
              <a:rPr lang="he-IL" sz="2000" dirty="0"/>
              <a:t> ב-</a:t>
            </a:r>
            <a:r>
              <a:rPr lang="en-US" sz="2000" dirty="0"/>
              <a:t> datagram</a:t>
            </a:r>
            <a:r>
              <a:rPr lang="he-IL" sz="2000" dirty="0"/>
              <a:t>המקורי .</a:t>
            </a:r>
          </a:p>
          <a:p>
            <a:pPr lvl="1"/>
            <a:r>
              <a:rPr lang="en-US" sz="2000" dirty="0"/>
              <a:t>re-assembly </a:t>
            </a:r>
            <a:r>
              <a:rPr lang="he-IL" sz="2000" dirty="0"/>
              <a:t> – איחוד, תהליך הפוך, מבוצע בד"כ רק במחשב ביעד.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IP Fragmentation and Re-assembly 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8120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40" y="0"/>
            <a:ext cx="5527460" cy="3976537"/>
          </a:xfrm>
          <a:prstGeom prst="rect">
            <a:avLst/>
          </a:prstGeom>
        </p:spPr>
      </p:pic>
      <p:pic>
        <p:nvPicPr>
          <p:cNvPr id="5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3976537"/>
            <a:ext cx="8587814" cy="286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1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e-IL" sz="3600" dirty="0"/>
              <a:t>תפקיד של שכבת הרשת </a:t>
            </a:r>
            <a:endParaRPr lang="en-US" sz="3600" dirty="0"/>
          </a:p>
          <a:p>
            <a:pPr lvl="1">
              <a:defRPr/>
            </a:pPr>
            <a:r>
              <a:rPr lang="he-IL" sz="3200" dirty="0"/>
              <a:t>להעביר חבילות מידע (</a:t>
            </a:r>
            <a:r>
              <a:rPr lang="en-US" sz="3200" dirty="0"/>
              <a:t>packets</a:t>
            </a:r>
            <a:r>
              <a:rPr lang="he-IL" sz="3200" dirty="0"/>
              <a:t>) מהמחשב (</a:t>
            </a:r>
            <a:r>
              <a:rPr lang="en-US" sz="3200" dirty="0"/>
              <a:t>host </a:t>
            </a:r>
            <a:r>
              <a:rPr lang="he-IL" sz="3200" dirty="0"/>
              <a:t>) השולח למחשב המקבל. </a:t>
            </a:r>
            <a:endParaRPr lang="en-US" sz="3200" dirty="0"/>
          </a:p>
          <a:p>
            <a:r>
              <a:rPr lang="he-IL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העברה</a:t>
            </a:r>
            <a:r>
              <a:rPr lang="he-IL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he-IL" sz="3200" dirty="0"/>
              <a:t>מעביר חבילות מהנתב הקלט לנתב הפלט המתאים.</a:t>
            </a:r>
          </a:p>
          <a:p>
            <a:r>
              <a:rPr lang="he-IL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ניתוב</a:t>
            </a:r>
            <a:r>
              <a:rPr lang="he-IL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קובע  את הנתיב הנלקח ע"י החבילה מהמקור ליעד.</a:t>
            </a:r>
          </a:p>
          <a:p>
            <a:pPr lvl="1"/>
            <a:r>
              <a:rPr lang="he-IL" sz="3200" dirty="0"/>
              <a:t>ע"י אלגוריתם ניתוב (</a:t>
            </a:r>
            <a:r>
              <a:rPr lang="en-US" sz="3200" dirty="0"/>
              <a:t>routing algorithms</a:t>
            </a:r>
            <a:r>
              <a:rPr lang="he-IL" sz="3200" dirty="0"/>
              <a:t>)</a:t>
            </a:r>
            <a:endParaRPr lang="en-US" sz="3600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שכבת הרשת– </a:t>
            </a:r>
            <a:r>
              <a:rPr lang="en-US" dirty="0"/>
              <a:t>Network Layer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92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/>
              <a:t>פותר את בעיית מצוקת הכתובות.</a:t>
            </a:r>
            <a:endParaRPr lang="en-US" dirty="0"/>
          </a:p>
          <a:p>
            <a:r>
              <a:rPr lang="he-IL" dirty="0"/>
              <a:t>נותנים כתובות </a:t>
            </a:r>
            <a:r>
              <a:rPr lang="en-US" dirty="0"/>
              <a:t>IP </a:t>
            </a:r>
            <a:r>
              <a:rPr lang="he-IL" dirty="0"/>
              <a:t> פרטיות למחשבים ברשת.</a:t>
            </a:r>
          </a:p>
          <a:p>
            <a:r>
              <a:rPr lang="he-IL" dirty="0"/>
              <a:t>חיבור מחשבים רבים לרשת האינטרנט באמצעות כתובת </a:t>
            </a:r>
            <a:r>
              <a:rPr lang="en-US" dirty="0"/>
              <a:t>IP </a:t>
            </a:r>
            <a:r>
              <a:rPr lang="he-IL" dirty="0"/>
              <a:t> אחת בלבד.</a:t>
            </a:r>
          </a:p>
          <a:p>
            <a:r>
              <a:rPr lang="he-IL" dirty="0"/>
              <a:t>כאשר מתקבלת מנת מידע מהרשת הפנימית, המיועדת לרשת האינטרנט:</a:t>
            </a:r>
          </a:p>
          <a:p>
            <a:pPr lvl="1"/>
            <a:r>
              <a:rPr lang="he-IL" dirty="0"/>
              <a:t>כתובת המקור של מנת המידע מתורגמת כאילו שהמנה נשלחה מהנתב עצמו לאינטרנט,</a:t>
            </a:r>
          </a:p>
          <a:p>
            <a:pPr lvl="1"/>
            <a:r>
              <a:rPr lang="he-IL" dirty="0"/>
              <a:t>מנת המידע מנותבת מהרשת הפנימית אל חיבור האינטרנט בצירוף מס' פורט של המנה.</a:t>
            </a:r>
          </a:p>
          <a:p>
            <a:r>
              <a:rPr lang="he-IL" dirty="0"/>
              <a:t>כאשר מתקבלת מנת מידע מהאינטרנט אשר מיועדת לאחד ממחשבי הרשת הפנימית:</a:t>
            </a:r>
          </a:p>
          <a:p>
            <a:pPr lvl="1"/>
            <a:r>
              <a:rPr lang="he-IL" dirty="0"/>
              <a:t>כתובת היעד מתורגמת כאילו מנת המידע נשלחה אל המחשב המתאים עם הכתובת הפנימית,</a:t>
            </a:r>
          </a:p>
          <a:p>
            <a:pPr lvl="1"/>
            <a:r>
              <a:rPr lang="he-IL" dirty="0"/>
              <a:t>מנת המידע מנותבת מחיבור האינטרנט אל החיבור של הרשת הפנימית בצירוף מס' הפורט שאיתו יצאה המנה מהרשת הפנימית.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endParaRPr lang="he-IL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NAT-</a:t>
            </a:r>
            <a:r>
              <a:rPr lang="en-US" dirty="0">
                <a:effectLst/>
              </a:rPr>
              <a:t>Network Address Translation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938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NAT-Network Address Translation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18" y="1498600"/>
            <a:ext cx="8663536" cy="45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/>
              <a:t>כדי לשלוח הודעה בתוך </a:t>
            </a:r>
            <a:r>
              <a:rPr lang="en-US" sz="2400" dirty="0"/>
              <a:t>LAN</a:t>
            </a:r>
            <a:r>
              <a:rPr lang="he-IL" sz="2400" dirty="0"/>
              <a:t> צריך את הכתובת הפיסית של תחנת היעד. </a:t>
            </a:r>
          </a:p>
          <a:p>
            <a:r>
              <a:rPr lang="he-IL" sz="2400" dirty="0"/>
              <a:t>כאשר ידועה רק כתובת ה-</a:t>
            </a:r>
            <a:r>
              <a:rPr lang="en-US" sz="2400" dirty="0"/>
              <a:t>IP</a:t>
            </a:r>
            <a:r>
              <a:rPr lang="he-IL" sz="2400" dirty="0"/>
              <a:t> נשלחת בקשת </a:t>
            </a:r>
            <a:r>
              <a:rPr lang="en-US" sz="2400" dirty="0"/>
              <a:t>ARP</a:t>
            </a:r>
            <a:r>
              <a:rPr lang="he-IL" sz="2400" dirty="0"/>
              <a:t> ליעד (הודעה המופצת ב-</a:t>
            </a:r>
            <a:r>
              <a:rPr lang="en-US" sz="2400" dirty="0"/>
              <a:t>broadcast</a:t>
            </a:r>
            <a:r>
              <a:rPr lang="he-IL" sz="2400" dirty="0"/>
              <a:t> לכל ה-</a:t>
            </a:r>
            <a:r>
              <a:rPr lang="en-US" sz="2400" dirty="0"/>
              <a:t>LAN</a:t>
            </a:r>
            <a:r>
              <a:rPr lang="he-IL" sz="2400" dirty="0"/>
              <a:t>)</a:t>
            </a:r>
          </a:p>
          <a:p>
            <a:r>
              <a:rPr lang="he-IL" sz="2400" dirty="0"/>
              <a:t>על בקשת ה-</a:t>
            </a:r>
            <a:r>
              <a:rPr lang="en-US" sz="2400" dirty="0"/>
              <a:t>ARP</a:t>
            </a:r>
            <a:r>
              <a:rPr lang="he-IL" sz="2400" dirty="0"/>
              <a:t> עונה רק היעד.</a:t>
            </a:r>
          </a:p>
          <a:p>
            <a:r>
              <a:rPr lang="he-IL" sz="2400" dirty="0"/>
              <a:t>בקשות </a:t>
            </a:r>
            <a:r>
              <a:rPr lang="en-US" sz="2400" dirty="0"/>
              <a:t>ARP</a:t>
            </a:r>
            <a:r>
              <a:rPr lang="he-IL" sz="2400" dirty="0"/>
              <a:t> מתבצעות רק בתוך </a:t>
            </a:r>
            <a:r>
              <a:rPr lang="en-US" sz="2400" dirty="0"/>
              <a:t>LAN</a:t>
            </a:r>
            <a:r>
              <a:rPr lang="he-IL" sz="2400" dirty="0"/>
              <a:t> ולעולם לא ינותבו בין רשתות.</a:t>
            </a:r>
          </a:p>
          <a:p>
            <a:r>
              <a:rPr lang="he-IL" sz="2400" dirty="0"/>
              <a:t>המידע מוחזק בטבלאות </a:t>
            </a:r>
            <a:r>
              <a:rPr lang="en-US" sz="2400" dirty="0"/>
              <a:t>ARP</a:t>
            </a:r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ARP - Address Resolution Protocol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988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שאלה 3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he-IL" dirty="0"/>
              <a:t>נתונה הרשת בתרשים, 1</a:t>
            </a:r>
            <a:r>
              <a:rPr lang="en-US" dirty="0"/>
              <a:t>R</a:t>
            </a:r>
            <a:r>
              <a:rPr lang="he-IL" dirty="0"/>
              <a:t> הינו שרת </a:t>
            </a:r>
            <a:r>
              <a:rPr lang="en-US" dirty="0"/>
              <a:t>NAT</a:t>
            </a:r>
            <a:r>
              <a:rPr lang="he-IL" dirty="0"/>
              <a:t> כאשר רגל 1 של הנתב מחוברת לרשת הפנימית של ה- </a:t>
            </a:r>
            <a:r>
              <a:rPr lang="en-US" dirty="0"/>
              <a:t>NAT</a:t>
            </a:r>
            <a:r>
              <a:rPr lang="he-IL" dirty="0"/>
              <a:t>.</a:t>
            </a:r>
          </a:p>
          <a:p>
            <a:pPr>
              <a:buFont typeface="Wingdings 2" pitchFamily="18" charset="2"/>
              <a:buNone/>
            </a:pPr>
            <a:r>
              <a:rPr lang="he-IL" dirty="0"/>
              <a:t>א. חלק כתובות </a:t>
            </a:r>
            <a:r>
              <a:rPr lang="en-US" dirty="0"/>
              <a:t>IP</a:t>
            </a:r>
            <a:r>
              <a:rPr lang="he-IL" dirty="0"/>
              <a:t> למרכיבים ברשת ופרט את טבלאות הניתוב ברשת.</a:t>
            </a:r>
          </a:p>
          <a:p>
            <a:pPr>
              <a:buFont typeface="Wingdings 2" pitchFamily="18" charset="2"/>
              <a:buNone/>
            </a:pPr>
            <a:r>
              <a:rPr lang="he-IL" dirty="0"/>
              <a:t>ב. שכבת התעבורה במחשב </a:t>
            </a:r>
            <a:r>
              <a:rPr lang="en-US" dirty="0"/>
              <a:t>A</a:t>
            </a:r>
            <a:r>
              <a:rPr lang="he-IL" dirty="0"/>
              <a:t> שולחת חבילה בגודל </a:t>
            </a:r>
            <a:r>
              <a:rPr lang="en-US" dirty="0"/>
              <a:t>2000 byte</a:t>
            </a:r>
            <a:r>
              <a:rPr lang="he-IL" dirty="0"/>
              <a:t> למחשב </a:t>
            </a:r>
            <a:r>
              <a:rPr lang="en-US" dirty="0"/>
              <a:t>C</a:t>
            </a:r>
            <a:r>
              <a:rPr lang="he-IL" dirty="0"/>
              <a:t> אשר משמש כשרת </a:t>
            </a:r>
            <a:r>
              <a:rPr lang="en-US" dirty="0"/>
              <a:t>web</a:t>
            </a:r>
            <a:r>
              <a:rPr lang="he-IL" dirty="0"/>
              <a:t>. ניתן להניח כי הודעות ה-</a:t>
            </a:r>
            <a:r>
              <a:rPr lang="en-US" dirty="0"/>
              <a:t>IP</a:t>
            </a:r>
            <a:r>
              <a:rPr lang="he-IL" dirty="0"/>
              <a:t> אינן מתפצלות בדרך. מחשב </a:t>
            </a:r>
            <a:r>
              <a:rPr lang="en-US" dirty="0"/>
              <a:t>C</a:t>
            </a:r>
            <a:r>
              <a:rPr lang="he-IL" dirty="0"/>
              <a:t> עונה ל-</a:t>
            </a:r>
            <a:r>
              <a:rPr lang="en-US" dirty="0"/>
              <a:t>A</a:t>
            </a:r>
            <a:r>
              <a:rPr lang="he-IL" dirty="0"/>
              <a:t> עם הודעה בגודל </a:t>
            </a:r>
            <a:r>
              <a:rPr lang="en-US" dirty="0"/>
              <a:t>100 byte</a:t>
            </a:r>
            <a:r>
              <a:rPr lang="he-IL" dirty="0"/>
              <a:t> הנשלחת משכבת התעבורה. </a:t>
            </a:r>
          </a:p>
          <a:p>
            <a:pPr>
              <a:buFont typeface="Wingdings 2" pitchFamily="18" charset="2"/>
              <a:buNone/>
            </a:pPr>
            <a:r>
              <a:rPr lang="he-IL" dirty="0"/>
              <a:t>   פרט את ההודעות העוברות ברשת תוך ציון הפרמטרים הרלונטים משכבת הרשת ושכבת התעבורה.</a:t>
            </a:r>
          </a:p>
          <a:p>
            <a:pPr>
              <a:buFont typeface="Wingdings 2" pitchFamily="18" charset="2"/>
              <a:buNone/>
            </a:pPr>
            <a:r>
              <a:rPr lang="he-IL" dirty="0"/>
              <a:t>ג. נקבע </a:t>
            </a:r>
            <a:r>
              <a:rPr lang="en-US" dirty="0"/>
              <a:t>MTU</a:t>
            </a:r>
            <a:r>
              <a:rPr lang="he-IL" dirty="0"/>
              <a:t> בקוים ברשת ל- </a:t>
            </a:r>
            <a:r>
              <a:rPr lang="en-US" dirty="0"/>
              <a:t>1500 byte</a:t>
            </a:r>
            <a:r>
              <a:rPr lang="he-IL" dirty="0"/>
              <a:t>, פרט לקו המחבר בין </a:t>
            </a:r>
            <a:r>
              <a:rPr lang="en-US" dirty="0"/>
              <a:t>R2</a:t>
            </a:r>
            <a:r>
              <a:rPr lang="he-IL" dirty="0"/>
              <a:t> ל-</a:t>
            </a:r>
            <a:r>
              <a:rPr lang="en-US" dirty="0"/>
              <a:t>R3</a:t>
            </a:r>
            <a:r>
              <a:rPr lang="he-IL" dirty="0"/>
              <a:t> אשר בו נקבע </a:t>
            </a:r>
            <a:r>
              <a:rPr lang="en-US" dirty="0"/>
              <a:t>MTU = 500 byte</a:t>
            </a:r>
            <a:r>
              <a:rPr lang="he-IL" dirty="0"/>
              <a:t>. חזור על סעיף 2 עם הנתונים שנוספו.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50019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6804248" y="188640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נתון תרשים: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624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4" y="1124745"/>
            <a:ext cx="8850126" cy="31106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00" y="41601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99231" y="105273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647103" y="106376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78951" y="105273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50477" y="418791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105273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05273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27623" y="105273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16416" y="42930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0312" y="42930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636912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03137"/>
              </p:ext>
            </p:extLst>
          </p:nvPr>
        </p:nvGraphicFramePr>
        <p:xfrm>
          <a:off x="1331640" y="4725145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59942"/>
              </p:ext>
            </p:extLst>
          </p:nvPr>
        </p:nvGraphicFramePr>
        <p:xfrm>
          <a:off x="3617036" y="3035788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20.0.1.0/24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33920"/>
              </p:ext>
            </p:extLst>
          </p:nvPr>
        </p:nvGraphicFramePr>
        <p:xfrm>
          <a:off x="5777276" y="4797152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6876256" y="2564904"/>
            <a:ext cx="0" cy="215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11760" y="2933328"/>
            <a:ext cx="0" cy="178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16016" y="2636912"/>
            <a:ext cx="0" cy="39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76256" y="206594"/>
            <a:ext cx="17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א':</a:t>
            </a:r>
          </a:p>
        </p:txBody>
      </p:sp>
    </p:spTree>
    <p:extLst>
      <p:ext uri="{BB962C8B-B14F-4D97-AF65-F5344CB8AC3E}">
        <p14:creationId xmlns:p14="http://schemas.microsoft.com/office/powerpoint/2010/main" val="189503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4" y="1282849"/>
            <a:ext cx="8850126" cy="29525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00" y="41601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99231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03087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78951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50477" y="418791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19675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1599" y="120778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16416" y="42930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0312" y="42930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01364"/>
              </p:ext>
            </p:extLst>
          </p:nvPr>
        </p:nvGraphicFramePr>
        <p:xfrm>
          <a:off x="900" y="5495766"/>
          <a:ext cx="3130940" cy="13622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7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10.0.0.1/32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39552" y="4464913"/>
            <a:ext cx="432048" cy="83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19943"/>
              </p:ext>
            </p:extLst>
          </p:nvPr>
        </p:nvGraphicFramePr>
        <p:xfrm>
          <a:off x="3036168" y="3284984"/>
          <a:ext cx="3120008" cy="128829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01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20.0.3.1/32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79385"/>
              </p:ext>
            </p:extLst>
          </p:nvPr>
        </p:nvGraphicFramePr>
        <p:xfrm>
          <a:off x="3203848" y="5465754"/>
          <a:ext cx="2952328" cy="13622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5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7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Interface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10.0.0.2/32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95152"/>
              </p:ext>
            </p:extLst>
          </p:nvPr>
        </p:nvGraphicFramePr>
        <p:xfrm>
          <a:off x="6198308" y="5495766"/>
          <a:ext cx="2831976" cy="13622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8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Interface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20.0.3.2/32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7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2053694" y="4326413"/>
            <a:ext cx="1745537" cy="1019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 flipH="1">
            <a:off x="8738804" y="4570095"/>
            <a:ext cx="1" cy="6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56176" y="4005064"/>
            <a:ext cx="123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4809" y="103793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א' (המשך):</a:t>
            </a:r>
          </a:p>
        </p:txBody>
      </p:sp>
    </p:spTree>
    <p:extLst>
      <p:ext uri="{BB962C8B-B14F-4D97-AF65-F5344CB8AC3E}">
        <p14:creationId xmlns:p14="http://schemas.microsoft.com/office/powerpoint/2010/main" val="3520474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74027"/>
              </p:ext>
            </p:extLst>
          </p:nvPr>
        </p:nvGraphicFramePr>
        <p:xfrm>
          <a:off x="181933" y="4365104"/>
          <a:ext cx="5398179" cy="50405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2020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32168"/>
              </p:ext>
            </p:extLst>
          </p:nvPr>
        </p:nvGraphicFramePr>
        <p:xfrm>
          <a:off x="107504" y="4941167"/>
          <a:ext cx="3096344" cy="136815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186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10.0.0.1/32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10.0.0.3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D.G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11560" y="3645024"/>
            <a:ext cx="360040" cy="66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6256" y="206594"/>
            <a:ext cx="17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9231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103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8951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7623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00" y="400506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10.0.0.1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0477" y="403286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16416" y="413804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0312" y="413804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04810" y="5376812"/>
            <a:ext cx="3240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מתווספים 20 ביתים של </a:t>
            </a:r>
            <a:r>
              <a:rPr lang="en-US" sz="1200" dirty="0"/>
              <a:t> IP-header</a:t>
            </a:r>
            <a:r>
              <a:rPr lang="he-IL" sz="1200" dirty="0"/>
              <a:t> לכל </a:t>
            </a:r>
            <a:r>
              <a:rPr lang="en-US" sz="1200" dirty="0"/>
              <a:t>  datagram</a:t>
            </a:r>
            <a:endParaRPr lang="he-IL" sz="1200" dirty="0"/>
          </a:p>
        </p:txBody>
      </p:sp>
      <p:cxnSp>
        <p:nvCxnSpPr>
          <p:cNvPr id="7" name="מחבר חץ ישר 6"/>
          <p:cNvCxnSpPr/>
          <p:nvPr/>
        </p:nvCxnSpPr>
        <p:spPr>
          <a:xfrm flipH="1" flipV="1">
            <a:off x="4221619" y="5013176"/>
            <a:ext cx="1934557" cy="594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83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85488"/>
              </p:ext>
            </p:extLst>
          </p:nvPr>
        </p:nvGraphicFramePr>
        <p:xfrm>
          <a:off x="395536" y="288459"/>
          <a:ext cx="5183505" cy="40069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69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2020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6471"/>
              </p:ext>
            </p:extLst>
          </p:nvPr>
        </p:nvGraphicFramePr>
        <p:xfrm>
          <a:off x="1979712" y="2924944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D.G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1979712" y="764704"/>
            <a:ext cx="216024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50884"/>
              </p:ext>
            </p:extLst>
          </p:nvPr>
        </p:nvGraphicFramePr>
        <p:xfrm>
          <a:off x="1835696" y="4560613"/>
          <a:ext cx="2773221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External 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Port Origin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 </a:t>
                      </a:r>
                      <a:r>
                        <a:rPr lang="en-US" sz="1200" dirty="0"/>
                        <a:t>IP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1300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1230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10.0.01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9672" y="4304129"/>
            <a:ext cx="115212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NAT TABLE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04809" y="103793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9231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7103" y="84774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20.0.1.1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8951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7623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00" y="386104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50477" y="388884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6416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561820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34385"/>
              </p:ext>
            </p:extLst>
          </p:nvPr>
        </p:nvGraphicFramePr>
        <p:xfrm>
          <a:off x="595745" y="116632"/>
          <a:ext cx="4912360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2020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1300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20.0.1.1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4532568" y="692696"/>
            <a:ext cx="3994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66020"/>
              </p:ext>
            </p:extLst>
          </p:nvPr>
        </p:nvGraphicFramePr>
        <p:xfrm>
          <a:off x="3551029" y="2400449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20.0.1.0/24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he-IL" sz="12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8318" y="188640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231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103" y="77573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8951" y="76470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20.0.2.1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7623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0" y="386104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0477" y="388884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16416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0312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81678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he-IL" dirty="0"/>
              <a:t>בד"כ לתחנת קצה יש קשר (</a:t>
            </a:r>
            <a:r>
              <a:rPr lang="en-US" dirty="0"/>
              <a:t>link</a:t>
            </a:r>
            <a:r>
              <a:rPr lang="he-IL" dirty="0"/>
              <a:t>) אחד לתוך הרשת. כאשר פרוטוקול </a:t>
            </a:r>
            <a:r>
              <a:rPr lang="en-US" dirty="0"/>
              <a:t>IP</a:t>
            </a:r>
            <a:r>
              <a:rPr lang="he-IL" dirty="0"/>
              <a:t> בתחנת הקצה רוצה לשלוח את ה-</a:t>
            </a:r>
            <a:r>
              <a:rPr lang="en-US" dirty="0"/>
              <a:t>datagram</a:t>
            </a:r>
            <a:r>
              <a:rPr lang="he-IL" dirty="0"/>
              <a:t>, הוא מעביר אותה ללינק שלה. הגבול בין תחנת הקצה ללינק נקרא </a:t>
            </a:r>
            <a:r>
              <a:rPr lang="en-US" dirty="0"/>
              <a:t>interface</a:t>
            </a:r>
            <a:r>
              <a:rPr lang="he-IL" dirty="0"/>
              <a:t>.</a:t>
            </a:r>
          </a:p>
          <a:p>
            <a:pPr marL="109728" indent="0">
              <a:buNone/>
            </a:pPr>
            <a:r>
              <a:rPr lang="he-IL" dirty="0"/>
              <a:t>ל-</a:t>
            </a:r>
            <a:r>
              <a:rPr lang="en-US" dirty="0"/>
              <a:t>router</a:t>
            </a:r>
            <a:r>
              <a:rPr lang="he-IL" dirty="0"/>
              <a:t> יש לינק אחד או יותר שמחוברים אליו. כשאר ה-</a:t>
            </a:r>
            <a:r>
              <a:rPr lang="en-US" dirty="0"/>
              <a:t>router</a:t>
            </a:r>
            <a:r>
              <a:rPr lang="he-IL" dirty="0"/>
              <a:t> מעביר הלאה </a:t>
            </a:r>
            <a:r>
              <a:rPr lang="en-US" dirty="0"/>
              <a:t>datagram</a:t>
            </a:r>
            <a:r>
              <a:rPr lang="he-IL" dirty="0"/>
              <a:t>, הוא מעביר דרך לינק אחד בלבד. הגבול בין ה-</a:t>
            </a:r>
            <a:r>
              <a:rPr lang="en-US" dirty="0"/>
              <a:t>router</a:t>
            </a:r>
            <a:r>
              <a:rPr lang="he-IL" dirty="0"/>
              <a:t> לכל אחד מהלינקים שמחוברים אליו גם נקרא </a:t>
            </a:r>
            <a:r>
              <a:rPr lang="en-US" dirty="0"/>
              <a:t>interface</a:t>
            </a:r>
            <a:r>
              <a:rPr lang="he-IL" dirty="0"/>
              <a:t>. מכאן ל-</a:t>
            </a:r>
            <a:r>
              <a:rPr lang="en-US" dirty="0"/>
              <a:t>router</a:t>
            </a:r>
            <a:r>
              <a:rPr lang="he-IL" dirty="0"/>
              <a:t> יש כמה ממשקים, אחד עם כל לינק.</a:t>
            </a:r>
          </a:p>
          <a:p>
            <a:pPr marL="109728" indent="0">
              <a:buNone/>
            </a:pPr>
            <a:r>
              <a:rPr lang="he-IL" dirty="0"/>
              <a:t>מכיוון שכל ממשק יכול לשלוח או לקבל </a:t>
            </a:r>
            <a:r>
              <a:rPr lang="en-US" dirty="0"/>
              <a:t>IP datagram</a:t>
            </a:r>
            <a:r>
              <a:rPr lang="he-IL" dirty="0"/>
              <a:t>,נדרש שלכל ממשק תהיה כתובת </a:t>
            </a:r>
            <a:r>
              <a:rPr lang="en-US" dirty="0"/>
              <a:t>IP</a:t>
            </a:r>
            <a:r>
              <a:rPr lang="he-IL" dirty="0"/>
              <a:t>.</a:t>
            </a:r>
            <a:r>
              <a:rPr lang="ru-RU" dirty="0"/>
              <a:t>  </a:t>
            </a:r>
            <a:r>
              <a:rPr lang="he-IL" dirty="0"/>
              <a:t> </a:t>
            </a: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IP Addressing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834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29586"/>
              </p:ext>
            </p:extLst>
          </p:nvPr>
        </p:nvGraphicFramePr>
        <p:xfrm>
          <a:off x="825810" y="116632"/>
          <a:ext cx="4898319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2020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1300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20.0.1.1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endCxn id="5" idx="3"/>
          </p:cNvCxnSpPr>
          <p:nvPr/>
        </p:nvCxnSpPr>
        <p:spPr>
          <a:xfrm flipH="1" flipV="1">
            <a:off x="5724129" y="332656"/>
            <a:ext cx="98955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51566"/>
              </p:ext>
            </p:extLst>
          </p:nvPr>
        </p:nvGraphicFramePr>
        <p:xfrm>
          <a:off x="5220072" y="2204864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20.0.3.0/24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8318" y="188640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231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103" y="84774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8951" y="8367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7623" y="8367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20.0.3.3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" y="378904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50477" y="381684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6416" y="39220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0312" y="39220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61724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65024"/>
              </p:ext>
            </p:extLst>
          </p:nvPr>
        </p:nvGraphicFramePr>
        <p:xfrm>
          <a:off x="4021943" y="4725144"/>
          <a:ext cx="4912360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FRAG</a:t>
                      </a:r>
                      <a:endParaRPr lang="he-IL" sz="1000" b="1" dirty="0">
                        <a:cs typeface="+mn-cs"/>
                      </a:endParaRPr>
                    </a:p>
                    <a:p>
                      <a:pPr algn="ctr" rtl="1"/>
                      <a:r>
                        <a:rPr lang="he-IL" sz="1000" b="1" dirty="0"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2020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</a:t>
                      </a:r>
                      <a:r>
                        <a:rPr lang="en-US" sz="1000" b="1" baseline="0" dirty="0">
                          <a:cs typeface="+mn-cs"/>
                        </a:rPr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cs typeface="+mn-cs"/>
                        </a:rPr>
                        <a:t>80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 PORT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1300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20.0.3.1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</a:t>
                      </a:r>
                      <a:r>
                        <a:rPr lang="en-US" sz="1000" b="1" baseline="0" dirty="0">
                          <a:cs typeface="+mn-cs"/>
                        </a:rPr>
                        <a:t>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20.0.1.1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6588224" y="3717032"/>
            <a:ext cx="936105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8318" y="188640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231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103" y="70373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8951" y="6926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7623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0" y="378904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50477" y="381684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39220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0312" y="39220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20.0.3.1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07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12921" y="3717032"/>
            <a:ext cx="81140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79395"/>
              </p:ext>
            </p:extLst>
          </p:nvPr>
        </p:nvGraphicFramePr>
        <p:xfrm>
          <a:off x="4091793" y="4509120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FRAG</a:t>
                      </a:r>
                      <a:endParaRPr lang="he-IL" sz="1000" b="1" dirty="0">
                        <a:cs typeface="+mn-cs"/>
                      </a:endParaRPr>
                    </a:p>
                    <a:p>
                      <a:pPr algn="ctr" rtl="1"/>
                      <a:r>
                        <a:rPr lang="he-IL" sz="1000" b="1" dirty="0"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  <a:cs typeface="+mn-cs"/>
                        </a:rPr>
                        <a:t>120</a:t>
                      </a:r>
                      <a:endParaRPr lang="he-IL" sz="1000" b="1" dirty="0">
                        <a:solidFill>
                          <a:srgbClr val="FF0000"/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</a:t>
                      </a:r>
                      <a:r>
                        <a:rPr lang="en-US" sz="1000" b="1" baseline="0" dirty="0">
                          <a:cs typeface="+mn-cs"/>
                        </a:rPr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cs typeface="+mn-cs"/>
                        </a:rPr>
                        <a:t>1300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 PORT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80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  <a:cs typeface="+mn-cs"/>
                        </a:rPr>
                        <a:t>20.0.1.1</a:t>
                      </a:r>
                      <a:endParaRPr lang="he-IL" sz="1000" b="1" dirty="0">
                        <a:solidFill>
                          <a:srgbClr val="FF0000"/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</a:t>
                      </a:r>
                      <a:r>
                        <a:rPr lang="en-US" sz="1000" b="1" baseline="0" dirty="0">
                          <a:cs typeface="+mn-cs"/>
                        </a:rPr>
                        <a:t>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20.0.3.1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37515"/>
              </p:ext>
            </p:extLst>
          </p:nvPr>
        </p:nvGraphicFramePr>
        <p:xfrm>
          <a:off x="4932040" y="5085185"/>
          <a:ext cx="3552056" cy="144015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35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Next Hop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r>
                        <a:rPr lang="en-US" sz="1200" baseline="0" dirty="0"/>
                        <a:t> Destination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35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20.0.3.1/32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935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Local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20.0.3.0/24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935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20.0.3.3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D.G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38318" y="188640"/>
            <a:ext cx="3033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ב' (המשך):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231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7103" y="77573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8951" y="76470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7623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0" y="395512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50477" y="398292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40881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0312" y="40881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20.0.3.1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34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1412595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16216" y="764704"/>
            <a:ext cx="288032" cy="637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66971"/>
              </p:ext>
            </p:extLst>
          </p:nvPr>
        </p:nvGraphicFramePr>
        <p:xfrm>
          <a:off x="1745710" y="332656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1300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20.0.1.1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74932"/>
              </p:ext>
            </p:extLst>
          </p:nvPr>
        </p:nvGraphicFramePr>
        <p:xfrm>
          <a:off x="5292080" y="2204864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20.0.3.0/24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D.G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9231" y="112474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647103" y="113577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78951" y="112474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112474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20.0.2.2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12474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112474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00" y="431516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0477" y="434296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6416" y="444814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380312" y="444814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126983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09240" y="506873"/>
            <a:ext cx="206776" cy="545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89489"/>
              </p:ext>
            </p:extLst>
          </p:nvPr>
        </p:nvGraphicFramePr>
        <p:xfrm>
          <a:off x="89526" y="116632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FRAG</a:t>
                      </a:r>
                      <a:endParaRPr lang="he-IL" sz="1000" b="1" dirty="0">
                        <a:cs typeface="+mn-cs"/>
                      </a:endParaRPr>
                    </a:p>
                    <a:p>
                      <a:pPr algn="ctr" rtl="1"/>
                      <a:r>
                        <a:rPr lang="he-IL" sz="1000" b="1" dirty="0"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120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</a:t>
                      </a:r>
                      <a:r>
                        <a:rPr lang="en-US" sz="1000" b="1" baseline="0" dirty="0">
                          <a:cs typeface="+mn-cs"/>
                        </a:rPr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cs typeface="+mn-cs"/>
                        </a:rPr>
                        <a:t>1300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 PORT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80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20.0.1.1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SRC</a:t>
                      </a:r>
                      <a:r>
                        <a:rPr lang="en-US" sz="1000" b="1" baseline="0" dirty="0">
                          <a:cs typeface="+mn-cs"/>
                        </a:rPr>
                        <a:t> IP</a:t>
                      </a:r>
                    </a:p>
                    <a:p>
                      <a:pPr algn="ctr" rtl="1"/>
                      <a:r>
                        <a:rPr lang="en-US" sz="1000" b="1" dirty="0">
                          <a:cs typeface="+mn-cs"/>
                        </a:rPr>
                        <a:t>20.0.3.1</a:t>
                      </a:r>
                      <a:endParaRPr lang="he-IL" sz="1000" b="1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52854"/>
              </p:ext>
            </p:extLst>
          </p:nvPr>
        </p:nvGraphicFramePr>
        <p:xfrm>
          <a:off x="3419690" y="2397068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20.0.1.0/24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99231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20.0.1.2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7103" y="77573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78951" y="76470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27623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00" y="386104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0477" y="388884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80312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8918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39752" y="582450"/>
            <a:ext cx="0" cy="467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9315"/>
              </p:ext>
            </p:extLst>
          </p:nvPr>
        </p:nvGraphicFramePr>
        <p:xfrm>
          <a:off x="184498" y="116632"/>
          <a:ext cx="481955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1230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10.0.0.1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24027"/>
              </p:ext>
            </p:extLst>
          </p:nvPr>
        </p:nvGraphicFramePr>
        <p:xfrm>
          <a:off x="1979712" y="2781110"/>
          <a:ext cx="2179100" cy="1152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Interface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Network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10.0.0.0/24</a:t>
                      </a:r>
                      <a:endParaRPr lang="he-I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D.G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41275"/>
              </p:ext>
            </p:extLst>
          </p:nvPr>
        </p:nvGraphicFramePr>
        <p:xfrm>
          <a:off x="1839955" y="4509120"/>
          <a:ext cx="3697629" cy="548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External 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Port Origin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IP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1300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1230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10.0.01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4304129"/>
            <a:ext cx="115212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NAT TABLE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99231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103" y="70373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8951" y="69269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10.0.0.3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7623" y="69269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00" y="386104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50477" y="388884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6416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0312" y="399403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03922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" y="980727"/>
            <a:ext cx="8850126" cy="295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2204864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</a:t>
            </a:r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45027"/>
              </p:ext>
            </p:extLst>
          </p:nvPr>
        </p:nvGraphicFramePr>
        <p:xfrm>
          <a:off x="233546" y="4437112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11560" y="3573016"/>
            <a:ext cx="450141" cy="770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9231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47103" y="77573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78951" y="76470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27623" y="76470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00" y="393305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10.0.0.1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477" y="396085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16416" y="406603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0312" y="406603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963959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74284"/>
              </p:ext>
            </p:extLst>
          </p:nvPr>
        </p:nvGraphicFramePr>
        <p:xfrm>
          <a:off x="323528" y="5013176"/>
          <a:ext cx="4912360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FRAG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1500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4796"/>
              </p:ext>
            </p:extLst>
          </p:nvPr>
        </p:nvGraphicFramePr>
        <p:xfrm>
          <a:off x="377562" y="5589240"/>
          <a:ext cx="4842510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FRAG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OFFSET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185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5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1230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10.0.0.1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6454" y="1512057"/>
            <a:ext cx="8977545" cy="2995017"/>
            <a:chOff x="166454" y="1512057"/>
            <a:chExt cx="8977545" cy="2995017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54" y="1512057"/>
              <a:ext cx="8977545" cy="2995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051720" y="2708920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NAT</a:t>
              </a:r>
              <a:endParaRPr lang="he-IL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611560" y="4293096"/>
            <a:ext cx="66739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6216" y="260648"/>
            <a:ext cx="2088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פתרון לשאלה ג':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9231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647103" y="127979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78951" y="126875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60032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327623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00" y="445917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50477" y="448697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316416" y="459216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80312" y="459216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04810" y="5589240"/>
            <a:ext cx="3240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התווספו 20 ביתים של </a:t>
            </a:r>
            <a:r>
              <a:rPr lang="en-US" sz="1200" dirty="0"/>
              <a:t> IP-header</a:t>
            </a:r>
            <a:r>
              <a:rPr lang="he-IL" sz="1200" dirty="0"/>
              <a:t> לכל </a:t>
            </a:r>
            <a:r>
              <a:rPr lang="en-US" sz="1200" dirty="0"/>
              <a:t>  datagram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72356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07050"/>
              </p:ext>
            </p:extLst>
          </p:nvPr>
        </p:nvGraphicFramePr>
        <p:xfrm>
          <a:off x="2960229" y="436510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1230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10.0.0.1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95499"/>
              </p:ext>
            </p:extLst>
          </p:nvPr>
        </p:nvGraphicFramePr>
        <p:xfrm>
          <a:off x="2968639" y="367240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540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1230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10.0.0.1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73168"/>
              </p:ext>
            </p:extLst>
          </p:nvPr>
        </p:nvGraphicFramePr>
        <p:xfrm>
          <a:off x="2960230" y="319481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1500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1230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10.0.0.1</a:t>
                      </a:r>
                      <a:endParaRPr lang="he-IL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4832438" y="4176464"/>
            <a:ext cx="144016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97466"/>
              </p:ext>
            </p:extLst>
          </p:nvPr>
        </p:nvGraphicFramePr>
        <p:xfrm>
          <a:off x="2960230" y="508518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2000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1300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20.0.1.1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04046"/>
              </p:ext>
            </p:extLst>
          </p:nvPr>
        </p:nvGraphicFramePr>
        <p:xfrm>
          <a:off x="3131839" y="6309320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540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1300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20.0.0.1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7504" y="145951"/>
            <a:ext cx="8977545" cy="2995017"/>
            <a:chOff x="-21348" y="588169"/>
            <a:chExt cx="8977545" cy="2995017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348" y="588169"/>
              <a:ext cx="8977545" cy="2995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922868" y="2071018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NAT</a:t>
              </a:r>
              <a:endParaRPr lang="he-IL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97208"/>
              </p:ext>
            </p:extLst>
          </p:nvPr>
        </p:nvGraphicFramePr>
        <p:xfrm>
          <a:off x="3059831" y="5804342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1500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1300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20.0.0.1</a:t>
                      </a:r>
                      <a:endParaRPr lang="he-IL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4832438" y="4869160"/>
            <a:ext cx="144016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832438" y="5589240"/>
            <a:ext cx="144016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>
            <a:endCxn id="23" idx="2"/>
          </p:cNvCxnSpPr>
          <p:nvPr/>
        </p:nvCxnSpPr>
        <p:spPr>
          <a:xfrm>
            <a:off x="2647103" y="1196752"/>
            <a:ext cx="1949174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9231" y="4462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47103" y="5565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8951" y="4462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8144" y="4462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4462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27623" y="4462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900" y="3140968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50477" y="316876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16416" y="327395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380312" y="3273951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895775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180"/>
            <a:ext cx="8977545" cy="299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73094"/>
              </p:ext>
            </p:extLst>
          </p:nvPr>
        </p:nvGraphicFramePr>
        <p:xfrm>
          <a:off x="2879812" y="454209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120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72815"/>
              </p:ext>
            </p:extLst>
          </p:nvPr>
        </p:nvGraphicFramePr>
        <p:xfrm>
          <a:off x="2879811" y="504615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18116"/>
              </p:ext>
            </p:extLst>
          </p:nvPr>
        </p:nvGraphicFramePr>
        <p:xfrm>
          <a:off x="2877690" y="557843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09483"/>
              </p:ext>
            </p:extLst>
          </p:nvPr>
        </p:nvGraphicFramePr>
        <p:xfrm>
          <a:off x="2843808" y="608249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245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4951077" y="2420888"/>
            <a:ext cx="124979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26812"/>
              </p:ext>
            </p:extLst>
          </p:nvPr>
        </p:nvGraphicFramePr>
        <p:xfrm>
          <a:off x="2843809" y="3573016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38409"/>
              </p:ext>
            </p:extLst>
          </p:nvPr>
        </p:nvGraphicFramePr>
        <p:xfrm>
          <a:off x="2843808" y="4077072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02962"/>
              </p:ext>
            </p:extLst>
          </p:nvPr>
        </p:nvGraphicFramePr>
        <p:xfrm>
          <a:off x="2900041" y="1052736"/>
          <a:ext cx="4063998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480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09874" y="116632"/>
            <a:ext cx="428240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/>
              <a:t>             </a:t>
            </a:r>
            <a:r>
              <a:rPr lang="en-US" sz="1200" dirty="0">
                <a:solidFill>
                  <a:srgbClr val="7030A0"/>
                </a:solidFill>
              </a:rPr>
              <a:t>1480</a:t>
            </a:r>
            <a:r>
              <a:rPr lang="en-US" sz="1200" dirty="0"/>
              <a:t>                                              </a:t>
            </a:r>
            <a:r>
              <a:rPr lang="en-US" sz="1200" dirty="0">
                <a:solidFill>
                  <a:srgbClr val="7030A0"/>
                </a:solidFill>
              </a:rPr>
              <a:t>520      </a:t>
            </a:r>
          </a:p>
          <a:p>
            <a:pPr algn="l" rtl="0"/>
            <a:r>
              <a:rPr lang="en-US" sz="1200" dirty="0">
                <a:solidFill>
                  <a:srgbClr val="7030A0"/>
                </a:solidFill>
              </a:rPr>
              <a:t>|                                                       |                           |     </a:t>
            </a:r>
          </a:p>
          <a:p>
            <a:pPr algn="l" rtl="0"/>
            <a:r>
              <a:rPr lang="en-US" sz="1200" dirty="0"/>
              <a:t>0           60         120       180        185         245    </a:t>
            </a:r>
          </a:p>
          <a:p>
            <a:pPr algn="l" rtl="0"/>
            <a:r>
              <a:rPr lang="en-US" sz="1200" dirty="0"/>
              <a:t>|            |             |             |             |             |             |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99231" y="148478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7103" y="149581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8951" y="148478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148478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148478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327623" y="148478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00" y="4603194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50477" y="463099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6416" y="473617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4736177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802700" y="116632"/>
            <a:ext cx="117484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Data, bytes</a:t>
            </a:r>
            <a:endParaRPr lang="he-I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503406"/>
            <a:ext cx="13092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Offset</a:t>
            </a:r>
            <a:endParaRPr lang="he-IL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668344" y="947629"/>
            <a:ext cx="143740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Fragment, bytes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6199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IP Address</a:t>
            </a:r>
            <a:r>
              <a:rPr lang="he-IL" sz="2800" dirty="0"/>
              <a:t> – 32 ביט.</a:t>
            </a:r>
          </a:p>
          <a:p>
            <a:pPr mar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he-IL" sz="2800" dirty="0"/>
              <a:t>תצוגה דצימלית של 4 בתים, לדוגמא: 127.0.0.1</a:t>
            </a:r>
          </a:p>
          <a:p>
            <a:pPr mar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he-IL" sz="2800" dirty="0"/>
              <a:t>כתובות </a:t>
            </a:r>
            <a:r>
              <a:rPr lang="en-US" sz="2800" dirty="0"/>
              <a:t>IP</a:t>
            </a:r>
            <a:r>
              <a:rPr lang="he-IL" sz="2800" dirty="0"/>
              <a:t> נועדו לאפשר חלוקת </a:t>
            </a:r>
            <a:r>
              <a:rPr lang="en-US" sz="2800" dirty="0"/>
              <a:t>ID</a:t>
            </a:r>
            <a:r>
              <a:rPr lang="he-IL" sz="2800" dirty="0"/>
              <a:t> למחשבים ברשת בצורה המאפשרת ניתוב יעיל בין תתי רשתות.</a:t>
            </a:r>
          </a:p>
          <a:p>
            <a:pPr mar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כתובת </a:t>
            </a:r>
            <a:r>
              <a:rPr lang="en-US" sz="2800" dirty="0"/>
              <a:t>IP</a:t>
            </a:r>
            <a:r>
              <a:rPr lang="he-IL" sz="2800" dirty="0"/>
              <a:t> מחולקת לשני חלקים חלק של תת רשת (</a:t>
            </a:r>
            <a:r>
              <a:rPr lang="en-US" sz="2800" dirty="0"/>
              <a:t>Subnet</a:t>
            </a:r>
            <a:r>
              <a:rPr lang="he-IL" sz="2800" dirty="0"/>
              <a:t>) וכתובת של נקודת קצה (</a:t>
            </a:r>
            <a:r>
              <a:rPr lang="en-US" sz="2800" dirty="0"/>
              <a:t>Host</a:t>
            </a:r>
            <a:r>
              <a:rPr lang="he-IL" sz="2800" dirty="0"/>
              <a:t>). לצורך זיהוי חלק של התת רשת קיימת מסיכה, (</a:t>
            </a:r>
            <a:r>
              <a:rPr lang="en-US" sz="2800" dirty="0"/>
              <a:t>Subnet Mask</a:t>
            </a:r>
            <a:r>
              <a:rPr lang="he-IL" sz="2800" dirty="0"/>
              <a:t>) שמציינת ביטים שייכים לתת רשת.</a:t>
            </a:r>
          </a:p>
          <a:p>
            <a:pPr marL="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לדוגמא</a:t>
            </a:r>
            <a:r>
              <a:rPr lang="en-US" sz="2800" dirty="0">
                <a:sym typeface="Wingdings" pitchFamily="2" charset="2"/>
              </a:rPr>
              <a:t>:</a:t>
            </a:r>
          </a:p>
          <a:p>
            <a:pPr marL="0" lvl="1" indent="0" algn="l">
              <a:spcBef>
                <a:spcPts val="600"/>
              </a:spcBef>
              <a:buNone/>
            </a:pPr>
            <a:r>
              <a:rPr lang="en-US" sz="2800" dirty="0"/>
              <a:t>IP                    192.168.0.1</a:t>
            </a:r>
            <a:br>
              <a:rPr lang="en-US" sz="2800" dirty="0"/>
            </a:br>
            <a:r>
              <a:rPr lang="en-US" sz="2800" dirty="0"/>
              <a:t>Subnet Mask  255.255.255.0</a:t>
            </a:r>
            <a:br>
              <a:rPr lang="en-US" sz="2800" dirty="0"/>
            </a:br>
            <a:r>
              <a:rPr lang="en-US" sz="2800" dirty="0"/>
              <a:t>Subnet:           192.168.0.0</a:t>
            </a:r>
          </a:p>
          <a:p>
            <a:pPr marL="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חישוב של </a:t>
            </a:r>
            <a:r>
              <a:rPr lang="en-US" sz="2800" dirty="0"/>
              <a:t>Subnet</a:t>
            </a:r>
            <a:r>
              <a:rPr lang="he-IL" sz="2800" dirty="0"/>
              <a:t> נעשה ע"י פעולה </a:t>
            </a:r>
            <a:r>
              <a:rPr lang="en-US" sz="2800" dirty="0"/>
              <a:t>AND</a:t>
            </a:r>
            <a:r>
              <a:rPr lang="he-IL" sz="2800" dirty="0"/>
              <a:t>.</a:t>
            </a: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– Internet Protocol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4937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7" y="1442095"/>
            <a:ext cx="8977545" cy="299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13131"/>
              </p:ext>
            </p:extLst>
          </p:nvPr>
        </p:nvGraphicFramePr>
        <p:xfrm>
          <a:off x="2879812" y="454209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120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62271"/>
              </p:ext>
            </p:extLst>
          </p:nvPr>
        </p:nvGraphicFramePr>
        <p:xfrm>
          <a:off x="2879811" y="504615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92194"/>
              </p:ext>
            </p:extLst>
          </p:nvPr>
        </p:nvGraphicFramePr>
        <p:xfrm>
          <a:off x="2877690" y="557843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7934"/>
              </p:ext>
            </p:extLst>
          </p:nvPr>
        </p:nvGraphicFramePr>
        <p:xfrm>
          <a:off x="2843808" y="608249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245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084168" y="2744924"/>
            <a:ext cx="25202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18557"/>
              </p:ext>
            </p:extLst>
          </p:nvPr>
        </p:nvGraphicFramePr>
        <p:xfrm>
          <a:off x="2843809" y="3573016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90043"/>
              </p:ext>
            </p:extLst>
          </p:nvPr>
        </p:nvGraphicFramePr>
        <p:xfrm>
          <a:off x="2843808" y="4077072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9231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103" y="127979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8951" y="126875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7623" y="1268760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00" y="4437112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10.0.0.1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0477" y="4464913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10.0.0.2</a:t>
            </a:r>
            <a:endParaRPr lang="he-I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6416" y="457009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20.0.3.2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380312" y="457009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92136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58119"/>
            <a:ext cx="8977545" cy="299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6599"/>
              </p:ext>
            </p:extLst>
          </p:nvPr>
        </p:nvGraphicFramePr>
        <p:xfrm>
          <a:off x="2879812" y="454209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120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93046"/>
              </p:ext>
            </p:extLst>
          </p:nvPr>
        </p:nvGraphicFramePr>
        <p:xfrm>
          <a:off x="2879811" y="504615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79454"/>
              </p:ext>
            </p:extLst>
          </p:nvPr>
        </p:nvGraphicFramePr>
        <p:xfrm>
          <a:off x="2877690" y="5578438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185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1808"/>
              </p:ext>
            </p:extLst>
          </p:nvPr>
        </p:nvGraphicFramePr>
        <p:xfrm>
          <a:off x="2843808" y="6082494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245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7236296" y="4581128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79351"/>
              </p:ext>
            </p:extLst>
          </p:nvPr>
        </p:nvGraphicFramePr>
        <p:xfrm>
          <a:off x="2843809" y="3573016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20722"/>
              </p:ext>
            </p:extLst>
          </p:nvPr>
        </p:nvGraphicFramePr>
        <p:xfrm>
          <a:off x="2843808" y="4077072"/>
          <a:ext cx="4248473" cy="43204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FRAG</a:t>
                      </a:r>
                      <a:endParaRPr lang="he-IL" sz="800" b="1" dirty="0"/>
                    </a:p>
                    <a:p>
                      <a:pPr algn="ctr" rtl="1"/>
                      <a:r>
                        <a:rPr lang="en-US" sz="800" b="1" dirty="0"/>
                        <a:t>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OFFSET</a:t>
                      </a:r>
                    </a:p>
                    <a:p>
                      <a:pPr algn="ctr" rtl="1"/>
                      <a:r>
                        <a:rPr lang="en-US" sz="800" b="1" dirty="0"/>
                        <a:t>60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SIZE</a:t>
                      </a:r>
                    </a:p>
                    <a:p>
                      <a:pPr algn="ctr" rtl="1"/>
                      <a:r>
                        <a:rPr lang="en-US" sz="800" b="1" dirty="0"/>
                        <a:t>500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</a:t>
                      </a:r>
                      <a:r>
                        <a:rPr lang="en-US" sz="8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800" b="1" baseline="0" dirty="0"/>
                        <a:t>80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 PORT</a:t>
                      </a:r>
                    </a:p>
                    <a:p>
                      <a:pPr algn="ctr" rtl="1"/>
                      <a:r>
                        <a:rPr lang="en-US" sz="800" b="1" dirty="0"/>
                        <a:t>130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DST IP</a:t>
                      </a:r>
                    </a:p>
                    <a:p>
                      <a:pPr algn="ctr" rtl="1"/>
                      <a:r>
                        <a:rPr lang="en-US" sz="800" b="1" dirty="0"/>
                        <a:t>20.0.3.1</a:t>
                      </a:r>
                      <a:endParaRPr lang="he-IL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/>
                        <a:t>SRC</a:t>
                      </a:r>
                      <a:r>
                        <a:rPr lang="en-US" sz="8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800" b="1" dirty="0"/>
                        <a:t>20.0.1.1</a:t>
                      </a:r>
                      <a:endParaRPr lang="he-IL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9231" y="141277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7103" y="1423809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20.0.1.1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8951" y="1412775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10.0.0.3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141277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20.0.2.2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141277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20.0.2.1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7623" y="1412776"/>
            <a:ext cx="8447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20.0.3.3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58405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76672"/>
            <a:ext cx="7704856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מחשב  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r>
              <a:rPr lang="he-IL" dirty="0"/>
              <a:t>יקבל את ההודעות וידע להרכיב בחזרה להודעה המקורית על פי שדה ה-</a:t>
            </a:r>
            <a:r>
              <a:rPr lang="en-US" dirty="0"/>
              <a:t>offset</a:t>
            </a:r>
            <a:endParaRPr lang="he-IL" dirty="0"/>
          </a:p>
          <a:p>
            <a:r>
              <a:rPr lang="he-IL" dirty="0"/>
              <a:t> (</a:t>
            </a:r>
            <a:r>
              <a:rPr lang="en-US" dirty="0"/>
              <a:t>re-assembly</a:t>
            </a:r>
            <a:r>
              <a:rPr lang="he-IL" dirty="0"/>
              <a:t>), כמו כן נשלחת הודעה למחשב </a:t>
            </a:r>
            <a:r>
              <a:rPr lang="en-US" dirty="0"/>
              <a:t>A </a:t>
            </a:r>
            <a:r>
              <a:rPr lang="he-IL" dirty="0"/>
              <a:t> </a:t>
            </a:r>
            <a:endParaRPr lang="en-US" dirty="0"/>
          </a:p>
          <a:p>
            <a:pPr algn="l" rtl="0"/>
            <a:r>
              <a:rPr lang="en-US" dirty="0"/>
              <a:t>C</a:t>
            </a:r>
            <a:r>
              <a:rPr lang="en-US" dirty="0">
                <a:sym typeface="Wingdings" pitchFamily="2" charset="2"/>
              </a:rPr>
              <a:t>R3R2R1</a:t>
            </a:r>
          </a:p>
          <a:p>
            <a:pPr rtl="0"/>
            <a:r>
              <a:rPr lang="en-US" dirty="0">
                <a:sym typeface="Wingdings" pitchFamily="2" charset="2"/>
              </a:rPr>
              <a:t>:</a:t>
            </a:r>
            <a:r>
              <a:rPr lang="he-IL" dirty="0">
                <a:sym typeface="Wingdings" pitchFamily="2" charset="2"/>
              </a:rPr>
              <a:t>כאשר מבנה ההודעה</a:t>
            </a:r>
            <a:endParaRPr lang="he-IL" dirty="0"/>
          </a:p>
          <a:p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כיוון שגודל ההודעה קטן לאורך כל הדרך מה-</a:t>
            </a:r>
            <a:r>
              <a:rPr lang="en-US" dirty="0"/>
              <a:t>MTU</a:t>
            </a:r>
            <a:r>
              <a:rPr lang="he-IL" dirty="0"/>
              <a:t> אזי היא לא תעבור פרגמנטציה בשום שלב.</a:t>
            </a:r>
          </a:p>
          <a:p>
            <a:endParaRPr lang="he-IL" dirty="0"/>
          </a:p>
          <a:p>
            <a:r>
              <a:rPr lang="he-IL" dirty="0"/>
              <a:t>לאחר שההודעה תגיע לנתב 1</a:t>
            </a:r>
            <a:r>
              <a:rPr lang="en-US" dirty="0"/>
              <a:t>R</a:t>
            </a:r>
            <a:r>
              <a:rPr lang="he-IL" dirty="0"/>
              <a:t> הוא יעביר אותה ל </a:t>
            </a:r>
            <a:r>
              <a:rPr lang="en-US" dirty="0"/>
              <a:t>A</a:t>
            </a:r>
            <a:r>
              <a:rPr lang="he-IL" dirty="0"/>
              <a:t> במבנה הבא:</a:t>
            </a:r>
          </a:p>
          <a:p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91456"/>
              </p:ext>
            </p:extLst>
          </p:nvPr>
        </p:nvGraphicFramePr>
        <p:xfrm>
          <a:off x="2177760" y="2050978"/>
          <a:ext cx="484251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SIZE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/>
                        <a:t>1300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/>
                        <a:t>20.0.1.1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83787"/>
              </p:ext>
            </p:extLst>
          </p:nvPr>
        </p:nvGraphicFramePr>
        <p:xfrm>
          <a:off x="2128710" y="3989971"/>
          <a:ext cx="4819550" cy="396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4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FRAG</a:t>
                      </a:r>
                      <a:endParaRPr lang="he-IL" sz="1000" b="1" dirty="0"/>
                    </a:p>
                    <a:p>
                      <a:pPr algn="ctr" rtl="1"/>
                      <a:r>
                        <a:rPr lang="he-IL" sz="1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OFFSET</a:t>
                      </a:r>
                    </a:p>
                    <a:p>
                      <a:pPr algn="ctr" rtl="1"/>
                      <a:r>
                        <a:rPr lang="en-US" sz="1000" b="1" dirty="0"/>
                        <a:t>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SIZE</a:t>
                      </a:r>
                    </a:p>
                    <a:p>
                      <a:pPr algn="ctr" rtl="1"/>
                      <a:r>
                        <a:rPr lang="en-US" sz="1000" b="1" dirty="0"/>
                        <a:t>120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</a:t>
                      </a:r>
                      <a:r>
                        <a:rPr lang="en-US" sz="1000" b="1" baseline="0" dirty="0"/>
                        <a:t> PORT</a:t>
                      </a:r>
                    </a:p>
                    <a:p>
                      <a:pPr algn="ctr" rtl="1"/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1230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 PORT</a:t>
                      </a:r>
                    </a:p>
                    <a:p>
                      <a:pPr algn="ctr" rtl="1"/>
                      <a:r>
                        <a:rPr lang="en-US" sz="1000" b="1" dirty="0"/>
                        <a:t>80</a:t>
                      </a:r>
                      <a:endParaRPr lang="he-IL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DST IP</a:t>
                      </a:r>
                    </a:p>
                    <a:p>
                      <a:pPr algn="ctr" rtl="1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10.0.0.1</a:t>
                      </a:r>
                      <a:endParaRPr lang="he-IL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 dirty="0"/>
                        <a:t>SRC</a:t>
                      </a:r>
                      <a:r>
                        <a:rPr lang="en-US" sz="1000" b="1" baseline="0" dirty="0"/>
                        <a:t> IP</a:t>
                      </a:r>
                    </a:p>
                    <a:p>
                      <a:pPr algn="ctr" rtl="1"/>
                      <a:r>
                        <a:rPr lang="en-US" sz="1000" b="1" dirty="0"/>
                        <a:t>20.0.3.1</a:t>
                      </a:r>
                      <a:endParaRPr lang="he-IL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9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– Internet Protocol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10" y="1869599"/>
            <a:ext cx="509778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09728" indent="0">
                  <a:buNone/>
                  <a:defRPr/>
                </a:pPr>
                <a:r>
                  <a:rPr lang="en-US" sz="2800" b="1" dirty="0"/>
                  <a:t>Default Gateway</a:t>
                </a:r>
                <a:r>
                  <a:rPr lang="he-IL" sz="2800" dirty="0"/>
                  <a:t> – הכתובת אליה פונה מחשב כאשר היעד נמצא מחוץ לתת רשת שלו.</a:t>
                </a:r>
              </a:p>
              <a:p>
                <a:pPr marL="109728" indent="0">
                  <a:buNone/>
                  <a:defRPr/>
                </a:pPr>
                <a:r>
                  <a:rPr lang="he-IL" sz="2800" b="1" dirty="0"/>
                  <a:t>(</a:t>
                </a:r>
                <a:r>
                  <a:rPr lang="en-US" sz="2800" b="1" dirty="0"/>
                  <a:t>(CIDR</a:t>
                </a:r>
                <a:r>
                  <a:rPr lang="he-IL" sz="2800" b="1" dirty="0"/>
                  <a:t> </a:t>
                </a:r>
                <a:r>
                  <a:rPr lang="en-US" sz="2800" b="1" dirty="0"/>
                  <a:t>Classless Inter-Domain Routing</a:t>
                </a:r>
                <a:r>
                  <a:rPr lang="he-IL" sz="2800" b="1" dirty="0"/>
                  <a:t> </a:t>
                </a:r>
                <a:r>
                  <a:rPr lang="he-IL" sz="2800" dirty="0"/>
                  <a:t>- שיטה להקצאת כתובות </a:t>
                </a:r>
                <a:r>
                  <a:rPr lang="en-US" sz="2800" dirty="0"/>
                  <a:t>IP </a:t>
                </a:r>
                <a:r>
                  <a:rPr lang="he-IL" sz="2800" dirty="0"/>
                  <a:t>.</a:t>
                </a:r>
              </a:p>
              <a:p>
                <a:pPr marL="109728" indent="0">
                  <a:buNone/>
                  <a:defRPr/>
                </a:pPr>
                <a:r>
                  <a:rPr lang="he-IL" sz="2800" dirty="0"/>
                  <a:t>בסימון </a:t>
                </a:r>
                <a:r>
                  <a:rPr lang="en-US" sz="2800" dirty="0"/>
                  <a:t>CIDR</a:t>
                </a:r>
                <a:r>
                  <a:rPr lang="he-IL" sz="2800" dirty="0"/>
                  <a:t> כתובת </a:t>
                </a:r>
                <a:r>
                  <a:rPr lang="en-US" sz="2800" dirty="0"/>
                  <a:t>IP</a:t>
                </a:r>
                <a:r>
                  <a:rPr lang="he-IL" sz="2800" dirty="0"/>
                  <a:t> מיוצג ע"י </a:t>
                </a:r>
                <a:r>
                  <a:rPr lang="en-US" sz="2800" dirty="0"/>
                  <a:t>A.B.C.D/n</a:t>
                </a:r>
                <a:r>
                  <a:rPr lang="he-IL" sz="2800" dirty="0"/>
                  <a:t> כאשר </a:t>
                </a:r>
                <a:r>
                  <a:rPr lang="en-US" sz="2800" dirty="0"/>
                  <a:t>/n</a:t>
                </a:r>
                <a:r>
                  <a:rPr lang="he-IL" sz="2800" dirty="0"/>
                  <a:t> </a:t>
                </a:r>
              </a:p>
              <a:p>
                <a:pPr marL="109728" indent="0">
                  <a:buNone/>
                  <a:defRPr/>
                </a:pPr>
                <a:r>
                  <a:rPr lang="he-IL" sz="2800" dirty="0"/>
                  <a:t>מציין את מספר הביטים המשמש לזיהוי רשת. </a:t>
                </a:r>
              </a:p>
              <a:p>
                <a:pPr marL="109728" indent="0">
                  <a:buNone/>
                  <a:defRPr/>
                </a:pPr>
                <a:r>
                  <a:rPr lang="he-IL" sz="2800" b="1" dirty="0"/>
                  <a:t>לדוגמא</a:t>
                </a:r>
                <a:r>
                  <a:rPr lang="he-IL" sz="2800" dirty="0"/>
                  <a:t>:</a:t>
                </a:r>
              </a:p>
              <a:p>
                <a:pPr marL="109728" indent="0">
                  <a:buNone/>
                  <a:defRPr/>
                </a:pPr>
                <a:r>
                  <a:rPr lang="he-IL" sz="2800" dirty="0"/>
                  <a:t>18/ 192.9.205.22 אומר ש-18 הביטים הראשונים </a:t>
                </a:r>
              </a:p>
              <a:p>
                <a:pPr marL="109728" indent="0">
                  <a:buNone/>
                  <a:defRPr/>
                </a:pPr>
                <a:r>
                  <a:rPr lang="he-IL" sz="2800" dirty="0"/>
                  <a:t>משמשים כדי לייצג את הרשת, והיתר 14 ביטים משמשים </a:t>
                </a:r>
              </a:p>
              <a:p>
                <a:pPr marL="109728" indent="0">
                  <a:buNone/>
                  <a:defRPr/>
                </a:pPr>
                <a:r>
                  <a:rPr lang="he-IL" sz="2800" dirty="0"/>
                  <a:t>כדי לזהות את המחשבים.</a:t>
                </a:r>
              </a:p>
              <a:p>
                <a:r>
                  <a:rPr lang="he-IL" sz="2800" dirty="0"/>
                  <a:t>כמה מחשבים נוכל לשייך לתת רשת זו?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he-IL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800" i="1" dirty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3235" r="-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– Internet Protocol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75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800" dirty="0"/>
              <a:t>עת שליחת חבילה איך נדע למי להעביר את ההודעה הלאה?</a:t>
            </a:r>
          </a:p>
          <a:p>
            <a:pPr lvl="1"/>
            <a:r>
              <a:rPr lang="he-IL" sz="2800" dirty="0"/>
              <a:t>לפי טבלת ניתוב</a:t>
            </a:r>
          </a:p>
          <a:p>
            <a:r>
              <a:rPr lang="he-IL" sz="2800" dirty="0"/>
              <a:t>איך </a:t>
            </a:r>
            <a:r>
              <a:rPr lang="he-IL" sz="2800" dirty="0" err="1"/>
              <a:t>נראת</a:t>
            </a:r>
            <a:r>
              <a:rPr lang="he-IL" sz="2800" dirty="0"/>
              <a:t> טבלת ניתוב?</a:t>
            </a:r>
          </a:p>
          <a:p>
            <a:pPr lvl="1"/>
            <a:endParaRPr lang="he-IL" sz="2800" dirty="0"/>
          </a:p>
          <a:p>
            <a:pPr lvl="1"/>
            <a:endParaRPr lang="he-IL" sz="2800" dirty="0"/>
          </a:p>
          <a:p>
            <a:pPr marL="274320" lvl="1" indent="0">
              <a:buNone/>
            </a:pPr>
            <a:endParaRPr lang="he-IL" sz="2800" dirty="0"/>
          </a:p>
          <a:p>
            <a:r>
              <a:rPr lang="he-IL" sz="2800" dirty="0"/>
              <a:t>מה עושים אם אף אחד מה-</a:t>
            </a:r>
            <a:r>
              <a:rPr lang="en-US" sz="2800" dirty="0"/>
              <a:t>prefix</a:t>
            </a:r>
            <a:r>
              <a:rPr lang="he-IL" sz="2800" dirty="0"/>
              <a:t> לא מתאים?</a:t>
            </a:r>
          </a:p>
          <a:p>
            <a:pPr lvl="1"/>
            <a:r>
              <a:rPr lang="he-IL" sz="2800" dirty="0"/>
              <a:t>לכל תחנה מוגדר </a:t>
            </a:r>
            <a:r>
              <a:rPr lang="en-US" sz="2800" dirty="0"/>
              <a:t>Default Gateway</a:t>
            </a:r>
            <a:endParaRPr lang="he-IL" sz="2800" dirty="0"/>
          </a:p>
          <a:p>
            <a:r>
              <a:rPr lang="he-IL" sz="2800" dirty="0"/>
              <a:t>איך מחליטים למי שולחים אם קיים יותר מ-</a:t>
            </a:r>
            <a:r>
              <a:rPr lang="en-US" sz="2800" dirty="0"/>
              <a:t>prefix</a:t>
            </a:r>
            <a:r>
              <a:rPr lang="he-IL" sz="2800" dirty="0"/>
              <a:t> אחד מתאים?</a:t>
            </a:r>
          </a:p>
          <a:p>
            <a:pPr lvl="1"/>
            <a:r>
              <a:rPr lang="he-IL" sz="2800" dirty="0"/>
              <a:t>ארוך ביותר </a:t>
            </a:r>
            <a:r>
              <a:rPr lang="en-US" sz="2800" dirty="0"/>
              <a:t>Longest Prefix Match</a:t>
            </a:r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 Lookup 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1140"/>
              </p:ext>
            </p:extLst>
          </p:nvPr>
        </p:nvGraphicFramePr>
        <p:xfrm>
          <a:off x="1763688" y="2708920"/>
          <a:ext cx="5184576" cy="1097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Next Hop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Prefix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64.0.0.0/6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  <a:r>
                        <a:rPr lang="en-US" dirty="0"/>
                        <a:t>64.0.0.0/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he-IL" sz="2400" dirty="0"/>
              <a:t>נתונה טבלת ניתוב של נתב ורשימת כתובות </a:t>
            </a:r>
            <a:r>
              <a:rPr lang="en-US" sz="2400" dirty="0"/>
              <a:t>IP</a:t>
            </a:r>
            <a:r>
              <a:rPr lang="he-IL" sz="2400" dirty="0"/>
              <a:t> המגיעות לנתב זה. עבור כל כתובת ציינו לאיזה ממשק תנותב לפי (</a:t>
            </a:r>
            <a:r>
              <a:rPr lang="en-US" sz="2400" dirty="0"/>
              <a:t>longest prefix match</a:t>
            </a:r>
            <a:r>
              <a:rPr lang="he-IL" sz="2400" dirty="0"/>
              <a:t> ):</a:t>
            </a:r>
          </a:p>
          <a:p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שאלה 1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39002"/>
              </p:ext>
            </p:extLst>
          </p:nvPr>
        </p:nvGraphicFramePr>
        <p:xfrm>
          <a:off x="0" y="2420888"/>
          <a:ext cx="9001673" cy="39318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interface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Network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193.70.14.64/27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11000001.01000110.00001110.010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212.190.32.0/20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11010100.10111110.0010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G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212.160.0.0/11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</a:t>
                      </a:r>
                      <a:r>
                        <a:rPr lang="he-IL" sz="2000" dirty="0"/>
                        <a:t>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212.0.0.0/9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192.0.0.0/8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236.0.0.0/6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111011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208.0.0.0/4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192.0.0.0/2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0.0.0.0/0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00000000.00000000.00000000.00000000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6260386" y="6395583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א. 212.190.47.150   </a:t>
            </a:r>
          </a:p>
        </p:txBody>
      </p:sp>
      <p:sp>
        <p:nvSpPr>
          <p:cNvPr id="6" name="מלבן 5"/>
          <p:cNvSpPr/>
          <p:nvPr/>
        </p:nvSpPr>
        <p:spPr>
          <a:xfrm>
            <a:off x="4985917" y="6444774"/>
            <a:ext cx="1261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תשובה:  </a:t>
            </a:r>
            <a:r>
              <a:rPr lang="en-US" sz="2000" dirty="0"/>
              <a:t>H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5985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he-IL" sz="2400" dirty="0"/>
              <a:t>נתונה טבלת ניתוב של נתב ורשימת כתובות </a:t>
            </a:r>
            <a:r>
              <a:rPr lang="en-US" sz="2400" dirty="0"/>
              <a:t>IP</a:t>
            </a:r>
            <a:r>
              <a:rPr lang="he-IL" sz="2400" dirty="0"/>
              <a:t> המגיעות לנתב זה. עבור כל כתובת ציינו לאיזה פורט תנותב לפי (</a:t>
            </a:r>
            <a:r>
              <a:rPr lang="en-US" sz="2400" dirty="0"/>
              <a:t>longest prefix match</a:t>
            </a:r>
            <a:r>
              <a:rPr lang="he-IL" sz="2400" dirty="0"/>
              <a:t> ):</a:t>
            </a:r>
          </a:p>
          <a:p>
            <a:endParaRPr lang="he-IL" sz="2400" dirty="0"/>
          </a:p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שאלה 1</a:t>
            </a:r>
          </a:p>
        </p:txBody>
      </p:sp>
      <p:sp>
        <p:nvSpPr>
          <p:cNvPr id="5" name="מלבן 4"/>
          <p:cNvSpPr/>
          <p:nvPr/>
        </p:nvSpPr>
        <p:spPr>
          <a:xfrm>
            <a:off x="6632141" y="6389002"/>
            <a:ext cx="1960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ב. 192.32.14.14</a:t>
            </a:r>
          </a:p>
        </p:txBody>
      </p:sp>
      <p:sp>
        <p:nvSpPr>
          <p:cNvPr id="6" name="מלבן 5"/>
          <p:cNvSpPr/>
          <p:nvPr/>
        </p:nvSpPr>
        <p:spPr>
          <a:xfrm>
            <a:off x="4716016" y="6370403"/>
            <a:ext cx="1261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000" dirty="0"/>
              <a:t>תשובה:  </a:t>
            </a:r>
            <a:r>
              <a:rPr lang="en-US" sz="2000" dirty="0"/>
              <a:t>E</a:t>
            </a:r>
            <a:endParaRPr lang="he-IL" sz="2000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31999"/>
              </p:ext>
            </p:extLst>
          </p:nvPr>
        </p:nvGraphicFramePr>
        <p:xfrm>
          <a:off x="71163" y="2334432"/>
          <a:ext cx="9001673" cy="39318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interface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Network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193.70.14.64/27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11000001.01000110.00001110.010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212.190.32.0/20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11010100.10111110.0010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G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212.160.0.0/11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11010100.101</a:t>
                      </a:r>
                      <a:r>
                        <a:rPr lang="he-IL" sz="2000" dirty="0"/>
                        <a:t>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212.0.0.0/9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11010100.0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192.0.0.0/8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11000000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236.0.0.0/6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111011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208.0.0.0/4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1101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192.0.0.0/2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E3931D"/>
                          </a:solidFill>
                        </a:rPr>
                        <a:t>11</a:t>
                      </a:r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4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</a:t>
                      </a:r>
                      <a:endParaRPr lang="he-IL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0.0.0.0/0</a:t>
                      </a:r>
                      <a:endParaRPr lang="he-IL" sz="20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00000000.00000000.00000000.00000000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1294</TotalTime>
  <Words>2518</Words>
  <Application>Microsoft Office PowerPoint</Application>
  <PresentationFormat>On-screen Show (4:3)</PresentationFormat>
  <Paragraphs>1245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תקשורת ומיחשוב תרגול 13</vt:lpstr>
      <vt:lpstr>שכבת הרשת– Network Layer</vt:lpstr>
      <vt:lpstr>IP Addressing</vt:lpstr>
      <vt:lpstr>IP – Internet Protocol</vt:lpstr>
      <vt:lpstr>IP – Internet Protocol</vt:lpstr>
      <vt:lpstr>IP – Internet Protocol</vt:lpstr>
      <vt:lpstr>Prefix Lookup </vt:lpstr>
      <vt:lpstr>שאלה 1</vt:lpstr>
      <vt:lpstr>שאלה 1</vt:lpstr>
      <vt:lpstr>שאלה 1</vt:lpstr>
      <vt:lpstr>שאלה 1</vt:lpstr>
      <vt:lpstr>שאלה 1</vt:lpstr>
      <vt:lpstr>שאלה 1</vt:lpstr>
      <vt:lpstr>שאלה 2</vt:lpstr>
      <vt:lpstr>PowerPoint Presentation</vt:lpstr>
      <vt:lpstr>פתרון – שאלה 2</vt:lpstr>
      <vt:lpstr>DHCP  (Dynamic Host Configuration Protocol)</vt:lpstr>
      <vt:lpstr>IP Fragmentation and Re-assembly </vt:lpstr>
      <vt:lpstr>Fragmentation</vt:lpstr>
      <vt:lpstr>NAT-Network Address Translation</vt:lpstr>
      <vt:lpstr>NAT-Network Address Translation</vt:lpstr>
      <vt:lpstr>ARP - Address Resolution Protocol</vt:lpstr>
      <vt:lpstr>שאלה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8</dc:title>
  <dc:creator>ELA</dc:creator>
  <cp:lastModifiedBy>erlichsefi</cp:lastModifiedBy>
  <cp:revision>110</cp:revision>
  <dcterms:created xsi:type="dcterms:W3CDTF">2012-01-17T15:37:02Z</dcterms:created>
  <dcterms:modified xsi:type="dcterms:W3CDTF">2017-06-21T21:59:57Z</dcterms:modified>
</cp:coreProperties>
</file>