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6"/>
  </p:notesMasterIdLst>
  <p:handoutMasterIdLst>
    <p:handoutMasterId r:id="rId47"/>
  </p:handoutMasterIdLst>
  <p:sldIdLst>
    <p:sldId id="388" r:id="rId2"/>
    <p:sldId id="427" r:id="rId3"/>
    <p:sldId id="390" r:id="rId4"/>
    <p:sldId id="393" r:id="rId5"/>
    <p:sldId id="392" r:id="rId6"/>
    <p:sldId id="394" r:id="rId7"/>
    <p:sldId id="398" r:id="rId8"/>
    <p:sldId id="399" r:id="rId9"/>
    <p:sldId id="397" r:id="rId10"/>
    <p:sldId id="391" r:id="rId11"/>
    <p:sldId id="400" r:id="rId12"/>
    <p:sldId id="401" r:id="rId13"/>
    <p:sldId id="402" r:id="rId14"/>
    <p:sldId id="403" r:id="rId15"/>
    <p:sldId id="404" r:id="rId16"/>
    <p:sldId id="406" r:id="rId17"/>
    <p:sldId id="407" r:id="rId18"/>
    <p:sldId id="408" r:id="rId19"/>
    <p:sldId id="410" r:id="rId20"/>
    <p:sldId id="411" r:id="rId21"/>
    <p:sldId id="412" r:id="rId22"/>
    <p:sldId id="413" r:id="rId23"/>
    <p:sldId id="425" r:id="rId24"/>
    <p:sldId id="426" r:id="rId25"/>
    <p:sldId id="409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27"/>
            <p14:sldId id="390"/>
            <p14:sldId id="393"/>
            <p14:sldId id="392"/>
            <p14:sldId id="394"/>
            <p14:sldId id="398"/>
            <p14:sldId id="399"/>
            <p14:sldId id="397"/>
            <p14:sldId id="391"/>
            <p14:sldId id="400"/>
            <p14:sldId id="401"/>
            <p14:sldId id="402"/>
            <p14:sldId id="403"/>
            <p14:sldId id="404"/>
            <p14:sldId id="406"/>
            <p14:sldId id="407"/>
            <p14:sldId id="408"/>
            <p14:sldId id="410"/>
            <p14:sldId id="411"/>
            <p14:sldId id="412"/>
            <p14:sldId id="413"/>
            <p14:sldId id="425"/>
            <p14:sldId id="426"/>
            <p14:sldId id="409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 varScale="1">
        <p:scale>
          <a:sx n="80" d="100"/>
          <a:sy n="80" d="100"/>
        </p:scale>
        <p:origin x="-146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4F3ED-276B-4EBF-A70E-5AE873389F75}" type="slidenum">
              <a:rPr lang="en-US"/>
              <a:pPr/>
              <a:t>40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  <a:ln/>
        </p:spPr>
        <p:txBody>
          <a:bodyPr wrap="square" lIns="92378" tIns="46972" rIns="92378" bIns="4697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E1850-B239-4BFB-93C7-F623E64A7BC2}" type="slidenum">
              <a:rPr lang="en-US"/>
              <a:pPr/>
              <a:t>41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BA5ED-A1F1-42DF-9E85-0CBDFC53F6EE}" type="slidenum">
              <a:rPr lang="en-US"/>
              <a:pPr/>
              <a:t>42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0195" tIns="45098" rIns="90195" bIns="45098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4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7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8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B78D6-E512-4DE2-8202-B82B352C4A17}" type="slidenum">
              <a:rPr lang="en-US"/>
              <a:pPr/>
              <a:t>9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circles to rectangles, don’t block the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28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38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tp://ftp.arin.net/info/asn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מבוא לרשתות תקשורת</a:t>
            </a:r>
            <a:br>
              <a:rPr lang="he-IL" sz="6000" dirty="0"/>
            </a:br>
            <a:r>
              <a:rPr lang="he-IL" sz="6000" dirty="0"/>
              <a:t>371.1.0291</a:t>
            </a:r>
            <a:r>
              <a:rPr lang="en" sz="6000" dirty="0"/>
              <a:t/>
            </a:r>
            <a:br>
              <a:rPr lang="en" sz="6000" dirty="0"/>
            </a:b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he-IL" sz="3600" b="1" dirty="0" smtClean="0">
                <a:solidFill>
                  <a:schemeClr val="tx1"/>
                </a:solidFill>
              </a:rPr>
              <a:t> ניתוב ברשתות</a:t>
            </a:r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Revised 1/12/14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127102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RIP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IS-IS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distance vector?</a:t>
            </a:r>
          </a:p>
          <a:p>
            <a:pPr lvl="1"/>
            <a:r>
              <a:rPr lang="en-US" dirty="0" smtClean="0"/>
              <a:t>Current best known cost to reach a destination</a:t>
            </a:r>
          </a:p>
          <a:p>
            <a:r>
              <a:rPr lang="en-US" dirty="0"/>
              <a:t>Idea: exchange vectors among neighbors to learn about lowest cost paths</a:t>
            </a:r>
          </a:p>
          <a:p>
            <a:endParaRPr lang="en-US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52404" y="6204856"/>
            <a:ext cx="8839200" cy="6314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Routing Information Protocol (RIP)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37127"/>
              </p:ext>
            </p:extLst>
          </p:nvPr>
        </p:nvGraphicFramePr>
        <p:xfrm>
          <a:off x="1827585" y="3657265"/>
          <a:ext cx="2245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4" y="4354287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DV Table</a:t>
            </a:r>
          </a:p>
          <a:p>
            <a:pPr algn="ctr"/>
            <a:r>
              <a:rPr lang="en-US" sz="2400" dirty="0"/>
              <a:t>a</a:t>
            </a:r>
            <a:r>
              <a:rPr lang="en-US" sz="2400" dirty="0" smtClean="0"/>
              <a:t>t Node C</a:t>
            </a:r>
            <a:endParaRPr lang="en-US" sz="24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348338" y="3472542"/>
            <a:ext cx="4572004" cy="261257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No entry for C</a:t>
            </a:r>
          </a:p>
          <a:p>
            <a:r>
              <a:rPr lang="en-US" sz="2800" dirty="0" smtClean="0"/>
              <a:t>Initially, only has info for immediate neighbors</a:t>
            </a:r>
          </a:p>
          <a:p>
            <a:pPr lvl="1"/>
            <a:r>
              <a:rPr lang="en-US" sz="2400" dirty="0" smtClean="0"/>
              <a:t>Other </a:t>
            </a:r>
            <a:r>
              <a:rPr lang="en-US" sz="2400" dirty="0"/>
              <a:t>destinations cost </a:t>
            </a:r>
            <a:r>
              <a:rPr lang="en-US" sz="2400" dirty="0" smtClean="0"/>
              <a:t>=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en-US" sz="2800" dirty="0" smtClean="0">
                <a:cs typeface="Consolas" pitchFamily="49" charset="0"/>
              </a:rPr>
              <a:t>Eventua</a:t>
            </a:r>
            <a:r>
              <a:rPr lang="en-US" sz="2800" dirty="0" smtClean="0"/>
              <a:t>lly, vector is filled</a:t>
            </a:r>
          </a:p>
        </p:txBody>
      </p:sp>
    </p:spTree>
    <p:extLst>
      <p:ext uri="{BB962C8B-B14F-4D97-AF65-F5344CB8AC3E}">
        <p14:creationId xmlns:p14="http://schemas.microsoft.com/office/powerpoint/2010/main" val="22083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 Routing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6544" y="2318661"/>
            <a:ext cx="6738257" cy="36793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Wait</a:t>
            </a:r>
            <a:r>
              <a:rPr lang="en-US" dirty="0" smtClean="0"/>
              <a:t> for change in local link cost or message from neighbor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Recompute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distance table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least cost path to any destination has changed, </a:t>
            </a:r>
            <a:r>
              <a:rPr lang="en-US" dirty="0" smtClean="0">
                <a:solidFill>
                  <a:schemeClr val="accent1"/>
                </a:solidFill>
              </a:rPr>
              <a:t>notify</a:t>
            </a:r>
            <a:r>
              <a:rPr lang="en-US" dirty="0" smtClean="0"/>
              <a:t> neighbors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4" idx="0"/>
          </p:cNvCxnSpPr>
          <p:nvPr/>
        </p:nvCxnSpPr>
        <p:spPr>
          <a:xfrm rot="5400000" flipH="1">
            <a:off x="2715987" y="4158347"/>
            <a:ext cx="3679371" cy="12700"/>
          </a:xfrm>
          <a:prstGeom prst="bentConnector5">
            <a:avLst>
              <a:gd name="adj1" fmla="val -6213"/>
              <a:gd name="adj2" fmla="val 28328567"/>
              <a:gd name="adj3" fmla="val 111538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9322" y="3276602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9322" y="4343403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Initialization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4602113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129736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223436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76465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102784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82770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3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Initialization: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dirty="0"/>
              <a:t>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/>
              <a:t>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2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Vector: 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1136101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31509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621314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501308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4200" y="3979006"/>
            <a:ext cx="455889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D(A</a:t>
            </a:r>
            <a:r>
              <a:rPr lang="en-US" sz="1600" dirty="0"/>
              <a:t>, Y) </a:t>
            </a:r>
            <a:r>
              <a:rPr lang="en-US" sz="1600" dirty="0" smtClean="0"/>
              <a:t>=min(D(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 smtClean="0"/>
              <a:t>)); </a:t>
            </a:r>
            <a:endParaRPr lang="en-US" sz="1600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89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4549" y="3116706"/>
            <a:ext cx="312906" cy="369332"/>
            <a:chOff x="5736250" y="3828962"/>
            <a:chExt cx="312906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6250" y="38289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13287" y="3116706"/>
            <a:ext cx="351379" cy="369332"/>
            <a:chOff x="5717014" y="3828962"/>
            <a:chExt cx="351379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1" y="4872470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7" y="2360842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5254" y="2726245"/>
            <a:ext cx="312907" cy="369332"/>
            <a:chOff x="5736250" y="3828962"/>
            <a:chExt cx="312907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20404" y="2726245"/>
            <a:ext cx="338555" cy="369332"/>
            <a:chOff x="5723426" y="3828962"/>
            <a:chExt cx="338555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4548" y="3116706"/>
            <a:ext cx="312907" cy="369332"/>
            <a:chOff x="5736250" y="3828962"/>
            <a:chExt cx="312907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19698" y="3116706"/>
            <a:ext cx="338555" cy="369332"/>
            <a:chOff x="5723426" y="3828962"/>
            <a:chExt cx="338555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6" y="4294996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+ 1) = 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1" y="4872470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+ 3) =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2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2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6" y="3566970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5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4" y="3566970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1426" y="3116706"/>
            <a:ext cx="312907" cy="369332"/>
            <a:chOff x="5736250" y="3828962"/>
            <a:chExt cx="312907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00164" y="3116706"/>
            <a:ext cx="351379" cy="369332"/>
            <a:chOff x="5717014" y="3828962"/>
            <a:chExt cx="351379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1623" y="5347231"/>
            <a:ext cx="312907" cy="369332"/>
            <a:chOff x="5736250" y="3828962"/>
            <a:chExt cx="312907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16773" y="5347231"/>
            <a:ext cx="338555" cy="369332"/>
            <a:chOff x="5723426" y="3828962"/>
            <a:chExt cx="338555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6927" y="5342619"/>
            <a:ext cx="312907" cy="369332"/>
            <a:chOff x="5736250" y="3828962"/>
            <a:chExt cx="312907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92077" y="5342619"/>
            <a:ext cx="338555" cy="369332"/>
            <a:chOff x="5723426" y="3828962"/>
            <a:chExt cx="338555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1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Vector: End of 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9491895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531464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862076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970842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0" y="3754327"/>
            <a:ext cx="4009559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    D(A</a:t>
            </a:r>
            <a:r>
              <a:rPr lang="en-US" sz="1600" dirty="0"/>
              <a:t>, Y) </a:t>
            </a:r>
            <a:r>
              <a:rPr lang="en-US" sz="1600" dirty="0" smtClean="0"/>
              <a:t>=min(D(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5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3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59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5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3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3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16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534632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0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8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4374" y="12716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1868" y="1284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514" y="198612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562788" cy="28007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 smtClean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</a:t>
            </a:r>
            <a:r>
              <a:rPr lang="en-US" sz="1600" b="1" dirty="0" smtClean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D(A</a:t>
            </a:r>
            <a:r>
              <a:rPr lang="en-US" sz="1600" dirty="0"/>
              <a:t>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4374" y="1284635"/>
            <a:ext cx="356187" cy="461665"/>
            <a:chOff x="5743934" y="3828962"/>
            <a:chExt cx="297539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3934" y="3828962"/>
              <a:ext cx="29753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074" y="422897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7257" y="549157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79223" y="6405974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1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18594"/>
              </p:ext>
            </p:extLst>
          </p:nvPr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1734"/>
              </p:ext>
            </p:extLst>
          </p:nvPr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92048"/>
              </p:ext>
            </p:extLst>
          </p:nvPr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42239"/>
              </p:ext>
            </p:extLst>
          </p:nvPr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48875"/>
              </p:ext>
            </p:extLst>
          </p:nvPr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87052"/>
              </p:ext>
            </p:extLst>
          </p:nvPr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02446"/>
              </p:ext>
            </p:extLst>
          </p:nvPr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69454"/>
              </p:ext>
            </p:extLst>
          </p:nvPr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8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5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6" y="2709623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3" y="2709623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2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4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Infinity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17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28529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98318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62142"/>
              </p:ext>
            </p:extLst>
          </p:nvPr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07488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96269"/>
              </p:ext>
            </p:extLst>
          </p:nvPr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75638"/>
              </p:ext>
            </p:extLst>
          </p:nvPr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050"/>
              </p:ext>
            </p:extLst>
          </p:nvPr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46060"/>
              </p:ext>
            </p:extLst>
          </p:nvPr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1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8" y="4448916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3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6" y="1730831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1" y="5524641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8" y="2813984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42251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65960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15668"/>
              </p:ext>
            </p:extLst>
          </p:nvPr>
        </p:nvGraphicFramePr>
        <p:xfrm>
          <a:off x="3149291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65800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6614"/>
              </p:ext>
            </p:extLst>
          </p:nvPr>
        </p:nvGraphicFramePr>
        <p:xfrm>
          <a:off x="4997938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98134"/>
              </p:ext>
            </p:extLst>
          </p:nvPr>
        </p:nvGraphicFramePr>
        <p:xfrm>
          <a:off x="4997938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5595"/>
              </p:ext>
            </p:extLst>
          </p:nvPr>
        </p:nvGraphicFramePr>
        <p:xfrm>
          <a:off x="6846584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37221"/>
              </p:ext>
            </p:extLst>
          </p:nvPr>
        </p:nvGraphicFramePr>
        <p:xfrm>
          <a:off x="6846584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1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6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/>
          </a:bodyPr>
          <a:lstStyle/>
          <a:p>
            <a:r>
              <a:rPr lang="en-US" dirty="0" smtClean="0"/>
              <a:t>If C routes through B to get to A</a:t>
            </a:r>
          </a:p>
          <a:p>
            <a:pPr lvl="1"/>
            <a:r>
              <a:rPr lang="en-US" dirty="0" smtClean="0"/>
              <a:t>C tells B that D(C, A) =</a:t>
            </a:r>
            <a:r>
              <a:rPr lang="en-US" sz="2800" dirty="0" smtClean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endParaRPr lang="en-US" sz="2800" dirty="0"/>
          </a:p>
          <a:p>
            <a:pPr lvl="1"/>
            <a:r>
              <a:rPr lang="en-US" dirty="0" smtClean="0"/>
              <a:t>Thus, B won’t route to A via C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57673" y="2426393"/>
            <a:ext cx="7848600" cy="2988103"/>
            <a:chOff x="414979" y="3333623"/>
            <a:chExt cx="8263530" cy="1523216"/>
          </a:xfrm>
        </p:grpSpPr>
        <p:sp>
          <p:nvSpPr>
            <p:cNvPr id="48" name="Rectangle 4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Does this completely solve this count to infinity problem?</a:t>
              </a: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NO</a:t>
              </a:r>
            </a:p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Multipath loops can still trigger the issue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4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127102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RIP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IS-IS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228725"/>
          </a:xfrm>
        </p:spPr>
        <p:txBody>
          <a:bodyPr/>
          <a:lstStyle/>
          <a:p>
            <a:pPr algn="r" rt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3200" dirty="0">
                <a:solidFill>
                  <a:srgbClr val="000099"/>
                </a:solidFill>
              </a:rPr>
              <a:t>השקפים מבוססים על </a:t>
            </a:r>
            <a:r>
              <a:rPr lang="he-IL" altLang="he-IL" sz="3200" dirty="0" smtClean="0">
                <a:solidFill>
                  <a:srgbClr val="000099"/>
                </a:solidFill>
              </a:rPr>
              <a:t>מצגת </a:t>
            </a:r>
            <a:r>
              <a:rPr lang="he-IL" altLang="he-IL" sz="3200" dirty="0">
                <a:solidFill>
                  <a:srgbClr val="000099"/>
                </a:solidFill>
              </a:rPr>
              <a:t>של</a:t>
            </a:r>
            <a:r>
              <a:rPr lang="he-IL" altLang="he-IL" sz="3200" dirty="0" smtClean="0">
                <a:solidFill>
                  <a:srgbClr val="000099"/>
                </a:solidFill>
              </a:rPr>
              <a:t>:</a:t>
            </a:r>
            <a:r>
              <a:rPr lang="en-US" altLang="he-IL" sz="3200" dirty="0" smtClean="0">
                <a:solidFill>
                  <a:srgbClr val="000099"/>
                </a:solidFill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 smtClean="0"/>
              <a:t> Christo Wilson</a:t>
            </a:r>
            <a:endParaRPr lang="he-IL" sz="3200" dirty="0" smtClean="0"/>
          </a:p>
          <a:p>
            <a:pPr algn="r" rt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3200" i="1" dirty="0">
              <a:solidFill>
                <a:srgbClr val="000099"/>
              </a:solidFill>
            </a:endParaRPr>
          </a:p>
        </p:txBody>
      </p:sp>
      <p:pic>
        <p:nvPicPr>
          <p:cNvPr id="7170" name="Picture 2" descr="Christo Wil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857914"/>
            <a:ext cx="2425285" cy="24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node knows its connectivity and cost to direct neighbors</a:t>
            </a:r>
          </a:p>
          <a:p>
            <a:r>
              <a:rPr lang="en-US" dirty="0" smtClean="0"/>
              <a:t>Each node tells every other node this information</a:t>
            </a:r>
          </a:p>
          <a:p>
            <a:r>
              <a:rPr lang="en-US" dirty="0" smtClean="0"/>
              <a:t>Each node learns complete network topology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Dijkstra</a:t>
            </a:r>
            <a:r>
              <a:rPr lang="en-US" dirty="0" smtClean="0"/>
              <a:t> to compute shortest paths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20</a:t>
            </a:fld>
            <a:endParaRPr lang="en-US"/>
          </a:p>
        </p:txBody>
      </p:sp>
      <p:cxnSp>
        <p:nvCxnSpPr>
          <p:cNvPr id="14" name="Straight Connector 13"/>
          <p:cNvCxnSpPr>
            <a:stCxn id="9" idx="1"/>
            <a:endCxn id="8" idx="3"/>
          </p:cNvCxnSpPr>
          <p:nvPr/>
        </p:nvCxnSpPr>
        <p:spPr>
          <a:xfrm flipH="1">
            <a:off x="3020690" y="4375452"/>
            <a:ext cx="1144157" cy="51162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8" idx="3"/>
          </p:cNvCxnSpPr>
          <p:nvPr/>
        </p:nvCxnSpPr>
        <p:spPr>
          <a:xfrm flipH="1" flipV="1">
            <a:off x="3020690" y="4887079"/>
            <a:ext cx="1144156" cy="57180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1"/>
            <a:endCxn id="7" idx="3"/>
          </p:cNvCxnSpPr>
          <p:nvPr/>
        </p:nvCxnSpPr>
        <p:spPr>
          <a:xfrm flipH="1">
            <a:off x="3020689" y="5458880"/>
            <a:ext cx="1144157" cy="33109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  <a:endCxn id="7" idx="3"/>
          </p:cNvCxnSpPr>
          <p:nvPr/>
        </p:nvCxnSpPr>
        <p:spPr>
          <a:xfrm flipH="1" flipV="1">
            <a:off x="3020689" y="5789979"/>
            <a:ext cx="1144156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7" idx="0"/>
          </p:cNvCxnSpPr>
          <p:nvPr/>
        </p:nvCxnSpPr>
        <p:spPr>
          <a:xfrm flipH="1">
            <a:off x="2698132" y="5077276"/>
            <a:ext cx="1" cy="5225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13" idx="0"/>
          </p:cNvCxnSpPr>
          <p:nvPr/>
        </p:nvCxnSpPr>
        <p:spPr>
          <a:xfrm>
            <a:off x="6283547" y="5077277"/>
            <a:ext cx="0" cy="5225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2" idx="1"/>
          </p:cNvCxnSpPr>
          <p:nvPr/>
        </p:nvCxnSpPr>
        <p:spPr>
          <a:xfrm>
            <a:off x="4809962" y="4375452"/>
            <a:ext cx="1151027" cy="5116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3" idx="1"/>
          </p:cNvCxnSpPr>
          <p:nvPr/>
        </p:nvCxnSpPr>
        <p:spPr>
          <a:xfrm flipV="1">
            <a:off x="4809960" y="5789979"/>
            <a:ext cx="1151029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3"/>
            <a:endCxn id="12" idx="1"/>
          </p:cNvCxnSpPr>
          <p:nvPr/>
        </p:nvCxnSpPr>
        <p:spPr>
          <a:xfrm flipV="1">
            <a:off x="4809961" y="4887080"/>
            <a:ext cx="1151028" cy="5718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4" y="55997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5" y="46968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7" y="418525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6" y="52686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5" y="630857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89" y="46968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89" y="55997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8" idx="2"/>
            <a:endCxn id="7" idx="0"/>
          </p:cNvCxnSpPr>
          <p:nvPr/>
        </p:nvCxnSpPr>
        <p:spPr>
          <a:xfrm flipH="1">
            <a:off x="2698132" y="5077276"/>
            <a:ext cx="1" cy="52250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 flipV="1">
            <a:off x="3020690" y="4375452"/>
            <a:ext cx="1144157" cy="51162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0" idx="1"/>
          </p:cNvCxnSpPr>
          <p:nvPr/>
        </p:nvCxnSpPr>
        <p:spPr>
          <a:xfrm>
            <a:off x="3020690" y="4887079"/>
            <a:ext cx="1144156" cy="57180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10" idx="1"/>
          </p:cNvCxnSpPr>
          <p:nvPr/>
        </p:nvCxnSpPr>
        <p:spPr>
          <a:xfrm flipV="1">
            <a:off x="3020689" y="5458880"/>
            <a:ext cx="1144157" cy="33109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1"/>
          </p:cNvCxnSpPr>
          <p:nvPr/>
        </p:nvCxnSpPr>
        <p:spPr>
          <a:xfrm>
            <a:off x="3020690" y="5789979"/>
            <a:ext cx="1144155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12" idx="1"/>
          </p:cNvCxnSpPr>
          <p:nvPr/>
        </p:nvCxnSpPr>
        <p:spPr>
          <a:xfrm>
            <a:off x="4809962" y="4375452"/>
            <a:ext cx="1151027" cy="51162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  <a:endCxn id="12" idx="1"/>
          </p:cNvCxnSpPr>
          <p:nvPr/>
        </p:nvCxnSpPr>
        <p:spPr>
          <a:xfrm flipV="1">
            <a:off x="4809961" y="4887080"/>
            <a:ext cx="1151028" cy="57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13" idx="1"/>
          </p:cNvCxnSpPr>
          <p:nvPr/>
        </p:nvCxnSpPr>
        <p:spPr>
          <a:xfrm flipV="1">
            <a:off x="4809960" y="5789979"/>
            <a:ext cx="1151029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2"/>
            <a:endCxn id="13" idx="0"/>
          </p:cNvCxnSpPr>
          <p:nvPr/>
        </p:nvCxnSpPr>
        <p:spPr>
          <a:xfrm>
            <a:off x="6283547" y="5077277"/>
            <a:ext cx="0" cy="52250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72649" y="2863206"/>
            <a:ext cx="2226029" cy="1403652"/>
            <a:chOff x="729342" y="2971800"/>
            <a:chExt cx="2226029" cy="1403652"/>
          </a:xfrm>
        </p:grpSpPr>
        <p:sp>
          <p:nvSpPr>
            <p:cNvPr id="95" name="Rectangular Callout 9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80" idx="1"/>
              <a:endCxn id="79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1"/>
              <a:endCxn id="79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1" idx="1"/>
              <a:endCxn id="78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2" idx="1"/>
              <a:endCxn id="78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9" idx="2"/>
              <a:endCxn id="78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2"/>
              <a:endCxn id="84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0" idx="3"/>
              <a:endCxn id="83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2" idx="3"/>
              <a:endCxn id="84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1" idx="3"/>
              <a:endCxn id="83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1745371" y="1170896"/>
            <a:ext cx="2226029" cy="1403652"/>
            <a:chOff x="729342" y="2971800"/>
            <a:chExt cx="2226029" cy="1403652"/>
          </a:xfrm>
        </p:grpSpPr>
        <p:sp>
          <p:nvSpPr>
            <p:cNvPr id="99" name="Rectangular Callout 9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4631"/>
                <a:gd name="adj2" fmla="val 2498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00" name="Straight Connector 99"/>
            <p:cNvCxnSpPr>
              <a:stCxn id="111" idx="1"/>
              <a:endCxn id="11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2" idx="1"/>
              <a:endCxn id="11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2" idx="1"/>
              <a:endCxn id="10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1"/>
              <a:endCxn id="10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0" idx="2"/>
              <a:endCxn id="10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4" idx="2"/>
              <a:endCxn id="11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1" idx="3"/>
              <a:endCxn id="11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3" idx="3"/>
              <a:endCxn id="11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2" idx="3"/>
              <a:endCxn id="11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/>
          <p:cNvGrpSpPr/>
          <p:nvPr/>
        </p:nvGrpSpPr>
        <p:grpSpPr>
          <a:xfrm>
            <a:off x="5362179" y="1651926"/>
            <a:ext cx="2226029" cy="1403652"/>
            <a:chOff x="729342" y="2971800"/>
            <a:chExt cx="2226029" cy="1403652"/>
          </a:xfrm>
        </p:grpSpPr>
        <p:sp>
          <p:nvSpPr>
            <p:cNvPr id="117" name="Rectangular Callout 116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2635"/>
                <a:gd name="adj2" fmla="val 1715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18" name="Straight Connector 117"/>
            <p:cNvCxnSpPr>
              <a:stCxn id="129" idx="1"/>
              <a:endCxn id="128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0" idx="1"/>
              <a:endCxn id="128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0" idx="1"/>
              <a:endCxn id="127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31" idx="1"/>
              <a:endCxn id="127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8" idx="2"/>
              <a:endCxn id="127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2" idx="2"/>
              <a:endCxn id="133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9" idx="3"/>
              <a:endCxn id="132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1" idx="3"/>
              <a:endCxn id="133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0" idx="3"/>
              <a:endCxn id="132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6780351" y="3161997"/>
            <a:ext cx="2226029" cy="1403652"/>
            <a:chOff x="729342" y="2971800"/>
            <a:chExt cx="2226029" cy="1403652"/>
          </a:xfrm>
        </p:grpSpPr>
        <p:sp>
          <p:nvSpPr>
            <p:cNvPr id="135" name="Rectangular Callout 13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69850"/>
                <a:gd name="adj2" fmla="val 1304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36" name="Straight Connector 135"/>
            <p:cNvCxnSpPr>
              <a:stCxn id="147" idx="1"/>
              <a:endCxn id="146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48" idx="1"/>
              <a:endCxn id="146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8" idx="1"/>
              <a:endCxn id="145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9" idx="1"/>
              <a:endCxn id="145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6" idx="2"/>
              <a:endCxn id="145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0" idx="2"/>
              <a:endCxn id="151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7" idx="3"/>
              <a:endCxn id="150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9" idx="3"/>
              <a:endCxn id="151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8" idx="3"/>
              <a:endCxn id="150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/>
          <p:cNvGrpSpPr/>
          <p:nvPr/>
        </p:nvGrpSpPr>
        <p:grpSpPr>
          <a:xfrm>
            <a:off x="53353" y="4805273"/>
            <a:ext cx="2226029" cy="1403652"/>
            <a:chOff x="729342" y="2971800"/>
            <a:chExt cx="2226029" cy="1403652"/>
          </a:xfrm>
        </p:grpSpPr>
        <p:sp>
          <p:nvSpPr>
            <p:cNvPr id="153" name="Rectangular Callout 152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2674"/>
                <a:gd name="adj2" fmla="val 172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4" name="Straight Connector 153"/>
            <p:cNvCxnSpPr>
              <a:stCxn id="165" idx="1"/>
              <a:endCxn id="164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66" idx="1"/>
              <a:endCxn id="164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66" idx="1"/>
              <a:endCxn id="163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67" idx="1"/>
              <a:endCxn id="163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64" idx="2"/>
              <a:endCxn id="163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68" idx="2"/>
              <a:endCxn id="169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65" idx="3"/>
              <a:endCxn id="168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67" idx="3"/>
              <a:endCxn id="169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6" idx="3"/>
              <a:endCxn id="168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169"/>
          <p:cNvGrpSpPr/>
          <p:nvPr/>
        </p:nvGrpSpPr>
        <p:grpSpPr>
          <a:xfrm>
            <a:off x="4279543" y="130646"/>
            <a:ext cx="2226029" cy="1403652"/>
            <a:chOff x="729342" y="2971800"/>
            <a:chExt cx="2226029" cy="1403652"/>
          </a:xfrm>
        </p:grpSpPr>
        <p:sp>
          <p:nvSpPr>
            <p:cNvPr id="171" name="Rectangular Callout 170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46378"/>
                <a:gd name="adj2" fmla="val 2460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72" name="Straight Connector 171"/>
            <p:cNvCxnSpPr>
              <a:stCxn id="183" idx="1"/>
              <a:endCxn id="182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4" idx="1"/>
              <a:endCxn id="182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4" idx="1"/>
              <a:endCxn id="181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5" idx="1"/>
              <a:endCxn id="181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2" idx="2"/>
              <a:endCxn id="181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6" idx="2"/>
              <a:endCxn id="187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3" idx="3"/>
              <a:endCxn id="186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5" idx="3"/>
              <a:endCxn id="187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84" idx="3"/>
              <a:endCxn id="186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Group 187"/>
          <p:cNvGrpSpPr/>
          <p:nvPr/>
        </p:nvGrpSpPr>
        <p:grpSpPr>
          <a:xfrm>
            <a:off x="6799803" y="5268682"/>
            <a:ext cx="2226029" cy="1403652"/>
            <a:chOff x="729342" y="2971800"/>
            <a:chExt cx="2226029" cy="1403652"/>
          </a:xfrm>
        </p:grpSpPr>
        <p:sp>
          <p:nvSpPr>
            <p:cNvPr id="189" name="Rectangular Callout 18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45159"/>
                <a:gd name="adj2" fmla="val 412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90" name="Straight Connector 189"/>
            <p:cNvCxnSpPr>
              <a:stCxn id="201" idx="1"/>
              <a:endCxn id="20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02" idx="1"/>
              <a:endCxn id="20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202" idx="1"/>
              <a:endCxn id="19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203" idx="1"/>
              <a:endCxn id="19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00" idx="2"/>
              <a:endCxn id="19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204" idx="2"/>
              <a:endCxn id="20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01" idx="3"/>
              <a:endCxn id="20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203" idx="3"/>
              <a:endCxn id="20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202" idx="3"/>
              <a:endCxn id="20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Each node periodically generates Link State Packet</a:t>
            </a:r>
          </a:p>
          <a:p>
            <a:pPr lvl="1"/>
            <a:r>
              <a:rPr lang="en-US" dirty="0" smtClean="0"/>
              <a:t>ID of node generating the LSP</a:t>
            </a:r>
          </a:p>
          <a:p>
            <a:pPr lvl="1"/>
            <a:r>
              <a:rPr lang="en-US" dirty="0" smtClean="0"/>
              <a:t>List of direct neighbors and costs</a:t>
            </a:r>
          </a:p>
          <a:p>
            <a:pPr lvl="1"/>
            <a:r>
              <a:rPr lang="en-US" dirty="0" smtClean="0"/>
              <a:t>Sequence number (64-bit, assumed to never wrap)</a:t>
            </a:r>
          </a:p>
          <a:p>
            <a:pPr lvl="1"/>
            <a:r>
              <a:rPr lang="en-US" dirty="0" smtClean="0"/>
              <a:t>Time to live</a:t>
            </a:r>
          </a:p>
          <a:p>
            <a:r>
              <a:rPr lang="en-US" dirty="0" smtClean="0"/>
              <a:t>Flood is reliable (</a:t>
            </a:r>
            <a:r>
              <a:rPr lang="en-US" dirty="0" err="1" smtClean="0"/>
              <a:t>ack</a:t>
            </a:r>
            <a:r>
              <a:rPr lang="en-US" dirty="0" smtClean="0"/>
              <a:t> + retransmission)</a:t>
            </a:r>
          </a:p>
          <a:p>
            <a:r>
              <a:rPr lang="en-US" dirty="0" smtClean="0"/>
              <a:t>Sequence number “versions” each LSP</a:t>
            </a:r>
          </a:p>
          <a:p>
            <a:r>
              <a:rPr lang="en-US" dirty="0" smtClean="0"/>
              <a:t>Receivers flood LSPs to their own neighbors</a:t>
            </a:r>
          </a:p>
          <a:p>
            <a:pPr lvl="1"/>
            <a:r>
              <a:rPr lang="en-US" dirty="0" smtClean="0"/>
              <a:t>Except whoever originated the LSP</a:t>
            </a:r>
          </a:p>
          <a:p>
            <a:r>
              <a:rPr lang="en-US" dirty="0" smtClean="0"/>
              <a:t>LSPs also generated when link states change</a:t>
            </a:r>
          </a:p>
        </p:txBody>
      </p:sp>
    </p:spTree>
    <p:extLst>
      <p:ext uri="{BB962C8B-B14F-4D97-AF65-F5344CB8AC3E}">
        <p14:creationId xmlns:p14="http://schemas.microsoft.com/office/powerpoint/2010/main" val="21672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85190398"/>
              </p:ext>
            </p:extLst>
          </p:nvPr>
        </p:nvGraphicFramePr>
        <p:xfrm>
          <a:off x="152400" y="1600200"/>
          <a:ext cx="88392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60552" y="4606948"/>
            <a:ext cx="3530948" cy="219784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/>
          <p:cNvCxnSpPr>
            <a:stCxn id="18" idx="3"/>
            <a:endCxn id="17" idx="4"/>
          </p:cNvCxnSpPr>
          <p:nvPr/>
        </p:nvCxnSpPr>
        <p:spPr>
          <a:xfrm flipH="1">
            <a:off x="2915386" y="5880338"/>
            <a:ext cx="542242" cy="4845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4"/>
            <a:endCxn id="18" idx="1"/>
          </p:cNvCxnSpPr>
          <p:nvPr/>
        </p:nvCxnSpPr>
        <p:spPr>
          <a:xfrm>
            <a:off x="2915386" y="4998248"/>
            <a:ext cx="542242" cy="5548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4"/>
            <a:endCxn id="15" idx="2"/>
          </p:cNvCxnSpPr>
          <p:nvPr/>
        </p:nvCxnSpPr>
        <p:spPr>
          <a:xfrm>
            <a:off x="1750614" y="4998248"/>
            <a:ext cx="49657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7" idx="2"/>
            <a:endCxn id="16" idx="4"/>
          </p:cNvCxnSpPr>
          <p:nvPr/>
        </p:nvCxnSpPr>
        <p:spPr>
          <a:xfrm flipH="1">
            <a:off x="1750614" y="6364846"/>
            <a:ext cx="496576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3"/>
            <a:endCxn id="16" idx="2"/>
          </p:cNvCxnSpPr>
          <p:nvPr/>
        </p:nvCxnSpPr>
        <p:spPr>
          <a:xfrm>
            <a:off x="614176" y="5880338"/>
            <a:ext cx="468242" cy="48951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614176" y="5161881"/>
            <a:ext cx="802340" cy="39119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6" idx="1"/>
            <a:endCxn id="14" idx="3"/>
          </p:cNvCxnSpPr>
          <p:nvPr/>
        </p:nvCxnSpPr>
        <p:spPr>
          <a:xfrm flipV="1">
            <a:off x="1416516" y="5161881"/>
            <a:ext cx="0" cy="10443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280078" y="5553071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82418" y="48346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47190" y="48346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082418" y="62062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47190" y="6201212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3123530" y="5553071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3"/>
            <a:endCxn id="16" idx="4"/>
          </p:cNvCxnSpPr>
          <p:nvPr/>
        </p:nvCxnSpPr>
        <p:spPr>
          <a:xfrm flipH="1">
            <a:off x="1750614" y="5161881"/>
            <a:ext cx="830674" cy="120796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5" idx="1"/>
          </p:cNvCxnSpPr>
          <p:nvPr/>
        </p:nvCxnSpPr>
        <p:spPr>
          <a:xfrm rot="5400000" flipH="1" flipV="1">
            <a:off x="1238504" y="4210287"/>
            <a:ext cx="718457" cy="1967112"/>
          </a:xfrm>
          <a:prstGeom prst="bentConnector3">
            <a:avLst>
              <a:gd name="adj1" fmla="val 13948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3742" y="415913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061" y="4974158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47328" y="4613669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52267" y="489375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9174" y="6088242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329" y="6343132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9978" y="604588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34523" y="547908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9" name="Straight Connector 28"/>
          <p:cNvCxnSpPr>
            <a:stCxn id="15" idx="3"/>
            <a:endCxn id="17" idx="1"/>
          </p:cNvCxnSpPr>
          <p:nvPr/>
        </p:nvCxnSpPr>
        <p:spPr>
          <a:xfrm>
            <a:off x="2581288" y="5161881"/>
            <a:ext cx="0" cy="10393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061" y="5694124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08136" y="548134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552" y="2346593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051" y="2721167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4619" y="309574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552" y="346848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602" y="3832038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Box 89"/>
          <p:cNvSpPr txBox="1">
            <a:spLocks noChangeArrowheads="1"/>
          </p:cNvSpPr>
          <p:nvPr/>
        </p:nvSpPr>
        <p:spPr bwMode="auto">
          <a:xfrm>
            <a:off x="4908015" y="4570739"/>
            <a:ext cx="397713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/>
              <a:t>S = {A};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/>
              <a:t>for all nodes </a:t>
            </a:r>
            <a:r>
              <a:rPr lang="en-US" sz="2000" i="1" dirty="0"/>
              <a:t>v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/>
              <a:t>if </a:t>
            </a:r>
            <a:r>
              <a:rPr lang="en-US" sz="2000" i="1" dirty="0"/>
              <a:t>v</a:t>
            </a:r>
            <a:r>
              <a:rPr lang="en-US" sz="2000" dirty="0"/>
              <a:t> adjacent to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/>
              <a:t>then D(v) = c(</a:t>
            </a:r>
            <a:r>
              <a:rPr lang="en-US" sz="2000" dirty="0" err="1"/>
              <a:t>A,v</a:t>
            </a:r>
            <a:r>
              <a:rPr lang="en-US" sz="2000" dirty="0"/>
              <a:t>);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/>
              <a:t>else D(v)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∞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…</a:t>
            </a:r>
          </a:p>
        </p:txBody>
      </p:sp>
      <p:sp>
        <p:nvSpPr>
          <p:cNvPr id="41" name="Text Box 91"/>
          <p:cNvSpPr txBox="1">
            <a:spLocks noChangeArrowheads="1"/>
          </p:cNvSpPr>
          <p:nvPr/>
        </p:nvSpPr>
        <p:spPr bwMode="auto">
          <a:xfrm>
            <a:off x="3872676" y="4295860"/>
            <a:ext cx="526030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20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 smtClean="0"/>
              <a:t>Loop</a:t>
            </a:r>
            <a:r>
              <a:rPr lang="en-US" sz="2000" i="1" dirty="0" smtClean="0"/>
              <a:t> </a:t>
            </a:r>
            <a:endParaRPr lang="en-US" sz="2000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find </a:t>
            </a:r>
            <a:r>
              <a:rPr lang="en-US" sz="2000" dirty="0"/>
              <a:t>w not in S </a:t>
            </a:r>
            <a:r>
              <a:rPr lang="en-US" sz="2000" dirty="0" err="1"/>
              <a:t>s.t.</a:t>
            </a:r>
            <a:r>
              <a:rPr lang="en-US" sz="2000" dirty="0"/>
              <a:t> </a:t>
            </a:r>
            <a:r>
              <a:rPr lang="en-US" sz="2000" dirty="0" err="1"/>
              <a:t>D(w</a:t>
            </a:r>
            <a:r>
              <a:rPr lang="en-US" sz="2000" dirty="0"/>
              <a:t>) is a minimum;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</a:t>
            </a:r>
            <a:r>
              <a:rPr lang="en-US" sz="2000" dirty="0"/>
              <a:t>add w to S;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update </a:t>
            </a:r>
            <a:r>
              <a:rPr lang="en-US" sz="2000" dirty="0"/>
              <a:t>D(v) for all v adjacent </a:t>
            </a:r>
            <a:endParaRPr lang="en-US" sz="2000" dirty="0" smtClean="0"/>
          </a:p>
          <a:p>
            <a:pPr lvl="1">
              <a:buClr>
                <a:schemeClr val="accent2"/>
              </a:buClr>
              <a:tabLst>
                <a:tab pos="6826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to </a:t>
            </a:r>
            <a:r>
              <a:rPr lang="en-US" sz="2000" dirty="0"/>
              <a:t>w and not in S: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   </a:t>
            </a:r>
            <a:r>
              <a:rPr lang="en-US" sz="2000" dirty="0"/>
              <a:t>D(v) = min( D(v), D(w) + c(</a:t>
            </a:r>
            <a:r>
              <a:rPr lang="en-US" sz="2000" dirty="0" err="1"/>
              <a:t>w,v</a:t>
            </a:r>
            <a:r>
              <a:rPr lang="en-US" sz="2000" dirty="0"/>
              <a:t>) 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 smtClean="0"/>
              <a:t>until </a:t>
            </a:r>
            <a:r>
              <a:rPr lang="en-US" sz="2000" b="1" i="1" dirty="0"/>
              <a:t>all nodes in S;</a:t>
            </a:r>
            <a:r>
              <a:rPr lang="en-US" sz="2000" dirty="0"/>
              <a:t> </a:t>
            </a:r>
          </a:p>
        </p:txBody>
      </p:sp>
      <p:cxnSp>
        <p:nvCxnSpPr>
          <p:cNvPr id="42" name="Straight Arrow Connector 41"/>
          <p:cNvCxnSpPr>
            <a:stCxn id="13" idx="3"/>
            <a:endCxn id="16" idx="2"/>
          </p:cNvCxnSpPr>
          <p:nvPr/>
        </p:nvCxnSpPr>
        <p:spPr>
          <a:xfrm>
            <a:off x="614176" y="5880338"/>
            <a:ext cx="468242" cy="48951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4"/>
            <a:endCxn id="17" idx="2"/>
          </p:cNvCxnSpPr>
          <p:nvPr/>
        </p:nvCxnSpPr>
        <p:spPr>
          <a:xfrm flipV="1">
            <a:off x="1750614" y="6364846"/>
            <a:ext cx="496576" cy="50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4" idx="3"/>
          </p:cNvCxnSpPr>
          <p:nvPr/>
        </p:nvCxnSpPr>
        <p:spPr>
          <a:xfrm flipV="1">
            <a:off x="614176" y="5161881"/>
            <a:ext cx="802340" cy="39119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15" idx="3"/>
          </p:cNvCxnSpPr>
          <p:nvPr/>
        </p:nvCxnSpPr>
        <p:spPr>
          <a:xfrm flipV="1">
            <a:off x="2581288" y="5161881"/>
            <a:ext cx="0" cy="103933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4"/>
            <a:endCxn id="18" idx="3"/>
          </p:cNvCxnSpPr>
          <p:nvPr/>
        </p:nvCxnSpPr>
        <p:spPr>
          <a:xfrm flipV="1">
            <a:off x="2915386" y="5880338"/>
            <a:ext cx="542242" cy="4845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1" y="273050"/>
            <a:ext cx="8572109" cy="869950"/>
          </a:xfrm>
        </p:spPr>
        <p:txBody>
          <a:bodyPr/>
          <a:lstStyle/>
          <a:p>
            <a:r>
              <a:rPr lang="en-US" dirty="0" smtClean="0"/>
              <a:t>OSPF vs. IS-IS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994592"/>
            <a:ext cx="4373252" cy="378327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Favored by companies, datacenters</a:t>
            </a:r>
          </a:p>
          <a:p>
            <a:r>
              <a:rPr lang="en-US" sz="2800" dirty="0" smtClean="0"/>
              <a:t>More optional features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Built on top of IPv4</a:t>
            </a:r>
          </a:p>
          <a:p>
            <a:pPr lvl="1"/>
            <a:r>
              <a:rPr lang="en-US" sz="2400" dirty="0" smtClean="0"/>
              <a:t>LSAs are sent via IPv4</a:t>
            </a:r>
          </a:p>
          <a:p>
            <a:pPr lvl="1"/>
            <a:r>
              <a:rPr lang="en-US" sz="2400" dirty="0" smtClean="0"/>
              <a:t>OSPFv3 needed for IPv6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994592"/>
            <a:ext cx="4239705" cy="379270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Favored by ISPs</a:t>
            </a:r>
          </a:p>
          <a:p>
            <a:endParaRPr lang="en-US" sz="1200" dirty="0" smtClean="0"/>
          </a:p>
          <a:p>
            <a:r>
              <a:rPr lang="en-US" sz="2800" dirty="0" smtClean="0"/>
              <a:t>Less “chatty”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Less network overhead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Supports more devices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Not tied to IP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Works with IPv4 or IPv6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308793"/>
            <a:ext cx="4373252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308793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4691" y="1638709"/>
            <a:ext cx="8897333" cy="7368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Two different implementations of link-state routing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1" y="273050"/>
            <a:ext cx="8572109" cy="869950"/>
          </a:xfrm>
        </p:spPr>
        <p:txBody>
          <a:bodyPr/>
          <a:lstStyle/>
          <a:p>
            <a:r>
              <a:rPr lang="en-US" dirty="0" smtClean="0"/>
              <a:t>Different Organizational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1601768"/>
            <a:ext cx="4373252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1601768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1367651" y="4479872"/>
            <a:ext cx="1971908" cy="1424867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0</a:t>
              </a:r>
              <a:endParaRPr lang="en-US" b="1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629343"/>
            <a:ext cx="2265922" cy="1821424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1</a:t>
              </a:r>
              <a:endParaRPr lang="en-US" b="1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1" y="3810970"/>
            <a:ext cx="1879535" cy="1591006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2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5286147"/>
            <a:ext cx="2415063" cy="1491728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3</a:t>
              </a:r>
              <a:endParaRPr lang="en-US" b="1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0" y="5009033"/>
            <a:ext cx="2351967" cy="1645024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4</a:t>
              </a:r>
              <a:endParaRPr lang="en-US" b="1" dirty="0"/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296994"/>
            <a:ext cx="4373252" cy="1457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Organized around overlapping areas</a:t>
            </a:r>
          </a:p>
          <a:p>
            <a:r>
              <a:rPr lang="en-US" sz="2400" dirty="0" smtClean="0"/>
              <a:t>Area 0 is the core network</a:t>
            </a:r>
            <a:endParaRPr lang="en-US" sz="20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296994"/>
            <a:ext cx="4239705" cy="1457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Organized as a 2-level hierarchy</a:t>
            </a:r>
          </a:p>
          <a:p>
            <a:r>
              <a:rPr lang="en-US" sz="2400" dirty="0" smtClean="0"/>
              <a:t>Level 2 is the backbone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4044792"/>
            <a:ext cx="544052" cy="341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1" y="4442165"/>
            <a:ext cx="309531" cy="711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5" y="4044792"/>
            <a:ext cx="348541" cy="81918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5" y="4863979"/>
            <a:ext cx="749290" cy="25051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4" y="4867005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863979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8" y="5487718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8" y="4888621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5154085"/>
            <a:ext cx="169482" cy="6774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5154085"/>
            <a:ext cx="748965" cy="3387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831545"/>
            <a:ext cx="400749" cy="453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5512360"/>
            <a:ext cx="626097" cy="6082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831545"/>
            <a:ext cx="1220310" cy="30809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4" y="5503547"/>
            <a:ext cx="461245" cy="8016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0" y="5492815"/>
            <a:ext cx="1141869" cy="2668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5286147"/>
            <a:ext cx="198996" cy="10442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0" y="5259543"/>
            <a:ext cx="425468" cy="5001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6120561"/>
            <a:ext cx="861999" cy="1846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2" y="4606473"/>
            <a:ext cx="680624" cy="6530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5" y="4215486"/>
            <a:ext cx="246323" cy="648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899738"/>
            <a:ext cx="647308" cy="290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2" y="3899738"/>
            <a:ext cx="495313" cy="67110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863979"/>
            <a:ext cx="686154" cy="39556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5" y="472195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718926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5" y="534569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7" y="5358494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9" y="511449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5" y="4428819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7" y="404479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5" y="3754685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5" y="3899738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6" y="500903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5" y="428074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2" y="561463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7" y="618533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6" y="568649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6" y="5994589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5" y="6160173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2" y="3662250"/>
            <a:ext cx="3597922" cy="3122748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63332"/>
            <a:ext cx="2036826" cy="3294668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73828" y="451564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2</a:t>
              </a:r>
              <a:endParaRPr lang="en-US" b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09" y="3563332"/>
            <a:ext cx="2799761" cy="3294668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61998" y="450116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1</a:t>
              </a:r>
              <a:endParaRPr lang="en-US" b="1" dirty="0"/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531619" y="451564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1-2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5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vs. Distance Vector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05722268"/>
              </p:ext>
            </p:extLst>
          </p:nvPr>
        </p:nvGraphicFramePr>
        <p:xfrm>
          <a:off x="228600" y="1719944"/>
          <a:ext cx="875211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1"/>
                <a:gridCol w="2928258"/>
                <a:gridCol w="33636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Vector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Message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*e)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O(d*n*k)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O(n*log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Convergence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 may advertise incorrect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link</a:t>
                      </a:r>
                      <a:r>
                        <a:rPr lang="en-US" dirty="0" smtClean="0"/>
                        <a:t> costs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node computes their own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may advertise incorrect 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path</a:t>
                      </a:r>
                      <a:r>
                        <a:rPr lang="en-US" baseline="0" dirty="0" smtClean="0"/>
                        <a:t> cost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Errors propagate due to sharing of DV tables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7628" y="4591816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number of nodes in the graph</a:t>
            </a:r>
          </a:p>
          <a:p>
            <a:r>
              <a:rPr lang="en-US" dirty="0"/>
              <a:t>d</a:t>
            </a:r>
            <a:r>
              <a:rPr lang="en-US" dirty="0" smtClean="0"/>
              <a:t> = degree of a given node</a:t>
            </a:r>
          </a:p>
          <a:p>
            <a:r>
              <a:rPr lang="en-US" dirty="0" smtClean="0"/>
              <a:t>k = number of rounds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2080" y="4262124"/>
            <a:ext cx="7848600" cy="2506043"/>
            <a:chOff x="414979" y="3333623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7" y="343594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Which is best?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practice, it depends.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general, link state is more popular.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5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303493"/>
            <a:ext cx="8562995" cy="323569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BGP Basics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Stable Paths Problem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BGP in the Real World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Next-gen Routing: HLP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  <a:extLst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Interior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8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Numbers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Each AS identified by an ASN number</a:t>
            </a:r>
          </a:p>
          <a:p>
            <a:pPr lvl="1"/>
            <a:r>
              <a:rPr lang="en-US" dirty="0" smtClean="0"/>
              <a:t>16-bit values</a:t>
            </a:r>
          </a:p>
          <a:p>
            <a:pPr lvl="1"/>
            <a:r>
              <a:rPr lang="en-US" dirty="0" smtClean="0"/>
              <a:t>64512 – 65535 are reserved</a:t>
            </a:r>
          </a:p>
          <a:p>
            <a:r>
              <a:rPr lang="en-US" dirty="0" smtClean="0"/>
              <a:t>Currently, there are &gt; 20000 ASNs</a:t>
            </a:r>
          </a:p>
          <a:p>
            <a:pPr lvl="1"/>
            <a:r>
              <a:rPr lang="en-US" dirty="0" smtClean="0"/>
              <a:t>AT&amp;T: 5074, 6341, 7018, …</a:t>
            </a:r>
          </a:p>
          <a:p>
            <a:pPr lvl="1"/>
            <a:r>
              <a:rPr lang="en-US" dirty="0" smtClean="0"/>
              <a:t>Sprint: 1239, 1240, 6211, 6242, …</a:t>
            </a:r>
          </a:p>
          <a:p>
            <a:pPr lvl="1"/>
            <a:r>
              <a:rPr lang="en-US" dirty="0" smtClean="0"/>
              <a:t>Northeastern: 156</a:t>
            </a:r>
          </a:p>
          <a:p>
            <a:pPr lvl="1"/>
            <a:r>
              <a:rPr lang="en-US" dirty="0" smtClean="0"/>
              <a:t>North America ASs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hlinkClick r:id="rId3"/>
              </a:rPr>
              <a:t>ftp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ftp.arin.net/info/asn.txt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Global connectivity is at stake!</a:t>
            </a:r>
          </a:p>
          <a:p>
            <a:pPr lvl="1"/>
            <a:r>
              <a:rPr lang="en-US" dirty="0" smtClean="0"/>
              <a:t>Thus, all ASs must use the same protocol</a:t>
            </a:r>
          </a:p>
          <a:p>
            <a:pPr lvl="1"/>
            <a:r>
              <a:rPr lang="en-US" dirty="0" smtClean="0"/>
              <a:t>Contrast with intra-domain routing</a:t>
            </a:r>
          </a:p>
          <a:p>
            <a:r>
              <a:rPr lang="en-US" dirty="0" smtClean="0"/>
              <a:t>What are the requirements?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Flexibility in choosing routes</a:t>
            </a:r>
          </a:p>
          <a:p>
            <a:pPr lvl="2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Routing around failures</a:t>
            </a:r>
          </a:p>
          <a:p>
            <a:r>
              <a:rPr lang="en-US" dirty="0" smtClean="0"/>
              <a:t>Question: link state or distance vector?</a:t>
            </a:r>
          </a:p>
          <a:p>
            <a:pPr lvl="1"/>
            <a:r>
              <a:rPr lang="en-US" dirty="0" smtClean="0"/>
              <a:t>Trick question: BGP is a </a:t>
            </a:r>
            <a:r>
              <a:rPr lang="en-US" dirty="0" smtClean="0">
                <a:solidFill>
                  <a:schemeClr val="accent1"/>
                </a:solidFill>
              </a:rPr>
              <a:t>path vector </a:t>
            </a:r>
            <a:r>
              <a:rPr lang="en-US" dirty="0" smtClean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6886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Layer, Control 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43272" y="1561831"/>
            <a:ext cx="6351970" cy="2702976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המטרה</a:t>
            </a:r>
            <a:r>
              <a:rPr lang="en-US" dirty="0" smtClean="0"/>
              <a:t>:</a:t>
            </a:r>
          </a:p>
          <a:p>
            <a:pPr lvl="1" algn="r" rtl="1"/>
            <a:r>
              <a:rPr lang="he-IL" dirty="0" smtClean="0"/>
              <a:t>מציאת מסלולי ניתוב בתוך רשת אחת.</a:t>
            </a:r>
            <a:endParaRPr lang="en-US" dirty="0" smtClean="0"/>
          </a:p>
          <a:p>
            <a:pPr algn="r" rtl="1"/>
            <a:r>
              <a:rPr lang="he-IL" dirty="0" smtClean="0"/>
              <a:t>הבעיות המרכזיות:</a:t>
            </a:r>
          </a:p>
          <a:p>
            <a:pPr lvl="1" algn="r" rtl="1"/>
            <a:r>
              <a:rPr lang="he-IL" dirty="0" smtClean="0"/>
              <a:t>הפצה ועדכון מסלולי ניתוב.</a:t>
            </a:r>
          </a:p>
          <a:p>
            <a:pPr lvl="1" algn="r" rtl="1"/>
            <a:r>
              <a:rPr lang="he-IL" dirty="0" smtClean="0"/>
              <a:t>זמן התכנסות</a:t>
            </a:r>
          </a:p>
          <a:p>
            <a:pPr lvl="1" algn="r" rtl="1"/>
            <a:r>
              <a:rPr lang="he-IL" dirty="0" smtClean="0"/>
              <a:t>הימנעות מלולאות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208" y="2630156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946" y="3205644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077" y="3778821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1077" y="4351998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1077" y="4925175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1077" y="5502909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208" y="6076086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3524262" y="3250789"/>
            <a:ext cx="559559" cy="2587596"/>
          </a:xfrm>
          <a:prstGeom prst="leftBrace">
            <a:avLst>
              <a:gd name="adj1" fmla="val 8333"/>
              <a:gd name="adj2" fmla="val 4999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02160" y="4929732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BGP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510245" y="4929732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RIP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863646" y="4929731"/>
            <a:ext cx="1234195" cy="573177"/>
          </a:xfrm>
          <a:prstGeom prst="rect">
            <a:avLst/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OSPF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1921" y="4954710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 Plane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70273" y="209846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Plane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65475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Border Gateway Protocol</a:t>
            </a:r>
          </a:p>
          <a:p>
            <a:pPr lvl="1"/>
            <a:r>
              <a:rPr lang="en-US" dirty="0" smtClean="0"/>
              <a:t>De facto inter-domain protocol of the Internet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Policy based </a:t>
            </a:r>
            <a:r>
              <a:rPr lang="en-US" dirty="0" smtClean="0"/>
              <a:t>routing protocol</a:t>
            </a:r>
          </a:p>
          <a:p>
            <a:pPr lvl="1"/>
            <a:r>
              <a:rPr lang="en-US" dirty="0" smtClean="0"/>
              <a:t>Uses a Bellman-Ford path vector protocol</a:t>
            </a:r>
          </a:p>
          <a:p>
            <a:r>
              <a:rPr lang="en-US" dirty="0" smtClean="0"/>
              <a:t>Relatively simple protocol, but…</a:t>
            </a:r>
          </a:p>
          <a:p>
            <a:pPr lvl="1"/>
            <a:r>
              <a:rPr lang="en-US" dirty="0" smtClean="0"/>
              <a:t>Complex, manual configuration</a:t>
            </a:r>
          </a:p>
          <a:p>
            <a:pPr lvl="1"/>
            <a:r>
              <a:rPr lang="en-US" dirty="0" smtClean="0"/>
              <a:t>Entire world sees advertisements</a:t>
            </a:r>
          </a:p>
          <a:p>
            <a:pPr lvl="2"/>
            <a:r>
              <a:rPr lang="en-US" dirty="0" smtClean="0"/>
              <a:t>Errors can screw up traffic </a:t>
            </a:r>
            <a:r>
              <a:rPr lang="en-US" dirty="0" smtClean="0">
                <a:solidFill>
                  <a:schemeClr val="accent1"/>
                </a:solidFill>
              </a:rPr>
              <a:t>globally</a:t>
            </a:r>
          </a:p>
          <a:p>
            <a:pPr lvl="1"/>
            <a:r>
              <a:rPr lang="en-US" dirty="0" smtClean="0"/>
              <a:t>Policies driven by </a:t>
            </a:r>
            <a:r>
              <a:rPr lang="en-US" dirty="0" smtClean="0">
                <a:solidFill>
                  <a:schemeClr val="accent1"/>
                </a:solidFill>
              </a:rPr>
              <a:t>economics</a:t>
            </a:r>
          </a:p>
          <a:p>
            <a:pPr lvl="2"/>
            <a:r>
              <a:rPr lang="en-US" dirty="0" smtClean="0"/>
              <a:t>How much $$$ does it cost to route along a given path?</a:t>
            </a:r>
          </a:p>
          <a:p>
            <a:pPr lvl="2"/>
            <a:r>
              <a:rPr lang="en-US" dirty="0" smtClean="0"/>
              <a:t>Not by performance (e.g. shortest paths)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Relationships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Provider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3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Provider</a:t>
            </a:r>
            <a:endParaRPr lang="en-US" sz="2400" dirty="0"/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Tier-1 ISP Peering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AT&amp;T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XO Communications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Verizon Business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Sprint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Level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01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Peering Wars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04172" y="2273145"/>
            <a:ext cx="4391628" cy="3581400"/>
          </a:xfrm>
        </p:spPr>
        <p:txBody>
          <a:bodyPr/>
          <a:lstStyle/>
          <a:p>
            <a:r>
              <a:rPr lang="en-US" dirty="0" smtClean="0"/>
              <a:t>Reduce upstream costs</a:t>
            </a:r>
          </a:p>
          <a:p>
            <a:r>
              <a:rPr lang="en-US" dirty="0" smtClean="0"/>
              <a:t>Improve end-to-end performance</a:t>
            </a:r>
          </a:p>
          <a:p>
            <a:r>
              <a:rPr lang="en-US" dirty="0" smtClean="0"/>
              <a:t>May be the only way to connect to parts of the Internet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273144"/>
            <a:ext cx="4250803" cy="3985549"/>
          </a:xfrm>
        </p:spPr>
        <p:txBody>
          <a:bodyPr>
            <a:normAutofit/>
          </a:bodyPr>
          <a:lstStyle/>
          <a:p>
            <a:r>
              <a:rPr lang="en-US" dirty="0" smtClean="0"/>
              <a:t>You would rather have customers</a:t>
            </a:r>
          </a:p>
          <a:p>
            <a:r>
              <a:rPr lang="en-US" dirty="0" smtClean="0"/>
              <a:t>Peers are often competitors</a:t>
            </a:r>
          </a:p>
          <a:p>
            <a:r>
              <a:rPr lang="en-US" dirty="0" smtClean="0"/>
              <a:t>Peering agreements require periodic renegotiation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z="1600" smtClean="0"/>
              <a:pPr/>
              <a:t>34</a:t>
            </a:fld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04172" y="1587345"/>
            <a:ext cx="4391628" cy="64008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Peer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1587345"/>
            <a:ext cx="4250803" cy="64008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Don’t Peer</a:t>
            </a:r>
            <a:endParaRPr lang="en-US" sz="2400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115" y="5760901"/>
            <a:ext cx="7818793" cy="937353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 smtClean="0"/>
              <a:t>Peering struggles in the ISP world are extremely contentions, agreements are usually confidential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76497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Sub-Operations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35</a:t>
            </a:fld>
            <a:endParaRPr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00100" lvl="1" indent="-342900">
              <a:defRPr/>
            </a:pPr>
            <a:r>
              <a:rPr lang="en-US" sz="2800" dirty="0" err="1">
                <a:solidFill>
                  <a:srgbClr val="CC0000"/>
                </a:solidFill>
              </a:rPr>
              <a:t>eBGP</a:t>
            </a:r>
            <a:r>
              <a:rPr lang="en-US" sz="2800" dirty="0">
                <a:solidFill>
                  <a:srgbClr val="CC0000"/>
                </a:solidFill>
              </a:rPr>
              <a:t>:</a:t>
            </a:r>
            <a:r>
              <a:rPr lang="en-US" dirty="0"/>
              <a:t> obtain subnet reachability information from neighboring </a:t>
            </a:r>
            <a:r>
              <a:rPr lang="en-US" dirty="0" smtClean="0"/>
              <a:t>Ass and sending reachability to other AS’s.</a:t>
            </a:r>
          </a:p>
          <a:p>
            <a:pPr marL="800100" lvl="1" indent="-342900">
              <a:defRPr/>
            </a:pPr>
            <a:endParaRPr lang="en-US" dirty="0"/>
          </a:p>
          <a:p>
            <a:pPr marL="800100" lvl="1" indent="-342900">
              <a:defRPr/>
            </a:pPr>
            <a:r>
              <a:rPr lang="en-US" sz="2800" dirty="0" err="1">
                <a:solidFill>
                  <a:srgbClr val="CC0000"/>
                </a:solidFill>
              </a:rPr>
              <a:t>iBGP</a:t>
            </a:r>
            <a:r>
              <a:rPr lang="en-US" sz="2800" dirty="0">
                <a:solidFill>
                  <a:srgbClr val="CC0000"/>
                </a:solidFill>
              </a:rPr>
              <a:t>:</a:t>
            </a:r>
            <a:r>
              <a:rPr lang="en-US" dirty="0"/>
              <a:t> propagate reachability information to all AS-internal routers</a:t>
            </a:r>
            <a:r>
              <a:rPr lang="en-US" dirty="0" smtClean="0"/>
              <a:t>.</a:t>
            </a:r>
          </a:p>
          <a:p>
            <a:pPr marL="800100" lvl="1" indent="-342900">
              <a:defRPr/>
            </a:pPr>
            <a:endParaRPr lang="en-US" dirty="0" smtClean="0"/>
          </a:p>
          <a:p>
            <a:pPr marL="800100" lvl="1" indent="-342900">
              <a:defRPr/>
            </a:pPr>
            <a:r>
              <a:rPr lang="en-US" sz="2800" dirty="0" smtClean="0">
                <a:ea typeface="ＭＳ Ｐゴシック" charset="0"/>
              </a:rPr>
              <a:t>when </a:t>
            </a:r>
            <a:r>
              <a:rPr lang="en-US" sz="2800" dirty="0">
                <a:ea typeface="ＭＳ Ｐゴシック" charset="0"/>
              </a:rPr>
              <a:t>router learns of new prefix, it creates entry for prefix in its forwarding table</a:t>
            </a:r>
            <a:r>
              <a:rPr lang="en-US" sz="2800" dirty="0" smtClean="0">
                <a:ea typeface="ＭＳ Ｐゴシック" charset="0"/>
              </a:rPr>
              <a:t>. New update </a:t>
            </a:r>
            <a:r>
              <a:rPr lang="en-US" sz="2800" dirty="0" err="1" smtClean="0">
                <a:ea typeface="ＭＳ Ｐゴシック" charset="0"/>
              </a:rPr>
              <a:t>iBGP</a:t>
            </a:r>
            <a:r>
              <a:rPr lang="en-US" sz="2800" dirty="0" smtClean="0">
                <a:ea typeface="ＭＳ Ｐゴシック" charset="0"/>
              </a:rPr>
              <a:t> to the AS routers is sent.</a:t>
            </a:r>
            <a:endParaRPr lang="en-US" sz="2800" dirty="0">
              <a:ea typeface="ＭＳ Ｐゴシック" charset="0"/>
            </a:endParaRPr>
          </a:p>
          <a:p>
            <a:pPr marL="800100" lvl="1" indent="-342900">
              <a:defRPr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20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BGP Neighbors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Exterior routers also speak IGP</a:t>
              </a: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  <a:extLst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9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iBGP</a:t>
            </a:r>
            <a:r>
              <a:rPr lang="en-US" dirty="0" smtClean="0"/>
              <a:t> Meshes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82554" y="1600200"/>
            <a:ext cx="4473310" cy="5105400"/>
          </a:xfrm>
        </p:spPr>
        <p:txBody>
          <a:bodyPr/>
          <a:lstStyle/>
          <a:p>
            <a:r>
              <a:rPr lang="en-US" dirty="0" smtClean="0"/>
              <a:t>Question: why do we need </a:t>
            </a:r>
            <a:r>
              <a:rPr lang="en-US" dirty="0" err="1" smtClean="0"/>
              <a:t>iBGP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OSPF does not include BGP policy info</a:t>
            </a:r>
          </a:p>
          <a:p>
            <a:pPr lvl="1"/>
            <a:r>
              <a:rPr lang="en-US" dirty="0" smtClean="0"/>
              <a:t>Prevents routing loops within the AS</a:t>
            </a:r>
          </a:p>
        </p:txBody>
      </p:sp>
      <p:sp>
        <p:nvSpPr>
          <p:cNvPr id="10" name="Cloud 9"/>
          <p:cNvSpPr/>
          <p:nvPr/>
        </p:nvSpPr>
        <p:spPr>
          <a:xfrm>
            <a:off x="236568" y="3139616"/>
            <a:ext cx="4106678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30" y="4309942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8" y="344588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" y="4856000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43" y="6191990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7" y="5963995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21" y="3140117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45" name="Straight Connector 44"/>
          <p:cNvCxnSpPr>
            <a:stCxn id="23" idx="3"/>
            <a:endCxn id="44" idx="1"/>
          </p:cNvCxnSpPr>
          <p:nvPr/>
        </p:nvCxnSpPr>
        <p:spPr>
          <a:xfrm flipV="1">
            <a:off x="1225543" y="3330315"/>
            <a:ext cx="924378" cy="30576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3"/>
            <a:endCxn id="44" idx="2"/>
          </p:cNvCxnSpPr>
          <p:nvPr/>
        </p:nvCxnSpPr>
        <p:spPr>
          <a:xfrm flipV="1">
            <a:off x="785681" y="3520512"/>
            <a:ext cx="1686798" cy="152568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</p:cNvCxnSpPr>
          <p:nvPr/>
        </p:nvCxnSpPr>
        <p:spPr>
          <a:xfrm flipV="1">
            <a:off x="1548101" y="3520512"/>
            <a:ext cx="924378" cy="267147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0"/>
            <a:endCxn id="44" idx="2"/>
          </p:cNvCxnSpPr>
          <p:nvPr/>
        </p:nvCxnSpPr>
        <p:spPr>
          <a:xfrm flipH="1" flipV="1">
            <a:off x="2472479" y="3520512"/>
            <a:ext cx="1004766" cy="24434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1"/>
            <a:endCxn id="44" idx="3"/>
          </p:cNvCxnSpPr>
          <p:nvPr/>
        </p:nvCxnSpPr>
        <p:spPr>
          <a:xfrm flipH="1" flipV="1">
            <a:off x="2795036" y="3330315"/>
            <a:ext cx="903094" cy="116982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23" idx="2"/>
          </p:cNvCxnSpPr>
          <p:nvPr/>
        </p:nvCxnSpPr>
        <p:spPr>
          <a:xfrm flipV="1">
            <a:off x="463124" y="3826278"/>
            <a:ext cx="439862" cy="102972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2" idx="0"/>
            <a:endCxn id="23" idx="2"/>
          </p:cNvCxnSpPr>
          <p:nvPr/>
        </p:nvCxnSpPr>
        <p:spPr>
          <a:xfrm flipH="1" flipV="1">
            <a:off x="902986" y="3826278"/>
            <a:ext cx="645115" cy="23657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3" idx="0"/>
            <a:endCxn id="23" idx="2"/>
          </p:cNvCxnSpPr>
          <p:nvPr/>
        </p:nvCxnSpPr>
        <p:spPr>
          <a:xfrm flipH="1" flipV="1">
            <a:off x="902986" y="3826278"/>
            <a:ext cx="2574259" cy="21377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2" idx="1"/>
            <a:endCxn id="23" idx="3"/>
          </p:cNvCxnSpPr>
          <p:nvPr/>
        </p:nvCxnSpPr>
        <p:spPr>
          <a:xfrm flipH="1" flipV="1">
            <a:off x="1225543" y="3636081"/>
            <a:ext cx="2472587" cy="86405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2" idx="1"/>
            <a:endCxn id="41" idx="2"/>
          </p:cNvCxnSpPr>
          <p:nvPr/>
        </p:nvCxnSpPr>
        <p:spPr>
          <a:xfrm flipH="1" flipV="1">
            <a:off x="463124" y="5236395"/>
            <a:ext cx="762419" cy="114579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3" idx="1"/>
            <a:endCxn id="41" idx="3"/>
          </p:cNvCxnSpPr>
          <p:nvPr/>
        </p:nvCxnSpPr>
        <p:spPr>
          <a:xfrm flipH="1" flipV="1">
            <a:off x="785681" y="5046198"/>
            <a:ext cx="2369006" cy="11079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2" idx="1"/>
            <a:endCxn id="41" idx="3"/>
          </p:cNvCxnSpPr>
          <p:nvPr/>
        </p:nvCxnSpPr>
        <p:spPr>
          <a:xfrm flipH="1">
            <a:off x="785681" y="4500140"/>
            <a:ext cx="2912449" cy="5460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43" idx="1"/>
          </p:cNvCxnSpPr>
          <p:nvPr/>
        </p:nvCxnSpPr>
        <p:spPr>
          <a:xfrm flipV="1">
            <a:off x="1870658" y="6154193"/>
            <a:ext cx="1284029" cy="2279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2" idx="3"/>
            <a:endCxn id="22" idx="1"/>
          </p:cNvCxnSpPr>
          <p:nvPr/>
        </p:nvCxnSpPr>
        <p:spPr>
          <a:xfrm flipV="1">
            <a:off x="1870658" y="4500140"/>
            <a:ext cx="1827472" cy="188204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0"/>
            <a:endCxn id="22" idx="1"/>
          </p:cNvCxnSpPr>
          <p:nvPr/>
        </p:nvCxnSpPr>
        <p:spPr>
          <a:xfrm flipV="1">
            <a:off x="3477245" y="4500140"/>
            <a:ext cx="220885" cy="146385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4" idx="1"/>
            <a:endCxn id="23" idx="3"/>
          </p:cNvCxnSpPr>
          <p:nvPr/>
        </p:nvCxnSpPr>
        <p:spPr>
          <a:xfrm flipH="1">
            <a:off x="1225543" y="3330315"/>
            <a:ext cx="924378" cy="30576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4" idx="2"/>
            <a:endCxn id="41" idx="3"/>
          </p:cNvCxnSpPr>
          <p:nvPr/>
        </p:nvCxnSpPr>
        <p:spPr>
          <a:xfrm flipH="1">
            <a:off x="785681" y="3520512"/>
            <a:ext cx="1686798" cy="152568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4" idx="2"/>
            <a:endCxn id="42" idx="0"/>
          </p:cNvCxnSpPr>
          <p:nvPr/>
        </p:nvCxnSpPr>
        <p:spPr>
          <a:xfrm flipH="1">
            <a:off x="1548101" y="3520512"/>
            <a:ext cx="924378" cy="267147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4" idx="2"/>
            <a:endCxn id="43" idx="0"/>
          </p:cNvCxnSpPr>
          <p:nvPr/>
        </p:nvCxnSpPr>
        <p:spPr>
          <a:xfrm>
            <a:off x="2472479" y="3520512"/>
            <a:ext cx="1004766" cy="244348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4" idx="3"/>
            <a:endCxn id="22" idx="1"/>
          </p:cNvCxnSpPr>
          <p:nvPr/>
        </p:nvCxnSpPr>
        <p:spPr>
          <a:xfrm>
            <a:off x="2795036" y="3330315"/>
            <a:ext cx="903094" cy="1169825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1808910" y="1921452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eBGP</a:t>
            </a: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 flipH="1">
            <a:off x="80596" y="2544536"/>
            <a:ext cx="1527474" cy="523220"/>
            <a:chOff x="1219200" y="4876799"/>
            <a:chExt cx="5181605" cy="1519028"/>
          </a:xfrm>
          <a:solidFill>
            <a:schemeClr val="accent3"/>
          </a:solidFill>
        </p:grpSpPr>
        <p:sp>
          <p:nvSpPr>
            <p:cNvPr id="112" name="Rectangular Callout 11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5951"/>
                <a:gd name="adj2" fmla="val 126037"/>
              </a:avLst>
            </a:prstGeom>
            <a:grpFill/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8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4630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Vector Protocol</a:t>
            </a:r>
            <a:endParaRPr lang="en-US" dirty="0"/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AS-path: sequence of ASs a route traverses</a:t>
            </a:r>
          </a:p>
          <a:p>
            <a:pPr lvl="1">
              <a:spcBef>
                <a:spcPts val="600"/>
              </a:spcBef>
            </a:pPr>
            <a:r>
              <a:rPr lang="en-US" sz="2100" dirty="0" smtClean="0"/>
              <a:t>Like distance vector, plus additional information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Used for loop detection and to apply policy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Default choice: route with fewest # of ASs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1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2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3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4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5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101117"/>
            <a:ext cx="527533" cy="4579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07024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Operations (Simplified)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Establish session on TCP port 179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Exchange active routes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Exchange incremental updates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BGP Session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5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Routing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Internet organized as a </a:t>
            </a:r>
            <a:r>
              <a:rPr lang="en-US" dirty="0" smtClean="0">
                <a:solidFill>
                  <a:schemeClr val="accent1"/>
                </a:solidFill>
              </a:rPr>
              <a:t>two </a:t>
            </a:r>
            <a:r>
              <a:rPr lang="en-US" dirty="0" smtClean="0"/>
              <a:t>level hierarchy</a:t>
            </a:r>
          </a:p>
          <a:p>
            <a:r>
              <a:rPr lang="en-US" b="1" dirty="0" smtClean="0"/>
              <a:t>First level </a:t>
            </a:r>
            <a:r>
              <a:rPr lang="en-US" dirty="0" smtClean="0"/>
              <a:t>– autonomous systems (AS’s)</a:t>
            </a:r>
          </a:p>
          <a:p>
            <a:pPr lvl="1"/>
            <a:r>
              <a:rPr lang="en-US" dirty="0" smtClean="0"/>
              <a:t>AS – region of network under a single administrative domain</a:t>
            </a:r>
          </a:p>
          <a:p>
            <a:pPr lvl="1"/>
            <a:r>
              <a:rPr lang="en-US" dirty="0" smtClean="0"/>
              <a:t>Examples: Comcast, AT&amp;T, Verizon, Sprint, etc.</a:t>
            </a:r>
          </a:p>
          <a:p>
            <a:r>
              <a:rPr lang="en-US" dirty="0" smtClean="0"/>
              <a:t>AS’s use </a:t>
            </a:r>
            <a:r>
              <a:rPr lang="en-US" dirty="0" smtClean="0">
                <a:solidFill>
                  <a:schemeClr val="accent1"/>
                </a:solidFill>
              </a:rPr>
              <a:t>intra-domain</a:t>
            </a:r>
            <a:r>
              <a:rPr lang="en-US" dirty="0" smtClean="0"/>
              <a:t> routing protocols internally</a:t>
            </a:r>
          </a:p>
          <a:p>
            <a:pPr lvl="1"/>
            <a:r>
              <a:rPr lang="en-US" dirty="0" smtClean="0"/>
              <a:t>Distance Vector, e.g., Routing Information Protocol (RIP)</a:t>
            </a:r>
          </a:p>
          <a:p>
            <a:pPr lvl="1"/>
            <a:r>
              <a:rPr lang="en-US" dirty="0" smtClean="0"/>
              <a:t>Link State, e.g., Open Shortest Path First (OSPF)</a:t>
            </a:r>
          </a:p>
          <a:p>
            <a:r>
              <a:rPr lang="en-US" b="1" dirty="0" smtClean="0"/>
              <a:t>Connections between AS’s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inter-domain</a:t>
            </a:r>
            <a:r>
              <a:rPr lang="en-US" dirty="0" smtClean="0"/>
              <a:t> routing protocols</a:t>
            </a:r>
          </a:p>
          <a:p>
            <a:pPr lvl="1"/>
            <a:r>
              <a:rPr lang="en-US" dirty="0" smtClean="0"/>
              <a:t>Border Gateway Routing (BGP)</a:t>
            </a:r>
          </a:p>
          <a:p>
            <a:pPr lvl="1"/>
            <a:r>
              <a:rPr lang="en-US" dirty="0" smtClean="0"/>
              <a:t>De facto standard today, BGP-4 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Types of BGP Messages</a:t>
            </a:r>
            <a:endParaRPr lang="en-US"/>
          </a:p>
        </p:txBody>
      </p:sp>
      <p:sp>
        <p:nvSpPr>
          <p:cNvPr id="908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718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Open</a:t>
            </a:r>
            <a:r>
              <a:rPr lang="en-US" dirty="0" smtClean="0"/>
              <a:t>: Establish a peering session.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Keep Alive</a:t>
            </a:r>
            <a:r>
              <a:rPr lang="en-US" dirty="0" smtClean="0"/>
              <a:t>: Handshake at regular intervals.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accent1"/>
                </a:solidFill>
              </a:rPr>
              <a:t>Notification</a:t>
            </a:r>
            <a:r>
              <a:rPr lang="en-US" dirty="0" smtClean="0"/>
              <a:t>: Shuts down a peering session. </a:t>
            </a:r>
            <a:r>
              <a:rPr lang="en-US" dirty="0">
                <a:ea typeface="ＭＳ Ｐゴシック" charset="0"/>
              </a:rPr>
              <a:t>reports errors in previous </a:t>
            </a:r>
            <a:r>
              <a:rPr lang="en-US" dirty="0" err="1">
                <a:ea typeface="ＭＳ Ｐゴシック" charset="0"/>
              </a:rPr>
              <a:t>msg</a:t>
            </a:r>
            <a:r>
              <a:rPr lang="en-US" dirty="0">
                <a:ea typeface="ＭＳ Ｐゴシック" charset="0"/>
              </a:rPr>
              <a:t>; also used to close connection</a:t>
            </a:r>
            <a:endParaRPr lang="en-US" sz="2800" dirty="0">
              <a:ea typeface="ＭＳ Ｐゴシック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: Announce new routes or withdraw previously announced routes.  </a:t>
            </a:r>
            <a:endParaRPr lang="en-US" dirty="0"/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254974" y="4522433"/>
            <a:ext cx="8646440" cy="58541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cs typeface="Times New Roman" pitchFamily="18" charset="0"/>
              </a:rPr>
              <a:t>announcement = IP prefix </a:t>
            </a:r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+ </a:t>
            </a:r>
            <a:r>
              <a:rPr lang="en-US" sz="3200" u="sng" dirty="0">
                <a:solidFill>
                  <a:schemeClr val="bg1"/>
                </a:solidFill>
                <a:cs typeface="Times New Roman" pitchFamily="18" charset="0"/>
              </a:rPr>
              <a:t>attributes values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8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Attributes</a:t>
            </a:r>
            <a:endParaRPr lang="en-US" dirty="0"/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Attributes used to select “best” path</a:t>
            </a:r>
          </a:p>
          <a:p>
            <a:pPr lvl="1"/>
            <a:r>
              <a:rPr lang="en-US" dirty="0" err="1" smtClean="0"/>
              <a:t>LocalPREF</a:t>
            </a:r>
            <a:endParaRPr lang="en-US" dirty="0" smtClean="0"/>
          </a:p>
          <a:p>
            <a:pPr lvl="2"/>
            <a:r>
              <a:rPr lang="en-US" dirty="0" smtClean="0"/>
              <a:t>Local preference policy to choose most preferred route</a:t>
            </a:r>
          </a:p>
          <a:p>
            <a:pPr lvl="2"/>
            <a:r>
              <a:rPr lang="en-US" dirty="0" smtClean="0"/>
              <a:t>Overrides default fewest AS behavior</a:t>
            </a:r>
          </a:p>
          <a:p>
            <a:pPr lvl="1"/>
            <a:r>
              <a:rPr lang="en-US" dirty="0" smtClean="0"/>
              <a:t>Multi-exit Discriminator (MED)</a:t>
            </a:r>
          </a:p>
          <a:p>
            <a:pPr lvl="2"/>
            <a:r>
              <a:rPr lang="en-US" dirty="0" smtClean="0"/>
              <a:t>Specifies path for external traffic destined for an internal network</a:t>
            </a:r>
          </a:p>
          <a:p>
            <a:pPr lvl="2"/>
            <a:r>
              <a:rPr lang="en-US" dirty="0" smtClean="0"/>
              <a:t>Chooses peering point for your network</a:t>
            </a:r>
          </a:p>
          <a:p>
            <a:pPr lvl="1"/>
            <a:r>
              <a:rPr lang="en-US" dirty="0" smtClean="0"/>
              <a:t>Import Rules</a:t>
            </a:r>
          </a:p>
          <a:p>
            <a:pPr lvl="2"/>
            <a:r>
              <a:rPr lang="en-US" dirty="0" smtClean="0"/>
              <a:t>What route advertisements do I accept?</a:t>
            </a:r>
          </a:p>
          <a:p>
            <a:pPr lvl="1"/>
            <a:r>
              <a:rPr lang="en-US" dirty="0" smtClean="0"/>
              <a:t>Export Rules</a:t>
            </a:r>
          </a:p>
          <a:p>
            <a:pPr lvl="2"/>
            <a:r>
              <a:rPr lang="en-US" dirty="0" smtClean="0"/>
              <a:t>Which routes do I forward to whom?</a:t>
            </a:r>
            <a:endParaRPr lang="en-US" sz="21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 Selection Summary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7588" y="360363"/>
            <a:ext cx="506412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277AD93-DA3F-4583-878D-3785D1418AB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15458" name="Rectangle 2"/>
          <p:cNvSpPr>
            <a:spLocks noChangeArrowheads="1"/>
          </p:cNvSpPr>
          <p:nvPr/>
        </p:nvSpPr>
        <p:spPr bwMode="auto">
          <a:xfrm>
            <a:off x="793212" y="5128104"/>
            <a:ext cx="815248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793213" y="2384904"/>
            <a:ext cx="815248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793213" y="3375504"/>
            <a:ext cx="8152483" cy="1663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15462" name="Text Box 6"/>
          <p:cNvSpPr txBox="1">
            <a:spLocks noChangeArrowheads="1"/>
          </p:cNvSpPr>
          <p:nvPr/>
        </p:nvSpPr>
        <p:spPr bwMode="auto">
          <a:xfrm>
            <a:off x="898788" y="2656653"/>
            <a:ext cx="3879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Highest Local Preference</a:t>
            </a:r>
          </a:p>
        </p:txBody>
      </p:sp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898788" y="3517806"/>
            <a:ext cx="26867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Shortest </a:t>
            </a:r>
            <a:r>
              <a:rPr lang="en-US" sz="2400" b="1" dirty="0" smtClean="0">
                <a:cs typeface="Times New Roman" pitchFamily="18" charset="0"/>
              </a:rPr>
              <a:t>AS Path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915464" name="Text Box 8"/>
          <p:cNvSpPr txBox="1">
            <a:spLocks noChangeArrowheads="1"/>
          </p:cNvSpPr>
          <p:nvPr/>
        </p:nvSpPr>
        <p:spPr bwMode="auto">
          <a:xfrm>
            <a:off x="898788" y="3975006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Lowest MED</a:t>
            </a:r>
          </a:p>
        </p:txBody>
      </p:sp>
      <p:sp>
        <p:nvSpPr>
          <p:cNvPr id="915466" name="Text Box 10"/>
          <p:cNvSpPr txBox="1">
            <a:spLocks noChangeArrowheads="1"/>
          </p:cNvSpPr>
          <p:nvPr/>
        </p:nvSpPr>
        <p:spPr bwMode="auto">
          <a:xfrm>
            <a:off x="898788" y="4436671"/>
            <a:ext cx="4951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Lowest IGP C</a:t>
            </a:r>
            <a:r>
              <a:rPr lang="en-US" sz="2400" b="1" dirty="0" smtClean="0">
                <a:cs typeface="Times New Roman" pitchFamily="18" charset="0"/>
              </a:rPr>
              <a:t>ost to </a:t>
            </a:r>
            <a:r>
              <a:rPr lang="en-US" sz="2400" b="1" dirty="0">
                <a:cs typeface="Times New Roman" pitchFamily="18" charset="0"/>
              </a:rPr>
              <a:t>BGP </a:t>
            </a:r>
            <a:r>
              <a:rPr lang="en-US" sz="2400" b="1" dirty="0" smtClean="0">
                <a:cs typeface="Times New Roman" pitchFamily="18" charset="0"/>
              </a:rPr>
              <a:t>Egress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915467" name="Text Box 11"/>
          <p:cNvSpPr txBox="1">
            <a:spLocks noChangeArrowheads="1"/>
          </p:cNvSpPr>
          <p:nvPr/>
        </p:nvSpPr>
        <p:spPr bwMode="auto">
          <a:xfrm>
            <a:off x="898787" y="5356704"/>
            <a:ext cx="2714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Lowest </a:t>
            </a:r>
            <a:r>
              <a:rPr lang="en-US" sz="2400" b="1" dirty="0" smtClean="0">
                <a:cs typeface="Times New Roman" pitchFamily="18" charset="0"/>
              </a:rPr>
              <a:t>Router </a:t>
            </a:r>
            <a:r>
              <a:rPr lang="en-US" sz="2400" b="1" dirty="0">
                <a:cs typeface="Times New Roman" pitchFamily="18" charset="0"/>
              </a:rPr>
              <a:t>ID</a:t>
            </a:r>
          </a:p>
        </p:txBody>
      </p:sp>
      <p:sp>
        <p:nvSpPr>
          <p:cNvPr id="915468" name="Text Box 12"/>
          <p:cNvSpPr txBox="1">
            <a:spLocks noChangeArrowheads="1"/>
          </p:cNvSpPr>
          <p:nvPr/>
        </p:nvSpPr>
        <p:spPr bwMode="auto">
          <a:xfrm>
            <a:off x="5638800" y="4059071"/>
            <a:ext cx="3021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Traffic engineering </a:t>
            </a:r>
          </a:p>
        </p:txBody>
      </p:sp>
      <p:sp>
        <p:nvSpPr>
          <p:cNvPr id="915469" name="Text Box 13"/>
          <p:cNvSpPr txBox="1">
            <a:spLocks noChangeArrowheads="1"/>
          </p:cNvSpPr>
          <p:nvPr/>
        </p:nvSpPr>
        <p:spPr bwMode="auto">
          <a:xfrm>
            <a:off x="5562600" y="2656653"/>
            <a:ext cx="3329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Enforce relationships</a:t>
            </a:r>
          </a:p>
        </p:txBody>
      </p:sp>
      <p:sp>
        <p:nvSpPr>
          <p:cNvPr id="915470" name="Text Box 14"/>
          <p:cNvSpPr txBox="1">
            <a:spLocks noChangeArrowheads="1"/>
          </p:cNvSpPr>
          <p:nvPr/>
        </p:nvSpPr>
        <p:spPr bwMode="auto">
          <a:xfrm>
            <a:off x="5774255" y="5214402"/>
            <a:ext cx="29177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When all else fails,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break ties</a:t>
            </a:r>
          </a:p>
        </p:txBody>
      </p:sp>
      <p:sp>
        <p:nvSpPr>
          <p:cNvPr id="915471" name="AutoShape 15"/>
          <p:cNvSpPr>
            <a:spLocks noChangeArrowheads="1"/>
          </p:cNvSpPr>
          <p:nvPr/>
        </p:nvSpPr>
        <p:spPr bwMode="auto">
          <a:xfrm>
            <a:off x="60588" y="2384904"/>
            <a:ext cx="609600" cy="3657600"/>
          </a:xfrm>
          <a:prstGeom prst="downArrow">
            <a:avLst>
              <a:gd name="adj1" fmla="val 50000"/>
              <a:gd name="adj2" fmla="val 98607"/>
            </a:avLst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5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5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5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5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5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5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5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5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5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5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 animBg="1"/>
      <p:bldP spid="915459" grpId="0" animBg="1"/>
      <p:bldP spid="915460" grpId="0" animBg="1"/>
      <p:bldP spid="915462" grpId="0"/>
      <p:bldP spid="915463" grpId="0"/>
      <p:bldP spid="915464" grpId="0"/>
      <p:bldP spid="915466" grpId="0"/>
      <p:bldP spid="915467" grpId="0"/>
      <p:bldP spid="915468" grpId="0"/>
      <p:bldP spid="915469" grpId="0"/>
      <p:bldP spid="9154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AS Path != Shortest 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Destination</a:t>
            </a:r>
            <a:endParaRPr lang="en-US" sz="2400" dirty="0"/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ASs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4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Potato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  <a:extLst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Destination</a:t>
            </a:r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Source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 flipH="1">
            <a:off x="6664752" y="1979493"/>
            <a:ext cx="2417110" cy="1127265"/>
            <a:chOff x="1219200" y="4822655"/>
            <a:chExt cx="518160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22655"/>
              <a:ext cx="5181601" cy="1384995"/>
            </a:xfrm>
            <a:prstGeom prst="wedgeRectCallout">
              <a:avLst>
                <a:gd name="adj1" fmla="val 71332"/>
                <a:gd name="adj2" fmla="val 4212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4" y="4936467"/>
              <a:ext cx="5181601" cy="117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hops total,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 hops cost</a:t>
              </a:r>
            </a:p>
          </p:txBody>
        </p:sp>
      </p:grp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59917" y="2916779"/>
            <a:ext cx="5144868" cy="38273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42" name="Group 41"/>
          <p:cNvGrpSpPr/>
          <p:nvPr/>
        </p:nvGrpSpPr>
        <p:grpSpPr>
          <a:xfrm flipH="1">
            <a:off x="2165221" y="1641513"/>
            <a:ext cx="2417110" cy="1124650"/>
            <a:chOff x="1219200" y="4876799"/>
            <a:chExt cx="518160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111"/>
                <a:gd name="adj2" fmla="val 7235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4" y="4936467"/>
              <a:ext cx="5181601" cy="117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5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hops total, 2 hops cost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1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1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  <a:extLst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Interior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0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ASs?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algorithms are not efficient enough to execute on the entire Internet topology</a:t>
            </a:r>
          </a:p>
          <a:p>
            <a:r>
              <a:rPr lang="en-US" dirty="0" smtClean="0"/>
              <a:t>Different organizations may use different routing policies</a:t>
            </a:r>
          </a:p>
          <a:p>
            <a:r>
              <a:rPr lang="en-US" dirty="0" smtClean="0"/>
              <a:t>Allows organizations to hide their internal network structure</a:t>
            </a:r>
          </a:p>
          <a:p>
            <a:r>
              <a:rPr lang="en-US" dirty="0" smtClean="0"/>
              <a:t>Allows organizations to choose how to route across each other (BGP)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03357" y="2458704"/>
            <a:ext cx="6623472" cy="2376022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Easier to compute routes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Greater flexibility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More autonomy/independence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1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on a Graph</a:t>
            </a:r>
            <a:endParaRPr lang="en-US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5105400"/>
          </a:xfrm>
        </p:spPr>
        <p:txBody>
          <a:bodyPr/>
          <a:lstStyle/>
          <a:p>
            <a:r>
              <a:rPr lang="en-US" dirty="0" smtClean="0"/>
              <a:t>Goal: determine a “good” path through the network from source to destination</a:t>
            </a:r>
          </a:p>
          <a:p>
            <a:r>
              <a:rPr lang="en-US" dirty="0" smtClean="0"/>
              <a:t>What is a good path?</a:t>
            </a:r>
          </a:p>
          <a:p>
            <a:pPr lvl="1"/>
            <a:r>
              <a:rPr lang="en-US" dirty="0" smtClean="0"/>
              <a:t>Usually means the shortest path</a:t>
            </a:r>
          </a:p>
          <a:p>
            <a:pPr lvl="1"/>
            <a:r>
              <a:rPr lang="en-US" dirty="0" smtClean="0"/>
              <a:t>Load balanced</a:t>
            </a:r>
          </a:p>
          <a:p>
            <a:pPr lvl="1"/>
            <a:r>
              <a:rPr lang="en-US" dirty="0" smtClean="0"/>
              <a:t>Lowest $$$ cost</a:t>
            </a:r>
          </a:p>
          <a:p>
            <a:r>
              <a:rPr lang="en-US" dirty="0" smtClean="0"/>
              <a:t>Network modeled as a graph</a:t>
            </a:r>
          </a:p>
          <a:p>
            <a:pPr lvl="1"/>
            <a:r>
              <a:rPr lang="en-US" dirty="0" smtClean="0"/>
              <a:t>Routers </a:t>
            </a:r>
            <a:r>
              <a:rPr lang="en-US" dirty="0" smtClean="0">
                <a:sym typeface="Wingdings" pitchFamily="2" charset="2"/>
              </a:rPr>
              <a:t> nodes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Link  edges</a:t>
            </a:r>
          </a:p>
          <a:p>
            <a:pPr lvl="2"/>
            <a:r>
              <a:rPr lang="en-US" dirty="0" smtClean="0"/>
              <a:t>Edge cost: delay, congestion level, etc.</a:t>
            </a:r>
            <a:endParaRPr lang="en-US" dirty="0"/>
          </a:p>
        </p:txBody>
      </p:sp>
      <p:sp>
        <p:nvSpPr>
          <p:cNvPr id="76" name="Cloud 75"/>
          <p:cNvSpPr/>
          <p:nvPr/>
        </p:nvSpPr>
        <p:spPr>
          <a:xfrm>
            <a:off x="5083625" y="2991427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8013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8013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6849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6849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5674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5674984" y="3815873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6477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5303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6105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7270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6105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7270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8146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6849156" y="3815873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6299312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6816" y="2656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84169" y="3603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870402" y="32208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175341" y="35008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162248" y="469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870403" y="5005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635086" y="4741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57597" y="40862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7642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86220" y="4301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31210" y="4088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Problems</a:t>
            </a:r>
            <a:endParaRPr lang="en-US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5303152" cy="5105400"/>
          </a:xfrm>
        </p:spPr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/>
              <a:t>A network with N nodes</a:t>
            </a:r>
          </a:p>
          <a:p>
            <a:pPr lvl="1"/>
            <a:r>
              <a:rPr lang="en-US" dirty="0" smtClean="0"/>
              <a:t>Each node only knows</a:t>
            </a:r>
          </a:p>
          <a:p>
            <a:pPr lvl="2"/>
            <a:r>
              <a:rPr lang="en-US" dirty="0" smtClean="0"/>
              <a:t>Its immediate neighbors</a:t>
            </a:r>
          </a:p>
          <a:p>
            <a:pPr lvl="2"/>
            <a:r>
              <a:rPr lang="en-US" dirty="0" smtClean="0"/>
              <a:t>The cost to reach each neighbor</a:t>
            </a:r>
          </a:p>
          <a:p>
            <a:r>
              <a:rPr lang="en-US" dirty="0" smtClean="0"/>
              <a:t>How does each node learn the shortest path to every other node?</a:t>
            </a:r>
            <a:endParaRPr lang="en-US" dirty="0"/>
          </a:p>
        </p:txBody>
      </p:sp>
      <p:sp>
        <p:nvSpPr>
          <p:cNvPr id="76" name="Cloud 75"/>
          <p:cNvSpPr/>
          <p:nvPr/>
        </p:nvSpPr>
        <p:spPr>
          <a:xfrm>
            <a:off x="5083625" y="2991427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8013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8013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6849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6849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5674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5674984" y="3815873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6477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5303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6105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7270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6105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7270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8146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6849156" y="3815873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6299312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6816" y="2656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84169" y="3603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870402" y="32208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175341" y="35008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162248" y="469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870403" y="5005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635086" y="4741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57597" y="40862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7642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86220" y="4301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31210" y="4088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Intra-domain Routing Protocols</a:t>
            </a:r>
            <a:endParaRPr lang="en-US"/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smtClean="0"/>
              <a:t>Distance </a:t>
            </a:r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Routing Information Protocol (RIP), based on Bellman-Ford</a:t>
            </a:r>
          </a:p>
          <a:p>
            <a:pPr lvl="1"/>
            <a:r>
              <a:rPr lang="en-US" dirty="0" smtClean="0"/>
              <a:t>Routers periodically exchange reachability information with neighbors</a:t>
            </a:r>
          </a:p>
          <a:p>
            <a:r>
              <a:rPr lang="en-US" dirty="0" smtClean="0"/>
              <a:t>Link state</a:t>
            </a:r>
          </a:p>
          <a:p>
            <a:pPr lvl="1"/>
            <a:r>
              <a:rPr lang="en-US" dirty="0" smtClean="0"/>
              <a:t>Open Shortest Path First (OSPF), based on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/>
            <a:r>
              <a:rPr lang="en-US" dirty="0" smtClean="0"/>
              <a:t>Each network periodically </a:t>
            </a:r>
            <a:r>
              <a:rPr lang="en-US" dirty="0" smtClean="0">
                <a:solidFill>
                  <a:schemeClr val="accent1"/>
                </a:solidFill>
              </a:rPr>
              <a:t>floods </a:t>
            </a:r>
            <a:r>
              <a:rPr lang="en-US" dirty="0" smtClean="0"/>
              <a:t>immediate reachability information to all other routers</a:t>
            </a:r>
          </a:p>
          <a:p>
            <a:pPr lvl="1"/>
            <a:r>
              <a:rPr lang="en-US" dirty="0" smtClean="0"/>
              <a:t>Per router local computation to determine full routes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D338D17C-2FFB-4D3A-A05F-9E9060B5E4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71513</TotalTime>
  <Words>2531</Words>
  <Application>Microsoft Office PowerPoint</Application>
  <PresentationFormat>‫הצגה על המסך (4:3)</PresentationFormat>
  <Paragraphs>1007</Paragraphs>
  <Slides>44</Slides>
  <Notes>12</Notes>
  <HiddenSlides>3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5" baseType="lpstr">
      <vt:lpstr>Median</vt:lpstr>
      <vt:lpstr>מבוא לרשתות תקשורת 371.1.0291 </vt:lpstr>
      <vt:lpstr>Credits</vt:lpstr>
      <vt:lpstr>Network Layer, Control Plane</vt:lpstr>
      <vt:lpstr>Internet Routing</vt:lpstr>
      <vt:lpstr>AS Example</vt:lpstr>
      <vt:lpstr>Why Do We Need ASs?</vt:lpstr>
      <vt:lpstr>Routing on a Graph</vt:lpstr>
      <vt:lpstr>Routing Problems</vt:lpstr>
      <vt:lpstr>Intra-domain Routing Protocols</vt:lpstr>
      <vt:lpstr>Outline</vt:lpstr>
      <vt:lpstr>Distance Vector Routing</vt:lpstr>
      <vt:lpstr>Distance Vector Routing Algorithm</vt:lpstr>
      <vt:lpstr>Distance Vector Initialization</vt:lpstr>
      <vt:lpstr>Distance Vector: 1st Iteration</vt:lpstr>
      <vt:lpstr>Distance Vector: End of 3rd Iteration</vt:lpstr>
      <vt:lpstr>מצגת של PowerPoint</vt:lpstr>
      <vt:lpstr>Count to Infinity Problem</vt:lpstr>
      <vt:lpstr>Poisoned Reverse</vt:lpstr>
      <vt:lpstr>Outline</vt:lpstr>
      <vt:lpstr>Link State Routing</vt:lpstr>
      <vt:lpstr>Flooding Details</vt:lpstr>
      <vt:lpstr>Dijkstra’s Algorithm</vt:lpstr>
      <vt:lpstr>OSPF vs. IS-IS</vt:lpstr>
      <vt:lpstr>Different Organizational Structure</vt:lpstr>
      <vt:lpstr>Link State vs. Distance Vector</vt:lpstr>
      <vt:lpstr>Outline</vt:lpstr>
      <vt:lpstr>ASs, Revisited</vt:lpstr>
      <vt:lpstr>AS Numbers</vt:lpstr>
      <vt:lpstr>Inter-Domain Routing</vt:lpstr>
      <vt:lpstr>BGP</vt:lpstr>
      <vt:lpstr>BGP Relationships</vt:lpstr>
      <vt:lpstr>Tier-1 ISP Peering</vt:lpstr>
      <vt:lpstr>מצגת של PowerPoint</vt:lpstr>
      <vt:lpstr>Peering Wars</vt:lpstr>
      <vt:lpstr>BGP Sub-Operations</vt:lpstr>
      <vt:lpstr>Two Types of BGP Neighbors</vt:lpstr>
      <vt:lpstr>Full iBGP Meshes</vt:lpstr>
      <vt:lpstr>Path Vector Protocol</vt:lpstr>
      <vt:lpstr>BGP Operations (Simplified)</vt:lpstr>
      <vt:lpstr>Four Types of BGP Messages</vt:lpstr>
      <vt:lpstr>BGP Attributes</vt:lpstr>
      <vt:lpstr>Route Selection Summary</vt:lpstr>
      <vt:lpstr>Shortest AS Path != Shortest Path</vt:lpstr>
      <vt:lpstr>Hot Potato Routing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amit dvir</cp:lastModifiedBy>
  <cp:revision>851</cp:revision>
  <cp:lastPrinted>2012-08-22T04:00:45Z</cp:lastPrinted>
  <dcterms:created xsi:type="dcterms:W3CDTF">2012-01-03T02:22:46Z</dcterms:created>
  <dcterms:modified xsi:type="dcterms:W3CDTF">2014-12-05T06:50:49Z</dcterms:modified>
</cp:coreProperties>
</file>