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875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863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0850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059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496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8607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07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4975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959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73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921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868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578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905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832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808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A8A0-21A7-4251-ACCE-400B9B2C8516}" type="datetimeFigureOut">
              <a:rPr lang="he-IL" smtClean="0"/>
              <a:t>כ"ט/טבת/תשע"ט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7675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31B5F-68ED-4A6C-AF2A-EA82EC4ADF2E}"/>
              </a:ext>
            </a:extLst>
          </p:cNvPr>
          <p:cNvSpPr txBox="1"/>
          <p:nvPr/>
        </p:nvSpPr>
        <p:spPr>
          <a:xfrm>
            <a:off x="2966720" y="1046648"/>
            <a:ext cx="70205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/>
              <a:t>Accent recognition</a:t>
            </a:r>
            <a:endParaRPr lang="he-IL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1960B-BD07-4067-A082-80E4102BD2CF}"/>
              </a:ext>
            </a:extLst>
          </p:cNvPr>
          <p:cNvSpPr txBox="1"/>
          <p:nvPr/>
        </p:nvSpPr>
        <p:spPr>
          <a:xfrm>
            <a:off x="1524000" y="3708400"/>
            <a:ext cx="657352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Made by:</a:t>
            </a:r>
          </a:p>
          <a:p>
            <a:r>
              <a:rPr lang="en-US" sz="2800" dirty="0"/>
              <a:t>		Samuel </a:t>
            </a:r>
            <a:r>
              <a:rPr lang="en-US" sz="2800" dirty="0" err="1"/>
              <a:t>Bismoth</a:t>
            </a:r>
            <a:endParaRPr lang="en-US" sz="2800" dirty="0"/>
          </a:p>
          <a:p>
            <a:r>
              <a:rPr lang="en-US" sz="2800" dirty="0"/>
              <a:t>		</a:t>
            </a:r>
            <a:r>
              <a:rPr lang="en-US" sz="2800" dirty="0" err="1"/>
              <a:t>Yehonata</a:t>
            </a:r>
            <a:r>
              <a:rPr lang="en-US" sz="2800" dirty="0"/>
              <a:t> </a:t>
            </a:r>
            <a:r>
              <a:rPr lang="en-US" sz="2800" dirty="0" err="1"/>
              <a:t>Sha’ag</a:t>
            </a:r>
            <a:endParaRPr lang="en-US" sz="2800" dirty="0"/>
          </a:p>
          <a:p>
            <a:r>
              <a:rPr lang="en-US" sz="2800" dirty="0"/>
              <a:t>		Yishay Seroussi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7906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C4165-7A52-4C85-AEB5-9E9524CFA1D9}"/>
              </a:ext>
            </a:extLst>
          </p:cNvPr>
          <p:cNvSpPr txBox="1"/>
          <p:nvPr/>
        </p:nvSpPr>
        <p:spPr>
          <a:xfrm>
            <a:off x="4145280" y="335281"/>
            <a:ext cx="3901440" cy="10058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/>
              <a:t>Introduction</a:t>
            </a:r>
            <a:endParaRPr lang="he-IL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05D6B-2ABE-4A64-AC62-A60C9631AC76}"/>
              </a:ext>
            </a:extLst>
          </p:cNvPr>
          <p:cNvSpPr txBox="1"/>
          <p:nvPr/>
        </p:nvSpPr>
        <p:spPr>
          <a:xfrm>
            <a:off x="1442720" y="1991360"/>
            <a:ext cx="96113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Recognize next accents: US, UK, Hebrew, Russian, French.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collected from YouTube.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 models: simple SoftMax, neural network (hidden layers), LSTM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68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BCABDC-BB45-4E9E-90AE-8DD6B5763191}"/>
              </a:ext>
            </a:extLst>
          </p:cNvPr>
          <p:cNvSpPr txBox="1"/>
          <p:nvPr/>
        </p:nvSpPr>
        <p:spPr>
          <a:xfrm>
            <a:off x="4632960" y="548640"/>
            <a:ext cx="322072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 err="1"/>
              <a:t>DataSet</a:t>
            </a:r>
            <a:endParaRPr lang="he-IL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E4296-0E1E-4308-942A-4AB99113471E}"/>
              </a:ext>
            </a:extLst>
          </p:cNvPr>
          <p:cNvSpPr txBox="1"/>
          <p:nvPr/>
        </p:nvSpPr>
        <p:spPr>
          <a:xfrm>
            <a:off x="1127760" y="2052320"/>
            <a:ext cx="1052576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2 hours of each accent.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to 5-10 sec.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segment transformed to </a:t>
            </a:r>
            <a:r>
              <a:rPr lang="en-US" dirty="0" err="1"/>
              <a:t>mfcc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was divide to train and test, 70/30 respectively</a:t>
            </a:r>
          </a:p>
        </p:txBody>
      </p:sp>
    </p:spTree>
    <p:extLst>
      <p:ext uri="{BB962C8B-B14F-4D97-AF65-F5344CB8AC3E}">
        <p14:creationId xmlns:p14="http://schemas.microsoft.com/office/powerpoint/2010/main" val="380607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F02C6F-7A7B-418A-B202-A39C4E7382D8}"/>
              </a:ext>
            </a:extLst>
          </p:cNvPr>
          <p:cNvSpPr txBox="1"/>
          <p:nvPr/>
        </p:nvSpPr>
        <p:spPr>
          <a:xfrm>
            <a:off x="4389120" y="2321004"/>
            <a:ext cx="356616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/>
              <a:t>MODELS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311375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D26A0-24C7-4F61-B93B-FEA46110C663}"/>
              </a:ext>
            </a:extLst>
          </p:cNvPr>
          <p:cNvSpPr txBox="1"/>
          <p:nvPr/>
        </p:nvSpPr>
        <p:spPr>
          <a:xfrm>
            <a:off x="1534160" y="1397059"/>
            <a:ext cx="34848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SoftMax</a:t>
            </a:r>
            <a:endParaRPr lang="he-IL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7002F-D37B-4BD7-991E-07A91F596B20}"/>
              </a:ext>
            </a:extLst>
          </p:cNvPr>
          <p:cNvSpPr txBox="1"/>
          <p:nvPr/>
        </p:nvSpPr>
        <p:spPr>
          <a:xfrm>
            <a:off x="1534160" y="2043390"/>
            <a:ext cx="83007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On this model we reached test accuracy 50% .</a:t>
            </a:r>
          </a:p>
          <a:p>
            <a:r>
              <a:rPr lang="en-US" dirty="0"/>
              <a:t>And loss function was not very nice, as you can see </a:t>
            </a:r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7A3A951-AE71-45EB-8C9F-A6AD8232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2966720"/>
            <a:ext cx="6249529" cy="3515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8FE95-F6F9-49A3-9C36-DF24658F5653}"/>
              </a:ext>
            </a:extLst>
          </p:cNvPr>
          <p:cNvSpPr txBox="1"/>
          <p:nvPr/>
        </p:nvSpPr>
        <p:spPr>
          <a:xfrm>
            <a:off x="4730044" y="375920"/>
            <a:ext cx="4098996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/>
              <a:t>Step 1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259855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F2D76-9875-4D5C-BE43-000DF347E84F}"/>
              </a:ext>
            </a:extLst>
          </p:cNvPr>
          <p:cNvSpPr txBox="1"/>
          <p:nvPr/>
        </p:nvSpPr>
        <p:spPr>
          <a:xfrm>
            <a:off x="4730044" y="375920"/>
            <a:ext cx="2900116" cy="11379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/>
              <a:t>Step 2</a:t>
            </a:r>
            <a:endParaRPr lang="he-IL" sz="66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0CD64C32-2FA2-42C8-A0E8-F4BE1F7B71A4}"/>
              </a:ext>
            </a:extLst>
          </p:cNvPr>
          <p:cNvSpPr/>
          <p:nvPr/>
        </p:nvSpPr>
        <p:spPr>
          <a:xfrm>
            <a:off x="1266451" y="1513840"/>
            <a:ext cx="3119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HIDDEN LAYERS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38353-1DF9-4819-93EA-C8EB755A31F8}"/>
              </a:ext>
            </a:extLst>
          </p:cNvPr>
          <p:cNvSpPr txBox="1"/>
          <p:nvPr/>
        </p:nvSpPr>
        <p:spPr>
          <a:xfrm>
            <a:off x="1391920" y="2255520"/>
            <a:ext cx="623824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On the next level we added new hidden layer. </a:t>
            </a:r>
          </a:p>
          <a:p>
            <a:r>
              <a:rPr lang="en-US" dirty="0"/>
              <a:t>Now we reached improve  of 5%, and better loss function.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E5458CE-E13D-4B82-937A-6A62F424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36" y="3108960"/>
            <a:ext cx="5996658" cy="33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2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3A1CF-207F-4AC7-9753-34089C6DECF1}"/>
              </a:ext>
            </a:extLst>
          </p:cNvPr>
          <p:cNvSpPr txBox="1"/>
          <p:nvPr/>
        </p:nvSpPr>
        <p:spPr>
          <a:xfrm>
            <a:off x="4730044" y="375920"/>
            <a:ext cx="2900116" cy="11379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/>
              <a:t>Step 3</a:t>
            </a:r>
            <a:endParaRPr lang="he-IL" sz="66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E1813A1-04EB-4A4E-8686-86E3F2E0C304}"/>
              </a:ext>
            </a:extLst>
          </p:cNvPr>
          <p:cNvSpPr/>
          <p:nvPr/>
        </p:nvSpPr>
        <p:spPr>
          <a:xfrm>
            <a:off x="1266451" y="1513840"/>
            <a:ext cx="3119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HIDDEN LAYERS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2E9AE-05CD-4A90-9856-E811BB34618E}"/>
              </a:ext>
            </a:extLst>
          </p:cNvPr>
          <p:cNvSpPr txBox="1"/>
          <p:nvPr/>
        </p:nvSpPr>
        <p:spPr>
          <a:xfrm>
            <a:off x="1354102" y="2160171"/>
            <a:ext cx="4826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 this point we add regularization.</a:t>
            </a:r>
          </a:p>
          <a:p>
            <a:r>
              <a:rPr lang="en-US" dirty="0"/>
              <a:t>We reached another improvement of 5%,</a:t>
            </a:r>
          </a:p>
          <a:p>
            <a:r>
              <a:rPr lang="en-US" dirty="0"/>
              <a:t>And the loss function:</a:t>
            </a:r>
          </a:p>
          <a:p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1B09D1C-C4C7-49C6-AB6D-8E041C5D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02" y="3260089"/>
            <a:ext cx="5930618" cy="33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4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25F01-F5B1-4B32-800A-60390578869E}"/>
              </a:ext>
            </a:extLst>
          </p:cNvPr>
          <p:cNvSpPr txBox="1"/>
          <p:nvPr/>
        </p:nvSpPr>
        <p:spPr>
          <a:xfrm>
            <a:off x="4730044" y="375920"/>
            <a:ext cx="2900116" cy="11379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/>
              <a:t>Step 3</a:t>
            </a:r>
            <a:endParaRPr lang="he-IL" sz="66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05F74F59-C0B8-4B00-886E-B9BDB2F0C666}"/>
              </a:ext>
            </a:extLst>
          </p:cNvPr>
          <p:cNvSpPr/>
          <p:nvPr/>
        </p:nvSpPr>
        <p:spPr>
          <a:xfrm>
            <a:off x="1266451" y="1513840"/>
            <a:ext cx="3119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HIDDEN LAYERS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2D99F-4147-4F52-810B-6EB4D356A551}"/>
              </a:ext>
            </a:extLst>
          </p:cNvPr>
          <p:cNvSpPr txBox="1"/>
          <p:nvPr/>
        </p:nvSpPr>
        <p:spPr>
          <a:xfrm>
            <a:off x="1266451" y="2160171"/>
            <a:ext cx="723747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Finally, we decide to add </a:t>
            </a:r>
            <a:r>
              <a:rPr lang="en-US" dirty="0" err="1"/>
              <a:t>relu</a:t>
            </a:r>
            <a:r>
              <a:rPr lang="en-US" dirty="0"/>
              <a:t> function to the hidden layer.</a:t>
            </a:r>
          </a:p>
          <a:p>
            <a:r>
              <a:rPr lang="en-US" dirty="0"/>
              <a:t>Now we reached great improvement, and our test accuracy grown to 75%. </a:t>
            </a:r>
          </a:p>
          <a:p>
            <a:r>
              <a:rPr lang="en-US" dirty="0"/>
              <a:t>And the loss function we got was better. 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75CF451-F431-4D0C-B120-0FA19E4DB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50" y="3083501"/>
            <a:ext cx="6231630" cy="3505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AE5919-0EB2-41B0-B6E7-59E4F796E4C0}"/>
              </a:ext>
            </a:extLst>
          </p:cNvPr>
          <p:cNvSpPr txBox="1"/>
          <p:nvPr/>
        </p:nvSpPr>
        <p:spPr>
          <a:xfrm>
            <a:off x="7630160" y="3180080"/>
            <a:ext cx="424688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** At this point we used those parameters:</a:t>
            </a:r>
          </a:p>
          <a:p>
            <a:r>
              <a:rPr lang="en-US" dirty="0"/>
              <a:t>Learning rate = 0.05</a:t>
            </a:r>
          </a:p>
          <a:p>
            <a:r>
              <a:rPr lang="en-US" dirty="0"/>
              <a:t>Batch size = 600</a:t>
            </a:r>
          </a:p>
          <a:p>
            <a:r>
              <a:rPr lang="en-US" dirty="0"/>
              <a:t>Number of steps = 60</a:t>
            </a:r>
          </a:p>
          <a:p>
            <a:r>
              <a:rPr lang="en-US" dirty="0"/>
              <a:t>Number of hidden layers=2</a:t>
            </a:r>
          </a:p>
          <a:p>
            <a:r>
              <a:rPr lang="en-US" dirty="0"/>
              <a:t>Size of layer 1 = 256</a:t>
            </a:r>
          </a:p>
          <a:p>
            <a:r>
              <a:rPr lang="en-US" dirty="0"/>
              <a:t>Size of layer 2 = 256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858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5D759-1BDC-4468-849B-48FA9B9DEC14}"/>
              </a:ext>
            </a:extLst>
          </p:cNvPr>
          <p:cNvSpPr txBox="1"/>
          <p:nvPr/>
        </p:nvSpPr>
        <p:spPr>
          <a:xfrm>
            <a:off x="4730044" y="375920"/>
            <a:ext cx="2900116" cy="11379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/>
              <a:t>Step 3</a:t>
            </a:r>
            <a:endParaRPr lang="he-IL" sz="66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A2242BA-11C3-4956-83AA-8E812C83049F}"/>
              </a:ext>
            </a:extLst>
          </p:cNvPr>
          <p:cNvSpPr/>
          <p:nvPr/>
        </p:nvSpPr>
        <p:spPr>
          <a:xfrm>
            <a:off x="1266451" y="1513840"/>
            <a:ext cx="3119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CNN</a:t>
            </a:r>
            <a:endParaRPr lang="he-IL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0FD72-7735-4678-8556-620B2C22185A}"/>
              </a:ext>
            </a:extLst>
          </p:cNvPr>
          <p:cNvSpPr txBox="1"/>
          <p:nvPr/>
        </p:nvSpPr>
        <p:spPr>
          <a:xfrm>
            <a:off x="1266451" y="2438400"/>
            <a:ext cx="10285469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 this level we tried to implement CNN model.</a:t>
            </a:r>
          </a:p>
          <a:p>
            <a:r>
              <a:rPr lang="en-US" dirty="0"/>
              <a:t>Our model compound of 3 layers.</a:t>
            </a:r>
          </a:p>
          <a:p>
            <a:r>
              <a:rPr lang="en-US" dirty="0"/>
              <a:t>The first one: 32 filters of size 5x5, and </a:t>
            </a:r>
            <a:r>
              <a:rPr lang="en-US" dirty="0" err="1"/>
              <a:t>MAXpool</a:t>
            </a:r>
            <a:r>
              <a:rPr lang="en-US" dirty="0"/>
              <a:t> of size 2x2.</a:t>
            </a:r>
          </a:p>
          <a:p>
            <a:r>
              <a:rPr lang="en-US" dirty="0"/>
              <a:t>At the second layer: 64 filters of size 5x5x32, and </a:t>
            </a:r>
            <a:r>
              <a:rPr lang="en-US" dirty="0" err="1"/>
              <a:t>MAXpool</a:t>
            </a:r>
            <a:r>
              <a:rPr lang="en-US" dirty="0"/>
              <a:t> of size 2x2.</a:t>
            </a:r>
          </a:p>
          <a:p>
            <a:r>
              <a:rPr lang="en-US" dirty="0"/>
              <a:t>The layer was fully connected network (256 neurons in two layers).</a:t>
            </a:r>
          </a:p>
          <a:p>
            <a:endParaRPr lang="en-US" dirty="0"/>
          </a:p>
          <a:p>
            <a:r>
              <a:rPr lang="en-US" dirty="0"/>
              <a:t>This experiment  didn’t go well. We </a:t>
            </a:r>
            <a:r>
              <a:rPr lang="en-US" dirty="0" err="1"/>
              <a:t>achived</a:t>
            </a:r>
            <a:r>
              <a:rPr lang="en-US" dirty="0"/>
              <a:t> only 28% on the </a:t>
            </a:r>
            <a:r>
              <a:rPr lang="en-US"/>
              <a:t>test accuracy.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408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94</TotalTime>
  <Words>306</Words>
  <Application>Microsoft Office PowerPoint</Application>
  <PresentationFormat>מסך רחב</PresentationFormat>
  <Paragraphs>49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2" baseType="lpstr">
      <vt:lpstr>Arial</vt:lpstr>
      <vt:lpstr>Tw Cen MT</vt:lpstr>
      <vt:lpstr>מעגל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Yishay</dc:creator>
  <cp:lastModifiedBy>Yishay</cp:lastModifiedBy>
  <cp:revision>10</cp:revision>
  <dcterms:created xsi:type="dcterms:W3CDTF">2019-01-02T10:33:45Z</dcterms:created>
  <dcterms:modified xsi:type="dcterms:W3CDTF">2019-01-06T09:10:49Z</dcterms:modified>
</cp:coreProperties>
</file>