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84" r:id="rId3"/>
    <p:sldId id="280" r:id="rId4"/>
    <p:sldId id="258" r:id="rId5"/>
    <p:sldId id="282" r:id="rId6"/>
    <p:sldId id="298" r:id="rId7"/>
    <p:sldId id="283" r:id="rId8"/>
    <p:sldId id="296" r:id="rId9"/>
    <p:sldId id="292" r:id="rId10"/>
    <p:sldId id="293" r:id="rId11"/>
    <p:sldId id="297" r:id="rId12"/>
    <p:sldId id="294" r:id="rId13"/>
    <p:sldId id="295" r:id="rId14"/>
    <p:sldId id="299" r:id="rId15"/>
    <p:sldId id="300" r:id="rId16"/>
    <p:sldId id="291" r:id="rId17"/>
    <p:sldId id="285" r:id="rId18"/>
    <p:sldId id="301" r:id="rId19"/>
    <p:sldId id="30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ker Davis" initials="PD" lastIdx="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93" autoAdjust="0"/>
  </p:normalViewPr>
  <p:slideViewPr>
    <p:cSldViewPr snapToGrid="0" snapToObjects="1">
      <p:cViewPr varScale="1">
        <p:scale>
          <a:sx n="81" d="100"/>
          <a:sy n="81" d="100"/>
        </p:scale>
        <p:origin x="-15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29T14:09:06.906" idx="8">
    <p:pos x="10" y="10"/>
    <p:text>We should show the prompt pop up.</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29T14:09:06.906" idx="9">
    <p:pos x="10" y="10"/>
    <p:text>We should show the prompt pop up.</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76D65D-57FF-6C47-86F6-A575922C5583}" type="datetimeFigureOut">
              <a:rPr lang="en-US" smtClean="0"/>
              <a:t>5/4/15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6E9F0D-A43E-B640-8B68-37632EC2077C}" type="slidenum">
              <a:rPr lang="en-US" smtClean="0"/>
              <a:t>‹#›</a:t>
            </a:fld>
            <a:endParaRPr lang="en-US"/>
          </a:p>
        </p:txBody>
      </p:sp>
    </p:spTree>
    <p:extLst>
      <p:ext uri="{BB962C8B-B14F-4D97-AF65-F5344CB8AC3E}">
        <p14:creationId xmlns:p14="http://schemas.microsoft.com/office/powerpoint/2010/main" val="17108411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Selection &amp; Use (for Invest/Use)</a:t>
            </a:r>
          </a:p>
          <a:p>
            <a:pPr marL="171450" indent="-171450">
              <a:buFont typeface="Arial"/>
              <a:buChar char="•"/>
            </a:pPr>
            <a:r>
              <a:rPr lang="en-US" sz="1200" b="0" kern="1200" dirty="0" smtClean="0">
                <a:solidFill>
                  <a:schemeClr val="tx1"/>
                </a:solidFill>
                <a:effectLst/>
                <a:latin typeface="+mn-lt"/>
                <a:ea typeface="+mn-ea"/>
                <a:cs typeface="+mn-cs"/>
              </a:rPr>
              <a:t>Note simplified categories:</a:t>
            </a:r>
            <a:r>
              <a:rPr lang="en-US" sz="1200" b="0" kern="1200" baseline="0" dirty="0" smtClean="0">
                <a:solidFill>
                  <a:schemeClr val="tx1"/>
                </a:solidFill>
                <a:effectLst/>
                <a:latin typeface="+mn-lt"/>
                <a:ea typeface="+mn-ea"/>
                <a:cs typeface="+mn-cs"/>
              </a:rPr>
              <a:t> “Letters” , “Word Chunks” and “Words”.</a:t>
            </a:r>
          </a:p>
          <a:p>
            <a:pPr marL="171450" indent="-171450">
              <a:buFont typeface="Arial"/>
              <a:buChar char="•"/>
            </a:pPr>
            <a:r>
              <a:rPr lang="en-US" sz="1200" b="0" kern="1200" baseline="0" dirty="0" smtClean="0">
                <a:solidFill>
                  <a:schemeClr val="tx1"/>
                </a:solidFill>
                <a:effectLst/>
                <a:latin typeface="+mn-lt"/>
                <a:ea typeface="+mn-ea"/>
                <a:cs typeface="+mn-cs"/>
              </a:rPr>
              <a:t>If player chooses “Words” they are automatically places in Invest/Use mode.</a:t>
            </a:r>
          </a:p>
          <a:p>
            <a:pPr marL="171450" indent="-171450">
              <a:buFont typeface="Arial"/>
              <a:buChar char="•"/>
            </a:pPr>
            <a:r>
              <a:rPr lang="en-US" sz="1200" b="0" kern="1200" baseline="0" dirty="0" smtClean="0">
                <a:solidFill>
                  <a:schemeClr val="tx1"/>
                </a:solidFill>
                <a:effectLst/>
                <a:latin typeface="+mn-lt"/>
                <a:ea typeface="+mn-ea"/>
                <a:cs typeface="+mn-cs"/>
              </a:rPr>
              <a:t>The game design will provide word choices. (We may also want players in G3-5 skill span to be able to use filters—but we need more time to affirm that and figure out how it would work.)</a:t>
            </a:r>
          </a:p>
          <a:p>
            <a:pPr marL="171450" indent="-171450">
              <a:buFont typeface="Arial"/>
              <a:buChar char="•"/>
            </a:pPr>
            <a:r>
              <a:rPr lang="en-US" sz="1200" b="0" kern="1200" baseline="0" dirty="0" smtClean="0">
                <a:solidFill>
                  <a:schemeClr val="tx1"/>
                </a:solidFill>
                <a:effectLst/>
                <a:latin typeface="+mn-lt"/>
                <a:ea typeface="+mn-ea"/>
                <a:cs typeface="+mn-cs"/>
              </a:rPr>
              <a:t>Note Parker’s thoughts about the presentation choices—no “old school” info band at bottom of screen. Let’s talk about how words are presented—we want to be sure that the words are clear and legible for our youngest players.</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56E9F0D-A43E-B640-8B68-37632EC2077C}" type="slidenum">
              <a:rPr lang="en-US" smtClean="0"/>
              <a:t>3</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Word Selection &amp; Use (for Invest/Use), cont.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latin typeface="+mn-lt"/>
                <a:ea typeface="+mn-ea"/>
                <a:cs typeface="+mn-cs"/>
              </a:rPr>
              <a:t>Word is delivered to Mini.</a:t>
            </a:r>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14</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Word Selection &amp; Use (for Invest/Use), </a:t>
            </a:r>
            <a:r>
              <a:rPr lang="en-US" sz="1200" b="1" kern="1200" dirty="0" smtClean="0">
                <a:solidFill>
                  <a:schemeClr val="tx1"/>
                </a:solidFill>
                <a:effectLst/>
                <a:latin typeface="+mn-lt"/>
                <a:ea typeface="+mn-ea"/>
                <a:cs typeface="+mn-cs"/>
              </a:rPr>
              <a:t>cont.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Mini generates sentence to unscramble and mode switches to unscrambling sentences, see Mechanic 3.</a:t>
            </a:r>
          </a:p>
          <a:p>
            <a:pPr lvl="2"/>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15</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Crafting</a:t>
            </a:r>
          </a:p>
          <a:p>
            <a:pPr marL="171450" lvl="0" indent="-171450">
              <a:buFont typeface="Arial"/>
              <a:buChar char="•"/>
            </a:pPr>
            <a:r>
              <a:rPr lang="en-US" sz="1200" kern="1200" dirty="0" smtClean="0">
                <a:solidFill>
                  <a:schemeClr val="tx1"/>
                </a:solidFill>
                <a:effectLst/>
                <a:latin typeface="+mn-lt"/>
                <a:ea typeface="+mn-ea"/>
                <a:cs typeface="+mn-cs"/>
              </a:rPr>
              <a:t>When player select “Word Chunks” or “Letters” game enters Craft mode automatically.</a:t>
            </a:r>
          </a:p>
          <a:p>
            <a:pPr marL="171450" lvl="0" indent="-171450">
              <a:buFont typeface="Arial"/>
              <a:buChar char="•"/>
            </a:pPr>
            <a:r>
              <a:rPr lang="en-US" sz="1200" kern="1200" dirty="0" smtClean="0">
                <a:solidFill>
                  <a:schemeClr val="tx1"/>
                </a:solidFill>
                <a:effectLst/>
                <a:latin typeface="+mn-lt"/>
                <a:ea typeface="+mn-ea"/>
                <a:cs typeface="+mn-cs"/>
              </a:rPr>
              <a:t>Players selects and submit the word components to the tool in Craft mode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(possibly with a single click with select and submit as one action).</a:t>
            </a:r>
          </a:p>
          <a:p>
            <a:pPr marL="171450" lvl="0" indent="-171450">
              <a:buFont typeface="Arial"/>
              <a:buChar char="•"/>
            </a:pPr>
            <a:r>
              <a:rPr lang="en-US" sz="1200" kern="1200" dirty="0" smtClean="0">
                <a:solidFill>
                  <a:schemeClr val="tx1"/>
                </a:solidFill>
                <a:effectLst/>
                <a:latin typeface="+mn-lt"/>
                <a:ea typeface="+mn-ea"/>
                <a:cs typeface="+mn-cs"/>
              </a:rPr>
              <a:t>Player</a:t>
            </a:r>
            <a:r>
              <a:rPr lang="en-US" sz="1200" kern="1200" baseline="0" dirty="0" smtClean="0">
                <a:solidFill>
                  <a:schemeClr val="tx1"/>
                </a:solidFill>
                <a:effectLst/>
                <a:latin typeface="+mn-lt"/>
                <a:ea typeface="+mn-ea"/>
                <a:cs typeface="+mn-cs"/>
              </a:rPr>
              <a:t> will need to see components they have chosen somehow. Also they may need to be able to choose words as well as components, yet remain in Craft mode—an issue to discuss further.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17</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Crafting</a:t>
            </a:r>
          </a:p>
          <a:p>
            <a:pPr marL="171450" lvl="0" indent="-171450">
              <a:buFont typeface="Arial"/>
              <a:buChar char="•"/>
            </a:pPr>
            <a:r>
              <a:rPr lang="en-US" sz="1200" kern="1200" dirty="0" smtClean="0">
                <a:solidFill>
                  <a:schemeClr val="tx1"/>
                </a:solidFill>
                <a:effectLst/>
                <a:latin typeface="+mn-lt"/>
                <a:ea typeface="+mn-ea"/>
                <a:cs typeface="+mn-cs"/>
              </a:rPr>
              <a:t>When all</a:t>
            </a:r>
            <a:r>
              <a:rPr lang="en-US" sz="1200" kern="1200" baseline="0" dirty="0" smtClean="0">
                <a:solidFill>
                  <a:schemeClr val="tx1"/>
                </a:solidFill>
                <a:effectLst/>
                <a:latin typeface="+mn-lt"/>
                <a:ea typeface="+mn-ea"/>
                <a:cs typeface="+mn-cs"/>
              </a:rPr>
              <a:t> components are correctly lined up, lever activates. </a:t>
            </a: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18</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Crafting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Player chooses lever for ‘Word fusion” as in Mechanic 1.</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19</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Selection &amp; Use (for Invest/Use), cont.</a:t>
            </a:r>
          </a:p>
          <a:p>
            <a:pPr marL="171450" indent="-171450">
              <a:buFont typeface="Arial"/>
              <a:buChar char="•"/>
            </a:pPr>
            <a:r>
              <a:rPr lang="en-US" sz="1200" kern="1200" dirty="0" smtClean="0">
                <a:solidFill>
                  <a:schemeClr val="tx1"/>
                </a:solidFill>
                <a:latin typeface="+mn-lt"/>
                <a:ea typeface="+mn-ea"/>
                <a:cs typeface="+mn-cs"/>
              </a:rPr>
              <a:t>Players choose a target for the word. Players can select a target and then a word to use, or a word to use and then a target in either order.</a:t>
            </a:r>
          </a:p>
          <a:p>
            <a:pPr marL="171450" indent="-171450">
              <a:buFont typeface="Arial"/>
              <a:buChar char="•"/>
            </a:pPr>
            <a:r>
              <a:rPr lang="en-US" sz="1200" kern="1200" dirty="0" smtClean="0">
                <a:solidFill>
                  <a:schemeClr val="tx1"/>
                </a:solidFill>
                <a:latin typeface="+mn-lt"/>
                <a:ea typeface="+mn-ea"/>
                <a:cs typeface="+mn-cs"/>
              </a:rPr>
              <a:t>When both word and target are selected, a pop up “radial” menu of options appears arrayed above or around the target.  </a:t>
            </a:r>
          </a:p>
          <a:p>
            <a:pPr marL="171450" indent="-171450">
              <a:buFont typeface="Arial"/>
              <a:buChar char="•"/>
            </a:pPr>
            <a:r>
              <a:rPr lang="en-US" sz="1200" kern="1200" dirty="0" smtClean="0">
                <a:solidFill>
                  <a:schemeClr val="tx1"/>
                </a:solidFill>
                <a:latin typeface="+mn-lt"/>
                <a:ea typeface="+mn-ea"/>
                <a:cs typeface="+mn-cs"/>
              </a:rPr>
              <a:t>Options will be displayed as icons with or without the words they represent (e.g. Give, Say). </a:t>
            </a:r>
            <a:r>
              <a:rPr lang="en-US" sz="1200" b="0" u="none" kern="1200" dirty="0" smtClean="0">
                <a:solidFill>
                  <a:schemeClr val="tx1"/>
                </a:solidFill>
                <a:effectLst/>
                <a:latin typeface="+mn-lt"/>
                <a:ea typeface="+mn-ea"/>
                <a:cs typeface="+mn-cs"/>
              </a:rPr>
              <a:t>Radial menu appears once player chooses a target.</a:t>
            </a:r>
          </a:p>
        </p:txBody>
      </p:sp>
      <p:sp>
        <p:nvSpPr>
          <p:cNvPr id="4" name="Slide Number Placeholder 3"/>
          <p:cNvSpPr>
            <a:spLocks noGrp="1"/>
          </p:cNvSpPr>
          <p:nvPr>
            <p:ph type="sldNum" sz="quarter" idx="10"/>
          </p:nvPr>
        </p:nvSpPr>
        <p:spPr/>
        <p:txBody>
          <a:bodyPr/>
          <a:lstStyle/>
          <a:p>
            <a:fld id="{E56E9F0D-A43E-B640-8B68-37632EC2077C}" type="slidenum">
              <a:rPr lang="en-US" smtClean="0"/>
              <a:t>4</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Word Selection &amp; Use (for Invest/Use), cont.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latin typeface="+mn-lt"/>
                <a:ea typeface="+mn-ea"/>
                <a:cs typeface="+mn-cs"/>
              </a:rPr>
              <a:t>Player selects mode in which</a:t>
            </a:r>
            <a:r>
              <a:rPr lang="en-US" sz="1200" kern="1200" baseline="0" dirty="0" smtClean="0">
                <a:solidFill>
                  <a:schemeClr val="tx1"/>
                </a:solidFill>
                <a:latin typeface="+mn-lt"/>
                <a:ea typeface="+mn-ea"/>
                <a:cs typeface="+mn-cs"/>
              </a:rPr>
              <a:t> they want to use the word. In this case “give” icon/word. Which means that the Minis will eat the word and break it into parts (“Invest”).</a:t>
            </a:r>
            <a:endParaRPr lang="en-US" sz="1200" kern="1200" dirty="0" smtClean="0">
              <a:solidFill>
                <a:schemeClr val="tx1"/>
              </a:solidFill>
              <a:latin typeface="+mn-lt"/>
              <a:ea typeface="+mn-ea"/>
              <a:cs typeface="+mn-cs"/>
            </a:endParaRPr>
          </a:p>
          <a:p>
            <a:pPr marL="171450" lvl="0" indent="-171450">
              <a:buFont typeface="Arial"/>
              <a:buChar char="•"/>
            </a:pPr>
            <a:endParaRPr lang="en-US" sz="1200" b="1"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5</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Word Selection &amp; Use (for Invest/Use), cont.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latin typeface="+mn-lt"/>
                <a:ea typeface="+mn-ea"/>
                <a:cs typeface="+mn-cs"/>
              </a:rPr>
              <a:t>Player selects mode in which</a:t>
            </a:r>
            <a:r>
              <a:rPr lang="en-US" sz="1200" kern="1200" baseline="0" dirty="0" smtClean="0">
                <a:solidFill>
                  <a:schemeClr val="tx1"/>
                </a:solidFill>
                <a:latin typeface="+mn-lt"/>
                <a:ea typeface="+mn-ea"/>
                <a:cs typeface="+mn-cs"/>
              </a:rPr>
              <a:t> they want to use the word. IN this case “give” icon/word. Which means that the Minis will eat the word and break it into parts (“Invest”).</a:t>
            </a:r>
            <a:endParaRPr lang="en-US" sz="1200" kern="1200" dirty="0" smtClean="0">
              <a:solidFill>
                <a:schemeClr val="tx1"/>
              </a:solidFill>
              <a:latin typeface="+mn-lt"/>
              <a:ea typeface="+mn-ea"/>
              <a:cs typeface="+mn-cs"/>
            </a:endParaRPr>
          </a:p>
          <a:p>
            <a:pPr marL="171450" lvl="0" indent="-171450">
              <a:buFont typeface="Arial"/>
              <a:buChar char="•"/>
            </a:pPr>
            <a:endParaRPr lang="en-US" sz="1200" b="1"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6</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Selection &amp; Use (for Invest/Use), cont.</a:t>
            </a:r>
          </a:p>
          <a:p>
            <a:pPr marL="171450" lvl="0" indent="-171450">
              <a:buFont typeface="Arial"/>
              <a:buChar char="•"/>
            </a:pPr>
            <a:r>
              <a:rPr lang="en-US" sz="1200" kern="1200" dirty="0" smtClean="0">
                <a:solidFill>
                  <a:schemeClr val="tx1"/>
                </a:solidFill>
                <a:effectLst/>
                <a:latin typeface="+mn-lt"/>
                <a:ea typeface="+mn-ea"/>
                <a:cs typeface="+mn-cs"/>
              </a:rPr>
              <a:t>Minis generate various word components (which are automatically stored in Book or strewn about for player to collect). </a:t>
            </a:r>
          </a:p>
          <a:p>
            <a:pPr marL="1085850" lvl="2" indent="-171450">
              <a:buFont typeface="Arial"/>
              <a:buChar char="•"/>
            </a:pPr>
            <a:r>
              <a:rPr lang="en-US" sz="1200" kern="1200" dirty="0" smtClean="0">
                <a:solidFill>
                  <a:schemeClr val="tx1"/>
                </a:solidFill>
                <a:effectLst/>
                <a:latin typeface="+mn-lt"/>
                <a:ea typeface="+mn-ea"/>
                <a:cs typeface="+mn-cs"/>
              </a:rPr>
              <a:t>Word components are choked/coughed up or otherwise regurgitated and fly from Minis’ mouths with animation (or programmed arcs), sounds and FX.</a:t>
            </a:r>
          </a:p>
          <a:p>
            <a:pPr marL="1085850" lvl="2" indent="-171450">
              <a:buFont typeface="Arial"/>
              <a:buChar char="•"/>
            </a:pPr>
            <a:r>
              <a:rPr lang="en-US" sz="1200" kern="1200" dirty="0" smtClean="0">
                <a:solidFill>
                  <a:schemeClr val="tx1"/>
                </a:solidFill>
                <a:effectLst/>
                <a:latin typeface="+mn-lt"/>
                <a:ea typeface="+mn-ea"/>
                <a:cs typeface="+mn-cs"/>
              </a:rPr>
              <a:t>Word components float in the air or fall to the ground and wait (with sparkling FX) for players to collect (sound effect).</a:t>
            </a: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7</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Word Selection &amp; Use (for Invest/Use), cont.</a:t>
            </a:r>
          </a:p>
          <a:p>
            <a:pPr lvl="0"/>
            <a:endParaRPr lang="en-US" sz="1200" u="none"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When player wants to complete sentences in quests or fulfill NPC requests,</a:t>
            </a:r>
            <a:r>
              <a:rPr lang="en-US" sz="1200" kern="1200" baseline="0" dirty="0" smtClean="0">
                <a:solidFill>
                  <a:schemeClr val="tx1"/>
                </a:solidFill>
                <a:effectLst/>
                <a:latin typeface="+mn-lt"/>
                <a:ea typeface="+mn-ea"/>
                <a:cs typeface="+mn-cs"/>
              </a:rPr>
              <a:t> p</a:t>
            </a:r>
            <a:r>
              <a:rPr lang="en-US" sz="1200" kern="1200" dirty="0" smtClean="0">
                <a:solidFill>
                  <a:schemeClr val="tx1"/>
                </a:solidFill>
                <a:effectLst/>
                <a:latin typeface="+mn-lt"/>
                <a:ea typeface="+mn-ea"/>
                <a:cs typeface="+mn-cs"/>
              </a:rPr>
              <a:t>layer chooses word and target. </a:t>
            </a:r>
          </a:p>
          <a:p>
            <a:pPr marL="171450" lvl="0" indent="-171450">
              <a:buFont typeface="Arial"/>
              <a:buChar char="•"/>
            </a:pPr>
            <a:r>
              <a:rPr lang="en-US" sz="1200" kern="1200" baseline="0" dirty="0" smtClean="0">
                <a:solidFill>
                  <a:schemeClr val="tx1"/>
                </a:solidFill>
                <a:effectLst/>
                <a:latin typeface="+mn-lt"/>
                <a:ea typeface="+mn-ea"/>
                <a:cs typeface="+mn-cs"/>
              </a:rPr>
              <a:t>Menu option appears behind target. (Let’s discuss—does this make sense?)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9</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Word Selection &amp; Use (for Invest/Use), cont.</a:t>
            </a:r>
          </a:p>
          <a:p>
            <a:pPr lvl="0"/>
            <a:r>
              <a:rPr lang="en-US" sz="1200" u="none" kern="1200" dirty="0" smtClean="0">
                <a:solidFill>
                  <a:schemeClr val="tx1"/>
                </a:solidFill>
                <a:effectLst/>
                <a:latin typeface="+mn-lt"/>
                <a:ea typeface="+mn-ea"/>
                <a:cs typeface="+mn-cs"/>
              </a:rPr>
              <a:t>Word flies in to sentence.</a:t>
            </a:r>
          </a:p>
        </p:txBody>
      </p:sp>
      <p:sp>
        <p:nvSpPr>
          <p:cNvPr id="4" name="Slide Number Placeholder 3"/>
          <p:cNvSpPr>
            <a:spLocks noGrp="1"/>
          </p:cNvSpPr>
          <p:nvPr>
            <p:ph type="sldNum" sz="quarter" idx="10"/>
          </p:nvPr>
        </p:nvSpPr>
        <p:spPr/>
        <p:txBody>
          <a:bodyPr/>
          <a:lstStyle/>
          <a:p>
            <a:fld id="{E56E9F0D-A43E-B640-8B68-37632EC2077C}" type="slidenum">
              <a:rPr lang="en-US" smtClean="0"/>
              <a:t>10</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Selection &amp; Use (for Invest/Use), cont.</a:t>
            </a:r>
          </a:p>
          <a:p>
            <a:pPr marL="171450" indent="-171450">
              <a:buFont typeface="Arial"/>
              <a:buChar char="•"/>
            </a:pPr>
            <a:r>
              <a:rPr lang="en-US" sz="1200" kern="1200" dirty="0" smtClean="0">
                <a:solidFill>
                  <a:schemeClr val="tx1"/>
                </a:solidFill>
                <a:latin typeface="+mn-lt"/>
                <a:ea typeface="+mn-ea"/>
                <a:cs typeface="+mn-cs"/>
              </a:rPr>
              <a:t>Players choose a target for the word. Players can select a target and then a word to use, or a word to use and then a target in either order.</a:t>
            </a:r>
          </a:p>
          <a:p>
            <a:pPr marL="171450" indent="-171450">
              <a:buFont typeface="Arial"/>
              <a:buChar char="•"/>
            </a:pPr>
            <a:r>
              <a:rPr lang="en-US" sz="1200" kern="1200" dirty="0" smtClean="0">
                <a:solidFill>
                  <a:schemeClr val="tx1"/>
                </a:solidFill>
                <a:latin typeface="+mn-lt"/>
                <a:ea typeface="+mn-ea"/>
                <a:cs typeface="+mn-cs"/>
              </a:rPr>
              <a:t>When both word and target are selected, a pop up “radial” menu of options appears arrayed above or around the target.  </a:t>
            </a:r>
          </a:p>
          <a:p>
            <a:pPr marL="171450" indent="-171450">
              <a:buFont typeface="Arial"/>
              <a:buChar char="•"/>
            </a:pPr>
            <a:r>
              <a:rPr lang="en-US" sz="1200" kern="1200" dirty="0" smtClean="0">
                <a:solidFill>
                  <a:schemeClr val="tx1"/>
                </a:solidFill>
                <a:latin typeface="+mn-lt"/>
                <a:ea typeface="+mn-ea"/>
                <a:cs typeface="+mn-cs"/>
              </a:rPr>
              <a:t>Options will be displayed as icons with or without the words they represent (e.g. Use, Give, Say, etc.).</a:t>
            </a:r>
            <a:r>
              <a:rPr lang="en-US" sz="1200" b="0" u="none" kern="1200" dirty="0" smtClean="0">
                <a:solidFill>
                  <a:schemeClr val="tx1"/>
                </a:solidFill>
                <a:effectLst/>
                <a:latin typeface="+mn-lt"/>
                <a:ea typeface="+mn-ea"/>
                <a:cs typeface="+mn-cs"/>
              </a:rPr>
              <a:t>Radial menu appears once player chooses a target.</a:t>
            </a:r>
          </a:p>
        </p:txBody>
      </p:sp>
      <p:sp>
        <p:nvSpPr>
          <p:cNvPr id="4" name="Slide Number Placeholder 3"/>
          <p:cNvSpPr>
            <a:spLocks noGrp="1"/>
          </p:cNvSpPr>
          <p:nvPr>
            <p:ph type="sldNum" sz="quarter" idx="10"/>
          </p:nvPr>
        </p:nvSpPr>
        <p:spPr/>
        <p:txBody>
          <a:bodyPr/>
          <a:lstStyle/>
          <a:p>
            <a:fld id="{E56E9F0D-A43E-B640-8B68-37632EC2077C}" type="slidenum">
              <a:rPr lang="en-US" smtClean="0"/>
              <a:t>12</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Word Selection &amp; Use (for Invest/Use), cont.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latin typeface="+mn-lt"/>
                <a:ea typeface="+mn-ea"/>
                <a:cs typeface="+mn-cs"/>
              </a:rPr>
              <a:t>Player selects mode in which</a:t>
            </a:r>
            <a:r>
              <a:rPr lang="en-US" sz="1200" kern="1200" baseline="0" dirty="0" smtClean="0">
                <a:solidFill>
                  <a:schemeClr val="tx1"/>
                </a:solidFill>
                <a:latin typeface="+mn-lt"/>
                <a:ea typeface="+mn-ea"/>
                <a:cs typeface="+mn-cs"/>
              </a:rPr>
              <a:t> they want to use the word. IN this case “say” icon/word. Which means that the Minis will provide a scrambled sentence to unscramble.</a:t>
            </a:r>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13</a:t>
            </a:fld>
            <a:endParaRPr lang="en-US"/>
          </a:p>
        </p:txBody>
      </p:sp>
    </p:spTree>
    <p:extLst>
      <p:ext uri="{BB962C8B-B14F-4D97-AF65-F5344CB8AC3E}">
        <p14:creationId xmlns:p14="http://schemas.microsoft.com/office/powerpoint/2010/main" val="132945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81228A-3DE9-8948-8177-C9810BB7A05D}"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210379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1228A-3DE9-8948-8177-C9810BB7A05D}"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293566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1228A-3DE9-8948-8177-C9810BB7A05D}"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407069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1228A-3DE9-8948-8177-C9810BB7A05D}"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174558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81228A-3DE9-8948-8177-C9810BB7A05D}"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395678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81228A-3DE9-8948-8177-C9810BB7A05D}"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305270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81228A-3DE9-8948-8177-C9810BB7A05D}" type="datetimeFigureOut">
              <a:rPr lang="en-US" smtClean="0"/>
              <a:t>5/4/15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165702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81228A-3DE9-8948-8177-C9810BB7A05D}" type="datetimeFigureOut">
              <a:rPr lang="en-US" smtClean="0"/>
              <a:t>5/4/15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132279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1228A-3DE9-8948-8177-C9810BB7A05D}" type="datetimeFigureOut">
              <a:rPr lang="en-US" smtClean="0"/>
              <a:t>5/4/15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379301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1228A-3DE9-8948-8177-C9810BB7A05D}"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105827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1228A-3DE9-8948-8177-C9810BB7A05D}"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744362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1228A-3DE9-8948-8177-C9810BB7A05D}" type="datetimeFigureOut">
              <a:rPr lang="en-US" smtClean="0"/>
              <a:t>5/4/15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456095-FAD9-E94A-A5EC-85A8BBB768A7}" type="slidenum">
              <a:rPr lang="en-US" smtClean="0"/>
              <a:t>‹#›</a:t>
            </a:fld>
            <a:endParaRPr lang="en-US"/>
          </a:p>
        </p:txBody>
      </p:sp>
    </p:spTree>
    <p:extLst>
      <p:ext uri="{BB962C8B-B14F-4D97-AF65-F5344CB8AC3E}">
        <p14:creationId xmlns:p14="http://schemas.microsoft.com/office/powerpoint/2010/main" val="139162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microsoft.com/office/2007/relationships/hdphoto" Target="../media/hdphoto2.wdp"/><Relationship Id="rId6" Type="http://schemas.openxmlformats.org/officeDocument/2006/relationships/image" Target="../media/image4.png"/><Relationship Id="rId7" Type="http://schemas.microsoft.com/office/2007/relationships/hdphoto" Target="../media/hdphoto3.wdp"/><Relationship Id="rId8" Type="http://schemas.openxmlformats.org/officeDocument/2006/relationships/comments" Target="../comments/comment2.xml"/><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5.png"/><Relationship Id="rId7" Type="http://schemas.microsoft.com/office/2007/relationships/hdphoto" Target="../media/hdphoto4.wdp"/><Relationship Id="rId8" Type="http://schemas.openxmlformats.org/officeDocument/2006/relationships/image" Target="../media/image6.png"/><Relationship Id="rId9"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5.png"/><Relationship Id="rId7" Type="http://schemas.microsoft.com/office/2007/relationships/hdphoto" Target="../media/hdphoto4.wdp"/><Relationship Id="rId8" Type="http://schemas.openxmlformats.org/officeDocument/2006/relationships/image" Target="../media/image6.png"/><Relationship Id="rId9" Type="http://schemas.microsoft.com/office/2007/relationships/hdphoto" Target="../media/hdphoto6.wdp"/><Relationship Id="rId10" Type="http://schemas.openxmlformats.org/officeDocument/2006/relationships/image" Target="../media/image7.png"/><Relationship Id="rId11"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6.png"/><Relationship Id="rId7" Type="http://schemas.microsoft.com/office/2007/relationships/hdphoto" Target="../media/hdphoto6.wdp"/><Relationship Id="rId8" Type="http://schemas.openxmlformats.org/officeDocument/2006/relationships/image" Target="../media/image7.png"/><Relationship Id="rId9" Type="http://schemas.microsoft.com/office/2007/relationships/hdphoto" Target="../media/hdphoto7.wdp"/><Relationship Id="rId10" Type="http://schemas.openxmlformats.org/officeDocument/2006/relationships/image" Target="../media/image5.png"/><Relationship Id="rId11"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5.png"/><Relationship Id="rId7" Type="http://schemas.microsoft.com/office/2007/relationships/hdphoto" Target="../media/hdphoto4.wdp"/><Relationship Id="rId8" Type="http://schemas.openxmlformats.org/officeDocument/2006/relationships/image" Target="../media/image6.png"/><Relationship Id="rId9"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microsoft.com/office/2007/relationships/hdphoto" Target="../media/hdphoto2.wdp"/><Relationship Id="rId6" Type="http://schemas.openxmlformats.org/officeDocument/2006/relationships/image" Target="../media/image4.png"/><Relationship Id="rId7" Type="http://schemas.microsoft.com/office/2007/relationships/hdphoto" Target="../media/hdphoto3.wdp"/><Relationship Id="rId8"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UPDATES to Mechanic 2 </a:t>
            </a:r>
            <a:br>
              <a:rPr lang="en-US" dirty="0" smtClean="0"/>
            </a:br>
            <a:r>
              <a:rPr lang="en-US" dirty="0" smtClean="0"/>
              <a:t>CA Wireframe</a:t>
            </a:r>
            <a:endParaRPr lang="en-US" dirty="0"/>
          </a:p>
        </p:txBody>
      </p:sp>
      <p:sp>
        <p:nvSpPr>
          <p:cNvPr id="3" name="Subtitle 2"/>
          <p:cNvSpPr>
            <a:spLocks noGrp="1"/>
          </p:cNvSpPr>
          <p:nvPr>
            <p:ph type="subTitle" idx="1"/>
          </p:nvPr>
        </p:nvSpPr>
        <p:spPr/>
        <p:txBody>
          <a:bodyPr/>
          <a:lstStyle/>
          <a:p>
            <a:r>
              <a:rPr lang="en-US" dirty="0" smtClean="0"/>
              <a:t>5</a:t>
            </a:r>
            <a:r>
              <a:rPr lang="en-US" dirty="0" smtClean="0"/>
              <a:t>/4/</a:t>
            </a:r>
            <a:r>
              <a:rPr lang="en-US" dirty="0" smtClean="0"/>
              <a:t>15</a:t>
            </a:r>
            <a:endParaRPr lang="en-US" dirty="0"/>
          </a:p>
        </p:txBody>
      </p:sp>
    </p:spTree>
    <p:extLst>
      <p:ext uri="{BB962C8B-B14F-4D97-AF65-F5344CB8AC3E}">
        <p14:creationId xmlns:p14="http://schemas.microsoft.com/office/powerpoint/2010/main" val="168097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74889" y="0"/>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sp>
        <p:nvSpPr>
          <p:cNvPr id="41" name="Rounded Rectangular Callout 40"/>
          <p:cNvSpPr/>
          <p:nvPr/>
        </p:nvSpPr>
        <p:spPr>
          <a:xfrm>
            <a:off x="4004337" y="453552"/>
            <a:ext cx="2167365" cy="1283934"/>
          </a:xfrm>
          <a:prstGeom prst="wedgeRoundRectCallout">
            <a:avLst>
              <a:gd name="adj1" fmla="val -68937"/>
              <a:gd name="adj2" fmla="val -193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Help! </a:t>
            </a:r>
          </a:p>
          <a:p>
            <a:r>
              <a:rPr lang="en-US" dirty="0" smtClean="0"/>
              <a:t>I need to </a:t>
            </a:r>
            <a:r>
              <a:rPr lang="en-US" dirty="0" smtClean="0">
                <a:effectLst>
                  <a:glow rad="101600">
                    <a:schemeClr val="accent3">
                      <a:satMod val="175000"/>
                      <a:alpha val="40000"/>
                    </a:schemeClr>
                  </a:glow>
                </a:effectLst>
              </a:rPr>
              <a:t>fill</a:t>
            </a:r>
            <a:r>
              <a:rPr lang="en-US" dirty="0" smtClean="0"/>
              <a:t> up this cup.</a:t>
            </a:r>
            <a:endParaRPr lang="en-US" dirty="0"/>
          </a:p>
        </p:txBody>
      </p:sp>
      <p:sp>
        <p:nvSpPr>
          <p:cNvPr id="40" name="Freeform 39"/>
          <p:cNvSpPr/>
          <p:nvPr/>
        </p:nvSpPr>
        <p:spPr>
          <a:xfrm rot="1798064" flipH="1">
            <a:off x="1939730" y="432545"/>
            <a:ext cx="1680071" cy="6117243"/>
          </a:xfrm>
          <a:custGeom>
            <a:avLst/>
            <a:gdLst>
              <a:gd name="connsiteX0" fmla="*/ 0 w 1596597"/>
              <a:gd name="connsiteY0" fmla="*/ 0 h 2186654"/>
              <a:gd name="connsiteX1" fmla="*/ 1587560 w 1596597"/>
              <a:gd name="connsiteY1" fmla="*/ 1449603 h 2186654"/>
              <a:gd name="connsiteX2" fmla="*/ 648829 w 1596597"/>
              <a:gd name="connsiteY2" fmla="*/ 2139890 h 2186654"/>
              <a:gd name="connsiteX3" fmla="*/ 676439 w 1596597"/>
              <a:gd name="connsiteY3" fmla="*/ 2126084 h 2186654"/>
            </a:gdLst>
            <a:ahLst/>
            <a:cxnLst>
              <a:cxn ang="0">
                <a:pos x="connsiteX0" y="connsiteY0"/>
              </a:cxn>
              <a:cxn ang="0">
                <a:pos x="connsiteX1" y="connsiteY1"/>
              </a:cxn>
              <a:cxn ang="0">
                <a:pos x="connsiteX2" y="connsiteY2"/>
              </a:cxn>
              <a:cxn ang="0">
                <a:pos x="connsiteX3" y="connsiteY3"/>
              </a:cxn>
            </a:cxnLst>
            <a:rect l="l" t="t" r="r" b="b"/>
            <a:pathLst>
              <a:path w="1596597" h="2186654">
                <a:moveTo>
                  <a:pt x="0" y="0"/>
                </a:moveTo>
                <a:cubicBezTo>
                  <a:pt x="739711" y="546477"/>
                  <a:pt x="1479422" y="1092955"/>
                  <a:pt x="1587560" y="1449603"/>
                </a:cubicBezTo>
                <a:cubicBezTo>
                  <a:pt x="1695698" y="1806251"/>
                  <a:pt x="800682" y="2027143"/>
                  <a:pt x="648829" y="2139890"/>
                </a:cubicBezTo>
                <a:cubicBezTo>
                  <a:pt x="496976" y="2252637"/>
                  <a:pt x="676439" y="2126084"/>
                  <a:pt x="676439" y="2126084"/>
                </a:cubicBezTo>
              </a:path>
            </a:pathLst>
          </a:custGeom>
          <a:effectLst>
            <a:glow rad="1397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2" name="Picture 41"/>
          <p:cNvPicPr>
            <a:picLocks noChangeAspect="1"/>
          </p:cNvPicPr>
          <p:nvPr/>
        </p:nvPicPr>
        <p:blipFill>
          <a:blip r:embed="rId4" cstate="screen">
            <a:extLst>
              <a:ext uri="{BEBA8EAE-BF5A-486C-A8C5-ECC9F3942E4B}">
                <a14:imgProps xmlns:a14="http://schemas.microsoft.com/office/drawing/2010/main">
                  <a14:imgLayer r:embed="rId5">
                    <a14:imgEffect>
                      <a14:backgroundRemoval t="0" b="100000" l="0" r="100000">
                        <a14:foregroundMark x1="50000" y1="10600" x2="50000" y2="10600"/>
                        <a14:foregroundMark x1="39362" y1="21013" x2="39362" y2="21013"/>
                        <a14:foregroundMark x1="56383" y1="22420" x2="56383" y2="22420"/>
                        <a14:foregroundMark x1="22766" y1="43996" x2="22766" y2="43996"/>
                        <a14:foregroundMark x1="78723" y1="42589" x2="78723" y2="42589"/>
                        <a14:foregroundMark x1="70426" y1="45685" x2="70426" y2="45685"/>
                        <a14:foregroundMark x1="27872" y1="45685" x2="27872" y2="45685"/>
                      </a14:backgroundRemoval>
                    </a14:imgEffect>
                  </a14:imgLayer>
                </a14:imgProps>
              </a:ext>
              <a:ext uri="{28A0092B-C50C-407E-A947-70E740481C1C}">
                <a14:useLocalDpi xmlns:a14="http://schemas.microsoft.com/office/drawing/2010/main"/>
              </a:ext>
            </a:extLst>
          </a:blip>
          <a:stretch>
            <a:fillRect/>
          </a:stretch>
        </p:blipFill>
        <p:spPr>
          <a:xfrm>
            <a:off x="2519296" y="516400"/>
            <a:ext cx="1270244" cy="2881020"/>
          </a:xfrm>
          <a:prstGeom prst="rect">
            <a:avLst/>
          </a:prstGeom>
        </p:spPr>
      </p:pic>
      <p:pic>
        <p:nvPicPr>
          <p:cNvPr id="6" name="Picture 5"/>
          <p:cNvPicPr>
            <a:picLocks noChangeAspect="1"/>
          </p:cNvPicPr>
          <p:nvPr/>
        </p:nvPicPr>
        <p:blipFill>
          <a:blip r:embed="rId6" cstate="print">
            <a:extLst>
              <a:ext uri="{BEBA8EAE-BF5A-486C-A8C5-ECC9F3942E4B}">
                <a14:imgProps xmlns:a14="http://schemas.microsoft.com/office/drawing/2010/main">
                  <a14:imgLayer r:embed="rId7">
                    <a14:imgEffect>
                      <a14:backgroundRemoval t="497" b="99007" l="6585" r="98354"/>
                    </a14:imgEffect>
                  </a14:imgLayer>
                </a14:imgProps>
              </a:ext>
              <a:ext uri="{28A0092B-C50C-407E-A947-70E740481C1C}">
                <a14:useLocalDpi xmlns:a14="http://schemas.microsoft.com/office/drawing/2010/main"/>
              </a:ext>
            </a:extLst>
          </a:blip>
          <a:stretch>
            <a:fillRect/>
          </a:stretch>
        </p:blipFill>
        <p:spPr>
          <a:xfrm>
            <a:off x="3439801" y="2233463"/>
            <a:ext cx="1707478" cy="1257703"/>
          </a:xfrm>
          <a:prstGeom prst="rect">
            <a:avLst/>
          </a:prstGeom>
        </p:spPr>
      </p:pic>
      <p:sp>
        <p:nvSpPr>
          <p:cNvPr id="37" name="Rounded Rectangle 36"/>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38" name="Rounded Rectangle 37"/>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39" name="TextBox 38"/>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3" name="TextBox 42"/>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4" name="TextBox 43"/>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Tree>
    <p:extLst>
      <p:ext uri="{BB962C8B-B14F-4D97-AF65-F5344CB8AC3E}">
        <p14:creationId xmlns:p14="http://schemas.microsoft.com/office/powerpoint/2010/main" val="3725984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Mechanic 2 </a:t>
            </a:r>
            <a:br>
              <a:rPr lang="en-US" dirty="0" smtClean="0"/>
            </a:br>
            <a:r>
              <a:rPr lang="en-US" dirty="0" smtClean="0"/>
              <a:t>Updates</a:t>
            </a:r>
            <a:endParaRPr lang="en-US" dirty="0"/>
          </a:p>
        </p:txBody>
      </p:sp>
      <p:sp>
        <p:nvSpPr>
          <p:cNvPr id="3" name="Subtitle 2"/>
          <p:cNvSpPr>
            <a:spLocks noGrp="1"/>
          </p:cNvSpPr>
          <p:nvPr>
            <p:ph type="subTitle" idx="1"/>
          </p:nvPr>
        </p:nvSpPr>
        <p:spPr/>
        <p:txBody>
          <a:bodyPr/>
          <a:lstStyle/>
          <a:p>
            <a:r>
              <a:rPr lang="en-US" dirty="0" smtClean="0"/>
              <a:t>Use (Type “Say”)</a:t>
            </a:r>
            <a:endParaRPr lang="en-US" dirty="0"/>
          </a:p>
        </p:txBody>
      </p:sp>
    </p:spTree>
    <p:extLst>
      <p:ext uri="{BB962C8B-B14F-4D97-AF65-F5344CB8AC3E}">
        <p14:creationId xmlns:p14="http://schemas.microsoft.com/office/powerpoint/2010/main" val="3379818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4592398"/>
            <a:ext cx="7575596" cy="16680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grpSp>
          <p:nvGrpSpPr>
            <p:cNvPr id="13" name="Group 12"/>
            <p:cNvGrpSpPr/>
            <p:nvPr/>
          </p:nvGrpSpPr>
          <p:grpSpPr>
            <a:xfrm>
              <a:off x="874889" y="4900934"/>
              <a:ext cx="7575596" cy="1639028"/>
              <a:chOff x="874889" y="3860511"/>
              <a:chExt cx="7575596" cy="1639028"/>
            </a:xfrm>
          </p:grpSpPr>
          <p:sp>
            <p:nvSpPr>
              <p:cNvPr id="12" name="Rounded Rectangle 11"/>
              <p:cNvSpPr/>
              <p:nvPr/>
            </p:nvSpPr>
            <p:spPr>
              <a:xfrm>
                <a:off x="874889" y="3860511"/>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TextBox 3"/>
              <p:cNvSpPr txBox="1"/>
              <p:nvPr/>
            </p:nvSpPr>
            <p:spPr>
              <a:xfrm>
                <a:off x="1324416" y="3984295"/>
                <a:ext cx="1275845" cy="461665"/>
              </a:xfrm>
              <a:prstGeom prst="rect">
                <a:avLst/>
              </a:prstGeom>
              <a:noFill/>
            </p:spPr>
            <p:txBody>
              <a:bodyPr wrap="square" rtlCol="0">
                <a:spAutoFit/>
              </a:bodyPr>
              <a:lstStyle/>
              <a:p>
                <a:r>
                  <a:rPr lang="en-US" sz="2400" b="1" dirty="0" smtClean="0">
                    <a:latin typeface="+mj-lt"/>
                  </a:rPr>
                  <a:t>Filter 1</a:t>
                </a:r>
                <a:endParaRPr lang="en-US" sz="2400" b="1" dirty="0">
                  <a:latin typeface="+mj-lt"/>
                </a:endParaRPr>
              </a:p>
            </p:txBody>
          </p:sp>
        </p:grpSp>
        <p:sp>
          <p:nvSpPr>
            <p:cNvPr id="5" name="TextBox 4"/>
            <p:cNvSpPr txBox="1"/>
            <p:nvPr/>
          </p:nvSpPr>
          <p:spPr>
            <a:xfrm>
              <a:off x="1023635" y="5700853"/>
              <a:ext cx="796162" cy="646331"/>
            </a:xfrm>
            <a:prstGeom prst="rect">
              <a:avLst/>
            </a:prstGeom>
            <a:noFill/>
          </p:spPr>
          <p:txBody>
            <a:bodyPr wrap="square" rtlCol="0">
              <a:spAutoFit/>
            </a:bodyPr>
            <a:lstStyle/>
            <a:p>
              <a:r>
                <a:rPr lang="en-US" sz="3600" b="1" dirty="0" smtClean="0">
                  <a:effectLst>
                    <a:glow rad="101600">
                      <a:schemeClr val="accent3">
                        <a:satMod val="175000"/>
                        <a:alpha val="40000"/>
                      </a:schemeClr>
                    </a:glow>
                  </a:effectLst>
                </a:rPr>
                <a:t>fill</a:t>
              </a:r>
              <a:endParaRPr lang="en-US" sz="3600" b="1" dirty="0">
                <a:effectLst>
                  <a:glow rad="1016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38946"/>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34408"/>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46766"/>
              <a:ext cx="1094041" cy="523220"/>
            </a:xfrm>
            <a:prstGeom prst="rect">
              <a:avLst/>
            </a:prstGeom>
            <a:noFill/>
          </p:spPr>
          <p:txBody>
            <a:bodyPr wrap="square" rtlCol="0">
              <a:spAutoFit/>
            </a:bodyPr>
            <a:lstStyle/>
            <a:p>
              <a:r>
                <a:rPr lang="en-US" sz="2800" dirty="0" smtClean="0"/>
                <a:t>honk</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cxnSp>
        <p:nvCxnSpPr>
          <p:cNvPr id="9" name="Straight Connector 8"/>
          <p:cNvCxnSpPr/>
          <p:nvPr/>
        </p:nvCxnSpPr>
        <p:spPr>
          <a:xfrm>
            <a:off x="4178002" y="870345"/>
            <a:ext cx="941331" cy="0"/>
          </a:xfrm>
          <a:prstGeom prst="line">
            <a:avLst/>
          </a:prstGeom>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1" name="Rounded Rectangle 40"/>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2" name="TextBox 41"/>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3" name="TextBox 42"/>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4" name="TextBox 43"/>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grpSp>
        <p:nvGrpSpPr>
          <p:cNvPr id="34" name="Group 33"/>
          <p:cNvGrpSpPr/>
          <p:nvPr/>
        </p:nvGrpSpPr>
        <p:grpSpPr>
          <a:xfrm>
            <a:off x="5010200" y="2608020"/>
            <a:ext cx="2372782" cy="410594"/>
            <a:chOff x="2944972" y="2197426"/>
            <a:chExt cx="2372782" cy="410594"/>
          </a:xfrm>
        </p:grpSpPr>
        <p:cxnSp>
          <p:nvCxnSpPr>
            <p:cNvPr id="35" name="Straight Connector 34"/>
            <p:cNvCxnSpPr/>
            <p:nvPr/>
          </p:nvCxnSpPr>
          <p:spPr>
            <a:xfrm>
              <a:off x="3556809" y="2457820"/>
              <a:ext cx="119017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944972" y="2238688"/>
              <a:ext cx="611837" cy="369332"/>
            </a:xfrm>
            <a:prstGeom prst="rect">
              <a:avLst/>
            </a:prstGeom>
            <a:noFill/>
          </p:spPr>
          <p:txBody>
            <a:bodyPr wrap="square" rtlCol="0">
              <a:spAutoFit/>
            </a:bodyPr>
            <a:lstStyle/>
            <a:p>
              <a:r>
                <a:rPr lang="en-US" dirty="0" smtClean="0">
                  <a:solidFill>
                    <a:schemeClr val="bg1"/>
                  </a:solidFill>
                </a:rPr>
                <a:t>Say</a:t>
              </a:r>
              <a:endParaRPr lang="en-US" dirty="0">
                <a:solidFill>
                  <a:schemeClr val="bg1"/>
                </a:solidFill>
              </a:endParaRPr>
            </a:p>
          </p:txBody>
        </p:sp>
        <p:sp>
          <p:nvSpPr>
            <p:cNvPr id="45" name="TextBox 44"/>
            <p:cNvSpPr txBox="1"/>
            <p:nvPr/>
          </p:nvSpPr>
          <p:spPr>
            <a:xfrm>
              <a:off x="4705917" y="2197426"/>
              <a:ext cx="611837" cy="369332"/>
            </a:xfrm>
            <a:prstGeom prst="rect">
              <a:avLst/>
            </a:prstGeom>
            <a:noFill/>
          </p:spPr>
          <p:txBody>
            <a:bodyPr wrap="square" rtlCol="0">
              <a:spAutoFit/>
            </a:bodyPr>
            <a:lstStyle/>
            <a:p>
              <a:r>
                <a:rPr lang="en-US" dirty="0" smtClean="0">
                  <a:solidFill>
                    <a:schemeClr val="bg1"/>
                  </a:solidFill>
                </a:rPr>
                <a:t>Give</a:t>
              </a:r>
              <a:endParaRPr lang="en-US" dirty="0">
                <a:solidFill>
                  <a:schemeClr val="bg1"/>
                </a:solidFill>
              </a:endParaRPr>
            </a:p>
          </p:txBody>
        </p:sp>
      </p:grpSp>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spTree>
    <p:extLst>
      <p:ext uri="{BB962C8B-B14F-4D97-AF65-F5344CB8AC3E}">
        <p14:creationId xmlns:p14="http://schemas.microsoft.com/office/powerpoint/2010/main" val="322202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25936" y="174349"/>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1023635" y="570085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smtClean="0">
                  <a:effectLst>
                    <a:glow rad="139700">
                      <a:schemeClr val="accent3">
                        <a:satMod val="175000"/>
                        <a:alpha val="40000"/>
                      </a:schemeClr>
                    </a:glow>
                  </a:effectLst>
                </a:rPr>
                <a:t>fill</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4" name="Rounded Rectangle 43"/>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5" name="Rounded Rectangle 44"/>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Freeform 39"/>
          <p:cNvSpPr/>
          <p:nvPr/>
        </p:nvSpPr>
        <p:spPr>
          <a:xfrm rot="3677036">
            <a:off x="3014787" y="2431105"/>
            <a:ext cx="647013" cy="4367384"/>
          </a:xfrm>
          <a:custGeom>
            <a:avLst/>
            <a:gdLst>
              <a:gd name="connsiteX0" fmla="*/ 0 w 1596597"/>
              <a:gd name="connsiteY0" fmla="*/ 0 h 2186654"/>
              <a:gd name="connsiteX1" fmla="*/ 1587560 w 1596597"/>
              <a:gd name="connsiteY1" fmla="*/ 1449603 h 2186654"/>
              <a:gd name="connsiteX2" fmla="*/ 648829 w 1596597"/>
              <a:gd name="connsiteY2" fmla="*/ 2139890 h 2186654"/>
              <a:gd name="connsiteX3" fmla="*/ 676439 w 1596597"/>
              <a:gd name="connsiteY3" fmla="*/ 2126084 h 2186654"/>
            </a:gdLst>
            <a:ahLst/>
            <a:cxnLst>
              <a:cxn ang="0">
                <a:pos x="connsiteX0" y="connsiteY0"/>
              </a:cxn>
              <a:cxn ang="0">
                <a:pos x="connsiteX1" y="connsiteY1"/>
              </a:cxn>
              <a:cxn ang="0">
                <a:pos x="connsiteX2" y="connsiteY2"/>
              </a:cxn>
              <a:cxn ang="0">
                <a:pos x="connsiteX3" y="connsiteY3"/>
              </a:cxn>
            </a:cxnLst>
            <a:rect l="l" t="t" r="r" b="b"/>
            <a:pathLst>
              <a:path w="1596597" h="2186654">
                <a:moveTo>
                  <a:pt x="0" y="0"/>
                </a:moveTo>
                <a:cubicBezTo>
                  <a:pt x="739711" y="546477"/>
                  <a:pt x="1479422" y="1092955"/>
                  <a:pt x="1587560" y="1449603"/>
                </a:cubicBezTo>
                <a:cubicBezTo>
                  <a:pt x="1695698" y="1806251"/>
                  <a:pt x="800682" y="2027143"/>
                  <a:pt x="648829" y="2139890"/>
                </a:cubicBezTo>
                <a:cubicBezTo>
                  <a:pt x="496976" y="2252637"/>
                  <a:pt x="676439" y="2126084"/>
                  <a:pt x="676439" y="2126084"/>
                </a:cubicBezTo>
              </a:path>
            </a:pathLst>
          </a:custGeom>
          <a:effectLst>
            <a:glow rad="1397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TextBox 45"/>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7" name="TextBox 46"/>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8" name="TextBox 47"/>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grpSp>
        <p:nvGrpSpPr>
          <p:cNvPr id="41" name="Group 40"/>
          <p:cNvGrpSpPr/>
          <p:nvPr/>
        </p:nvGrpSpPr>
        <p:grpSpPr>
          <a:xfrm>
            <a:off x="5010200" y="2608020"/>
            <a:ext cx="2372782" cy="410594"/>
            <a:chOff x="2944972" y="2197426"/>
            <a:chExt cx="2372782" cy="410594"/>
          </a:xfrm>
        </p:grpSpPr>
        <p:cxnSp>
          <p:nvCxnSpPr>
            <p:cNvPr id="42" name="Straight Connector 41"/>
            <p:cNvCxnSpPr/>
            <p:nvPr/>
          </p:nvCxnSpPr>
          <p:spPr>
            <a:xfrm>
              <a:off x="3556809" y="2457820"/>
              <a:ext cx="119017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944972" y="2238688"/>
              <a:ext cx="611837" cy="369332"/>
            </a:xfrm>
            <a:prstGeom prst="rect">
              <a:avLst/>
            </a:prstGeom>
            <a:noFill/>
          </p:spPr>
          <p:txBody>
            <a:bodyPr wrap="square" rtlCol="0">
              <a:spAutoFit/>
            </a:bodyPr>
            <a:lstStyle/>
            <a:p>
              <a:r>
                <a:rPr lang="en-US" dirty="0" smtClean="0">
                  <a:solidFill>
                    <a:schemeClr val="bg1"/>
                  </a:solidFill>
                  <a:effectLst>
                    <a:glow rad="101600">
                      <a:schemeClr val="accent3">
                        <a:satMod val="175000"/>
                        <a:alpha val="40000"/>
                      </a:schemeClr>
                    </a:glow>
                  </a:effectLst>
                </a:rPr>
                <a:t>Say</a:t>
              </a:r>
              <a:endParaRPr lang="en-US" dirty="0">
                <a:solidFill>
                  <a:schemeClr val="bg1"/>
                </a:solidFill>
                <a:effectLst>
                  <a:glow rad="101600">
                    <a:schemeClr val="accent3">
                      <a:satMod val="175000"/>
                      <a:alpha val="40000"/>
                    </a:schemeClr>
                  </a:glow>
                </a:effectLst>
              </a:endParaRPr>
            </a:p>
          </p:txBody>
        </p:sp>
        <p:sp>
          <p:nvSpPr>
            <p:cNvPr id="50" name="TextBox 49"/>
            <p:cNvSpPr txBox="1"/>
            <p:nvPr/>
          </p:nvSpPr>
          <p:spPr>
            <a:xfrm>
              <a:off x="4705917" y="2197426"/>
              <a:ext cx="611837" cy="369332"/>
            </a:xfrm>
            <a:prstGeom prst="rect">
              <a:avLst/>
            </a:prstGeom>
            <a:noFill/>
          </p:spPr>
          <p:txBody>
            <a:bodyPr wrap="square" rtlCol="0">
              <a:spAutoFit/>
            </a:bodyPr>
            <a:lstStyle/>
            <a:p>
              <a:r>
                <a:rPr lang="en-US" dirty="0" smtClean="0">
                  <a:solidFill>
                    <a:schemeClr val="bg1"/>
                  </a:solidFill>
                </a:rPr>
                <a:t>Give</a:t>
              </a:r>
              <a:endParaRPr lang="en-US" dirty="0">
                <a:solidFill>
                  <a:schemeClr val="bg1"/>
                </a:solidFill>
              </a:endParaRPr>
            </a:p>
          </p:txBody>
        </p:sp>
      </p:grpSp>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spTree>
    <p:extLst>
      <p:ext uri="{BB962C8B-B14F-4D97-AF65-F5344CB8AC3E}">
        <p14:creationId xmlns:p14="http://schemas.microsoft.com/office/powerpoint/2010/main" val="361556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25936" y="174349"/>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3084751"/>
            <a:ext cx="7575596" cy="3368438"/>
            <a:chOff x="874889" y="3171524"/>
            <a:chExt cx="7575596" cy="336843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5820434" y="3171524"/>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smtClean="0">
                  <a:effectLst>
                    <a:glow rad="139700">
                      <a:schemeClr val="accent3">
                        <a:satMod val="175000"/>
                        <a:alpha val="40000"/>
                      </a:schemeClr>
                    </a:glow>
                  </a:effectLst>
                </a:rPr>
                <a:t>fill</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4" name="Rounded Rectangle 43"/>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5" name="Rounded Rectangle 44"/>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6" name="TextBox 45"/>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7" name="TextBox 46"/>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8" name="TextBox 47"/>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01504" y="2091049"/>
            <a:ext cx="1190171" cy="1460665"/>
          </a:xfrm>
          <a:prstGeom prst="rect">
            <a:avLst/>
          </a:prstGeom>
        </p:spPr>
      </p:pic>
    </p:spTree>
    <p:extLst>
      <p:ext uri="{BB962C8B-B14F-4D97-AF65-F5344CB8AC3E}">
        <p14:creationId xmlns:p14="http://schemas.microsoft.com/office/powerpoint/2010/main" val="148810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25936" y="174349"/>
            <a:ext cx="7763783" cy="4700677"/>
          </a:xfrm>
          <a:prstGeom prst="rect">
            <a:avLst/>
          </a:prstGeom>
        </p:spPr>
      </p:pic>
      <p:sp>
        <p:nvSpPr>
          <p:cNvPr id="29" name="Rounded Rectangle 28"/>
          <p:cNvSpPr/>
          <p:nvPr/>
        </p:nvSpPr>
        <p:spPr>
          <a:xfrm>
            <a:off x="907904" y="4012300"/>
            <a:ext cx="7575596" cy="22329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426425" y="2342109"/>
            <a:ext cx="1190171" cy="1460665"/>
          </a:xfrm>
          <a:prstGeom prst="rect">
            <a:avLst/>
          </a:prstGeom>
        </p:spPr>
      </p:pic>
      <p:sp>
        <p:nvSpPr>
          <p:cNvPr id="3" name="Rounded Rectangular Callout 2"/>
          <p:cNvSpPr/>
          <p:nvPr/>
        </p:nvSpPr>
        <p:spPr>
          <a:xfrm>
            <a:off x="5565572" y="985909"/>
            <a:ext cx="2493806" cy="850517"/>
          </a:xfrm>
          <a:prstGeom prst="wedgeRoundRectCallout">
            <a:avLst>
              <a:gd name="adj1" fmla="val -25913"/>
              <a:gd name="adj2" fmla="val 110369"/>
              <a:gd name="adj3" fmla="val 16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in </a:t>
            </a:r>
            <a:r>
              <a:rPr lang="en-US" dirty="0">
                <a:solidFill>
                  <a:schemeClr val="tx1"/>
                </a:solidFill>
              </a:rPr>
              <a:t>Fill </a:t>
            </a:r>
            <a:r>
              <a:rPr lang="en-US" dirty="0" smtClean="0">
                <a:solidFill>
                  <a:schemeClr val="tx1"/>
                </a:solidFill>
              </a:rPr>
              <a:t>in </a:t>
            </a:r>
            <a:r>
              <a:rPr lang="en-US" dirty="0">
                <a:solidFill>
                  <a:schemeClr val="tx1"/>
                </a:solidFill>
              </a:rPr>
              <a:t>this </a:t>
            </a:r>
            <a:r>
              <a:rPr lang="en-US" dirty="0" smtClean="0">
                <a:solidFill>
                  <a:schemeClr val="tx1"/>
                </a:solidFill>
              </a:rPr>
              <a:t>sentence.</a:t>
            </a:r>
            <a:r>
              <a:rPr lang="en-US" dirty="0">
                <a:solidFill>
                  <a:schemeClr val="tx1"/>
                </a:solidFill>
              </a:rPr>
              <a:t> blank the </a:t>
            </a:r>
          </a:p>
        </p:txBody>
      </p:sp>
      <p:sp>
        <p:nvSpPr>
          <p:cNvPr id="21" name="Rounded Rectangle 20"/>
          <p:cNvSpPr/>
          <p:nvPr/>
        </p:nvSpPr>
        <p:spPr>
          <a:xfrm>
            <a:off x="7871242" y="936944"/>
            <a:ext cx="823138" cy="899482"/>
          </a:xfrm>
          <a:prstGeom prst="roundRect">
            <a:avLst>
              <a:gd name="adj" fmla="val 19620"/>
            </a:avLst>
          </a:prstGeom>
          <a:scene3d>
            <a:camera prst="orthographicFront"/>
            <a:lightRig rig="threePt" dir="t"/>
          </a:scene3d>
          <a:sp3d>
            <a:bevelT w="101600" prst="riblet"/>
          </a:sp3d>
        </p:spPr>
        <p:style>
          <a:lnRef idx="1">
            <a:schemeClr val="dk1"/>
          </a:lnRef>
          <a:fillRef idx="2">
            <a:schemeClr val="dk1"/>
          </a:fillRef>
          <a:effectRef idx="1">
            <a:schemeClr val="dk1"/>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venir Black"/>
                <a:cs typeface="Avenir Black"/>
              </a:rPr>
              <a:t>?</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venir Black"/>
              <a:cs typeface="Avenir Black"/>
            </a:endParaRPr>
          </a:p>
        </p:txBody>
      </p:sp>
      <p:pic>
        <p:nvPicPr>
          <p:cNvPr id="22" name="Picture 21"/>
          <p:cNvPicPr>
            <a:picLocks noChangeAspect="1"/>
          </p:cNvPicPr>
          <p:nvPr/>
        </p:nvPicPr>
        <p:blipFill>
          <a:blip r:embed="rId6">
            <a:extLst>
              <a:ext uri="{BEBA8EAE-BF5A-486C-A8C5-ECC9F3942E4B}">
                <a14:imgProps xmlns:a14="http://schemas.microsoft.com/office/drawing/2010/main">
                  <a14:imgLayer r:embed="rId7">
                    <a14:imgEffect>
                      <a14:backgroundRemoval t="9677" b="89919" l="27027" r="89189"/>
                    </a14:imgEffect>
                  </a14:imgLayer>
                </a14:imgProps>
              </a:ext>
            </a:extLst>
          </a:blip>
          <a:stretch>
            <a:fillRect/>
          </a:stretch>
        </p:blipFill>
        <p:spPr>
          <a:xfrm>
            <a:off x="8089984" y="2821530"/>
            <a:ext cx="1185581" cy="3973298"/>
          </a:xfrm>
          <a:prstGeom prst="rect">
            <a:avLst/>
          </a:prstGeom>
        </p:spPr>
      </p:pic>
      <p:pic>
        <p:nvPicPr>
          <p:cNvPr id="23" name="Picture 22"/>
          <p:cNvPicPr>
            <a:picLocks noChangeAspect="1"/>
          </p:cNvPicPr>
          <p:nvPr/>
        </p:nvPicPr>
        <p:blipFill>
          <a:blip r:embed="rId8" cstate="screen">
            <a:extLst>
              <a:ext uri="{BEBA8EAE-BF5A-486C-A8C5-ECC9F3942E4B}">
                <a14:imgProps xmlns:a14="http://schemas.microsoft.com/office/drawing/2010/main">
                  <a14:imgLayer r:embed="rId9">
                    <a14:imgEffect>
                      <a14:backgroundRemoval t="3223" b="98633" l="5625" r="94375"/>
                    </a14:imgEffect>
                  </a14:imgLayer>
                </a14:imgProps>
              </a:ext>
              <a:ext uri="{28A0092B-C50C-407E-A947-70E740481C1C}">
                <a14:useLocalDpi xmlns:a14="http://schemas.microsoft.com/office/drawing/2010/main"/>
              </a:ext>
            </a:extLst>
          </a:blip>
          <a:stretch>
            <a:fillRect/>
          </a:stretch>
        </p:blipFill>
        <p:spPr>
          <a:xfrm>
            <a:off x="-170650" y="3860511"/>
            <a:ext cx="1490486" cy="2384778"/>
          </a:xfrm>
          <a:prstGeom prst="rect">
            <a:avLst/>
          </a:prstGeom>
        </p:spPr>
      </p:pic>
      <p:sp>
        <p:nvSpPr>
          <p:cNvPr id="24" name="Rounded Rectangle 23"/>
          <p:cNvSpPr/>
          <p:nvPr/>
        </p:nvSpPr>
        <p:spPr>
          <a:xfrm>
            <a:off x="1214829" y="5199504"/>
            <a:ext cx="650814"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solidFill>
                  <a:schemeClr val="tx1"/>
                </a:solidFill>
              </a:rPr>
              <a:t>in</a:t>
            </a:r>
            <a:endParaRPr lang="en-US" sz="2800" dirty="0">
              <a:solidFill>
                <a:schemeClr val="tx1"/>
              </a:solidFill>
            </a:endParaRPr>
          </a:p>
        </p:txBody>
      </p:sp>
      <p:sp>
        <p:nvSpPr>
          <p:cNvPr id="25" name="Rounded Rectangle 24"/>
          <p:cNvSpPr/>
          <p:nvPr/>
        </p:nvSpPr>
        <p:spPr>
          <a:xfrm>
            <a:off x="1959706" y="5199504"/>
            <a:ext cx="675853"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solidFill>
                  <a:schemeClr val="tx1"/>
                </a:solidFill>
              </a:rPr>
              <a:t>Fill</a:t>
            </a:r>
            <a:endParaRPr lang="en-US" sz="2800" dirty="0">
              <a:solidFill>
                <a:schemeClr val="tx1"/>
              </a:solidFill>
            </a:endParaRPr>
          </a:p>
        </p:txBody>
      </p:sp>
      <p:sp>
        <p:nvSpPr>
          <p:cNvPr id="26" name="Rounded Rectangle 25"/>
          <p:cNvSpPr/>
          <p:nvPr/>
        </p:nvSpPr>
        <p:spPr>
          <a:xfrm>
            <a:off x="2727912" y="5199504"/>
            <a:ext cx="573806"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solidFill>
                  <a:schemeClr val="tx1"/>
                </a:solidFill>
              </a:rPr>
              <a:t>in</a:t>
            </a:r>
            <a:endParaRPr lang="en-US" sz="2800" dirty="0">
              <a:solidFill>
                <a:schemeClr val="tx1"/>
              </a:solidFill>
            </a:endParaRPr>
          </a:p>
        </p:txBody>
      </p:sp>
      <p:sp>
        <p:nvSpPr>
          <p:cNvPr id="34" name="Rounded Rectangle 33"/>
          <p:cNvSpPr/>
          <p:nvPr/>
        </p:nvSpPr>
        <p:spPr>
          <a:xfrm>
            <a:off x="3434624" y="5199504"/>
            <a:ext cx="892398"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solidFill>
                  <a:schemeClr val="tx1"/>
                </a:solidFill>
              </a:rPr>
              <a:t>this</a:t>
            </a:r>
            <a:endParaRPr lang="en-US" sz="2800" dirty="0">
              <a:solidFill>
                <a:schemeClr val="tx1"/>
              </a:solidFill>
            </a:endParaRPr>
          </a:p>
        </p:txBody>
      </p:sp>
      <p:sp>
        <p:nvSpPr>
          <p:cNvPr id="35" name="Rounded Rectangle 34"/>
          <p:cNvSpPr/>
          <p:nvPr/>
        </p:nvSpPr>
        <p:spPr>
          <a:xfrm>
            <a:off x="4436772" y="5199504"/>
            <a:ext cx="1677520"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solidFill>
                  <a:schemeClr val="tx1"/>
                </a:solidFill>
              </a:rPr>
              <a:t>sentence.</a:t>
            </a:r>
            <a:endParaRPr lang="en-US" sz="2800" dirty="0">
              <a:solidFill>
                <a:schemeClr val="tx1"/>
              </a:solidFill>
            </a:endParaRPr>
          </a:p>
        </p:txBody>
      </p:sp>
      <p:sp>
        <p:nvSpPr>
          <p:cNvPr id="36" name="Rounded Rectangle 35"/>
          <p:cNvSpPr/>
          <p:nvPr/>
        </p:nvSpPr>
        <p:spPr>
          <a:xfrm>
            <a:off x="6239700" y="5175075"/>
            <a:ext cx="1144674"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solidFill>
                  <a:schemeClr val="tx1"/>
                </a:solidFill>
              </a:rPr>
              <a:t>blank</a:t>
            </a:r>
            <a:endParaRPr lang="en-US" sz="2800" dirty="0">
              <a:solidFill>
                <a:schemeClr val="tx1"/>
              </a:solidFill>
            </a:endParaRPr>
          </a:p>
        </p:txBody>
      </p:sp>
      <p:sp>
        <p:nvSpPr>
          <p:cNvPr id="40" name="Rounded Rectangle 39"/>
          <p:cNvSpPr/>
          <p:nvPr/>
        </p:nvSpPr>
        <p:spPr>
          <a:xfrm>
            <a:off x="7508802" y="5175075"/>
            <a:ext cx="767297"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solidFill>
                  <a:schemeClr val="tx1"/>
                </a:solidFill>
              </a:rPr>
              <a:t>the</a:t>
            </a:r>
            <a:endParaRPr lang="en-US" sz="2800" dirty="0">
              <a:solidFill>
                <a:schemeClr val="tx1"/>
              </a:solidFill>
            </a:endParaRPr>
          </a:p>
        </p:txBody>
      </p:sp>
    </p:spTree>
    <p:extLst>
      <p:ext uri="{BB962C8B-B14F-4D97-AF65-F5344CB8AC3E}">
        <p14:creationId xmlns:p14="http://schemas.microsoft.com/office/powerpoint/2010/main" val="3055019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Mechanic 2 </a:t>
            </a:r>
            <a:br>
              <a:rPr lang="en-US" dirty="0" smtClean="0"/>
            </a:br>
            <a:r>
              <a:rPr lang="en-US" dirty="0" smtClean="0"/>
              <a:t>Updates</a:t>
            </a:r>
            <a:endParaRPr lang="en-US" dirty="0"/>
          </a:p>
        </p:txBody>
      </p:sp>
      <p:sp>
        <p:nvSpPr>
          <p:cNvPr id="3" name="Subtitle 2"/>
          <p:cNvSpPr>
            <a:spLocks noGrp="1"/>
          </p:cNvSpPr>
          <p:nvPr>
            <p:ph type="subTitle" idx="1"/>
          </p:nvPr>
        </p:nvSpPr>
        <p:spPr/>
        <p:txBody>
          <a:bodyPr/>
          <a:lstStyle/>
          <a:p>
            <a:r>
              <a:rPr lang="en-US" dirty="0" smtClean="0"/>
              <a:t>Craft</a:t>
            </a:r>
            <a:endParaRPr lang="en-US" dirty="0"/>
          </a:p>
        </p:txBody>
      </p:sp>
    </p:spTree>
    <p:extLst>
      <p:ext uri="{BB962C8B-B14F-4D97-AF65-F5344CB8AC3E}">
        <p14:creationId xmlns:p14="http://schemas.microsoft.com/office/powerpoint/2010/main" val="688041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3714164"/>
            <a:ext cx="7575596" cy="25462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grpSp>
          <p:nvGrpSpPr>
            <p:cNvPr id="13" name="Group 12"/>
            <p:cNvGrpSpPr/>
            <p:nvPr/>
          </p:nvGrpSpPr>
          <p:grpSpPr>
            <a:xfrm>
              <a:off x="874889" y="4900934"/>
              <a:ext cx="7575596" cy="1639028"/>
              <a:chOff x="874889" y="3860511"/>
              <a:chExt cx="7575596" cy="1639028"/>
            </a:xfrm>
          </p:grpSpPr>
          <p:sp>
            <p:nvSpPr>
              <p:cNvPr id="12" name="Rounded Rectangle 11"/>
              <p:cNvSpPr/>
              <p:nvPr/>
            </p:nvSpPr>
            <p:spPr>
              <a:xfrm>
                <a:off x="874889" y="3860511"/>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Rounded Rectangle 2"/>
              <p:cNvSpPr/>
              <p:nvPr/>
            </p:nvSpPr>
            <p:spPr>
              <a:xfrm>
                <a:off x="954901" y="3873750"/>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3" name="Rounded Rectangle 22"/>
              <p:cNvSpPr/>
              <p:nvPr/>
            </p:nvSpPr>
            <p:spPr>
              <a:xfrm>
                <a:off x="5875045" y="3873750"/>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 name="TextBox 3"/>
              <p:cNvSpPr txBox="1"/>
              <p:nvPr/>
            </p:nvSpPr>
            <p:spPr>
              <a:xfrm>
                <a:off x="1605966" y="3965809"/>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24" name="TextBox 23"/>
              <p:cNvSpPr txBox="1"/>
              <p:nvPr/>
            </p:nvSpPr>
            <p:spPr>
              <a:xfrm>
                <a:off x="3592249" y="3989567"/>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26" name="TextBox 25"/>
              <p:cNvSpPr txBox="1"/>
              <p:nvPr/>
            </p:nvSpPr>
            <p:spPr>
              <a:xfrm>
                <a:off x="6616596" y="3972479"/>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grpSp>
        <p:sp>
          <p:nvSpPr>
            <p:cNvPr id="5" name="TextBox 4"/>
            <p:cNvSpPr txBox="1"/>
            <p:nvPr/>
          </p:nvSpPr>
          <p:spPr>
            <a:xfrm>
              <a:off x="1023635" y="570085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err="1" smtClean="0">
                  <a:effectLst>
                    <a:glow rad="139700">
                      <a:schemeClr val="accent3">
                        <a:satMod val="175000"/>
                        <a:alpha val="40000"/>
                      </a:schemeClr>
                    </a:glow>
                  </a:effectLst>
                </a:rPr>
                <a:t>sp</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err="1" smtClean="0"/>
                <a:t>bl</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err="1" smtClean="0"/>
                <a:t>tw</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err="1" smtClean="0"/>
                <a:t>tr</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err="1" smtClean="0"/>
                <a:t>lt</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err="1" smtClean="0"/>
                <a:t>sw</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err="1" smtClean="0"/>
                <a:t>sn</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0" name="Freeform 39"/>
          <p:cNvSpPr/>
          <p:nvPr/>
        </p:nvSpPr>
        <p:spPr>
          <a:xfrm rot="21413404" flipH="1">
            <a:off x="1042050" y="4179592"/>
            <a:ext cx="534598" cy="1845905"/>
          </a:xfrm>
          <a:custGeom>
            <a:avLst/>
            <a:gdLst>
              <a:gd name="connsiteX0" fmla="*/ 0 w 1596597"/>
              <a:gd name="connsiteY0" fmla="*/ 0 h 2186654"/>
              <a:gd name="connsiteX1" fmla="*/ 1587560 w 1596597"/>
              <a:gd name="connsiteY1" fmla="*/ 1449603 h 2186654"/>
              <a:gd name="connsiteX2" fmla="*/ 648829 w 1596597"/>
              <a:gd name="connsiteY2" fmla="*/ 2139890 h 2186654"/>
              <a:gd name="connsiteX3" fmla="*/ 676439 w 1596597"/>
              <a:gd name="connsiteY3" fmla="*/ 2126084 h 2186654"/>
            </a:gdLst>
            <a:ahLst/>
            <a:cxnLst>
              <a:cxn ang="0">
                <a:pos x="connsiteX0" y="connsiteY0"/>
              </a:cxn>
              <a:cxn ang="0">
                <a:pos x="connsiteX1" y="connsiteY1"/>
              </a:cxn>
              <a:cxn ang="0">
                <a:pos x="connsiteX2" y="connsiteY2"/>
              </a:cxn>
              <a:cxn ang="0">
                <a:pos x="connsiteX3" y="connsiteY3"/>
              </a:cxn>
            </a:cxnLst>
            <a:rect l="l" t="t" r="r" b="b"/>
            <a:pathLst>
              <a:path w="1596597" h="2186654">
                <a:moveTo>
                  <a:pt x="0" y="0"/>
                </a:moveTo>
                <a:cubicBezTo>
                  <a:pt x="739711" y="546477"/>
                  <a:pt x="1479422" y="1092955"/>
                  <a:pt x="1587560" y="1449603"/>
                </a:cubicBezTo>
                <a:cubicBezTo>
                  <a:pt x="1695698" y="1806251"/>
                  <a:pt x="800682" y="2027143"/>
                  <a:pt x="648829" y="2139890"/>
                </a:cubicBezTo>
                <a:cubicBezTo>
                  <a:pt x="496976" y="2252637"/>
                  <a:pt x="676439" y="2126084"/>
                  <a:pt x="676439" y="2126084"/>
                </a:cubicBezTo>
              </a:path>
            </a:pathLst>
          </a:custGeom>
          <a:effectLst>
            <a:glow rad="1397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ounded Rectangle 40"/>
          <p:cNvSpPr/>
          <p:nvPr/>
        </p:nvSpPr>
        <p:spPr>
          <a:xfrm>
            <a:off x="1626327" y="3872384"/>
            <a:ext cx="828293"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err="1" smtClean="0">
                <a:solidFill>
                  <a:schemeClr val="tx1"/>
                </a:solidFill>
              </a:rPr>
              <a:t>sp</a:t>
            </a:r>
            <a:endParaRPr lang="en-US" sz="4000" dirty="0">
              <a:solidFill>
                <a:schemeClr val="tx1"/>
              </a:solidFill>
            </a:endParaRPr>
          </a:p>
        </p:txBody>
      </p:sp>
      <p:pic>
        <p:nvPicPr>
          <p:cNvPr id="36" name="Picture 35"/>
          <p:cNvPicPr>
            <a:picLocks noChangeAspect="1"/>
          </p:cNvPicPr>
          <p:nvPr/>
        </p:nvPicPr>
        <p:blipFill>
          <a:blip r:embed="rId6">
            <a:extLst>
              <a:ext uri="{BEBA8EAE-BF5A-486C-A8C5-ECC9F3942E4B}">
                <a14:imgProps xmlns:a14="http://schemas.microsoft.com/office/drawing/2010/main">
                  <a14:imgLayer r:embed="rId7">
                    <a14:imgEffect>
                      <a14:backgroundRemoval t="9677" b="89919" l="27027" r="89189"/>
                    </a14:imgEffect>
                  </a14:imgLayer>
                </a14:imgProps>
              </a:ext>
            </a:extLst>
          </a:blip>
          <a:stretch>
            <a:fillRect/>
          </a:stretch>
        </p:blipFill>
        <p:spPr>
          <a:xfrm>
            <a:off x="8089984" y="3094429"/>
            <a:ext cx="1185581" cy="3973298"/>
          </a:xfrm>
          <a:prstGeom prst="rect">
            <a:avLst/>
          </a:prstGeom>
        </p:spPr>
      </p:pic>
      <p:pic>
        <p:nvPicPr>
          <p:cNvPr id="42" name="Picture 41"/>
          <p:cNvPicPr>
            <a:picLocks noChangeAspect="1"/>
          </p:cNvPicPr>
          <p:nvPr/>
        </p:nvPicPr>
        <p:blipFill>
          <a:blip r:embed="rId8" cstate="screen">
            <a:extLst>
              <a:ext uri="{BEBA8EAE-BF5A-486C-A8C5-ECC9F3942E4B}">
                <a14:imgProps xmlns:a14="http://schemas.microsoft.com/office/drawing/2010/main">
                  <a14:imgLayer r:embed="rId9">
                    <a14:imgEffect>
                      <a14:backgroundRemoval t="3223" b="98633" l="5625" r="94375"/>
                    </a14:imgEffect>
                  </a14:imgLayer>
                </a14:imgProps>
              </a:ext>
              <a:ext uri="{28A0092B-C50C-407E-A947-70E740481C1C}">
                <a14:useLocalDpi xmlns:a14="http://schemas.microsoft.com/office/drawing/2010/main"/>
              </a:ext>
            </a:extLst>
          </a:blip>
          <a:stretch>
            <a:fillRect/>
          </a:stretch>
        </p:blipFill>
        <p:spPr>
          <a:xfrm>
            <a:off x="-170650" y="4133410"/>
            <a:ext cx="1490486" cy="2384778"/>
          </a:xfrm>
          <a:prstGeom prst="rect">
            <a:avLst/>
          </a:prstGeom>
        </p:spPr>
      </p:pic>
      <p:pic>
        <p:nvPicPr>
          <p:cNvPr id="43" name="Picture 42"/>
          <p:cNvPicPr>
            <a:picLocks noChangeAspect="1"/>
          </p:cNvPicPr>
          <p:nvPr/>
        </p:nvPicPr>
        <p:blipFill>
          <a:blip r:embed="rId10">
            <a:extLst>
              <a:ext uri="{BEBA8EAE-BF5A-486C-A8C5-ECC9F3942E4B}">
                <a14:imgProps xmlns:a14="http://schemas.microsoft.com/office/drawing/2010/main">
                  <a14:imgLayer r:embed="rId11">
                    <a14:imgEffect>
                      <a14:backgroundRemoval t="9211" b="86513" l="14029" r="99101"/>
                    </a14:imgEffect>
                  </a14:imgLayer>
                </a14:imgProps>
              </a:ext>
            </a:extLst>
          </a:blip>
          <a:stretch>
            <a:fillRect/>
          </a:stretch>
        </p:blipFill>
        <p:spPr>
          <a:xfrm rot="2342988">
            <a:off x="1095747" y="6236092"/>
            <a:ext cx="1725332" cy="943347"/>
          </a:xfrm>
          <a:prstGeom prst="rect">
            <a:avLst/>
          </a:prstGeom>
        </p:spPr>
      </p:pic>
    </p:spTree>
    <p:extLst>
      <p:ext uri="{BB962C8B-B14F-4D97-AF65-F5344CB8AC3E}">
        <p14:creationId xmlns:p14="http://schemas.microsoft.com/office/powerpoint/2010/main" val="215990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3714164"/>
            <a:ext cx="7575596" cy="25462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grpSp>
          <p:nvGrpSpPr>
            <p:cNvPr id="13" name="Group 12"/>
            <p:cNvGrpSpPr/>
            <p:nvPr/>
          </p:nvGrpSpPr>
          <p:grpSpPr>
            <a:xfrm>
              <a:off x="874889" y="4900934"/>
              <a:ext cx="7575596" cy="1639028"/>
              <a:chOff x="874889" y="3860511"/>
              <a:chExt cx="7575596" cy="1639028"/>
            </a:xfrm>
          </p:grpSpPr>
          <p:sp>
            <p:nvSpPr>
              <p:cNvPr id="12" name="Rounded Rectangle 11"/>
              <p:cNvSpPr/>
              <p:nvPr/>
            </p:nvSpPr>
            <p:spPr>
              <a:xfrm>
                <a:off x="874889" y="3860511"/>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Rounded Rectangle 2"/>
              <p:cNvSpPr/>
              <p:nvPr/>
            </p:nvSpPr>
            <p:spPr>
              <a:xfrm>
                <a:off x="954901" y="3873750"/>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3" name="Rounded Rectangle 22"/>
              <p:cNvSpPr/>
              <p:nvPr/>
            </p:nvSpPr>
            <p:spPr>
              <a:xfrm>
                <a:off x="5875045" y="3873750"/>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 name="TextBox 3"/>
              <p:cNvSpPr txBox="1"/>
              <p:nvPr/>
            </p:nvSpPr>
            <p:spPr>
              <a:xfrm>
                <a:off x="1605966" y="3965809"/>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24" name="TextBox 23"/>
              <p:cNvSpPr txBox="1"/>
              <p:nvPr/>
            </p:nvSpPr>
            <p:spPr>
              <a:xfrm>
                <a:off x="3592249" y="3989567"/>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26" name="TextBox 25"/>
              <p:cNvSpPr txBox="1"/>
              <p:nvPr/>
            </p:nvSpPr>
            <p:spPr>
              <a:xfrm>
                <a:off x="6616596" y="3972479"/>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grpSp>
        <p:sp>
          <p:nvSpPr>
            <p:cNvPr id="5" name="TextBox 4"/>
            <p:cNvSpPr txBox="1"/>
            <p:nvPr/>
          </p:nvSpPr>
          <p:spPr>
            <a:xfrm>
              <a:off x="1023635" y="570085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dirty="0" err="1" smtClean="0">
                  <a:effectLst/>
                </a:rPr>
                <a:t>sp</a:t>
              </a:r>
              <a:endParaRPr lang="en-US" sz="3600" dirty="0">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err="1" smtClean="0"/>
                <a:t>bl</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err="1" smtClean="0"/>
                <a:t>tw</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err="1" smtClean="0"/>
                <a:t>tr</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b="1" dirty="0" err="1" smtClean="0">
                  <a:effectLst>
                    <a:glow rad="139700">
                      <a:schemeClr val="accent3">
                        <a:satMod val="175000"/>
                        <a:alpha val="40000"/>
                      </a:schemeClr>
                    </a:glow>
                  </a:effectLst>
                </a:rPr>
                <a:t>lt</a:t>
              </a:r>
              <a:endParaRPr lang="en-US" sz="2800" b="1" dirty="0">
                <a:effectLst>
                  <a:glow rad="139700">
                    <a:schemeClr val="accent3">
                      <a:satMod val="175000"/>
                      <a:alpha val="40000"/>
                    </a:schemeClr>
                  </a:glow>
                </a:effectLst>
              </a:endParaRPr>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err="1" smtClean="0"/>
                <a:t>sw</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err="1" smtClean="0"/>
                <a:t>sn</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1" name="Rounded Rectangle 40"/>
          <p:cNvSpPr/>
          <p:nvPr/>
        </p:nvSpPr>
        <p:spPr>
          <a:xfrm>
            <a:off x="1626327" y="3872384"/>
            <a:ext cx="828293"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err="1" smtClean="0">
                <a:solidFill>
                  <a:schemeClr val="tx1"/>
                </a:solidFill>
              </a:rPr>
              <a:t>sp</a:t>
            </a:r>
            <a:endParaRPr lang="en-US" sz="4000" dirty="0">
              <a:solidFill>
                <a:schemeClr val="tx1"/>
              </a:solidFill>
            </a:endParaRPr>
          </a:p>
        </p:txBody>
      </p:sp>
      <p:sp>
        <p:nvSpPr>
          <p:cNvPr id="25" name="Rounded Rectangle 24"/>
          <p:cNvSpPr/>
          <p:nvPr/>
        </p:nvSpPr>
        <p:spPr>
          <a:xfrm>
            <a:off x="2763957" y="3872384"/>
            <a:ext cx="828292"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smtClean="0">
                <a:solidFill>
                  <a:schemeClr val="tx1"/>
                </a:solidFill>
              </a:rPr>
              <a:t>i</a:t>
            </a:r>
            <a:endParaRPr lang="en-US" sz="4000" dirty="0">
              <a:solidFill>
                <a:schemeClr val="tx1"/>
              </a:solidFill>
            </a:endParaRPr>
          </a:p>
        </p:txBody>
      </p:sp>
      <p:sp>
        <p:nvSpPr>
          <p:cNvPr id="35" name="Rounded Rectangle 34"/>
          <p:cNvSpPr/>
          <p:nvPr/>
        </p:nvSpPr>
        <p:spPr>
          <a:xfrm>
            <a:off x="3824018" y="3858390"/>
            <a:ext cx="828293"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err="1" smtClean="0">
                <a:solidFill>
                  <a:schemeClr val="tx1"/>
                </a:solidFill>
              </a:rPr>
              <a:t>lt</a:t>
            </a:r>
            <a:endParaRPr lang="en-US" sz="4000" dirty="0">
              <a:solidFill>
                <a:schemeClr val="tx1"/>
              </a:solidFill>
            </a:endParaRPr>
          </a:p>
        </p:txBody>
      </p:sp>
      <p:pic>
        <p:nvPicPr>
          <p:cNvPr id="42" name="Picture 41"/>
          <p:cNvPicPr>
            <a:picLocks noChangeAspect="1"/>
          </p:cNvPicPr>
          <p:nvPr/>
        </p:nvPicPr>
        <p:blipFill>
          <a:blip r:embed="rId6" cstate="screen">
            <a:extLst>
              <a:ext uri="{BEBA8EAE-BF5A-486C-A8C5-ECC9F3942E4B}">
                <a14:imgProps xmlns:a14="http://schemas.microsoft.com/office/drawing/2010/main">
                  <a14:imgLayer r:embed="rId7">
                    <a14:imgEffect>
                      <a14:backgroundRemoval t="3223" b="98633" l="5625" r="94375"/>
                    </a14:imgEffect>
                  </a14:imgLayer>
                </a14:imgProps>
              </a:ext>
              <a:ext uri="{28A0092B-C50C-407E-A947-70E740481C1C}">
                <a14:useLocalDpi xmlns:a14="http://schemas.microsoft.com/office/drawing/2010/main"/>
              </a:ext>
            </a:extLst>
          </a:blip>
          <a:stretch>
            <a:fillRect/>
          </a:stretch>
        </p:blipFill>
        <p:spPr>
          <a:xfrm>
            <a:off x="-170650" y="4133410"/>
            <a:ext cx="1490486" cy="2384778"/>
          </a:xfrm>
          <a:prstGeom prst="rect">
            <a:avLst/>
          </a:prstGeom>
        </p:spPr>
      </p:pic>
      <p:sp>
        <p:nvSpPr>
          <p:cNvPr id="43" name="Freeform 42"/>
          <p:cNvSpPr/>
          <p:nvPr/>
        </p:nvSpPr>
        <p:spPr>
          <a:xfrm rot="19730066" flipH="1">
            <a:off x="4592304" y="4400361"/>
            <a:ext cx="311183" cy="1845905"/>
          </a:xfrm>
          <a:custGeom>
            <a:avLst/>
            <a:gdLst>
              <a:gd name="connsiteX0" fmla="*/ 0 w 1596597"/>
              <a:gd name="connsiteY0" fmla="*/ 0 h 2186654"/>
              <a:gd name="connsiteX1" fmla="*/ 1587560 w 1596597"/>
              <a:gd name="connsiteY1" fmla="*/ 1449603 h 2186654"/>
              <a:gd name="connsiteX2" fmla="*/ 648829 w 1596597"/>
              <a:gd name="connsiteY2" fmla="*/ 2139890 h 2186654"/>
              <a:gd name="connsiteX3" fmla="*/ 676439 w 1596597"/>
              <a:gd name="connsiteY3" fmla="*/ 2126084 h 2186654"/>
            </a:gdLst>
            <a:ahLst/>
            <a:cxnLst>
              <a:cxn ang="0">
                <a:pos x="connsiteX0" y="connsiteY0"/>
              </a:cxn>
              <a:cxn ang="0">
                <a:pos x="connsiteX1" y="connsiteY1"/>
              </a:cxn>
              <a:cxn ang="0">
                <a:pos x="connsiteX2" y="connsiteY2"/>
              </a:cxn>
              <a:cxn ang="0">
                <a:pos x="connsiteX3" y="connsiteY3"/>
              </a:cxn>
            </a:cxnLst>
            <a:rect l="l" t="t" r="r" b="b"/>
            <a:pathLst>
              <a:path w="1596597" h="2186654">
                <a:moveTo>
                  <a:pt x="0" y="0"/>
                </a:moveTo>
                <a:cubicBezTo>
                  <a:pt x="739711" y="546477"/>
                  <a:pt x="1479422" y="1092955"/>
                  <a:pt x="1587560" y="1449603"/>
                </a:cubicBezTo>
                <a:cubicBezTo>
                  <a:pt x="1695698" y="1806251"/>
                  <a:pt x="800682" y="2027143"/>
                  <a:pt x="648829" y="2139890"/>
                </a:cubicBezTo>
                <a:cubicBezTo>
                  <a:pt x="496976" y="2252637"/>
                  <a:pt x="676439" y="2126084"/>
                  <a:pt x="676439" y="2126084"/>
                </a:cubicBezTo>
              </a:path>
            </a:pathLst>
          </a:custGeom>
          <a:effectLst>
            <a:glow rad="1397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4" name="Picture 43"/>
          <p:cNvPicPr>
            <a:picLocks noChangeAspect="1"/>
          </p:cNvPicPr>
          <p:nvPr/>
        </p:nvPicPr>
        <p:blipFill>
          <a:blip r:embed="rId8">
            <a:extLst>
              <a:ext uri="{BEBA8EAE-BF5A-486C-A8C5-ECC9F3942E4B}">
                <a14:imgProps xmlns:a14="http://schemas.microsoft.com/office/drawing/2010/main">
                  <a14:imgLayer r:embed="rId9">
                    <a14:imgEffect>
                      <a14:backgroundRemoval t="9211" b="86513" l="14029" r="99101"/>
                    </a14:imgEffect>
                  </a14:imgLayer>
                </a14:imgProps>
              </a:ext>
            </a:extLst>
          </a:blip>
          <a:stretch>
            <a:fillRect/>
          </a:stretch>
        </p:blipFill>
        <p:spPr>
          <a:xfrm rot="2342988">
            <a:off x="4786832" y="6275567"/>
            <a:ext cx="1725332" cy="943347"/>
          </a:xfrm>
          <a:prstGeom prst="rect">
            <a:avLst/>
          </a:prstGeom>
        </p:spPr>
      </p:pic>
      <p:pic>
        <p:nvPicPr>
          <p:cNvPr id="45" name="Picture 44"/>
          <p:cNvPicPr>
            <a:picLocks noChangeAspect="1"/>
          </p:cNvPicPr>
          <p:nvPr/>
        </p:nvPicPr>
        <p:blipFill>
          <a:blip r:embed="rId10">
            <a:extLst>
              <a:ext uri="{BEBA8EAE-BF5A-486C-A8C5-ECC9F3942E4B}">
                <a14:imgProps xmlns:a14="http://schemas.microsoft.com/office/drawing/2010/main">
                  <a14:imgLayer r:embed="rId11">
                    <a14:imgEffect>
                      <a14:backgroundRemoval t="9677" b="89919" l="27027" r="89189"/>
                    </a14:imgEffect>
                  </a14:imgLayer>
                </a14:imgProps>
              </a:ext>
            </a:extLst>
          </a:blip>
          <a:stretch>
            <a:fillRect/>
          </a:stretch>
        </p:blipFill>
        <p:spPr>
          <a:xfrm>
            <a:off x="8094722" y="3113878"/>
            <a:ext cx="1185581" cy="3973298"/>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45886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3714164"/>
            <a:ext cx="7575596" cy="25462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grpSp>
          <p:nvGrpSpPr>
            <p:cNvPr id="13" name="Group 12"/>
            <p:cNvGrpSpPr/>
            <p:nvPr/>
          </p:nvGrpSpPr>
          <p:grpSpPr>
            <a:xfrm>
              <a:off x="874889" y="4900934"/>
              <a:ext cx="7575596" cy="1639028"/>
              <a:chOff x="874889" y="3860511"/>
              <a:chExt cx="7575596" cy="1639028"/>
            </a:xfrm>
          </p:grpSpPr>
          <p:sp>
            <p:nvSpPr>
              <p:cNvPr id="12" name="Rounded Rectangle 11"/>
              <p:cNvSpPr/>
              <p:nvPr/>
            </p:nvSpPr>
            <p:spPr>
              <a:xfrm>
                <a:off x="874889" y="3860511"/>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Rounded Rectangle 2"/>
              <p:cNvSpPr/>
              <p:nvPr/>
            </p:nvSpPr>
            <p:spPr>
              <a:xfrm>
                <a:off x="954901" y="3873750"/>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3" name="Rounded Rectangle 22"/>
              <p:cNvSpPr/>
              <p:nvPr/>
            </p:nvSpPr>
            <p:spPr>
              <a:xfrm>
                <a:off x="5875045" y="3873750"/>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 name="TextBox 3"/>
              <p:cNvSpPr txBox="1"/>
              <p:nvPr/>
            </p:nvSpPr>
            <p:spPr>
              <a:xfrm>
                <a:off x="1605966" y="3965809"/>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24" name="TextBox 23"/>
              <p:cNvSpPr txBox="1"/>
              <p:nvPr/>
            </p:nvSpPr>
            <p:spPr>
              <a:xfrm>
                <a:off x="3592249" y="3989567"/>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26" name="TextBox 25"/>
              <p:cNvSpPr txBox="1"/>
              <p:nvPr/>
            </p:nvSpPr>
            <p:spPr>
              <a:xfrm>
                <a:off x="6616596" y="3972479"/>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grpSp>
        <p:sp>
          <p:nvSpPr>
            <p:cNvPr id="5" name="TextBox 4"/>
            <p:cNvSpPr txBox="1"/>
            <p:nvPr/>
          </p:nvSpPr>
          <p:spPr>
            <a:xfrm>
              <a:off x="1023635" y="570085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err="1" smtClean="0">
                  <a:effectLst>
                    <a:glow rad="139700">
                      <a:schemeClr val="accent3">
                        <a:satMod val="175000"/>
                        <a:alpha val="40000"/>
                      </a:schemeClr>
                    </a:glow>
                  </a:effectLst>
                </a:rPr>
                <a:t>sp</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err="1" smtClean="0"/>
                <a:t>bl</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err="1" smtClean="0"/>
                <a:t>tw</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err="1" smtClean="0"/>
                <a:t>tr</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err="1" smtClean="0"/>
                <a:t>fl</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err="1" smtClean="0"/>
                <a:t>sw</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err="1" smtClean="0"/>
                <a:t>sn</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2" name="Explosion 2 41"/>
          <p:cNvSpPr/>
          <p:nvPr/>
        </p:nvSpPr>
        <p:spPr>
          <a:xfrm>
            <a:off x="1214828" y="3252769"/>
            <a:ext cx="3942781" cy="2243667"/>
          </a:xfrm>
          <a:prstGeom prst="irregularSeal2">
            <a:avLst/>
          </a:prstGeom>
          <a:effectLst>
            <a:glow rad="228600">
              <a:schemeClr val="accent3">
                <a:satMod val="175000"/>
                <a:alpha val="40000"/>
              </a:schemeClr>
            </a:glow>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1" name="Rounded Rectangle 40"/>
          <p:cNvSpPr/>
          <p:nvPr/>
        </p:nvSpPr>
        <p:spPr>
          <a:xfrm>
            <a:off x="1626327" y="3872384"/>
            <a:ext cx="828293"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err="1" smtClean="0">
                <a:solidFill>
                  <a:schemeClr val="tx1"/>
                </a:solidFill>
              </a:rPr>
              <a:t>sp</a:t>
            </a:r>
            <a:endParaRPr lang="en-US" sz="4000" dirty="0">
              <a:solidFill>
                <a:schemeClr val="tx1"/>
              </a:solidFill>
            </a:endParaRPr>
          </a:p>
        </p:txBody>
      </p:sp>
      <p:sp>
        <p:nvSpPr>
          <p:cNvPr id="25" name="Rounded Rectangle 24"/>
          <p:cNvSpPr/>
          <p:nvPr/>
        </p:nvSpPr>
        <p:spPr>
          <a:xfrm>
            <a:off x="2763957" y="3872384"/>
            <a:ext cx="828292"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smtClean="0">
                <a:solidFill>
                  <a:schemeClr val="tx1"/>
                </a:solidFill>
              </a:rPr>
              <a:t>i</a:t>
            </a:r>
            <a:endParaRPr lang="en-US" sz="4000" dirty="0">
              <a:solidFill>
                <a:schemeClr val="tx1"/>
              </a:solidFill>
            </a:endParaRPr>
          </a:p>
        </p:txBody>
      </p:sp>
      <p:sp>
        <p:nvSpPr>
          <p:cNvPr id="35" name="Rounded Rectangle 34"/>
          <p:cNvSpPr/>
          <p:nvPr/>
        </p:nvSpPr>
        <p:spPr>
          <a:xfrm>
            <a:off x="3824018" y="3858390"/>
            <a:ext cx="828293"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err="1" smtClean="0">
                <a:solidFill>
                  <a:schemeClr val="tx1"/>
                </a:solidFill>
              </a:rPr>
              <a:t>lt</a:t>
            </a:r>
            <a:endParaRPr lang="en-US" sz="4000" dirty="0">
              <a:solidFill>
                <a:schemeClr val="tx1"/>
              </a:solidFill>
            </a:endParaRPr>
          </a:p>
        </p:txBody>
      </p:sp>
      <p:pic>
        <p:nvPicPr>
          <p:cNvPr id="34" name="Picture 33"/>
          <p:cNvPicPr>
            <a:picLocks noChangeAspect="1"/>
          </p:cNvPicPr>
          <p:nvPr/>
        </p:nvPicPr>
        <p:blipFill>
          <a:blip r:embed="rId6">
            <a:extLst>
              <a:ext uri="{BEBA8EAE-BF5A-486C-A8C5-ECC9F3942E4B}">
                <a14:imgProps xmlns:a14="http://schemas.microsoft.com/office/drawing/2010/main">
                  <a14:imgLayer r:embed="rId7">
                    <a14:imgEffect>
                      <a14:backgroundRemoval t="9677" b="89919" l="27027" r="89189"/>
                    </a14:imgEffect>
                  </a14:imgLayer>
                </a14:imgProps>
              </a:ext>
            </a:extLst>
          </a:blip>
          <a:stretch>
            <a:fillRect/>
          </a:stretch>
        </p:blipFill>
        <p:spPr>
          <a:xfrm>
            <a:off x="8089984" y="3094429"/>
            <a:ext cx="1185581" cy="3973298"/>
          </a:xfrm>
          <a:prstGeom prst="rect">
            <a:avLst/>
          </a:prstGeom>
          <a:effectLst/>
        </p:spPr>
      </p:pic>
      <p:pic>
        <p:nvPicPr>
          <p:cNvPr id="36" name="Picture 35"/>
          <p:cNvPicPr>
            <a:picLocks noChangeAspect="1"/>
          </p:cNvPicPr>
          <p:nvPr/>
        </p:nvPicPr>
        <p:blipFill>
          <a:blip r:embed="rId8" cstate="screen">
            <a:extLst>
              <a:ext uri="{BEBA8EAE-BF5A-486C-A8C5-ECC9F3942E4B}">
                <a14:imgProps xmlns:a14="http://schemas.microsoft.com/office/drawing/2010/main">
                  <a14:imgLayer r:embed="rId9">
                    <a14:imgEffect>
                      <a14:backgroundRemoval t="3223" b="98633" l="5625" r="94375"/>
                    </a14:imgEffect>
                  </a14:imgLayer>
                </a14:imgProps>
              </a:ext>
              <a:ext uri="{28A0092B-C50C-407E-A947-70E740481C1C}">
                <a14:useLocalDpi xmlns:a14="http://schemas.microsoft.com/office/drawing/2010/main"/>
              </a:ext>
            </a:extLst>
          </a:blip>
          <a:stretch>
            <a:fillRect/>
          </a:stretch>
        </p:blipFill>
        <p:spPr>
          <a:xfrm>
            <a:off x="-170650" y="4133410"/>
            <a:ext cx="1490486" cy="2384778"/>
          </a:xfrm>
          <a:prstGeom prst="rect">
            <a:avLst/>
          </a:prstGeom>
        </p:spPr>
      </p:pic>
    </p:spTree>
    <p:extLst>
      <p:ext uri="{BB962C8B-B14F-4D97-AF65-F5344CB8AC3E}">
        <p14:creationId xmlns:p14="http://schemas.microsoft.com/office/powerpoint/2010/main" val="211878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Mechanic 2 </a:t>
            </a:r>
            <a:br>
              <a:rPr lang="en-US" dirty="0" smtClean="0"/>
            </a:br>
            <a:r>
              <a:rPr lang="en-US" dirty="0" smtClean="0"/>
              <a:t>Updates</a:t>
            </a:r>
            <a:endParaRPr lang="en-US" dirty="0"/>
          </a:p>
        </p:txBody>
      </p:sp>
      <p:sp>
        <p:nvSpPr>
          <p:cNvPr id="3" name="Subtitle 2"/>
          <p:cNvSpPr>
            <a:spLocks noGrp="1"/>
          </p:cNvSpPr>
          <p:nvPr>
            <p:ph type="subTitle" idx="1"/>
          </p:nvPr>
        </p:nvSpPr>
        <p:spPr/>
        <p:txBody>
          <a:bodyPr/>
          <a:lstStyle/>
          <a:p>
            <a:r>
              <a:rPr lang="en-US" dirty="0" smtClean="0"/>
              <a:t>Invest (“Give”)</a:t>
            </a:r>
            <a:endParaRPr lang="en-US" dirty="0"/>
          </a:p>
        </p:txBody>
      </p:sp>
    </p:spTree>
    <p:extLst>
      <p:ext uri="{BB962C8B-B14F-4D97-AF65-F5344CB8AC3E}">
        <p14:creationId xmlns:p14="http://schemas.microsoft.com/office/powerpoint/2010/main" val="300223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4592398"/>
            <a:ext cx="7575596" cy="16680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1113065" y="5772405"/>
              <a:ext cx="796162" cy="523220"/>
            </a:xfrm>
            <a:prstGeom prst="rect">
              <a:avLst/>
            </a:prstGeom>
            <a:noFill/>
          </p:spPr>
          <p:txBody>
            <a:bodyPr wrap="square" rtlCol="0">
              <a:spAutoFit/>
            </a:bodyPr>
            <a:lstStyle/>
            <a:p>
              <a:r>
                <a:rPr lang="en-US" sz="2800" dirty="0" smtClean="0"/>
                <a:t>fill</a:t>
              </a:r>
              <a:endParaRPr lang="en-US" sz="2800" dirty="0"/>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5" name="Rounded Rectangle 44"/>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6" name="Rounded Rectangle 45"/>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7" name="TextBox 46"/>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8" name="TextBox 47"/>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9" name="TextBox 48"/>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Tree>
    <p:extLst>
      <p:ext uri="{BB962C8B-B14F-4D97-AF65-F5344CB8AC3E}">
        <p14:creationId xmlns:p14="http://schemas.microsoft.com/office/powerpoint/2010/main" val="209750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4592398"/>
            <a:ext cx="7575596" cy="16680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grpSp>
          <p:nvGrpSpPr>
            <p:cNvPr id="13" name="Group 12"/>
            <p:cNvGrpSpPr/>
            <p:nvPr/>
          </p:nvGrpSpPr>
          <p:grpSpPr>
            <a:xfrm>
              <a:off x="874889" y="4900934"/>
              <a:ext cx="7575596" cy="1639028"/>
              <a:chOff x="874889" y="3860511"/>
              <a:chExt cx="7575596" cy="1639028"/>
            </a:xfrm>
          </p:grpSpPr>
          <p:sp>
            <p:nvSpPr>
              <p:cNvPr id="12" name="Rounded Rectangle 11"/>
              <p:cNvSpPr/>
              <p:nvPr/>
            </p:nvSpPr>
            <p:spPr>
              <a:xfrm>
                <a:off x="874889" y="3860511"/>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TextBox 3"/>
              <p:cNvSpPr txBox="1"/>
              <p:nvPr/>
            </p:nvSpPr>
            <p:spPr>
              <a:xfrm>
                <a:off x="1324416" y="3984295"/>
                <a:ext cx="1275845" cy="461665"/>
              </a:xfrm>
              <a:prstGeom prst="rect">
                <a:avLst/>
              </a:prstGeom>
              <a:noFill/>
            </p:spPr>
            <p:txBody>
              <a:bodyPr wrap="square" rtlCol="0">
                <a:spAutoFit/>
              </a:bodyPr>
              <a:lstStyle/>
              <a:p>
                <a:r>
                  <a:rPr lang="en-US" sz="2400" b="1" dirty="0" smtClean="0">
                    <a:latin typeface="+mj-lt"/>
                  </a:rPr>
                  <a:t>Filter 1</a:t>
                </a:r>
                <a:endParaRPr lang="en-US" sz="2400" b="1" dirty="0">
                  <a:latin typeface="+mj-lt"/>
                </a:endParaRPr>
              </a:p>
            </p:txBody>
          </p:sp>
        </p:grpSp>
        <p:sp>
          <p:nvSpPr>
            <p:cNvPr id="5" name="TextBox 4"/>
            <p:cNvSpPr txBox="1"/>
            <p:nvPr/>
          </p:nvSpPr>
          <p:spPr>
            <a:xfrm>
              <a:off x="1023635" y="5700853"/>
              <a:ext cx="796162" cy="646331"/>
            </a:xfrm>
            <a:prstGeom prst="rect">
              <a:avLst/>
            </a:prstGeom>
            <a:noFill/>
          </p:spPr>
          <p:txBody>
            <a:bodyPr wrap="square" rtlCol="0">
              <a:spAutoFit/>
            </a:bodyPr>
            <a:lstStyle/>
            <a:p>
              <a:r>
                <a:rPr lang="en-US" sz="3600" b="1" dirty="0" smtClean="0">
                  <a:effectLst>
                    <a:glow rad="101600">
                      <a:schemeClr val="accent3">
                        <a:satMod val="175000"/>
                        <a:alpha val="40000"/>
                      </a:schemeClr>
                    </a:glow>
                  </a:effectLst>
                </a:rPr>
                <a:t>fill</a:t>
              </a:r>
              <a:endParaRPr lang="en-US" sz="3600" b="1" dirty="0">
                <a:effectLst>
                  <a:glow rad="1016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38946"/>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34408"/>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46766"/>
              <a:ext cx="1094041" cy="523220"/>
            </a:xfrm>
            <a:prstGeom prst="rect">
              <a:avLst/>
            </a:prstGeom>
            <a:noFill/>
          </p:spPr>
          <p:txBody>
            <a:bodyPr wrap="square" rtlCol="0">
              <a:spAutoFit/>
            </a:bodyPr>
            <a:lstStyle/>
            <a:p>
              <a:r>
                <a:rPr lang="en-US" sz="2800" dirty="0" smtClean="0"/>
                <a:t>honk</a:t>
              </a:r>
              <a:endParaRPr lang="en-US" sz="2800" dirty="0"/>
            </a:p>
          </p:txBody>
        </p:sp>
      </p:grpSp>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cxnSp>
        <p:nvCxnSpPr>
          <p:cNvPr id="9" name="Straight Connector 8"/>
          <p:cNvCxnSpPr/>
          <p:nvPr/>
        </p:nvCxnSpPr>
        <p:spPr>
          <a:xfrm>
            <a:off x="4178002" y="870345"/>
            <a:ext cx="941331" cy="0"/>
          </a:xfrm>
          <a:prstGeom prst="line">
            <a:avLst/>
          </a:prstGeom>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1" name="Rounded Rectangle 40"/>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2" name="TextBox 41"/>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3" name="TextBox 42"/>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4" name="TextBox 43"/>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grpSp>
        <p:nvGrpSpPr>
          <p:cNvPr id="8" name="Group 7"/>
          <p:cNvGrpSpPr/>
          <p:nvPr/>
        </p:nvGrpSpPr>
        <p:grpSpPr>
          <a:xfrm>
            <a:off x="2944972" y="2197426"/>
            <a:ext cx="2372782" cy="410594"/>
            <a:chOff x="2944972" y="2197426"/>
            <a:chExt cx="2372782" cy="410594"/>
          </a:xfrm>
        </p:grpSpPr>
        <p:cxnSp>
          <p:nvCxnSpPr>
            <p:cNvPr id="7" name="Straight Connector 6"/>
            <p:cNvCxnSpPr/>
            <p:nvPr/>
          </p:nvCxnSpPr>
          <p:spPr>
            <a:xfrm>
              <a:off x="3556809" y="2457820"/>
              <a:ext cx="119017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44972" y="2238688"/>
              <a:ext cx="611837" cy="369332"/>
            </a:xfrm>
            <a:prstGeom prst="rect">
              <a:avLst/>
            </a:prstGeom>
            <a:noFill/>
          </p:spPr>
          <p:txBody>
            <a:bodyPr wrap="square" rtlCol="0">
              <a:spAutoFit/>
            </a:bodyPr>
            <a:lstStyle/>
            <a:p>
              <a:r>
                <a:rPr lang="en-US" dirty="0" smtClean="0">
                  <a:solidFill>
                    <a:schemeClr val="bg1"/>
                  </a:solidFill>
                </a:rPr>
                <a:t>Say</a:t>
              </a:r>
              <a:endParaRPr lang="en-US" dirty="0">
                <a:solidFill>
                  <a:schemeClr val="bg1"/>
                </a:solidFill>
              </a:endParaRPr>
            </a:p>
          </p:txBody>
        </p:sp>
        <p:sp>
          <p:nvSpPr>
            <p:cNvPr id="34" name="TextBox 33"/>
            <p:cNvSpPr txBox="1"/>
            <p:nvPr/>
          </p:nvSpPr>
          <p:spPr>
            <a:xfrm>
              <a:off x="4705917" y="2197426"/>
              <a:ext cx="611837" cy="369332"/>
            </a:xfrm>
            <a:prstGeom prst="rect">
              <a:avLst/>
            </a:prstGeom>
            <a:noFill/>
          </p:spPr>
          <p:txBody>
            <a:bodyPr wrap="square" rtlCol="0">
              <a:spAutoFit/>
            </a:bodyPr>
            <a:lstStyle/>
            <a:p>
              <a:r>
                <a:rPr lang="en-US" dirty="0" smtClean="0">
                  <a:solidFill>
                    <a:schemeClr val="bg1"/>
                  </a:solidFill>
                </a:rPr>
                <a:t>Give</a:t>
              </a:r>
              <a:endParaRPr lang="en-US" dirty="0">
                <a:solidFill>
                  <a:schemeClr val="bg1"/>
                </a:solidFill>
              </a:endParaRPr>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87884" y="1727487"/>
            <a:ext cx="1190171" cy="1460665"/>
          </a:xfrm>
          <a:prstGeom prst="rect">
            <a:avLst/>
          </a:prstGeom>
        </p:spPr>
      </p:pic>
    </p:spTree>
    <p:extLst>
      <p:ext uri="{BB962C8B-B14F-4D97-AF65-F5344CB8AC3E}">
        <p14:creationId xmlns:p14="http://schemas.microsoft.com/office/powerpoint/2010/main" val="131365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25936" y="174349"/>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1023635" y="570085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smtClean="0">
                  <a:effectLst>
                    <a:glow rad="139700">
                      <a:schemeClr val="accent3">
                        <a:satMod val="175000"/>
                        <a:alpha val="40000"/>
                      </a:schemeClr>
                    </a:glow>
                  </a:effectLst>
                </a:rPr>
                <a:t>fill</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0" name="Freeform 39"/>
          <p:cNvSpPr/>
          <p:nvPr/>
        </p:nvSpPr>
        <p:spPr>
          <a:xfrm rot="2976191">
            <a:off x="2375132" y="2583739"/>
            <a:ext cx="1428585" cy="3864963"/>
          </a:xfrm>
          <a:custGeom>
            <a:avLst/>
            <a:gdLst>
              <a:gd name="connsiteX0" fmla="*/ 0 w 1596597"/>
              <a:gd name="connsiteY0" fmla="*/ 0 h 2186654"/>
              <a:gd name="connsiteX1" fmla="*/ 1587560 w 1596597"/>
              <a:gd name="connsiteY1" fmla="*/ 1449603 h 2186654"/>
              <a:gd name="connsiteX2" fmla="*/ 648829 w 1596597"/>
              <a:gd name="connsiteY2" fmla="*/ 2139890 h 2186654"/>
              <a:gd name="connsiteX3" fmla="*/ 676439 w 1596597"/>
              <a:gd name="connsiteY3" fmla="*/ 2126084 h 2186654"/>
            </a:gdLst>
            <a:ahLst/>
            <a:cxnLst>
              <a:cxn ang="0">
                <a:pos x="connsiteX0" y="connsiteY0"/>
              </a:cxn>
              <a:cxn ang="0">
                <a:pos x="connsiteX1" y="connsiteY1"/>
              </a:cxn>
              <a:cxn ang="0">
                <a:pos x="connsiteX2" y="connsiteY2"/>
              </a:cxn>
              <a:cxn ang="0">
                <a:pos x="connsiteX3" y="connsiteY3"/>
              </a:cxn>
            </a:cxnLst>
            <a:rect l="l" t="t" r="r" b="b"/>
            <a:pathLst>
              <a:path w="1596597" h="2186654">
                <a:moveTo>
                  <a:pt x="0" y="0"/>
                </a:moveTo>
                <a:cubicBezTo>
                  <a:pt x="739711" y="546477"/>
                  <a:pt x="1479422" y="1092955"/>
                  <a:pt x="1587560" y="1449603"/>
                </a:cubicBezTo>
                <a:cubicBezTo>
                  <a:pt x="1695698" y="1806251"/>
                  <a:pt x="800682" y="2027143"/>
                  <a:pt x="648829" y="2139890"/>
                </a:cubicBezTo>
                <a:cubicBezTo>
                  <a:pt x="496976" y="2252637"/>
                  <a:pt x="676439" y="2126084"/>
                  <a:pt x="676439" y="2126084"/>
                </a:cubicBezTo>
              </a:path>
            </a:pathLst>
          </a:custGeom>
          <a:effectLst>
            <a:glow rad="1397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Rounded Rectangle 43"/>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5" name="Rounded Rectangle 44"/>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6" name="TextBox 45"/>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7" name="TextBox 46"/>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8" name="TextBox 47"/>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grpSp>
        <p:nvGrpSpPr>
          <p:cNvPr id="41" name="Group 40"/>
          <p:cNvGrpSpPr/>
          <p:nvPr/>
        </p:nvGrpSpPr>
        <p:grpSpPr>
          <a:xfrm>
            <a:off x="2944972" y="2197426"/>
            <a:ext cx="2372782" cy="410594"/>
            <a:chOff x="2944972" y="2197426"/>
            <a:chExt cx="2372782" cy="410594"/>
          </a:xfrm>
        </p:grpSpPr>
        <p:cxnSp>
          <p:nvCxnSpPr>
            <p:cNvPr id="42" name="Straight Connector 41"/>
            <p:cNvCxnSpPr/>
            <p:nvPr/>
          </p:nvCxnSpPr>
          <p:spPr>
            <a:xfrm>
              <a:off x="3556809" y="2457820"/>
              <a:ext cx="119017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944972" y="2238688"/>
              <a:ext cx="611837" cy="369332"/>
            </a:xfrm>
            <a:prstGeom prst="rect">
              <a:avLst/>
            </a:prstGeom>
            <a:noFill/>
          </p:spPr>
          <p:txBody>
            <a:bodyPr wrap="square" rtlCol="0">
              <a:spAutoFit/>
            </a:bodyPr>
            <a:lstStyle/>
            <a:p>
              <a:r>
                <a:rPr lang="en-US" dirty="0" smtClean="0">
                  <a:solidFill>
                    <a:schemeClr val="bg1"/>
                  </a:solidFill>
                </a:rPr>
                <a:t>Say</a:t>
              </a:r>
              <a:endParaRPr lang="en-US" dirty="0">
                <a:solidFill>
                  <a:schemeClr val="bg1"/>
                </a:solidFill>
              </a:endParaRPr>
            </a:p>
          </p:txBody>
        </p:sp>
        <p:sp>
          <p:nvSpPr>
            <p:cNvPr id="50" name="TextBox 49"/>
            <p:cNvSpPr txBox="1"/>
            <p:nvPr/>
          </p:nvSpPr>
          <p:spPr>
            <a:xfrm>
              <a:off x="4705917" y="2197426"/>
              <a:ext cx="611837" cy="369332"/>
            </a:xfrm>
            <a:prstGeom prst="rect">
              <a:avLst/>
            </a:prstGeom>
            <a:noFill/>
          </p:spPr>
          <p:txBody>
            <a:bodyPr wrap="square" rtlCol="0">
              <a:spAutoFit/>
            </a:bodyPr>
            <a:lstStyle/>
            <a:p>
              <a:r>
                <a:rPr lang="en-US" dirty="0" smtClean="0">
                  <a:solidFill>
                    <a:schemeClr val="bg1"/>
                  </a:solidFill>
                  <a:effectLst>
                    <a:glow rad="101600">
                      <a:schemeClr val="accent3">
                        <a:satMod val="175000"/>
                        <a:alpha val="40000"/>
                      </a:schemeClr>
                    </a:glow>
                  </a:effectLst>
                </a:rPr>
                <a:t>Give</a:t>
              </a:r>
              <a:endParaRPr lang="en-US" dirty="0">
                <a:solidFill>
                  <a:schemeClr val="bg1"/>
                </a:solidFill>
                <a:effectLst>
                  <a:glow rad="101600">
                    <a:schemeClr val="accent3">
                      <a:satMod val="175000"/>
                      <a:alpha val="40000"/>
                    </a:schemeClr>
                  </a:glow>
                </a:effectLst>
              </a:endParaRPr>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spTree>
    <p:extLst>
      <p:ext uri="{BB962C8B-B14F-4D97-AF65-F5344CB8AC3E}">
        <p14:creationId xmlns:p14="http://schemas.microsoft.com/office/powerpoint/2010/main" val="2289812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25936" y="174349"/>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2875970"/>
            <a:ext cx="7575596" cy="3577219"/>
            <a:chOff x="874889" y="2962743"/>
            <a:chExt cx="7575596" cy="3577219"/>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3634513" y="296274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smtClean="0">
                  <a:effectLst>
                    <a:glow rad="139700">
                      <a:schemeClr val="accent3">
                        <a:satMod val="175000"/>
                        <a:alpha val="40000"/>
                      </a:schemeClr>
                    </a:glow>
                  </a:effectLst>
                </a:rPr>
                <a:t>fill</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38171" y="1856422"/>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4" name="Rounded Rectangle 43"/>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5" name="Rounded Rectangle 44"/>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6" name="TextBox 45"/>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7" name="TextBox 46"/>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8" name="TextBox 47"/>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
        <p:nvSpPr>
          <p:cNvPr id="3" name="Oval 2"/>
          <p:cNvSpPr/>
          <p:nvPr/>
        </p:nvSpPr>
        <p:spPr>
          <a:xfrm>
            <a:off x="3804673" y="2490000"/>
            <a:ext cx="455842" cy="150598"/>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974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2" name="Rounded Rectangle 41"/>
          <p:cNvSpPr/>
          <p:nvPr/>
        </p:nvSpPr>
        <p:spPr>
          <a:xfrm>
            <a:off x="2924246" y="3139105"/>
            <a:ext cx="534251" cy="5750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f</a:t>
            </a:r>
          </a:p>
        </p:txBody>
      </p:sp>
      <p:sp>
        <p:nvSpPr>
          <p:cNvPr id="43" name="Rounded Rectangle 42"/>
          <p:cNvSpPr/>
          <p:nvPr/>
        </p:nvSpPr>
        <p:spPr>
          <a:xfrm>
            <a:off x="4375956" y="3297091"/>
            <a:ext cx="771323" cy="569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ill</a:t>
            </a:r>
            <a:endParaRPr lang="en-US" sz="2800" dirty="0">
              <a:solidFill>
                <a:schemeClr val="tx1"/>
              </a:solidFill>
            </a:endParaRPr>
          </a:p>
        </p:txBody>
      </p:sp>
      <p:sp>
        <p:nvSpPr>
          <p:cNvPr id="40" name="Rounded Rectangle 39"/>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1" name="Rounded Rectangle 40"/>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4" name="TextBox 43"/>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5" name="TextBox 44"/>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6" name="TextBox 45"/>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Tree>
    <p:extLst>
      <p:ext uri="{BB962C8B-B14F-4D97-AF65-F5344CB8AC3E}">
        <p14:creationId xmlns:p14="http://schemas.microsoft.com/office/powerpoint/2010/main" val="323586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Mechanic 2 </a:t>
            </a:r>
            <a:br>
              <a:rPr lang="en-US" dirty="0" smtClean="0"/>
            </a:br>
            <a:r>
              <a:rPr lang="en-US" dirty="0" smtClean="0"/>
              <a:t>Updates</a:t>
            </a:r>
            <a:endParaRPr lang="en-US" dirty="0"/>
          </a:p>
        </p:txBody>
      </p:sp>
      <p:sp>
        <p:nvSpPr>
          <p:cNvPr id="3" name="Subtitle 2"/>
          <p:cNvSpPr>
            <a:spLocks noGrp="1"/>
          </p:cNvSpPr>
          <p:nvPr>
            <p:ph type="subTitle" idx="1"/>
          </p:nvPr>
        </p:nvSpPr>
        <p:spPr/>
        <p:txBody>
          <a:bodyPr/>
          <a:lstStyle/>
          <a:p>
            <a:r>
              <a:rPr lang="en-US" dirty="0" smtClean="0"/>
              <a:t>Use</a:t>
            </a:r>
            <a:endParaRPr lang="en-US" dirty="0"/>
          </a:p>
        </p:txBody>
      </p:sp>
    </p:spTree>
    <p:extLst>
      <p:ext uri="{BB962C8B-B14F-4D97-AF65-F5344CB8AC3E}">
        <p14:creationId xmlns:p14="http://schemas.microsoft.com/office/powerpoint/2010/main" val="105111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1023635" y="570085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smtClean="0">
                  <a:effectLst>
                    <a:glow rad="139700">
                      <a:schemeClr val="accent3">
                        <a:satMod val="175000"/>
                        <a:alpha val="40000"/>
                      </a:schemeClr>
                    </a:glow>
                  </a:effectLst>
                </a:rPr>
                <a:t>fill</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sp>
        <p:nvSpPr>
          <p:cNvPr id="41" name="Rounded Rectangular Callout 40"/>
          <p:cNvSpPr/>
          <p:nvPr/>
        </p:nvSpPr>
        <p:spPr>
          <a:xfrm>
            <a:off x="4609348" y="227766"/>
            <a:ext cx="3283093" cy="904397"/>
          </a:xfrm>
          <a:prstGeom prst="wedgeRoundRectCallout">
            <a:avLst>
              <a:gd name="adj1" fmla="val -75346"/>
              <a:gd name="adj2" fmla="val 4829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Help! </a:t>
            </a:r>
          </a:p>
          <a:p>
            <a:r>
              <a:rPr lang="en-US" dirty="0" smtClean="0"/>
              <a:t>I need to ____ up this cup.</a:t>
            </a:r>
            <a:endParaRPr lang="en-US" dirty="0"/>
          </a:p>
        </p:txBody>
      </p:sp>
      <p:pic>
        <p:nvPicPr>
          <p:cNvPr id="42" name="Picture 41"/>
          <p:cNvPicPr>
            <a:picLocks noChangeAspect="1"/>
          </p:cNvPicPr>
          <p:nvPr/>
        </p:nvPicPr>
        <p:blipFill>
          <a:blip r:embed="rId4" cstate="screen">
            <a:extLst>
              <a:ext uri="{BEBA8EAE-BF5A-486C-A8C5-ECC9F3942E4B}">
                <a14:imgProps xmlns:a14="http://schemas.microsoft.com/office/drawing/2010/main">
                  <a14:imgLayer r:embed="rId5">
                    <a14:imgEffect>
                      <a14:backgroundRemoval t="0" b="100000" l="0" r="100000">
                        <a14:foregroundMark x1="50000" y1="10600" x2="50000" y2="10600"/>
                        <a14:foregroundMark x1="39362" y1="21013" x2="39362" y2="21013"/>
                        <a14:foregroundMark x1="56383" y1="22420" x2="56383" y2="22420"/>
                        <a14:foregroundMark x1="22766" y1="43996" x2="22766" y2="43996"/>
                        <a14:foregroundMark x1="78723" y1="42589" x2="78723" y2="42589"/>
                        <a14:foregroundMark x1="70426" y1="45685" x2="70426" y2="45685"/>
                        <a14:foregroundMark x1="27872" y1="45685" x2="27872" y2="45685"/>
                      </a14:backgroundRemoval>
                    </a14:imgEffect>
                  </a14:imgLayer>
                </a14:imgProps>
              </a:ext>
              <a:ext uri="{28A0092B-C50C-407E-A947-70E740481C1C}">
                <a14:useLocalDpi xmlns:a14="http://schemas.microsoft.com/office/drawing/2010/main"/>
              </a:ext>
            </a:extLst>
          </a:blip>
          <a:stretch>
            <a:fillRect/>
          </a:stretch>
        </p:blipFill>
        <p:spPr>
          <a:xfrm>
            <a:off x="2615957" y="453552"/>
            <a:ext cx="1270244" cy="2881020"/>
          </a:xfrm>
          <a:prstGeom prst="rect">
            <a:avLst/>
          </a:prstGeom>
        </p:spPr>
      </p:pic>
      <p:pic>
        <p:nvPicPr>
          <p:cNvPr id="6" name="Picture 5"/>
          <p:cNvPicPr>
            <a:picLocks noChangeAspect="1"/>
          </p:cNvPicPr>
          <p:nvPr/>
        </p:nvPicPr>
        <p:blipFill>
          <a:blip r:embed="rId6" cstate="print">
            <a:extLst>
              <a:ext uri="{BEBA8EAE-BF5A-486C-A8C5-ECC9F3942E4B}">
                <a14:imgProps xmlns:a14="http://schemas.microsoft.com/office/drawing/2010/main">
                  <a14:imgLayer r:embed="rId7">
                    <a14:imgEffect>
                      <a14:backgroundRemoval t="497" b="99007" l="6585" r="98354"/>
                    </a14:imgEffect>
                  </a14:imgLayer>
                </a14:imgProps>
              </a:ext>
              <a:ext uri="{28A0092B-C50C-407E-A947-70E740481C1C}">
                <a14:useLocalDpi xmlns:a14="http://schemas.microsoft.com/office/drawing/2010/main"/>
              </a:ext>
            </a:extLst>
          </a:blip>
          <a:stretch>
            <a:fillRect/>
          </a:stretch>
        </p:blipFill>
        <p:spPr>
          <a:xfrm>
            <a:off x="3439801" y="2233463"/>
            <a:ext cx="1707478" cy="1257703"/>
          </a:xfrm>
          <a:prstGeom prst="rect">
            <a:avLst/>
          </a:prstGeom>
        </p:spPr>
      </p:pic>
      <p:sp>
        <p:nvSpPr>
          <p:cNvPr id="37" name="Rounded Rectangle 36"/>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38" name="Rounded Rectangle 37"/>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39" name="TextBox 38"/>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3" name="TextBox 42"/>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4" name="TextBox 43"/>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
        <p:nvSpPr>
          <p:cNvPr id="3" name="TextBox 2"/>
          <p:cNvSpPr txBox="1"/>
          <p:nvPr/>
        </p:nvSpPr>
        <p:spPr>
          <a:xfrm>
            <a:off x="2856252" y="43100"/>
            <a:ext cx="631400" cy="369332"/>
          </a:xfrm>
          <a:prstGeom prst="rect">
            <a:avLst/>
          </a:prstGeom>
          <a:noFill/>
        </p:spPr>
        <p:txBody>
          <a:bodyPr wrap="square" rtlCol="0">
            <a:spAutoFit/>
          </a:bodyPr>
          <a:lstStyle/>
          <a:p>
            <a:r>
              <a:rPr lang="en-US" dirty="0" smtClean="0">
                <a:solidFill>
                  <a:srgbClr val="FFFFFF"/>
                </a:solidFill>
              </a:rPr>
              <a:t>Use</a:t>
            </a:r>
            <a:endParaRPr lang="en-US" dirty="0">
              <a:solidFill>
                <a:srgbClr val="FFFFFF"/>
              </a:solidFill>
            </a:endParaRPr>
          </a:p>
        </p:txBody>
      </p:sp>
    </p:spTree>
    <p:extLst>
      <p:ext uri="{BB962C8B-B14F-4D97-AF65-F5344CB8AC3E}">
        <p14:creationId xmlns:p14="http://schemas.microsoft.com/office/powerpoint/2010/main" val="1417502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3789</TotalTime>
  <Words>995</Words>
  <Application>Microsoft Macintosh PowerPoint</Application>
  <PresentationFormat>On-screen Show (4:3)</PresentationFormat>
  <Paragraphs>234</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UPDATES to Mechanic 2  CA Wireframe</vt:lpstr>
      <vt:lpstr>Mechanic 2  Updates</vt:lpstr>
      <vt:lpstr>PowerPoint Presentation</vt:lpstr>
      <vt:lpstr>PowerPoint Presentation</vt:lpstr>
      <vt:lpstr>PowerPoint Presentation</vt:lpstr>
      <vt:lpstr>PowerPoint Presentation</vt:lpstr>
      <vt:lpstr>PowerPoint Presentation</vt:lpstr>
      <vt:lpstr>Mechanic 2  Updates</vt:lpstr>
      <vt:lpstr>PowerPoint Presentation</vt:lpstr>
      <vt:lpstr>PowerPoint Presentation</vt:lpstr>
      <vt:lpstr>Mechanic 2  Updates</vt:lpstr>
      <vt:lpstr>PowerPoint Presentation</vt:lpstr>
      <vt:lpstr>PowerPoint Presentation</vt:lpstr>
      <vt:lpstr>PowerPoint Presentation</vt:lpstr>
      <vt:lpstr>PowerPoint Presentation</vt:lpstr>
      <vt:lpstr>Mechanic 2  Updates</vt:lpstr>
      <vt:lpstr>PowerPoint Presentation</vt:lpstr>
      <vt:lpstr>PowerPoint Presentation</vt:lpstr>
      <vt:lpstr>PowerPoint Presentation</vt:lpstr>
    </vt:vector>
  </TitlesOfParts>
  <Company>Curriculum Associates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Chapman</dc:creator>
  <cp:lastModifiedBy>Sarah Chapman</cp:lastModifiedBy>
  <cp:revision>66</cp:revision>
  <dcterms:created xsi:type="dcterms:W3CDTF">2015-04-28T17:47:41Z</dcterms:created>
  <dcterms:modified xsi:type="dcterms:W3CDTF">2015-05-04T19:03:38Z</dcterms:modified>
</cp:coreProperties>
</file>