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4" r:id="rId3"/>
    <p:sldId id="280" r:id="rId4"/>
    <p:sldId id="258" r:id="rId5"/>
    <p:sldId id="282" r:id="rId6"/>
    <p:sldId id="283" r:id="rId7"/>
    <p:sldId id="296" r:id="rId8"/>
    <p:sldId id="292" r:id="rId9"/>
    <p:sldId id="293" r:id="rId10"/>
    <p:sldId id="297" r:id="rId11"/>
    <p:sldId id="294" r:id="rId12"/>
    <p:sldId id="295" r:id="rId13"/>
    <p:sldId id="291" r:id="rId14"/>
    <p:sldId id="285" r:id="rId15"/>
    <p:sldId id="28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er Davis" initials="PD"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40" autoAdjust="0"/>
  </p:normalViewPr>
  <p:slideViewPr>
    <p:cSldViewPr snapToGrid="0" snapToObjects="1">
      <p:cViewPr varScale="1">
        <p:scale>
          <a:sx n="49" d="100"/>
          <a:sy n="49" d="100"/>
        </p:scale>
        <p:origin x="-21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29T14:09:06.906" idx="8">
    <p:pos x="10" y="10"/>
    <p:text>We should show the prompt pop up.</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29T14:09:06.906" idx="9">
    <p:pos x="10" y="10"/>
    <p:text>We should show the prompt pop up.</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76D65D-57FF-6C47-86F6-A575922C5583}" type="datetimeFigureOut">
              <a:rPr lang="en-US" smtClean="0"/>
              <a:t>5/3/15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6E9F0D-A43E-B640-8B68-37632EC2077C}" type="slidenum">
              <a:rPr lang="en-US" smtClean="0"/>
              <a:t>‹#›</a:t>
            </a:fld>
            <a:endParaRPr lang="en-US"/>
          </a:p>
        </p:txBody>
      </p:sp>
    </p:spTree>
    <p:extLst>
      <p:ext uri="{BB962C8B-B14F-4D97-AF65-F5344CB8AC3E}">
        <p14:creationId xmlns:p14="http://schemas.microsoft.com/office/powerpoint/2010/main" val="17108411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a:t>
            </a:r>
          </a:p>
          <a:p>
            <a:pPr marL="171450" indent="-171450">
              <a:buFont typeface="Arial"/>
              <a:buChar char="•"/>
            </a:pPr>
            <a:r>
              <a:rPr lang="en-US" sz="1200" b="0" kern="1200" dirty="0" smtClean="0">
                <a:solidFill>
                  <a:schemeClr val="tx1"/>
                </a:solidFill>
                <a:effectLst/>
                <a:latin typeface="+mn-lt"/>
                <a:ea typeface="+mn-ea"/>
                <a:cs typeface="+mn-cs"/>
              </a:rPr>
              <a:t>Note simplified categories:</a:t>
            </a:r>
            <a:r>
              <a:rPr lang="en-US" sz="1200" b="0" kern="1200" baseline="0" dirty="0" smtClean="0">
                <a:solidFill>
                  <a:schemeClr val="tx1"/>
                </a:solidFill>
                <a:effectLst/>
                <a:latin typeface="+mn-lt"/>
                <a:ea typeface="+mn-ea"/>
                <a:cs typeface="+mn-cs"/>
              </a:rPr>
              <a:t> “Letters” , “Word Chunks” and “Words”.</a:t>
            </a:r>
          </a:p>
          <a:p>
            <a:pPr marL="171450" indent="-171450">
              <a:buFont typeface="Arial"/>
              <a:buChar char="•"/>
            </a:pPr>
            <a:r>
              <a:rPr lang="en-US" sz="1200" b="0" kern="1200" baseline="0" dirty="0" smtClean="0">
                <a:solidFill>
                  <a:schemeClr val="tx1"/>
                </a:solidFill>
                <a:effectLst/>
                <a:latin typeface="+mn-lt"/>
                <a:ea typeface="+mn-ea"/>
                <a:cs typeface="+mn-cs"/>
              </a:rPr>
              <a:t>If player chooses “Words” they are automatically places in Invest/Use mode.</a:t>
            </a:r>
          </a:p>
          <a:p>
            <a:pPr marL="171450" indent="-171450">
              <a:buFont typeface="Arial"/>
              <a:buChar char="•"/>
            </a:pPr>
            <a:r>
              <a:rPr lang="en-US" sz="1200" b="0" kern="1200" baseline="0" dirty="0" smtClean="0">
                <a:solidFill>
                  <a:schemeClr val="tx1"/>
                </a:solidFill>
                <a:effectLst/>
                <a:latin typeface="+mn-lt"/>
                <a:ea typeface="+mn-ea"/>
                <a:cs typeface="+mn-cs"/>
              </a:rPr>
              <a:t>The game design will provide word choices. (We may also want players in G3-5 skill span to be able to use filters—but we need more time to affirm that and figure out how it would work.)</a:t>
            </a:r>
          </a:p>
          <a:p>
            <a:pPr marL="171450" indent="-171450">
              <a:buFont typeface="Arial"/>
              <a:buChar char="•"/>
            </a:pPr>
            <a:r>
              <a:rPr lang="en-US" sz="1200" b="0" kern="1200" baseline="0" dirty="0" smtClean="0">
                <a:solidFill>
                  <a:schemeClr val="tx1"/>
                </a:solidFill>
                <a:effectLst/>
                <a:latin typeface="+mn-lt"/>
                <a:ea typeface="+mn-ea"/>
                <a:cs typeface="+mn-cs"/>
              </a:rPr>
              <a:t>Note Parker’s thoughts about the presentation choices—no “old school” info band at bottom of screen. Let’s talk about how words are presented—we want to be sure that the words are clear and legible for our youngest players.</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6E9F0D-A43E-B640-8B68-37632EC2077C}" type="slidenum">
              <a:rPr lang="en-US" smtClean="0"/>
              <a:t>3</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Word Crafting, cont.</a:t>
            </a:r>
          </a:p>
          <a:p>
            <a:pPr marL="171450" lvl="0" indent="-171450">
              <a:buFont typeface="Arial"/>
              <a:buChar char="•"/>
            </a:pPr>
            <a:r>
              <a:rPr lang="en-US" sz="1200" kern="1200" dirty="0" smtClean="0">
                <a:solidFill>
                  <a:schemeClr val="tx1"/>
                </a:solidFill>
                <a:effectLst/>
                <a:latin typeface="+mn-lt"/>
                <a:ea typeface="+mn-ea"/>
                <a:cs typeface="+mn-cs"/>
              </a:rPr>
              <a:t>Once</a:t>
            </a:r>
            <a:r>
              <a:rPr lang="en-US" sz="1200" kern="1200" baseline="0" dirty="0" smtClean="0">
                <a:solidFill>
                  <a:schemeClr val="tx1"/>
                </a:solidFill>
                <a:effectLst/>
                <a:latin typeface="+mn-lt"/>
                <a:ea typeface="+mn-ea"/>
                <a:cs typeface="+mn-cs"/>
              </a:rPr>
              <a:t> components are selected, player needs to be able to invoke Mechanic 1 for “Word Fusion” !!</a:t>
            </a:r>
          </a:p>
          <a:p>
            <a:pPr marL="171450" lvl="0" indent="-171450">
              <a:buFont typeface="Arial"/>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15</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indent="-171450">
              <a:buFont typeface="Arial"/>
              <a:buChar char="•"/>
            </a:pPr>
            <a:r>
              <a:rPr lang="en-US" sz="1200" kern="1200" dirty="0" smtClean="0">
                <a:solidFill>
                  <a:schemeClr val="tx1"/>
                </a:solidFill>
                <a:latin typeface="+mn-lt"/>
                <a:ea typeface="+mn-ea"/>
                <a:cs typeface="+mn-cs"/>
              </a:rPr>
              <a:t>Players choose a target for the word. Players can select a target and then a word to use, or a word to use and then a target in either order.</a:t>
            </a:r>
          </a:p>
          <a:p>
            <a:pPr marL="171450" indent="-171450">
              <a:buFont typeface="Arial"/>
              <a:buChar char="•"/>
            </a:pPr>
            <a:r>
              <a:rPr lang="en-US" sz="1200" kern="1200" dirty="0" smtClean="0">
                <a:solidFill>
                  <a:schemeClr val="tx1"/>
                </a:solidFill>
                <a:latin typeface="+mn-lt"/>
                <a:ea typeface="+mn-ea"/>
                <a:cs typeface="+mn-cs"/>
              </a:rPr>
              <a:t>When both word and target are selected, a pop up “radial” menu of options appears arrayed above or around the target.  </a:t>
            </a:r>
          </a:p>
          <a:p>
            <a:pPr marL="171450" indent="-171450">
              <a:buFont typeface="Arial"/>
              <a:buChar char="•"/>
            </a:pPr>
            <a:r>
              <a:rPr lang="en-US" sz="1200" kern="1200" dirty="0" smtClean="0">
                <a:solidFill>
                  <a:schemeClr val="tx1"/>
                </a:solidFill>
                <a:latin typeface="+mn-lt"/>
                <a:ea typeface="+mn-ea"/>
                <a:cs typeface="+mn-cs"/>
              </a:rPr>
              <a:t>Options will be displayed as icons with or without the words they represent (e.g. Use, Give, Say, etc.).</a:t>
            </a:r>
            <a:r>
              <a:rPr lang="en-US" sz="1200" b="0" u="none" kern="1200" dirty="0" smtClean="0">
                <a:solidFill>
                  <a:schemeClr val="tx1"/>
                </a:solidFill>
                <a:effectLst/>
                <a:latin typeface="+mn-lt"/>
                <a:ea typeface="+mn-ea"/>
                <a:cs typeface="+mn-cs"/>
              </a:rPr>
              <a:t>Radial menu appears once player chooses a target.</a:t>
            </a:r>
          </a:p>
        </p:txBody>
      </p:sp>
      <p:sp>
        <p:nvSpPr>
          <p:cNvPr id="4" name="Slide Number Placeholder 3"/>
          <p:cNvSpPr>
            <a:spLocks noGrp="1"/>
          </p:cNvSpPr>
          <p:nvPr>
            <p:ph type="sldNum" sz="quarter" idx="10"/>
          </p:nvPr>
        </p:nvSpPr>
        <p:spPr/>
        <p:txBody>
          <a:bodyPr/>
          <a:lstStyle/>
          <a:p>
            <a:fld id="{E56E9F0D-A43E-B640-8B68-37632EC2077C}" type="slidenum">
              <a:rPr lang="en-US" smtClean="0"/>
              <a:t>4</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Player selects mode in which</a:t>
            </a:r>
            <a:r>
              <a:rPr lang="en-US" sz="1200" kern="1200" baseline="0" dirty="0" smtClean="0">
                <a:solidFill>
                  <a:schemeClr val="tx1"/>
                </a:solidFill>
                <a:latin typeface="+mn-lt"/>
                <a:ea typeface="+mn-ea"/>
                <a:cs typeface="+mn-cs"/>
              </a:rPr>
              <a:t> they want to use the word. IN this case “give” icon/word. Which means that the Minis will eat the word and break it into parts (“Invest”).</a:t>
            </a:r>
            <a:endParaRPr lang="en-US" sz="1200" kern="1200" dirty="0" smtClean="0">
              <a:solidFill>
                <a:schemeClr val="tx1"/>
              </a:solidFill>
              <a:latin typeface="+mn-lt"/>
              <a:ea typeface="+mn-ea"/>
              <a:cs typeface="+mn-cs"/>
            </a:endParaRPr>
          </a:p>
          <a:p>
            <a:pPr marL="171450" lvl="0" indent="-171450">
              <a:buFont typeface="Arial"/>
              <a:buChar char="•"/>
            </a:pPr>
            <a:endParaRPr lang="en-US" sz="1200" b="1"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5</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lvl="0" indent="-171450">
              <a:buFont typeface="Arial"/>
              <a:buChar char="•"/>
            </a:pPr>
            <a:r>
              <a:rPr lang="en-US" sz="1200" kern="1200" dirty="0" smtClean="0">
                <a:solidFill>
                  <a:schemeClr val="tx1"/>
                </a:solidFill>
                <a:effectLst/>
                <a:latin typeface="+mn-lt"/>
                <a:ea typeface="+mn-ea"/>
                <a:cs typeface="+mn-cs"/>
              </a:rPr>
              <a:t>Minis generate various word components (which are automatically stored in Book or strewn about for player to collect). </a:t>
            </a:r>
          </a:p>
          <a:p>
            <a:pPr marL="1085850" lvl="2" indent="-171450">
              <a:buFont typeface="Arial"/>
              <a:buChar char="•"/>
            </a:pPr>
            <a:r>
              <a:rPr lang="en-US" sz="1200" kern="1200" dirty="0" smtClean="0">
                <a:solidFill>
                  <a:schemeClr val="tx1"/>
                </a:solidFill>
                <a:effectLst/>
                <a:latin typeface="+mn-lt"/>
                <a:ea typeface="+mn-ea"/>
                <a:cs typeface="+mn-cs"/>
              </a:rPr>
              <a:t>Word components are choked/coughed up or otherwise regurgitated and fly from Minis’ mouths with animation (or programmed arcs), sounds and FX.</a:t>
            </a:r>
          </a:p>
          <a:p>
            <a:pPr marL="1085850" lvl="2" indent="-171450">
              <a:buFont typeface="Arial"/>
              <a:buChar char="•"/>
            </a:pPr>
            <a:r>
              <a:rPr lang="en-US" sz="1200" kern="1200" dirty="0" smtClean="0">
                <a:solidFill>
                  <a:schemeClr val="tx1"/>
                </a:solidFill>
                <a:effectLst/>
                <a:latin typeface="+mn-lt"/>
                <a:ea typeface="+mn-ea"/>
                <a:cs typeface="+mn-cs"/>
              </a:rPr>
              <a:t>Word components float in the air or fall to the ground and wait (with sparkling FX) for players to collect (sound effect).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6</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lvl="0"/>
            <a:endParaRPr lang="en-US" sz="1200" u="none"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When player wants to complete sentences in quests or fulfill NPC requests,</a:t>
            </a:r>
            <a:r>
              <a:rPr lang="en-US" sz="1200" kern="1200" baseline="0" dirty="0" smtClean="0">
                <a:solidFill>
                  <a:schemeClr val="tx1"/>
                </a:solidFill>
                <a:effectLst/>
                <a:latin typeface="+mn-lt"/>
                <a:ea typeface="+mn-ea"/>
                <a:cs typeface="+mn-cs"/>
              </a:rPr>
              <a:t> p</a:t>
            </a:r>
            <a:r>
              <a:rPr lang="en-US" sz="1200" kern="1200" dirty="0" smtClean="0">
                <a:solidFill>
                  <a:schemeClr val="tx1"/>
                </a:solidFill>
                <a:effectLst/>
                <a:latin typeface="+mn-lt"/>
                <a:ea typeface="+mn-ea"/>
                <a:cs typeface="+mn-cs"/>
              </a:rPr>
              <a:t>layer chooses word and target. </a:t>
            </a:r>
          </a:p>
          <a:p>
            <a:pPr marL="171450" lvl="0" indent="-171450">
              <a:buFont typeface="Arial"/>
              <a:buChar char="•"/>
            </a:pPr>
            <a:r>
              <a:rPr lang="en-US" sz="1200" kern="1200" dirty="0" smtClean="0">
                <a:solidFill>
                  <a:schemeClr val="tx1"/>
                </a:solidFill>
                <a:effectLst/>
                <a:latin typeface="+mn-lt"/>
                <a:ea typeface="+mn-ea"/>
                <a:cs typeface="+mn-cs"/>
              </a:rPr>
              <a:t>Radial</a:t>
            </a:r>
            <a:r>
              <a:rPr lang="en-US" sz="1200" kern="1200" baseline="0" dirty="0" smtClean="0">
                <a:solidFill>
                  <a:schemeClr val="tx1"/>
                </a:solidFill>
                <a:effectLst/>
                <a:latin typeface="+mn-lt"/>
                <a:ea typeface="+mn-ea"/>
                <a:cs typeface="+mn-cs"/>
              </a:rPr>
              <a:t> menu appears behind target. (Let’s discuss—does this make sense? We will want a way for players to be able choose specific blanks/target within sentences as there may be more than one word to fill in. Perhaps that can be the next-tier of targeting? See next slide.)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8</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lvl="0"/>
            <a:endParaRPr lang="en-US" sz="1200" u="non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6E9F0D-A43E-B640-8B68-37632EC2077C}" type="slidenum">
              <a:rPr lang="en-US" smtClean="0"/>
              <a:t>9</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Selection &amp; Use (for Invest/Use), cont.</a:t>
            </a:r>
          </a:p>
          <a:p>
            <a:pPr marL="171450" indent="-171450">
              <a:buFont typeface="Arial"/>
              <a:buChar char="•"/>
            </a:pPr>
            <a:r>
              <a:rPr lang="en-US" sz="1200" kern="1200" dirty="0" smtClean="0">
                <a:solidFill>
                  <a:schemeClr val="tx1"/>
                </a:solidFill>
                <a:latin typeface="+mn-lt"/>
                <a:ea typeface="+mn-ea"/>
                <a:cs typeface="+mn-cs"/>
              </a:rPr>
              <a:t>Players choose a target for the word. Players can select a target and then a word to use, or a word to use and then a target in either order.</a:t>
            </a:r>
          </a:p>
          <a:p>
            <a:pPr marL="171450" indent="-171450">
              <a:buFont typeface="Arial"/>
              <a:buChar char="•"/>
            </a:pPr>
            <a:r>
              <a:rPr lang="en-US" sz="1200" kern="1200" dirty="0" smtClean="0">
                <a:solidFill>
                  <a:schemeClr val="tx1"/>
                </a:solidFill>
                <a:latin typeface="+mn-lt"/>
                <a:ea typeface="+mn-ea"/>
                <a:cs typeface="+mn-cs"/>
              </a:rPr>
              <a:t>When both word and target are selected, a pop up “radial” menu of options appears arrayed above or around the target.  </a:t>
            </a:r>
          </a:p>
          <a:p>
            <a:pPr marL="171450" indent="-171450">
              <a:buFont typeface="Arial"/>
              <a:buChar char="•"/>
            </a:pPr>
            <a:r>
              <a:rPr lang="en-US" sz="1200" kern="1200" dirty="0" smtClean="0">
                <a:solidFill>
                  <a:schemeClr val="tx1"/>
                </a:solidFill>
                <a:latin typeface="+mn-lt"/>
                <a:ea typeface="+mn-ea"/>
                <a:cs typeface="+mn-cs"/>
              </a:rPr>
              <a:t>Options will be displayed as icons with or without the words they represent (e.g. Use, Give, Say, etc.).</a:t>
            </a:r>
            <a:r>
              <a:rPr lang="en-US" sz="1200" b="0" u="none" kern="1200" dirty="0" smtClean="0">
                <a:solidFill>
                  <a:schemeClr val="tx1"/>
                </a:solidFill>
                <a:effectLst/>
                <a:latin typeface="+mn-lt"/>
                <a:ea typeface="+mn-ea"/>
                <a:cs typeface="+mn-cs"/>
              </a:rPr>
              <a:t>Radial menu appears once player chooses a target.</a:t>
            </a:r>
          </a:p>
        </p:txBody>
      </p:sp>
      <p:sp>
        <p:nvSpPr>
          <p:cNvPr id="4" name="Slide Number Placeholder 3"/>
          <p:cNvSpPr>
            <a:spLocks noGrp="1"/>
          </p:cNvSpPr>
          <p:nvPr>
            <p:ph type="sldNum" sz="quarter" idx="10"/>
          </p:nvPr>
        </p:nvSpPr>
        <p:spPr/>
        <p:txBody>
          <a:bodyPr/>
          <a:lstStyle/>
          <a:p>
            <a:fld id="{E56E9F0D-A43E-B640-8B68-37632EC2077C}" type="slidenum">
              <a:rPr lang="en-US" smtClean="0"/>
              <a:t>11</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Word Selection &amp; Use (for Invest/Use), cont.</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latin typeface="+mn-lt"/>
                <a:ea typeface="+mn-ea"/>
                <a:cs typeface="+mn-cs"/>
              </a:rPr>
              <a:t>Player selects mode in which</a:t>
            </a:r>
            <a:r>
              <a:rPr lang="en-US" sz="1200" kern="1200" baseline="0" dirty="0" smtClean="0">
                <a:solidFill>
                  <a:schemeClr val="tx1"/>
                </a:solidFill>
                <a:latin typeface="+mn-lt"/>
                <a:ea typeface="+mn-ea"/>
                <a:cs typeface="+mn-cs"/>
              </a:rPr>
              <a:t> they want to use the word. IN this case “say” icon/word. Which means that the Minis will provide a scrambled sentence to unscramble.</a:t>
            </a:r>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12</a:t>
            </a:fld>
            <a:endParaRPr lang="en-US"/>
          </a:p>
        </p:txBody>
      </p:sp>
    </p:spTree>
    <p:extLst>
      <p:ext uri="{BB962C8B-B14F-4D97-AF65-F5344CB8AC3E}">
        <p14:creationId xmlns:p14="http://schemas.microsoft.com/office/powerpoint/2010/main" val="132945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Word Crafting</a:t>
            </a:r>
          </a:p>
          <a:p>
            <a:pPr marL="171450" lvl="0" indent="-171450">
              <a:buFont typeface="Arial"/>
              <a:buChar char="•"/>
            </a:pPr>
            <a:r>
              <a:rPr lang="en-US" sz="1200" kern="1200" dirty="0" smtClean="0">
                <a:solidFill>
                  <a:schemeClr val="tx1"/>
                </a:solidFill>
                <a:effectLst/>
                <a:latin typeface="+mn-lt"/>
                <a:ea typeface="+mn-ea"/>
                <a:cs typeface="+mn-cs"/>
              </a:rPr>
              <a:t>When player select “Word Chunks” or “Letters” game enters Craft mode automatically.</a:t>
            </a:r>
          </a:p>
          <a:p>
            <a:pPr marL="171450" lvl="0" indent="-171450">
              <a:buFont typeface="Arial"/>
              <a:buChar char="•"/>
            </a:pPr>
            <a:r>
              <a:rPr lang="en-US" sz="1200" kern="1200" dirty="0" smtClean="0">
                <a:solidFill>
                  <a:schemeClr val="tx1"/>
                </a:solidFill>
                <a:effectLst/>
                <a:latin typeface="+mn-lt"/>
                <a:ea typeface="+mn-ea"/>
                <a:cs typeface="+mn-cs"/>
              </a:rPr>
              <a:t>Players selects and submit the word components to the tool in Craft mode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(possibly with a single click with select and submit as one action).</a:t>
            </a:r>
          </a:p>
          <a:p>
            <a:pPr marL="171450" lvl="0" indent="-171450">
              <a:buFont typeface="Arial"/>
              <a:buChar char="•"/>
            </a:pPr>
            <a:r>
              <a:rPr lang="en-US" sz="1200" kern="1200" dirty="0" smtClean="0">
                <a:solidFill>
                  <a:schemeClr val="tx1"/>
                </a:solidFill>
                <a:effectLst/>
                <a:latin typeface="+mn-lt"/>
                <a:ea typeface="+mn-ea"/>
                <a:cs typeface="+mn-cs"/>
              </a:rPr>
              <a:t>Player</a:t>
            </a:r>
            <a:r>
              <a:rPr lang="en-US" sz="1200" kern="1200" baseline="0" dirty="0" smtClean="0">
                <a:solidFill>
                  <a:schemeClr val="tx1"/>
                </a:solidFill>
                <a:effectLst/>
                <a:latin typeface="+mn-lt"/>
                <a:ea typeface="+mn-ea"/>
                <a:cs typeface="+mn-cs"/>
              </a:rPr>
              <a:t> will need to see components they have chosen somehow. Also they may need to be able to choose words as well as components, yet remain in Craft mode—an issue to discuss further.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6E9F0D-A43E-B640-8B68-37632EC2077C}" type="slidenum">
              <a:rPr lang="en-US" smtClean="0"/>
              <a:t>14</a:t>
            </a:fld>
            <a:endParaRPr lang="en-US"/>
          </a:p>
        </p:txBody>
      </p:sp>
    </p:spTree>
    <p:extLst>
      <p:ext uri="{BB962C8B-B14F-4D97-AF65-F5344CB8AC3E}">
        <p14:creationId xmlns:p14="http://schemas.microsoft.com/office/powerpoint/2010/main" val="132945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210379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293566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407069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1228A-3DE9-8948-8177-C9810BB7A05D}" type="datetimeFigureOut">
              <a:rPr lang="en-US" smtClean="0"/>
              <a:t>5/3/15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74558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1228A-3DE9-8948-8177-C9810BB7A05D}" type="datetimeFigureOut">
              <a:rPr lang="en-US" smtClean="0"/>
              <a:t>5/3/15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9567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1228A-3DE9-8948-8177-C9810BB7A05D}" type="datetimeFigureOut">
              <a:rPr lang="en-US" smtClean="0"/>
              <a:t>5/3/15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05270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81228A-3DE9-8948-8177-C9810BB7A05D}" type="datetimeFigureOut">
              <a:rPr lang="en-US" smtClean="0"/>
              <a:t>5/3/15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65702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81228A-3DE9-8948-8177-C9810BB7A05D}" type="datetimeFigureOut">
              <a:rPr lang="en-US" smtClean="0"/>
              <a:t>5/3/15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32279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1228A-3DE9-8948-8177-C9810BB7A05D}" type="datetimeFigureOut">
              <a:rPr lang="en-US" smtClean="0"/>
              <a:t>5/3/15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379301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1228A-3DE9-8948-8177-C9810BB7A05D}" type="datetimeFigureOut">
              <a:rPr lang="en-US" smtClean="0"/>
              <a:t>5/3/15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105827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1228A-3DE9-8948-8177-C9810BB7A05D}" type="datetimeFigureOut">
              <a:rPr lang="en-US" smtClean="0"/>
              <a:t>5/3/15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56095-FAD9-E94A-A5EC-85A8BBB768A7}" type="slidenum">
              <a:rPr lang="en-US" smtClean="0"/>
              <a:t>‹#›</a:t>
            </a:fld>
            <a:endParaRPr lang="en-US"/>
          </a:p>
        </p:txBody>
      </p:sp>
    </p:spTree>
    <p:extLst>
      <p:ext uri="{BB962C8B-B14F-4D97-AF65-F5344CB8AC3E}">
        <p14:creationId xmlns:p14="http://schemas.microsoft.com/office/powerpoint/2010/main" val="744362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1228A-3DE9-8948-8177-C9810BB7A05D}" type="datetimeFigureOut">
              <a:rPr lang="en-US" smtClean="0"/>
              <a:t>5/3/15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56095-FAD9-E94A-A5EC-85A8BBB768A7}" type="slidenum">
              <a:rPr lang="en-US" smtClean="0"/>
              <a:t>‹#›</a:t>
            </a:fld>
            <a:endParaRPr lang="en-US"/>
          </a:p>
        </p:txBody>
      </p:sp>
    </p:spTree>
    <p:extLst>
      <p:ext uri="{BB962C8B-B14F-4D97-AF65-F5344CB8AC3E}">
        <p14:creationId xmlns:p14="http://schemas.microsoft.com/office/powerpoint/2010/main" val="13916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4.wdp"/><Relationship Id="rId8" Type="http://schemas.openxmlformats.org/officeDocument/2006/relationships/image" Target="../media/image6.png"/><Relationship Id="rId9" Type="http://schemas.microsoft.com/office/2007/relationships/hdphoto" Target="../media/hdphoto5.wdp"/><Relationship Id="rId10" Type="http://schemas.openxmlformats.org/officeDocument/2006/relationships/image" Target="../media/image7.png"/><Relationship Id="rId11"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UPDATES to Mechanic 2 </a:t>
            </a:r>
            <a:br>
              <a:rPr lang="en-US" dirty="0" smtClean="0"/>
            </a:br>
            <a:r>
              <a:rPr lang="en-US" dirty="0" smtClean="0"/>
              <a:t>CA Wireframe</a:t>
            </a:r>
            <a:endParaRPr lang="en-US" dirty="0"/>
          </a:p>
        </p:txBody>
      </p:sp>
      <p:sp>
        <p:nvSpPr>
          <p:cNvPr id="3" name="Subtitle 2"/>
          <p:cNvSpPr>
            <a:spLocks noGrp="1"/>
          </p:cNvSpPr>
          <p:nvPr>
            <p:ph type="subTitle" idx="1"/>
          </p:nvPr>
        </p:nvSpPr>
        <p:spPr/>
        <p:txBody>
          <a:bodyPr/>
          <a:lstStyle/>
          <a:p>
            <a:r>
              <a:rPr lang="en-US" dirty="0" smtClean="0"/>
              <a:t>5/3/15</a:t>
            </a:r>
            <a:endParaRPr lang="en-US" dirty="0"/>
          </a:p>
        </p:txBody>
      </p:sp>
    </p:spTree>
    <p:extLst>
      <p:ext uri="{BB962C8B-B14F-4D97-AF65-F5344CB8AC3E}">
        <p14:creationId xmlns:p14="http://schemas.microsoft.com/office/powerpoint/2010/main" val="168097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Use (Type “Say”)</a:t>
            </a:r>
            <a:endParaRPr lang="en-US" dirty="0"/>
          </a:p>
        </p:txBody>
      </p:sp>
    </p:spTree>
    <p:extLst>
      <p:ext uri="{BB962C8B-B14F-4D97-AF65-F5344CB8AC3E}">
        <p14:creationId xmlns:p14="http://schemas.microsoft.com/office/powerpoint/2010/main" val="337981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TextBox 3"/>
              <p:cNvSpPr txBox="1"/>
              <p:nvPr/>
            </p:nvSpPr>
            <p:spPr>
              <a:xfrm>
                <a:off x="1324416" y="3984295"/>
                <a:ext cx="1275845" cy="461665"/>
              </a:xfrm>
              <a:prstGeom prst="rect">
                <a:avLst/>
              </a:prstGeom>
              <a:noFill/>
            </p:spPr>
            <p:txBody>
              <a:bodyPr wrap="square" rtlCol="0">
                <a:spAutoFit/>
              </a:bodyPr>
              <a:lstStyle/>
              <a:p>
                <a:r>
                  <a:rPr lang="en-US" sz="2400" b="1" dirty="0" smtClean="0">
                    <a:latin typeface="+mj-lt"/>
                  </a:rPr>
                  <a:t>Filter 1</a:t>
                </a:r>
                <a:endParaRPr lang="en-US" sz="2400" b="1" dirty="0">
                  <a:latin typeface="+mj-lt"/>
                </a:endParaRPr>
              </a:p>
            </p:txBody>
          </p:sp>
        </p:grpSp>
        <p:sp>
          <p:nvSpPr>
            <p:cNvPr id="5" name="TextBox 4"/>
            <p:cNvSpPr txBox="1"/>
            <p:nvPr/>
          </p:nvSpPr>
          <p:spPr>
            <a:xfrm>
              <a:off x="1023635" y="5700853"/>
              <a:ext cx="796162" cy="646331"/>
            </a:xfrm>
            <a:prstGeom prst="rect">
              <a:avLst/>
            </a:prstGeom>
            <a:noFill/>
          </p:spPr>
          <p:txBody>
            <a:bodyPr wrap="square" rtlCol="0">
              <a:spAutoFit/>
            </a:bodyPr>
            <a:lstStyle/>
            <a:p>
              <a:r>
                <a:rPr lang="en-US" sz="3600" b="1" dirty="0" smtClean="0">
                  <a:effectLst>
                    <a:glow rad="101600">
                      <a:schemeClr val="accent3">
                        <a:satMod val="175000"/>
                        <a:alpha val="40000"/>
                      </a:schemeClr>
                    </a:glow>
                  </a:effectLst>
                </a:rPr>
                <a:t>fill</a:t>
              </a:r>
              <a:endParaRPr lang="en-US" sz="3600" b="1" dirty="0">
                <a:effectLst>
                  <a:glow rad="1016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38946"/>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34408"/>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46766"/>
              <a:ext cx="1094041" cy="523220"/>
            </a:xfrm>
            <a:prstGeom prst="rect">
              <a:avLst/>
            </a:prstGeom>
            <a:noFill/>
          </p:spPr>
          <p:txBody>
            <a:bodyPr wrap="square" rtlCol="0">
              <a:spAutoFit/>
            </a:bodyPr>
            <a:lstStyle/>
            <a:p>
              <a:r>
                <a:rPr lang="en-US" sz="2800" dirty="0" smtClean="0"/>
                <a:t>honk</a:t>
              </a:r>
              <a:endParaRPr lang="en-US" sz="2800" dirty="0"/>
            </a:p>
          </p:txBody>
        </p:sp>
      </p:grpSp>
      <p:grpSp>
        <p:nvGrpSpPr>
          <p:cNvPr id="19" name="Group 18"/>
          <p:cNvGrpSpPr/>
          <p:nvPr/>
        </p:nvGrpSpPr>
        <p:grpSpPr>
          <a:xfrm>
            <a:off x="4958658" y="1744086"/>
            <a:ext cx="2568874" cy="1970078"/>
            <a:chOff x="2893565" y="1136636"/>
            <a:chExt cx="2568874" cy="1970078"/>
          </a:xfrm>
        </p:grpSpPr>
        <p:sp>
          <p:nvSpPr>
            <p:cNvPr id="14" name="Isosceles Triangle 13"/>
            <p:cNvSpPr/>
            <p:nvPr/>
          </p:nvSpPr>
          <p:spPr>
            <a:xfrm>
              <a:off x="2893565" y="1136636"/>
              <a:ext cx="2568874" cy="19700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922786" y="1467094"/>
              <a:ext cx="725882" cy="369332"/>
            </a:xfrm>
            <a:prstGeom prst="rect">
              <a:avLst/>
            </a:prstGeom>
            <a:noFill/>
          </p:spPr>
          <p:txBody>
            <a:bodyPr wrap="square" rtlCol="0">
              <a:spAutoFit/>
            </a:bodyPr>
            <a:lstStyle/>
            <a:p>
              <a:r>
                <a:rPr lang="en-US" dirty="0" smtClean="0"/>
                <a:t>Use</a:t>
              </a:r>
              <a:endParaRPr lang="en-US" dirty="0"/>
            </a:p>
          </p:txBody>
        </p:sp>
        <p:sp>
          <p:nvSpPr>
            <p:cNvPr id="17" name="TextBox 16"/>
            <p:cNvSpPr txBox="1"/>
            <p:nvPr/>
          </p:nvSpPr>
          <p:spPr>
            <a:xfrm>
              <a:off x="4648805" y="2684368"/>
              <a:ext cx="749728" cy="369332"/>
            </a:xfrm>
            <a:prstGeom prst="rect">
              <a:avLst/>
            </a:prstGeom>
            <a:noFill/>
          </p:spPr>
          <p:txBody>
            <a:bodyPr wrap="square" rtlCol="0">
              <a:spAutoFit/>
            </a:bodyPr>
            <a:lstStyle/>
            <a:p>
              <a:r>
                <a:rPr lang="en-US" dirty="0" smtClean="0"/>
                <a:t>Give</a:t>
              </a:r>
              <a:endParaRPr lang="en-US" dirty="0"/>
            </a:p>
          </p:txBody>
        </p:sp>
        <p:sp>
          <p:nvSpPr>
            <p:cNvPr id="18" name="TextBox 17"/>
            <p:cNvSpPr txBox="1"/>
            <p:nvPr/>
          </p:nvSpPr>
          <p:spPr>
            <a:xfrm>
              <a:off x="3063812" y="2703225"/>
              <a:ext cx="858974" cy="369332"/>
            </a:xfrm>
            <a:prstGeom prst="rect">
              <a:avLst/>
            </a:prstGeom>
            <a:noFill/>
          </p:spPr>
          <p:txBody>
            <a:bodyPr wrap="square" rtlCol="0">
              <a:spAutoFit/>
            </a:bodyPr>
            <a:lstStyle/>
            <a:p>
              <a:r>
                <a:rPr lang="en-US" dirty="0" smtClean="0"/>
                <a:t>Say</a:t>
              </a:r>
              <a:endParaRPr lang="en-US"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cxnSp>
        <p:nvCxnSpPr>
          <p:cNvPr id="9" name="Straight Connector 8"/>
          <p:cNvCxnSpPr/>
          <p:nvPr/>
        </p:nvCxnSpPr>
        <p:spPr>
          <a:xfrm>
            <a:off x="4178002" y="870345"/>
            <a:ext cx="941331"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2" name="TextBox 41"/>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22202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grpSp>
        <p:nvGrpSpPr>
          <p:cNvPr id="26" name="Group 25"/>
          <p:cNvGrpSpPr/>
          <p:nvPr/>
        </p:nvGrpSpPr>
        <p:grpSpPr>
          <a:xfrm>
            <a:off x="4912153" y="1699329"/>
            <a:ext cx="2568874" cy="1970078"/>
            <a:chOff x="2893565" y="1136636"/>
            <a:chExt cx="2568874" cy="1970078"/>
          </a:xfrm>
        </p:grpSpPr>
        <p:sp>
          <p:nvSpPr>
            <p:cNvPr id="34" name="Isosceles Triangle 33"/>
            <p:cNvSpPr/>
            <p:nvPr/>
          </p:nvSpPr>
          <p:spPr>
            <a:xfrm>
              <a:off x="2893565" y="1136636"/>
              <a:ext cx="2568874" cy="19700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922786" y="1467094"/>
              <a:ext cx="725882" cy="369332"/>
            </a:xfrm>
            <a:prstGeom prst="rect">
              <a:avLst/>
            </a:prstGeom>
            <a:noFill/>
          </p:spPr>
          <p:txBody>
            <a:bodyPr wrap="square" rtlCol="0">
              <a:spAutoFit/>
            </a:bodyPr>
            <a:lstStyle/>
            <a:p>
              <a:r>
                <a:rPr lang="en-US" dirty="0" smtClean="0"/>
                <a:t>Use</a:t>
              </a:r>
              <a:endParaRPr lang="en-US" dirty="0"/>
            </a:p>
          </p:txBody>
        </p:sp>
        <p:sp>
          <p:nvSpPr>
            <p:cNvPr id="36" name="TextBox 35"/>
            <p:cNvSpPr txBox="1"/>
            <p:nvPr/>
          </p:nvSpPr>
          <p:spPr>
            <a:xfrm>
              <a:off x="4648805" y="2684368"/>
              <a:ext cx="749728" cy="369332"/>
            </a:xfrm>
            <a:prstGeom prst="rect">
              <a:avLst/>
            </a:prstGeom>
            <a:noFill/>
          </p:spPr>
          <p:txBody>
            <a:bodyPr wrap="square" rtlCol="0">
              <a:spAutoFit/>
            </a:bodyPr>
            <a:lstStyle/>
            <a:p>
              <a:r>
                <a:rPr lang="en-US" dirty="0" smtClean="0">
                  <a:effectLst/>
                </a:rPr>
                <a:t>Give</a:t>
              </a:r>
              <a:endParaRPr lang="en-US" dirty="0">
                <a:effectLst/>
              </a:endParaRPr>
            </a:p>
          </p:txBody>
        </p:sp>
        <p:sp>
          <p:nvSpPr>
            <p:cNvPr id="49" name="TextBox 48"/>
            <p:cNvSpPr txBox="1"/>
            <p:nvPr/>
          </p:nvSpPr>
          <p:spPr>
            <a:xfrm>
              <a:off x="3063812" y="2703225"/>
              <a:ext cx="858974" cy="369332"/>
            </a:xfrm>
            <a:prstGeom prst="rect">
              <a:avLst/>
            </a:prstGeom>
            <a:noFill/>
          </p:spPr>
          <p:txBody>
            <a:bodyPr wrap="square" rtlCol="0">
              <a:spAutoFit/>
            </a:bodyPr>
            <a:lstStyle/>
            <a:p>
              <a:r>
                <a:rPr lang="en-US" dirty="0" smtClean="0">
                  <a:effectLst>
                    <a:glow rad="101600">
                      <a:schemeClr val="accent3">
                        <a:satMod val="175000"/>
                        <a:alpha val="40000"/>
                      </a:schemeClr>
                    </a:glow>
                  </a:effectLst>
                </a:rPr>
                <a:t>Say</a:t>
              </a:r>
              <a:endParaRPr lang="en-US" dirty="0">
                <a:effectLst>
                  <a:glow rad="101600">
                    <a:schemeClr val="accent3">
                      <a:satMod val="175000"/>
                      <a:alpha val="40000"/>
                    </a:schemeClr>
                  </a:glow>
                </a:effectLst>
              </a:endParaRPr>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0" name="Freeform 39"/>
          <p:cNvSpPr/>
          <p:nvPr/>
        </p:nvSpPr>
        <p:spPr>
          <a:xfrm rot="3677036">
            <a:off x="3014787" y="2431105"/>
            <a:ext cx="647013" cy="4367384"/>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61556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Craft</a:t>
            </a:r>
            <a:endParaRPr lang="en-US" dirty="0"/>
          </a:p>
        </p:txBody>
      </p:sp>
    </p:spTree>
    <p:extLst>
      <p:ext uri="{BB962C8B-B14F-4D97-AF65-F5344CB8AC3E}">
        <p14:creationId xmlns:p14="http://schemas.microsoft.com/office/powerpoint/2010/main" val="68804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3714164"/>
            <a:ext cx="7575596" cy="25462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ounded Rectangle 2"/>
              <p:cNvSpPr/>
              <p:nvPr/>
            </p:nvSpPr>
            <p:spPr>
              <a:xfrm>
                <a:off x="954901" y="3873750"/>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Rounded Rectangle 22"/>
              <p:cNvSpPr/>
              <p:nvPr/>
            </p:nvSpPr>
            <p:spPr>
              <a:xfrm>
                <a:off x="5875045" y="3873750"/>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TextBox 3"/>
              <p:cNvSpPr txBox="1"/>
              <p:nvPr/>
            </p:nvSpPr>
            <p:spPr>
              <a:xfrm>
                <a:off x="1605966" y="3965809"/>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24" name="TextBox 23"/>
              <p:cNvSpPr txBox="1"/>
              <p:nvPr/>
            </p:nvSpPr>
            <p:spPr>
              <a:xfrm>
                <a:off x="3592249" y="3989567"/>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26" name="TextBox 25"/>
              <p:cNvSpPr txBox="1"/>
              <p:nvPr/>
            </p:nvSpPr>
            <p:spPr>
              <a:xfrm>
                <a:off x="6616596" y="3972479"/>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gr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err="1" smtClean="0">
                  <a:effectLst>
                    <a:glow rad="139700">
                      <a:schemeClr val="accent3">
                        <a:satMod val="175000"/>
                        <a:alpha val="40000"/>
                      </a:schemeClr>
                    </a:glow>
                  </a:effectLst>
                </a:rPr>
                <a:t>sp</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err="1" smtClean="0"/>
                <a:t>bl</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err="1" smtClean="0"/>
                <a:t>tw</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err="1" smtClean="0"/>
                <a:t>tr</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err="1" smtClean="0"/>
                <a:t>fl</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err="1" smtClean="0"/>
                <a:t>sw</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err="1" smtClean="0"/>
                <a:t>sn</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0" name="Freeform 39"/>
          <p:cNvSpPr/>
          <p:nvPr/>
        </p:nvSpPr>
        <p:spPr>
          <a:xfrm rot="21413404" flipH="1">
            <a:off x="1042050" y="4179592"/>
            <a:ext cx="534598" cy="1845905"/>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Rounded Rectangle 40"/>
          <p:cNvSpPr/>
          <p:nvPr/>
        </p:nvSpPr>
        <p:spPr>
          <a:xfrm>
            <a:off x="1626327" y="387238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sp</a:t>
            </a:r>
            <a:endParaRPr lang="en-US" sz="4000" dirty="0">
              <a:solidFill>
                <a:schemeClr val="tx1"/>
              </a:solidFill>
            </a:endParaRPr>
          </a:p>
        </p:txBody>
      </p:sp>
    </p:spTree>
    <p:extLst>
      <p:ext uri="{BB962C8B-B14F-4D97-AF65-F5344CB8AC3E}">
        <p14:creationId xmlns:p14="http://schemas.microsoft.com/office/powerpoint/2010/main" val="21599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grpSp>
        <p:nvGrpSpPr>
          <p:cNvPr id="41" name="Group 40"/>
          <p:cNvGrpSpPr/>
          <p:nvPr/>
        </p:nvGrpSpPr>
        <p:grpSpPr>
          <a:xfrm>
            <a:off x="-170650" y="3094429"/>
            <a:ext cx="9446215" cy="4085010"/>
            <a:chOff x="-170650" y="2821530"/>
            <a:chExt cx="9446215" cy="4085010"/>
          </a:xfrm>
        </p:grpSpPr>
        <p:sp>
          <p:nvSpPr>
            <p:cNvPr id="42" name="Rounded Rectangle 41"/>
            <p:cNvSpPr/>
            <p:nvPr/>
          </p:nvSpPr>
          <p:spPr>
            <a:xfrm>
              <a:off x="874889" y="3860511"/>
              <a:ext cx="7575596" cy="23847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ounded Rectangle 42"/>
            <p:cNvSpPr/>
            <p:nvPr/>
          </p:nvSpPr>
          <p:spPr>
            <a:xfrm>
              <a:off x="1214828" y="519950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err="1" smtClean="0">
                  <a:solidFill>
                    <a:schemeClr val="tx1"/>
                  </a:solidFill>
                </a:rPr>
                <a:t>sp</a:t>
              </a:r>
              <a:endParaRPr lang="en-US" sz="4000" dirty="0">
                <a:solidFill>
                  <a:schemeClr val="tx1"/>
                </a:solidFill>
              </a:endParaRPr>
            </a:p>
          </p:txBody>
        </p:sp>
        <p:sp>
          <p:nvSpPr>
            <p:cNvPr id="44" name="Rounded Rectangle 43"/>
            <p:cNvSpPr/>
            <p:nvPr/>
          </p:nvSpPr>
          <p:spPr>
            <a:xfrm>
              <a:off x="2286910" y="5199504"/>
              <a:ext cx="828292"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smtClean="0">
                  <a:solidFill>
                    <a:schemeClr val="tx1"/>
                  </a:solidFill>
                </a:rPr>
                <a:t>i</a:t>
              </a:r>
              <a:endParaRPr lang="en-US" sz="4000" dirty="0">
                <a:solidFill>
                  <a:schemeClr val="tx1"/>
                </a:solidFill>
              </a:endParaRPr>
            </a:p>
          </p:txBody>
        </p:sp>
        <p:sp>
          <p:nvSpPr>
            <p:cNvPr id="46" name="Rounded Rectangle 45"/>
            <p:cNvSpPr/>
            <p:nvPr/>
          </p:nvSpPr>
          <p:spPr>
            <a:xfrm>
              <a:off x="4477528" y="5199504"/>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a:solidFill>
                    <a:schemeClr val="tx1"/>
                  </a:solidFill>
                </a:rPr>
                <a:t>t</a:t>
              </a:r>
            </a:p>
          </p:txBody>
        </p:sp>
        <p:sp>
          <p:nvSpPr>
            <p:cNvPr id="48" name="Rounded Rectangle 47"/>
            <p:cNvSpPr/>
            <p:nvPr/>
          </p:nvSpPr>
          <p:spPr>
            <a:xfrm>
              <a:off x="3458497" y="5185510"/>
              <a:ext cx="828293" cy="8282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dirty="0" smtClean="0">
                  <a:solidFill>
                    <a:schemeClr val="tx1"/>
                  </a:solidFill>
                </a:rPr>
                <a:t>l</a:t>
              </a:r>
              <a:endParaRPr lang="en-US" sz="4000" dirty="0">
                <a:solidFill>
                  <a:schemeClr val="tx1"/>
                </a:solidFill>
              </a:endParaRPr>
            </a:p>
          </p:txBody>
        </p:sp>
        <p:pic>
          <p:nvPicPr>
            <p:cNvPr id="49" name="Picture 48"/>
            <p:cNvPicPr>
              <a:picLocks noChangeAspect="1"/>
            </p:cNvPicPr>
            <p:nvPr/>
          </p:nvPicPr>
          <p:blipFill>
            <a:blip r:embed="rId6">
              <a:extLst>
                <a:ext uri="{BEBA8EAE-BF5A-486C-A8C5-ECC9F3942E4B}">
                  <a14:imgProps xmlns:a14="http://schemas.microsoft.com/office/drawing/2010/main">
                    <a14:imgLayer r:embed="rId7">
                      <a14:imgEffect>
                        <a14:backgroundRemoval t="9677" b="89919" l="27027" r="89189"/>
                      </a14:imgEffect>
                    </a14:imgLayer>
                  </a14:imgProps>
                </a:ext>
              </a:extLst>
            </a:blip>
            <a:stretch>
              <a:fillRect/>
            </a:stretch>
          </p:blipFill>
          <p:spPr>
            <a:xfrm>
              <a:off x="8089984" y="2821530"/>
              <a:ext cx="1185581" cy="3973298"/>
            </a:xfrm>
            <a:prstGeom prst="rect">
              <a:avLst/>
            </a:prstGeom>
          </p:spPr>
        </p:pic>
        <p:pic>
          <p:nvPicPr>
            <p:cNvPr id="50" name="Picture 49"/>
            <p:cNvPicPr>
              <a:picLocks noChangeAspect="1"/>
            </p:cNvPicPr>
            <p:nvPr/>
          </p:nvPicPr>
          <p:blipFill>
            <a:blip r:embed="rId8" cstate="screen">
              <a:extLst>
                <a:ext uri="{BEBA8EAE-BF5A-486C-A8C5-ECC9F3942E4B}">
                  <a14:imgProps xmlns:a14="http://schemas.microsoft.com/office/drawing/2010/main">
                    <a14:imgLayer r:embed="rId9">
                      <a14:imgEffect>
                        <a14:backgroundRemoval t="3223" b="98633" l="5625" r="94375"/>
                      </a14:imgEffect>
                    </a14:imgLayer>
                  </a14:imgProps>
                </a:ext>
                <a:ext uri="{28A0092B-C50C-407E-A947-70E740481C1C}">
                  <a14:useLocalDpi xmlns:a14="http://schemas.microsoft.com/office/drawing/2010/main"/>
                </a:ext>
              </a:extLst>
            </a:blip>
            <a:stretch>
              <a:fillRect/>
            </a:stretch>
          </p:blipFill>
          <p:spPr>
            <a:xfrm>
              <a:off x="-170650" y="3860511"/>
              <a:ext cx="1490486" cy="2384778"/>
            </a:xfrm>
            <a:prstGeom prst="rect">
              <a:avLst/>
            </a:prstGeom>
          </p:spPr>
        </p:pic>
        <p:pic>
          <p:nvPicPr>
            <p:cNvPr id="51" name="Picture 50"/>
            <p:cNvPicPr>
              <a:picLocks noChangeAspect="1"/>
            </p:cNvPicPr>
            <p:nvPr/>
          </p:nvPicPr>
          <p:blipFill>
            <a:blip r:embed="rId10">
              <a:extLst>
                <a:ext uri="{BEBA8EAE-BF5A-486C-A8C5-ECC9F3942E4B}">
                  <a14:imgProps xmlns:a14="http://schemas.microsoft.com/office/drawing/2010/main">
                    <a14:imgLayer r:embed="rId11">
                      <a14:imgEffect>
                        <a14:backgroundRemoval t="9211" b="86513" l="14029" r="99101"/>
                      </a14:imgEffect>
                    </a14:imgLayer>
                  </a14:imgProps>
                </a:ext>
              </a:extLst>
            </a:blip>
            <a:stretch>
              <a:fillRect/>
            </a:stretch>
          </p:blipFill>
          <p:spPr>
            <a:xfrm rot="2342988">
              <a:off x="1095747" y="5963193"/>
              <a:ext cx="1725332" cy="943347"/>
            </a:xfrm>
            <a:prstGeom prst="rect">
              <a:avLst/>
            </a:prstGeom>
          </p:spPr>
        </p:pic>
      </p:grpSp>
    </p:spTree>
    <p:extLst>
      <p:ext uri="{BB962C8B-B14F-4D97-AF65-F5344CB8AC3E}">
        <p14:creationId xmlns:p14="http://schemas.microsoft.com/office/powerpoint/2010/main" val="395879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Invest (“Give”)</a:t>
            </a:r>
            <a:endParaRPr lang="en-US" dirty="0"/>
          </a:p>
        </p:txBody>
      </p:sp>
    </p:spTree>
    <p:extLst>
      <p:ext uri="{BB962C8B-B14F-4D97-AF65-F5344CB8AC3E}">
        <p14:creationId xmlns:p14="http://schemas.microsoft.com/office/powerpoint/2010/main" val="300223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113065" y="5772405"/>
              <a:ext cx="796162" cy="523220"/>
            </a:xfrm>
            <a:prstGeom prst="rect">
              <a:avLst/>
            </a:prstGeom>
            <a:noFill/>
          </p:spPr>
          <p:txBody>
            <a:bodyPr wrap="square" rtlCol="0">
              <a:spAutoFit/>
            </a:bodyPr>
            <a:lstStyle/>
            <a:p>
              <a:r>
                <a:rPr lang="en-US" sz="2800" dirty="0" smtClean="0"/>
                <a:t>fill</a:t>
              </a:r>
              <a:endParaRPr lang="en-US" sz="2800" dirty="0"/>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5" name="Rounded Rectangle 44"/>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Rounded Rectangle 45"/>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7" name="TextBox 46"/>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8" name="TextBox 47"/>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9" name="TextBox 48"/>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209750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592398"/>
            <a:ext cx="7575596" cy="1668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grpSp>
          <p:nvGrpSpPr>
            <p:cNvPr id="13" name="Group 12"/>
            <p:cNvGrpSpPr/>
            <p:nvPr/>
          </p:nvGrpSpPr>
          <p:grpSpPr>
            <a:xfrm>
              <a:off x="874889" y="4900934"/>
              <a:ext cx="7575596" cy="1639028"/>
              <a:chOff x="874889" y="3860511"/>
              <a:chExt cx="7575596" cy="1639028"/>
            </a:xfrm>
          </p:grpSpPr>
          <p:sp>
            <p:nvSpPr>
              <p:cNvPr id="12" name="Rounded Rectangle 11"/>
              <p:cNvSpPr/>
              <p:nvPr/>
            </p:nvSpPr>
            <p:spPr>
              <a:xfrm>
                <a:off x="874889" y="3860511"/>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TextBox 3"/>
              <p:cNvSpPr txBox="1"/>
              <p:nvPr/>
            </p:nvSpPr>
            <p:spPr>
              <a:xfrm>
                <a:off x="1324416" y="3984295"/>
                <a:ext cx="1275845" cy="461665"/>
              </a:xfrm>
              <a:prstGeom prst="rect">
                <a:avLst/>
              </a:prstGeom>
              <a:noFill/>
            </p:spPr>
            <p:txBody>
              <a:bodyPr wrap="square" rtlCol="0">
                <a:spAutoFit/>
              </a:bodyPr>
              <a:lstStyle/>
              <a:p>
                <a:r>
                  <a:rPr lang="en-US" sz="2400" b="1" dirty="0" smtClean="0">
                    <a:latin typeface="+mj-lt"/>
                  </a:rPr>
                  <a:t>Filter 1</a:t>
                </a:r>
                <a:endParaRPr lang="en-US" sz="2400" b="1" dirty="0">
                  <a:latin typeface="+mj-lt"/>
                </a:endParaRPr>
              </a:p>
            </p:txBody>
          </p:sp>
        </p:grpSp>
        <p:sp>
          <p:nvSpPr>
            <p:cNvPr id="5" name="TextBox 4"/>
            <p:cNvSpPr txBox="1"/>
            <p:nvPr/>
          </p:nvSpPr>
          <p:spPr>
            <a:xfrm>
              <a:off x="1023635" y="5700853"/>
              <a:ext cx="796162" cy="646331"/>
            </a:xfrm>
            <a:prstGeom prst="rect">
              <a:avLst/>
            </a:prstGeom>
            <a:noFill/>
          </p:spPr>
          <p:txBody>
            <a:bodyPr wrap="square" rtlCol="0">
              <a:spAutoFit/>
            </a:bodyPr>
            <a:lstStyle/>
            <a:p>
              <a:r>
                <a:rPr lang="en-US" sz="3600" b="1" dirty="0" smtClean="0">
                  <a:effectLst>
                    <a:glow rad="101600">
                      <a:schemeClr val="accent3">
                        <a:satMod val="175000"/>
                        <a:alpha val="40000"/>
                      </a:schemeClr>
                    </a:glow>
                  </a:effectLst>
                </a:rPr>
                <a:t>fill</a:t>
              </a:r>
              <a:endParaRPr lang="en-US" sz="3600" b="1" dirty="0">
                <a:effectLst>
                  <a:glow rad="1016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38946"/>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34408"/>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46766"/>
              <a:ext cx="1094041" cy="523220"/>
            </a:xfrm>
            <a:prstGeom prst="rect">
              <a:avLst/>
            </a:prstGeom>
            <a:noFill/>
          </p:spPr>
          <p:txBody>
            <a:bodyPr wrap="square" rtlCol="0">
              <a:spAutoFit/>
            </a:bodyPr>
            <a:lstStyle/>
            <a:p>
              <a:r>
                <a:rPr lang="en-US" sz="2800" dirty="0" smtClean="0"/>
                <a:t>honk</a:t>
              </a:r>
              <a:endParaRPr lang="en-US" sz="2800" dirty="0"/>
            </a:p>
          </p:txBody>
        </p:sp>
      </p:grpSp>
      <p:grpSp>
        <p:nvGrpSpPr>
          <p:cNvPr id="19" name="Group 18"/>
          <p:cNvGrpSpPr/>
          <p:nvPr/>
        </p:nvGrpSpPr>
        <p:grpSpPr>
          <a:xfrm>
            <a:off x="2893565" y="1136636"/>
            <a:ext cx="2568874" cy="1970078"/>
            <a:chOff x="2893565" y="1136636"/>
            <a:chExt cx="2568874" cy="1970078"/>
          </a:xfrm>
        </p:grpSpPr>
        <p:sp>
          <p:nvSpPr>
            <p:cNvPr id="14" name="Isosceles Triangle 13"/>
            <p:cNvSpPr/>
            <p:nvPr/>
          </p:nvSpPr>
          <p:spPr>
            <a:xfrm>
              <a:off x="2893565" y="1136636"/>
              <a:ext cx="2568874" cy="19700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922786" y="1467094"/>
              <a:ext cx="725882" cy="369332"/>
            </a:xfrm>
            <a:prstGeom prst="rect">
              <a:avLst/>
            </a:prstGeom>
            <a:noFill/>
          </p:spPr>
          <p:txBody>
            <a:bodyPr wrap="square" rtlCol="0">
              <a:spAutoFit/>
            </a:bodyPr>
            <a:lstStyle/>
            <a:p>
              <a:r>
                <a:rPr lang="en-US" dirty="0" smtClean="0"/>
                <a:t>Use</a:t>
              </a:r>
              <a:endParaRPr lang="en-US" dirty="0"/>
            </a:p>
          </p:txBody>
        </p:sp>
        <p:sp>
          <p:nvSpPr>
            <p:cNvPr id="17" name="TextBox 16"/>
            <p:cNvSpPr txBox="1"/>
            <p:nvPr/>
          </p:nvSpPr>
          <p:spPr>
            <a:xfrm>
              <a:off x="4648805" y="2684368"/>
              <a:ext cx="749728" cy="369332"/>
            </a:xfrm>
            <a:prstGeom prst="rect">
              <a:avLst/>
            </a:prstGeom>
            <a:noFill/>
          </p:spPr>
          <p:txBody>
            <a:bodyPr wrap="square" rtlCol="0">
              <a:spAutoFit/>
            </a:bodyPr>
            <a:lstStyle/>
            <a:p>
              <a:r>
                <a:rPr lang="en-US" dirty="0" smtClean="0"/>
                <a:t>Give</a:t>
              </a:r>
              <a:endParaRPr lang="en-US" dirty="0"/>
            </a:p>
          </p:txBody>
        </p:sp>
        <p:sp>
          <p:nvSpPr>
            <p:cNvPr id="18" name="TextBox 17"/>
            <p:cNvSpPr txBox="1"/>
            <p:nvPr/>
          </p:nvSpPr>
          <p:spPr>
            <a:xfrm>
              <a:off x="3063812" y="2703225"/>
              <a:ext cx="858974" cy="369332"/>
            </a:xfrm>
            <a:prstGeom prst="rect">
              <a:avLst/>
            </a:prstGeom>
            <a:noFill/>
          </p:spPr>
          <p:txBody>
            <a:bodyPr wrap="square" rtlCol="0">
              <a:spAutoFit/>
            </a:bodyPr>
            <a:lstStyle/>
            <a:p>
              <a:r>
                <a:rPr lang="en-US" dirty="0" smtClean="0"/>
                <a:t>Say</a:t>
              </a:r>
              <a:endParaRPr lang="en-US"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cxnSp>
        <p:nvCxnSpPr>
          <p:cNvPr id="9" name="Straight Connector 8"/>
          <p:cNvCxnSpPr/>
          <p:nvPr/>
        </p:nvCxnSpPr>
        <p:spPr>
          <a:xfrm>
            <a:off x="4178002" y="870345"/>
            <a:ext cx="941331"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2" name="TextBox 41"/>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131365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5936" y="174349"/>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grpSp>
        <p:nvGrpSpPr>
          <p:cNvPr id="26" name="Group 25"/>
          <p:cNvGrpSpPr/>
          <p:nvPr/>
        </p:nvGrpSpPr>
        <p:grpSpPr>
          <a:xfrm>
            <a:off x="2893565" y="1136636"/>
            <a:ext cx="2568874" cy="1970078"/>
            <a:chOff x="2893565" y="1136636"/>
            <a:chExt cx="2568874" cy="1970078"/>
          </a:xfrm>
        </p:grpSpPr>
        <p:sp>
          <p:nvSpPr>
            <p:cNvPr id="34" name="Isosceles Triangle 33"/>
            <p:cNvSpPr/>
            <p:nvPr/>
          </p:nvSpPr>
          <p:spPr>
            <a:xfrm>
              <a:off x="2893565" y="1136636"/>
              <a:ext cx="2568874" cy="19700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922786" y="1467094"/>
              <a:ext cx="725882" cy="369332"/>
            </a:xfrm>
            <a:prstGeom prst="rect">
              <a:avLst/>
            </a:prstGeom>
            <a:noFill/>
          </p:spPr>
          <p:txBody>
            <a:bodyPr wrap="square" rtlCol="0">
              <a:spAutoFit/>
            </a:bodyPr>
            <a:lstStyle/>
            <a:p>
              <a:r>
                <a:rPr lang="en-US" dirty="0" smtClean="0"/>
                <a:t>Use</a:t>
              </a:r>
              <a:endParaRPr lang="en-US" dirty="0"/>
            </a:p>
          </p:txBody>
        </p:sp>
        <p:sp>
          <p:nvSpPr>
            <p:cNvPr id="36" name="TextBox 35"/>
            <p:cNvSpPr txBox="1"/>
            <p:nvPr/>
          </p:nvSpPr>
          <p:spPr>
            <a:xfrm>
              <a:off x="4648805" y="2684368"/>
              <a:ext cx="749728" cy="369332"/>
            </a:xfrm>
            <a:prstGeom prst="rect">
              <a:avLst/>
            </a:prstGeom>
            <a:noFill/>
          </p:spPr>
          <p:txBody>
            <a:bodyPr wrap="square" rtlCol="0">
              <a:spAutoFit/>
            </a:bodyPr>
            <a:lstStyle/>
            <a:p>
              <a:r>
                <a:rPr lang="en-US" dirty="0" smtClean="0">
                  <a:effectLst>
                    <a:glow rad="101600">
                      <a:schemeClr val="accent3">
                        <a:satMod val="175000"/>
                        <a:alpha val="40000"/>
                      </a:schemeClr>
                    </a:glow>
                  </a:effectLst>
                </a:rPr>
                <a:t>Give</a:t>
              </a:r>
              <a:endParaRPr lang="en-US" dirty="0">
                <a:effectLst>
                  <a:glow rad="101600">
                    <a:schemeClr val="accent3">
                      <a:satMod val="175000"/>
                      <a:alpha val="40000"/>
                    </a:schemeClr>
                  </a:glow>
                </a:effectLst>
              </a:endParaRPr>
            </a:p>
          </p:txBody>
        </p:sp>
        <p:sp>
          <p:nvSpPr>
            <p:cNvPr id="49" name="TextBox 48"/>
            <p:cNvSpPr txBox="1"/>
            <p:nvPr/>
          </p:nvSpPr>
          <p:spPr>
            <a:xfrm>
              <a:off x="3063812" y="2703225"/>
              <a:ext cx="858974" cy="369332"/>
            </a:xfrm>
            <a:prstGeom prst="rect">
              <a:avLst/>
            </a:prstGeom>
            <a:noFill/>
          </p:spPr>
          <p:txBody>
            <a:bodyPr wrap="square" rtlCol="0">
              <a:spAutoFit/>
            </a:bodyPr>
            <a:lstStyle/>
            <a:p>
              <a:r>
                <a:rPr lang="en-US" dirty="0" smtClean="0"/>
                <a:t>Say</a:t>
              </a:r>
              <a:endParaRPr lang="en-US"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0" name="Freeform 39"/>
          <p:cNvSpPr/>
          <p:nvPr/>
        </p:nvSpPr>
        <p:spPr>
          <a:xfrm rot="2976191">
            <a:off x="2375132" y="2583739"/>
            <a:ext cx="1428585" cy="3864963"/>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ounded Rectangle 43"/>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ounded Rectangle 44"/>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TextBox 45"/>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7" name="TextBox 46"/>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8" name="TextBox 47"/>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228981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pic>
        <p:nvPicPr>
          <p:cNvPr id="37" name="Picture 3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3458497" y="1836426"/>
            <a:ext cx="1190171" cy="1460665"/>
          </a:xfrm>
          <a:prstGeom prst="rect">
            <a:avLst/>
          </a:prstGeom>
        </p:spPr>
      </p:pic>
      <p:pic>
        <p:nvPicPr>
          <p:cNvPr id="38" name="Picture 3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5639417" y="2253499"/>
            <a:ext cx="1190171" cy="1460665"/>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3636" y1="65185" x2="23636" y2="65185"/>
                        <a14:foregroundMark x1="21818" y1="72593" x2="21818" y2="72593"/>
                        <a14:foregroundMark x1="32727" y1="71111" x2="32727" y2="71111"/>
                        <a14:foregroundMark x1="38182" y1="69630" x2="38182" y2="69630"/>
                        <a14:foregroundMark x1="52727" y1="74815" x2="52727" y2="74815"/>
                        <a14:foregroundMark x1="58182" y1="71111" x2="58182" y2="71111"/>
                        <a14:foregroundMark x1="69091" y1="69630" x2="69091" y2="69630"/>
                        <a14:foregroundMark x1="60909" y1="61481" x2="60909" y2="61481"/>
                        <a14:foregroundMark x1="76364" y1="53333" x2="76364" y2="53333"/>
                        <a14:foregroundMark x1="79091" y1="28148" x2="79091" y2="28148"/>
                        <a14:foregroundMark x1="67273" y1="14074" x2="67273" y2="14074"/>
                        <a14:foregroundMark x1="41818" y1="11852" x2="41818" y2="11852"/>
                        <a14:foregroundMark x1="26364" y1="16296" x2="26364" y2="16296"/>
                        <a14:foregroundMark x1="39091" y1="82222" x2="39091" y2="82222"/>
                        <a14:foregroundMark x1="39091" y1="82222" x2="39091" y2="82222"/>
                        <a14:foregroundMark x1="49091" y1="82222" x2="49091" y2="82222"/>
                        <a14:foregroundMark x1="49091" y1="82222" x2="49091" y2="82222"/>
                        <a14:backgroundMark x1="16364" y1="19259" x2="16364" y2="19259"/>
                      </a14:backgroundRemoval>
                    </a14:imgEffect>
                  </a14:imgLayer>
                </a14:imgProps>
              </a:ext>
            </a:extLst>
          </a:blip>
          <a:stretch>
            <a:fillRect/>
          </a:stretch>
        </p:blipFill>
        <p:spPr>
          <a:xfrm>
            <a:off x="1445388" y="2566758"/>
            <a:ext cx="1190171" cy="1460665"/>
          </a:xfrm>
          <a:prstGeom prst="rect">
            <a:avLst/>
          </a:prstGeom>
        </p:spPr>
      </p:pic>
      <p:sp>
        <p:nvSpPr>
          <p:cNvPr id="42" name="Rounded Rectangle 41"/>
          <p:cNvSpPr/>
          <p:nvPr/>
        </p:nvSpPr>
        <p:spPr>
          <a:xfrm>
            <a:off x="2924246" y="3139105"/>
            <a:ext cx="534251" cy="5750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f</a:t>
            </a:r>
          </a:p>
        </p:txBody>
      </p:sp>
      <p:sp>
        <p:nvSpPr>
          <p:cNvPr id="43" name="Rounded Rectangle 42"/>
          <p:cNvSpPr/>
          <p:nvPr/>
        </p:nvSpPr>
        <p:spPr>
          <a:xfrm>
            <a:off x="4375956" y="3297091"/>
            <a:ext cx="771323" cy="569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solidFill>
                  <a:schemeClr val="tx1"/>
                </a:solidFill>
              </a:rPr>
              <a:t>ill</a:t>
            </a:r>
            <a:endParaRPr lang="en-US" sz="2800" dirty="0">
              <a:solidFill>
                <a:schemeClr val="tx1"/>
              </a:solidFill>
            </a:endParaRPr>
          </a:p>
        </p:txBody>
      </p:sp>
      <p:sp>
        <p:nvSpPr>
          <p:cNvPr id="40" name="Rounded Rectangle 39"/>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1" name="Rounded Rectangle 40"/>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4" name="TextBox 43"/>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5" name="TextBox 44"/>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6" name="TextBox 45"/>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23586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Mechanic 2 </a:t>
            </a:r>
            <a:br>
              <a:rPr lang="en-US" dirty="0" smtClean="0"/>
            </a:br>
            <a:r>
              <a:rPr lang="en-US" dirty="0" smtClean="0"/>
              <a:t>Updates</a:t>
            </a:r>
            <a:endParaRPr lang="en-US" dirty="0"/>
          </a:p>
        </p:txBody>
      </p:sp>
      <p:sp>
        <p:nvSpPr>
          <p:cNvPr id="3" name="Subtitle 2"/>
          <p:cNvSpPr>
            <a:spLocks noGrp="1"/>
          </p:cNvSpPr>
          <p:nvPr>
            <p:ph type="subTitle" idx="1"/>
          </p:nvPr>
        </p:nvSpPr>
        <p:spPr/>
        <p:txBody>
          <a:bodyPr/>
          <a:lstStyle/>
          <a:p>
            <a:r>
              <a:rPr lang="en-US" dirty="0" smtClean="0"/>
              <a:t>Use</a:t>
            </a:r>
            <a:endParaRPr lang="en-US" dirty="0"/>
          </a:p>
        </p:txBody>
      </p:sp>
    </p:spTree>
    <p:extLst>
      <p:ext uri="{BB962C8B-B14F-4D97-AF65-F5344CB8AC3E}">
        <p14:creationId xmlns:p14="http://schemas.microsoft.com/office/powerpoint/2010/main" val="105111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6702"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sp>
        <p:nvSpPr>
          <p:cNvPr id="41" name="Rounded Rectangular Callout 40"/>
          <p:cNvSpPr/>
          <p:nvPr/>
        </p:nvSpPr>
        <p:spPr>
          <a:xfrm>
            <a:off x="4609348" y="227766"/>
            <a:ext cx="3283093" cy="904397"/>
          </a:xfrm>
          <a:prstGeom prst="wedgeRoundRectCallout">
            <a:avLst>
              <a:gd name="adj1" fmla="val -75346"/>
              <a:gd name="adj2" fmla="val 4829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Help! </a:t>
            </a:r>
          </a:p>
          <a:p>
            <a:r>
              <a:rPr lang="en-US" dirty="0" smtClean="0"/>
              <a:t>I need to ____ up this cup.</a:t>
            </a:r>
            <a:endParaRPr lang="en-US" dirty="0"/>
          </a:p>
        </p:txBody>
      </p:sp>
      <p:grpSp>
        <p:nvGrpSpPr>
          <p:cNvPr id="22" name="Group 21"/>
          <p:cNvGrpSpPr/>
          <p:nvPr/>
        </p:nvGrpSpPr>
        <p:grpSpPr>
          <a:xfrm>
            <a:off x="1995548" y="-98911"/>
            <a:ext cx="2568874" cy="1970078"/>
            <a:chOff x="2893565" y="1136636"/>
            <a:chExt cx="2568874" cy="1970078"/>
          </a:xfrm>
        </p:grpSpPr>
        <p:sp>
          <p:nvSpPr>
            <p:cNvPr id="23" name="Isosceles Triangle 22"/>
            <p:cNvSpPr/>
            <p:nvPr/>
          </p:nvSpPr>
          <p:spPr>
            <a:xfrm>
              <a:off x="2893565" y="1136636"/>
              <a:ext cx="2568874" cy="197007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922786" y="1467094"/>
              <a:ext cx="725882" cy="369332"/>
            </a:xfrm>
            <a:prstGeom prst="rect">
              <a:avLst/>
            </a:prstGeom>
            <a:noFill/>
          </p:spPr>
          <p:txBody>
            <a:bodyPr wrap="square" rtlCol="0">
              <a:spAutoFit/>
            </a:bodyPr>
            <a:lstStyle/>
            <a:p>
              <a:r>
                <a:rPr lang="en-US" dirty="0" smtClean="0">
                  <a:effectLst>
                    <a:glow rad="101600">
                      <a:schemeClr val="accent3">
                        <a:satMod val="175000"/>
                        <a:alpha val="40000"/>
                      </a:schemeClr>
                    </a:glow>
                  </a:effectLst>
                </a:rPr>
                <a:t>Use</a:t>
              </a:r>
              <a:endParaRPr lang="en-US" dirty="0">
                <a:effectLst>
                  <a:glow rad="101600">
                    <a:schemeClr val="accent3">
                      <a:satMod val="175000"/>
                      <a:alpha val="40000"/>
                    </a:schemeClr>
                  </a:glow>
                </a:effectLst>
              </a:endParaRPr>
            </a:p>
          </p:txBody>
        </p:sp>
        <p:sp>
          <p:nvSpPr>
            <p:cNvPr id="25" name="TextBox 24"/>
            <p:cNvSpPr txBox="1"/>
            <p:nvPr/>
          </p:nvSpPr>
          <p:spPr>
            <a:xfrm>
              <a:off x="4648805" y="2684368"/>
              <a:ext cx="749728" cy="369332"/>
            </a:xfrm>
            <a:prstGeom prst="rect">
              <a:avLst/>
            </a:prstGeom>
            <a:noFill/>
          </p:spPr>
          <p:txBody>
            <a:bodyPr wrap="square" rtlCol="0">
              <a:spAutoFit/>
            </a:bodyPr>
            <a:lstStyle/>
            <a:p>
              <a:r>
                <a:rPr lang="en-US" dirty="0" smtClean="0"/>
                <a:t>Give</a:t>
              </a:r>
              <a:endParaRPr lang="en-US" dirty="0"/>
            </a:p>
          </p:txBody>
        </p:sp>
        <p:sp>
          <p:nvSpPr>
            <p:cNvPr id="26" name="TextBox 25"/>
            <p:cNvSpPr txBox="1"/>
            <p:nvPr/>
          </p:nvSpPr>
          <p:spPr>
            <a:xfrm>
              <a:off x="3063812" y="2703225"/>
              <a:ext cx="858974" cy="369332"/>
            </a:xfrm>
            <a:prstGeom prst="rect">
              <a:avLst/>
            </a:prstGeom>
            <a:noFill/>
          </p:spPr>
          <p:txBody>
            <a:bodyPr wrap="square" rtlCol="0">
              <a:spAutoFit/>
            </a:bodyPr>
            <a:lstStyle/>
            <a:p>
              <a:r>
                <a:rPr lang="en-US" dirty="0" smtClean="0"/>
                <a:t>Say</a:t>
              </a:r>
              <a:endParaRPr lang="en-US" dirty="0"/>
            </a:p>
          </p:txBody>
        </p:sp>
      </p:grpSp>
      <p:pic>
        <p:nvPicPr>
          <p:cNvPr id="42" name="Picture 41"/>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foregroundMark x1="50000" y1="10600" x2="50000" y2="10600"/>
                        <a14:foregroundMark x1="39362" y1="21013" x2="39362" y2="21013"/>
                        <a14:foregroundMark x1="56383" y1="22420" x2="56383" y2="22420"/>
                        <a14:foregroundMark x1="22766" y1="43996" x2="22766" y2="43996"/>
                        <a14:foregroundMark x1="78723" y1="42589" x2="78723" y2="42589"/>
                        <a14:foregroundMark x1="70426" y1="45685" x2="70426" y2="45685"/>
                        <a14:foregroundMark x1="27872" y1="45685" x2="27872" y2="45685"/>
                      </a14:backgroundRemoval>
                    </a14:imgEffect>
                  </a14:imgLayer>
                </a14:imgProps>
              </a:ext>
              <a:ext uri="{28A0092B-C50C-407E-A947-70E740481C1C}">
                <a14:useLocalDpi xmlns:a14="http://schemas.microsoft.com/office/drawing/2010/main"/>
              </a:ext>
            </a:extLst>
          </a:blip>
          <a:stretch>
            <a:fillRect/>
          </a:stretch>
        </p:blipFill>
        <p:spPr>
          <a:xfrm>
            <a:off x="2615957" y="453552"/>
            <a:ext cx="1270244" cy="2881020"/>
          </a:xfrm>
          <a:prstGeom prst="rect">
            <a:avLst/>
          </a:prstGeom>
        </p:spPr>
      </p:pic>
      <p:pic>
        <p:nvPicPr>
          <p:cNvPr id="6" name="Picture 5"/>
          <p:cNvPicPr>
            <a:picLocks noChangeAspect="1"/>
          </p:cNvPicPr>
          <p:nvPr/>
        </p:nvPicPr>
        <p:blipFill>
          <a:blip r:embed="rId6" cstate="print">
            <a:extLst>
              <a:ext uri="{BEBA8EAE-BF5A-486C-A8C5-ECC9F3942E4B}">
                <a14:imgProps xmlns:a14="http://schemas.microsoft.com/office/drawing/2010/main">
                  <a14:imgLayer r:embed="rId7">
                    <a14:imgEffect>
                      <a14:backgroundRemoval t="497" b="99007" l="6585" r="98354"/>
                    </a14:imgEffect>
                  </a14:imgLayer>
                </a14:imgProps>
              </a:ext>
              <a:ext uri="{28A0092B-C50C-407E-A947-70E740481C1C}">
                <a14:useLocalDpi xmlns:a14="http://schemas.microsoft.com/office/drawing/2010/main"/>
              </a:ext>
            </a:extLst>
          </a:blip>
          <a:stretch>
            <a:fillRect/>
          </a:stretch>
        </p:blipFill>
        <p:spPr>
          <a:xfrm>
            <a:off x="3439801" y="2233463"/>
            <a:ext cx="1707478" cy="1257703"/>
          </a:xfrm>
          <a:prstGeom prst="rect">
            <a:avLst/>
          </a:prstGeom>
        </p:spPr>
      </p:pic>
      <p:sp>
        <p:nvSpPr>
          <p:cNvPr id="37" name="Rounded Rectangle 36"/>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8" name="Rounded Rectangle 37"/>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9" name="TextBox 38"/>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141750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74889" y="0"/>
            <a:ext cx="7763783" cy="4700677"/>
          </a:xfrm>
          <a:prstGeom prst="rect">
            <a:avLst/>
          </a:prstGeom>
        </p:spPr>
      </p:pic>
      <p:sp>
        <p:nvSpPr>
          <p:cNvPr id="29" name="Rounded Rectangle 28"/>
          <p:cNvSpPr/>
          <p:nvPr/>
        </p:nvSpPr>
        <p:spPr>
          <a:xfrm>
            <a:off x="914123" y="4379262"/>
            <a:ext cx="7575596" cy="18811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6" name="Group 15"/>
          <p:cNvGrpSpPr/>
          <p:nvPr/>
        </p:nvGrpSpPr>
        <p:grpSpPr>
          <a:xfrm>
            <a:off x="874889" y="4814161"/>
            <a:ext cx="7575596" cy="1639028"/>
            <a:chOff x="874889" y="4900934"/>
            <a:chExt cx="7575596" cy="1639028"/>
          </a:xfrm>
        </p:grpSpPr>
        <p:sp>
          <p:nvSpPr>
            <p:cNvPr id="12" name="Rounded Rectangle 11"/>
            <p:cNvSpPr/>
            <p:nvPr/>
          </p:nvSpPr>
          <p:spPr>
            <a:xfrm>
              <a:off x="874889" y="4900934"/>
              <a:ext cx="7575596" cy="16390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1023635" y="5700853"/>
              <a:ext cx="796162" cy="646331"/>
            </a:xfrm>
            <a:prstGeom prst="rect">
              <a:avLst/>
            </a:prstGeom>
            <a:noFill/>
            <a:effectLst>
              <a:glow rad="139700">
                <a:schemeClr val="accent3">
                  <a:satMod val="175000"/>
                  <a:alpha val="40000"/>
                </a:schemeClr>
              </a:glow>
            </a:effectLst>
          </p:spPr>
          <p:txBody>
            <a:bodyPr wrap="square" rtlCol="0">
              <a:spAutoFit/>
            </a:bodyPr>
            <a:lstStyle/>
            <a:p>
              <a:r>
                <a:rPr lang="en-US" sz="3600" b="1" dirty="0" smtClean="0">
                  <a:effectLst>
                    <a:glow rad="139700">
                      <a:schemeClr val="accent3">
                        <a:satMod val="175000"/>
                        <a:alpha val="40000"/>
                      </a:schemeClr>
                    </a:glow>
                  </a:effectLst>
                </a:rPr>
                <a:t>fill</a:t>
              </a:r>
              <a:endParaRPr lang="en-US" sz="3600" b="1" dirty="0">
                <a:effectLst>
                  <a:glow rad="139700">
                    <a:schemeClr val="accent3">
                      <a:satMod val="175000"/>
                      <a:alpha val="40000"/>
                    </a:schemeClr>
                  </a:glow>
                </a:effectLst>
              </a:endParaRPr>
            </a:p>
          </p:txBody>
        </p:sp>
        <p:sp>
          <p:nvSpPr>
            <p:cNvPr id="27" name="TextBox 26"/>
            <p:cNvSpPr txBox="1"/>
            <p:nvPr/>
          </p:nvSpPr>
          <p:spPr>
            <a:xfrm>
              <a:off x="2040474" y="5778943"/>
              <a:ext cx="739292" cy="523220"/>
            </a:xfrm>
            <a:prstGeom prst="rect">
              <a:avLst/>
            </a:prstGeom>
            <a:noFill/>
          </p:spPr>
          <p:txBody>
            <a:bodyPr wrap="square" rtlCol="0">
              <a:spAutoFit/>
            </a:bodyPr>
            <a:lstStyle/>
            <a:p>
              <a:r>
                <a:rPr lang="en-US" sz="2800" dirty="0" smtClean="0"/>
                <a:t>felt</a:t>
              </a:r>
              <a:endParaRPr lang="en-US" sz="2800" dirty="0"/>
            </a:p>
          </p:txBody>
        </p:sp>
        <p:sp>
          <p:nvSpPr>
            <p:cNvPr id="28" name="TextBox 27"/>
            <p:cNvSpPr txBox="1"/>
            <p:nvPr/>
          </p:nvSpPr>
          <p:spPr>
            <a:xfrm>
              <a:off x="3013247" y="5767090"/>
              <a:ext cx="739292" cy="523220"/>
            </a:xfrm>
            <a:prstGeom prst="rect">
              <a:avLst/>
            </a:prstGeom>
            <a:noFill/>
          </p:spPr>
          <p:txBody>
            <a:bodyPr wrap="square" rtlCol="0">
              <a:spAutoFit/>
            </a:bodyPr>
            <a:lstStyle/>
            <a:p>
              <a:r>
                <a:rPr lang="en-US" sz="2800" dirty="0" smtClean="0"/>
                <a:t>hall</a:t>
              </a:r>
              <a:endParaRPr lang="en-US" sz="2800" dirty="0"/>
            </a:p>
          </p:txBody>
        </p:sp>
        <p:sp>
          <p:nvSpPr>
            <p:cNvPr id="30" name="TextBox 29"/>
            <p:cNvSpPr txBox="1"/>
            <p:nvPr/>
          </p:nvSpPr>
          <p:spPr>
            <a:xfrm>
              <a:off x="4032594" y="5752775"/>
              <a:ext cx="926064" cy="523220"/>
            </a:xfrm>
            <a:prstGeom prst="rect">
              <a:avLst/>
            </a:prstGeom>
            <a:noFill/>
          </p:spPr>
          <p:txBody>
            <a:bodyPr wrap="square" rtlCol="0">
              <a:spAutoFit/>
            </a:bodyPr>
            <a:lstStyle/>
            <a:p>
              <a:r>
                <a:rPr lang="en-US" sz="2800" dirty="0" smtClean="0"/>
                <a:t>spin</a:t>
              </a:r>
              <a:endParaRPr lang="en-US" sz="2800" dirty="0"/>
            </a:p>
          </p:txBody>
        </p:sp>
        <p:sp>
          <p:nvSpPr>
            <p:cNvPr id="31" name="TextBox 30"/>
            <p:cNvSpPr txBox="1"/>
            <p:nvPr/>
          </p:nvSpPr>
          <p:spPr>
            <a:xfrm>
              <a:off x="5147279" y="5791322"/>
              <a:ext cx="1049311" cy="523220"/>
            </a:xfrm>
            <a:prstGeom prst="rect">
              <a:avLst/>
            </a:prstGeom>
            <a:noFill/>
          </p:spPr>
          <p:txBody>
            <a:bodyPr wrap="square" rtlCol="0">
              <a:spAutoFit/>
            </a:bodyPr>
            <a:lstStyle/>
            <a:p>
              <a:r>
                <a:rPr lang="en-US" sz="2800" dirty="0" smtClean="0"/>
                <a:t>trap</a:t>
              </a:r>
              <a:endParaRPr lang="en-US" sz="2800" dirty="0"/>
            </a:p>
          </p:txBody>
        </p:sp>
        <p:sp>
          <p:nvSpPr>
            <p:cNvPr id="32" name="TextBox 31"/>
            <p:cNvSpPr txBox="1"/>
            <p:nvPr/>
          </p:nvSpPr>
          <p:spPr>
            <a:xfrm>
              <a:off x="6196591" y="5786784"/>
              <a:ext cx="1057928" cy="523220"/>
            </a:xfrm>
            <a:prstGeom prst="rect">
              <a:avLst/>
            </a:prstGeom>
            <a:noFill/>
          </p:spPr>
          <p:txBody>
            <a:bodyPr wrap="square" rtlCol="0">
              <a:spAutoFit/>
            </a:bodyPr>
            <a:lstStyle/>
            <a:p>
              <a:r>
                <a:rPr lang="en-US" sz="2800" dirty="0" smtClean="0"/>
                <a:t>damp</a:t>
              </a:r>
              <a:endParaRPr lang="en-US" sz="2800" dirty="0"/>
            </a:p>
          </p:txBody>
        </p:sp>
        <p:sp>
          <p:nvSpPr>
            <p:cNvPr id="33" name="TextBox 32"/>
            <p:cNvSpPr txBox="1"/>
            <p:nvPr/>
          </p:nvSpPr>
          <p:spPr>
            <a:xfrm>
              <a:off x="7292430" y="5786048"/>
              <a:ext cx="1094041" cy="523220"/>
            </a:xfrm>
            <a:prstGeom prst="rect">
              <a:avLst/>
            </a:prstGeom>
            <a:noFill/>
          </p:spPr>
          <p:txBody>
            <a:bodyPr wrap="square" rtlCol="0">
              <a:spAutoFit/>
            </a:bodyPr>
            <a:lstStyle/>
            <a:p>
              <a:r>
                <a:rPr lang="en-US" sz="2800" dirty="0" smtClean="0"/>
                <a:t>honk</a:t>
              </a:r>
              <a:endParaRPr lang="en-US" sz="2800" dirty="0"/>
            </a:p>
          </p:txBody>
        </p:sp>
      </p:grpSp>
      <p:sp>
        <p:nvSpPr>
          <p:cNvPr id="41" name="Rounded Rectangular Callout 40"/>
          <p:cNvSpPr/>
          <p:nvPr/>
        </p:nvSpPr>
        <p:spPr>
          <a:xfrm>
            <a:off x="4004337" y="453552"/>
            <a:ext cx="2167365" cy="1283934"/>
          </a:xfrm>
          <a:prstGeom prst="wedgeRoundRectCallout">
            <a:avLst>
              <a:gd name="adj1" fmla="val -68937"/>
              <a:gd name="adj2" fmla="val -19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Help! </a:t>
            </a:r>
          </a:p>
          <a:p>
            <a:r>
              <a:rPr lang="en-US" dirty="0" smtClean="0"/>
              <a:t>I need to ____ up this cup.</a:t>
            </a:r>
            <a:endParaRPr lang="en-US" dirty="0"/>
          </a:p>
        </p:txBody>
      </p:sp>
      <p:sp>
        <p:nvSpPr>
          <p:cNvPr id="40" name="Freeform 39"/>
          <p:cNvSpPr/>
          <p:nvPr/>
        </p:nvSpPr>
        <p:spPr>
          <a:xfrm rot="1798064" flipH="1">
            <a:off x="2054895" y="296676"/>
            <a:ext cx="1988695" cy="6212655"/>
          </a:xfrm>
          <a:custGeom>
            <a:avLst/>
            <a:gdLst>
              <a:gd name="connsiteX0" fmla="*/ 0 w 1596597"/>
              <a:gd name="connsiteY0" fmla="*/ 0 h 2186654"/>
              <a:gd name="connsiteX1" fmla="*/ 1587560 w 1596597"/>
              <a:gd name="connsiteY1" fmla="*/ 1449603 h 2186654"/>
              <a:gd name="connsiteX2" fmla="*/ 648829 w 1596597"/>
              <a:gd name="connsiteY2" fmla="*/ 2139890 h 2186654"/>
              <a:gd name="connsiteX3" fmla="*/ 676439 w 1596597"/>
              <a:gd name="connsiteY3" fmla="*/ 2126084 h 2186654"/>
            </a:gdLst>
            <a:ahLst/>
            <a:cxnLst>
              <a:cxn ang="0">
                <a:pos x="connsiteX0" y="connsiteY0"/>
              </a:cxn>
              <a:cxn ang="0">
                <a:pos x="connsiteX1" y="connsiteY1"/>
              </a:cxn>
              <a:cxn ang="0">
                <a:pos x="connsiteX2" y="connsiteY2"/>
              </a:cxn>
              <a:cxn ang="0">
                <a:pos x="connsiteX3" y="connsiteY3"/>
              </a:cxn>
            </a:cxnLst>
            <a:rect l="l" t="t" r="r" b="b"/>
            <a:pathLst>
              <a:path w="1596597" h="2186654">
                <a:moveTo>
                  <a:pt x="0" y="0"/>
                </a:moveTo>
                <a:cubicBezTo>
                  <a:pt x="739711" y="546477"/>
                  <a:pt x="1479422" y="1092955"/>
                  <a:pt x="1587560" y="1449603"/>
                </a:cubicBezTo>
                <a:cubicBezTo>
                  <a:pt x="1695698" y="1806251"/>
                  <a:pt x="800682" y="2027143"/>
                  <a:pt x="648829" y="2139890"/>
                </a:cubicBezTo>
                <a:cubicBezTo>
                  <a:pt x="496976" y="2252637"/>
                  <a:pt x="676439" y="2126084"/>
                  <a:pt x="676439" y="2126084"/>
                </a:cubicBezTo>
              </a:path>
            </a:pathLst>
          </a:custGeom>
          <a:effectLst>
            <a:glow rad="1397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2" name="Picture 41"/>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foregroundMark x1="50000" y1="10600" x2="50000" y2="10600"/>
                        <a14:foregroundMark x1="39362" y1="21013" x2="39362" y2="21013"/>
                        <a14:foregroundMark x1="56383" y1="22420" x2="56383" y2="22420"/>
                        <a14:foregroundMark x1="22766" y1="43996" x2="22766" y2="43996"/>
                        <a14:foregroundMark x1="78723" y1="42589" x2="78723" y2="42589"/>
                        <a14:foregroundMark x1="70426" y1="45685" x2="70426" y2="45685"/>
                        <a14:foregroundMark x1="27872" y1="45685" x2="27872" y2="45685"/>
                      </a14:backgroundRemoval>
                    </a14:imgEffect>
                  </a14:imgLayer>
                </a14:imgProps>
              </a:ext>
              <a:ext uri="{28A0092B-C50C-407E-A947-70E740481C1C}">
                <a14:useLocalDpi xmlns:a14="http://schemas.microsoft.com/office/drawing/2010/main"/>
              </a:ext>
            </a:extLst>
          </a:blip>
          <a:stretch>
            <a:fillRect/>
          </a:stretch>
        </p:blipFill>
        <p:spPr>
          <a:xfrm>
            <a:off x="2519296" y="516400"/>
            <a:ext cx="1270244" cy="2881020"/>
          </a:xfrm>
          <a:prstGeom prst="rect">
            <a:avLst/>
          </a:prstGeom>
        </p:spPr>
      </p:pic>
      <p:pic>
        <p:nvPicPr>
          <p:cNvPr id="6" name="Picture 5"/>
          <p:cNvPicPr>
            <a:picLocks noChangeAspect="1"/>
          </p:cNvPicPr>
          <p:nvPr/>
        </p:nvPicPr>
        <p:blipFill>
          <a:blip r:embed="rId6" cstate="print">
            <a:extLst>
              <a:ext uri="{BEBA8EAE-BF5A-486C-A8C5-ECC9F3942E4B}">
                <a14:imgProps xmlns:a14="http://schemas.microsoft.com/office/drawing/2010/main">
                  <a14:imgLayer r:embed="rId7">
                    <a14:imgEffect>
                      <a14:backgroundRemoval t="497" b="99007" l="6585" r="98354"/>
                    </a14:imgEffect>
                  </a14:imgLayer>
                </a14:imgProps>
              </a:ext>
              <a:ext uri="{28A0092B-C50C-407E-A947-70E740481C1C}">
                <a14:useLocalDpi xmlns:a14="http://schemas.microsoft.com/office/drawing/2010/main"/>
              </a:ext>
            </a:extLst>
          </a:blip>
          <a:stretch>
            <a:fillRect/>
          </a:stretch>
        </p:blipFill>
        <p:spPr>
          <a:xfrm>
            <a:off x="3439801" y="2233463"/>
            <a:ext cx="1707478" cy="1257703"/>
          </a:xfrm>
          <a:prstGeom prst="rect">
            <a:avLst/>
          </a:prstGeom>
        </p:spPr>
      </p:pic>
      <p:sp>
        <p:nvSpPr>
          <p:cNvPr id="37" name="Rounded Rectangle 36"/>
          <p:cNvSpPr/>
          <p:nvPr/>
        </p:nvSpPr>
        <p:spPr>
          <a:xfrm>
            <a:off x="914123" y="4814161"/>
            <a:ext cx="250359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8" name="Rounded Rectangle 37"/>
          <p:cNvSpPr/>
          <p:nvPr/>
        </p:nvSpPr>
        <p:spPr>
          <a:xfrm>
            <a:off x="3392955" y="4814161"/>
            <a:ext cx="2511425" cy="632498"/>
          </a:xfrm>
          <a:prstGeom prst="round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9" name="TextBox 38"/>
          <p:cNvSpPr txBox="1"/>
          <p:nvPr/>
        </p:nvSpPr>
        <p:spPr>
          <a:xfrm>
            <a:off x="1580407" y="4875661"/>
            <a:ext cx="1275845" cy="461665"/>
          </a:xfrm>
          <a:prstGeom prst="rect">
            <a:avLst/>
          </a:prstGeom>
          <a:noFill/>
        </p:spPr>
        <p:txBody>
          <a:bodyPr wrap="square" rtlCol="0">
            <a:spAutoFit/>
          </a:bodyPr>
          <a:lstStyle/>
          <a:p>
            <a:r>
              <a:rPr lang="en-US" sz="2400" b="1" dirty="0" smtClean="0">
                <a:latin typeface="+mj-lt"/>
              </a:rPr>
              <a:t>Letters</a:t>
            </a:r>
            <a:endParaRPr lang="en-US" sz="2400" b="1" dirty="0">
              <a:latin typeface="+mj-lt"/>
            </a:endParaRPr>
          </a:p>
        </p:txBody>
      </p:sp>
      <p:sp>
        <p:nvSpPr>
          <p:cNvPr id="43" name="TextBox 42"/>
          <p:cNvSpPr txBox="1"/>
          <p:nvPr/>
        </p:nvSpPr>
        <p:spPr>
          <a:xfrm>
            <a:off x="3625084" y="4875026"/>
            <a:ext cx="2047168" cy="461665"/>
          </a:xfrm>
          <a:prstGeom prst="rect">
            <a:avLst/>
          </a:prstGeom>
          <a:noFill/>
        </p:spPr>
        <p:txBody>
          <a:bodyPr wrap="square" rtlCol="0">
            <a:spAutoFit/>
          </a:bodyPr>
          <a:lstStyle/>
          <a:p>
            <a:r>
              <a:rPr lang="en-US" sz="2400" b="1" dirty="0" smtClean="0">
                <a:latin typeface="+mj-lt"/>
              </a:rPr>
              <a:t>Word Chunks</a:t>
            </a:r>
            <a:endParaRPr lang="en-US" sz="2400" b="1" dirty="0">
              <a:latin typeface="+mj-lt"/>
            </a:endParaRPr>
          </a:p>
        </p:txBody>
      </p:sp>
      <p:sp>
        <p:nvSpPr>
          <p:cNvPr id="44" name="TextBox 43"/>
          <p:cNvSpPr txBox="1"/>
          <p:nvPr/>
        </p:nvSpPr>
        <p:spPr>
          <a:xfrm>
            <a:off x="6616596" y="4939887"/>
            <a:ext cx="1275845" cy="461665"/>
          </a:xfrm>
          <a:prstGeom prst="rect">
            <a:avLst/>
          </a:prstGeom>
          <a:noFill/>
        </p:spPr>
        <p:txBody>
          <a:bodyPr wrap="square" rtlCol="0">
            <a:spAutoFit/>
          </a:bodyPr>
          <a:lstStyle/>
          <a:p>
            <a:r>
              <a:rPr lang="en-US" sz="2400" b="1" dirty="0" smtClean="0">
                <a:latin typeface="+mj-lt"/>
              </a:rPr>
              <a:t>Words</a:t>
            </a:r>
            <a:endParaRPr lang="en-US" sz="2400" b="1" dirty="0">
              <a:latin typeface="+mj-lt"/>
            </a:endParaRPr>
          </a:p>
        </p:txBody>
      </p:sp>
    </p:spTree>
    <p:extLst>
      <p:ext uri="{BB962C8B-B14F-4D97-AF65-F5344CB8AC3E}">
        <p14:creationId xmlns:p14="http://schemas.microsoft.com/office/powerpoint/2010/main" val="3725984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3557</TotalTime>
  <Words>868</Words>
  <Application>Microsoft Macintosh PowerPoint</Application>
  <PresentationFormat>On-screen Show (4:3)</PresentationFormat>
  <Paragraphs>173</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UPDATES to Mechanic 2  CA Wireframe</vt:lpstr>
      <vt:lpstr>Mechanic 2  Updates</vt:lpstr>
      <vt:lpstr>PowerPoint Presentation</vt:lpstr>
      <vt:lpstr>PowerPoint Presentation</vt:lpstr>
      <vt:lpstr>PowerPoint Presentation</vt:lpstr>
      <vt:lpstr>PowerPoint Presentation</vt:lpstr>
      <vt:lpstr>Mechanic 2  Updates</vt:lpstr>
      <vt:lpstr>PowerPoint Presentation</vt:lpstr>
      <vt:lpstr>PowerPoint Presentation</vt:lpstr>
      <vt:lpstr>Mechanic 2  Updates</vt:lpstr>
      <vt:lpstr>PowerPoint Presentation</vt:lpstr>
      <vt:lpstr>PowerPoint Presentation</vt:lpstr>
      <vt:lpstr>Mechanic 2  Updates</vt:lpstr>
      <vt:lpstr>PowerPoint Presentation</vt:lpstr>
      <vt:lpstr>PowerPoint Presentation</vt:lpstr>
    </vt:vector>
  </TitlesOfParts>
  <Company>Curriculum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Chapman</dc:creator>
  <cp:lastModifiedBy>Sarah Chapman</cp:lastModifiedBy>
  <cp:revision>54</cp:revision>
  <dcterms:created xsi:type="dcterms:W3CDTF">2015-04-28T17:47:41Z</dcterms:created>
  <dcterms:modified xsi:type="dcterms:W3CDTF">2015-05-04T00:05:01Z</dcterms:modified>
</cp:coreProperties>
</file>