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258" r:id="rId3"/>
    <p:sldId id="259" r:id="rId4"/>
    <p:sldId id="260" r:id="rId5"/>
    <p:sldId id="265" r:id="rId6"/>
    <p:sldId id="266" r:id="rId7"/>
    <p:sldId id="263" r:id="rId8"/>
    <p:sldId id="267"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régoire Éthier" initials="GÉ" lastIdx="1" clrIdx="0"/>
  <p:cmAuthor id="1" name="glefebvre" initials="g"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63D380"/>
    <a:srgbClr val="5FD7C9"/>
    <a:srgbClr val="A3EBD8"/>
    <a:srgbClr val="5B79CF"/>
    <a:srgbClr val="99B7D3"/>
    <a:srgbClr val="A1DBED"/>
    <a:srgbClr val="FFFF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792"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1D9EB1-88A8-4ED3-BA47-57390425C5EB}"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F6990ACE-7D9A-4375-914D-AACF3C7CB5C5}">
      <dgm:prSet phldrT="[Texte]"/>
      <dgm:spPr/>
      <dgm:t>
        <a:bodyPr/>
        <a:lstStyle/>
        <a:p>
          <a:r>
            <a:rPr lang="fr-CA" dirty="0" smtClean="0"/>
            <a:t>System</a:t>
          </a:r>
          <a:endParaRPr lang="en-US" dirty="0"/>
        </a:p>
      </dgm:t>
    </dgm:pt>
    <dgm:pt modelId="{91DA74B0-144B-4076-A087-1B270EFA3A46}" type="parTrans" cxnId="{9900C2F7-7DF6-44B1-9F82-ADDF3970AD10}">
      <dgm:prSet/>
      <dgm:spPr/>
      <dgm:t>
        <a:bodyPr/>
        <a:lstStyle/>
        <a:p>
          <a:endParaRPr lang="en-US"/>
        </a:p>
      </dgm:t>
    </dgm:pt>
    <dgm:pt modelId="{FF77F8B4-0D94-4EEC-80EA-73972276E776}" type="sibTrans" cxnId="{9900C2F7-7DF6-44B1-9F82-ADDF3970AD10}">
      <dgm:prSet/>
      <dgm:spPr/>
      <dgm:t>
        <a:bodyPr/>
        <a:lstStyle/>
        <a:p>
          <a:endParaRPr lang="en-US"/>
        </a:p>
      </dgm:t>
    </dgm:pt>
    <dgm:pt modelId="{8A4E2C22-C094-4775-B0EE-CF6B36FA3167}">
      <dgm:prSet phldrT="[Texte]"/>
      <dgm:spPr/>
      <dgm:t>
        <a:bodyPr/>
        <a:lstStyle/>
        <a:p>
          <a:r>
            <a:rPr lang="fr-CA" dirty="0" smtClean="0"/>
            <a:t>Shows </a:t>
          </a:r>
          <a:r>
            <a:rPr lang="fr-CA" dirty="0" err="1" smtClean="0"/>
            <a:t>scrambled</a:t>
          </a:r>
          <a:r>
            <a:rPr lang="fr-CA" dirty="0" smtClean="0"/>
            <a:t> sentence</a:t>
          </a:r>
          <a:endParaRPr lang="en-US" dirty="0"/>
        </a:p>
      </dgm:t>
    </dgm:pt>
    <dgm:pt modelId="{A9FBE419-D1D1-4B60-919B-1BAB208EFCA2}" type="parTrans" cxnId="{FFFDE192-FFB0-4419-9EA2-4E525D36CE00}">
      <dgm:prSet/>
      <dgm:spPr/>
      <dgm:t>
        <a:bodyPr/>
        <a:lstStyle/>
        <a:p>
          <a:endParaRPr lang="en-US"/>
        </a:p>
      </dgm:t>
    </dgm:pt>
    <dgm:pt modelId="{65860661-95FB-4F24-9285-DE21D019AE00}" type="sibTrans" cxnId="{FFFDE192-FFB0-4419-9EA2-4E525D36CE00}">
      <dgm:prSet/>
      <dgm:spPr/>
      <dgm:t>
        <a:bodyPr/>
        <a:lstStyle/>
        <a:p>
          <a:endParaRPr lang="en-US"/>
        </a:p>
      </dgm:t>
    </dgm:pt>
    <dgm:pt modelId="{4AD7D2BD-A604-412F-ABEC-13DF4F80EAC3}">
      <dgm:prSet phldrT="[Texte]"/>
      <dgm:spPr/>
      <dgm:t>
        <a:bodyPr/>
        <a:lstStyle/>
        <a:p>
          <a:r>
            <a:rPr lang="fr-CA" dirty="0" smtClean="0"/>
            <a:t>Player</a:t>
          </a:r>
          <a:endParaRPr lang="en-US" dirty="0"/>
        </a:p>
      </dgm:t>
    </dgm:pt>
    <dgm:pt modelId="{AD93A5AD-5FDE-45BC-887B-5C0D7ACD8686}" type="parTrans" cxnId="{6B704EE1-CB5D-4F0E-9387-7B0DD4630BA7}">
      <dgm:prSet/>
      <dgm:spPr/>
      <dgm:t>
        <a:bodyPr/>
        <a:lstStyle/>
        <a:p>
          <a:endParaRPr lang="en-US"/>
        </a:p>
      </dgm:t>
    </dgm:pt>
    <dgm:pt modelId="{2958B34E-50E0-41AA-9CBB-822BB94318E9}" type="sibTrans" cxnId="{6B704EE1-CB5D-4F0E-9387-7B0DD4630BA7}">
      <dgm:prSet/>
      <dgm:spPr/>
      <dgm:t>
        <a:bodyPr/>
        <a:lstStyle/>
        <a:p>
          <a:endParaRPr lang="en-US"/>
        </a:p>
      </dgm:t>
    </dgm:pt>
    <dgm:pt modelId="{723AD181-0894-49D2-A300-DE44B4385A71}">
      <dgm:prSet phldrT="[Texte]"/>
      <dgm:spPr/>
      <dgm:t>
        <a:bodyPr/>
        <a:lstStyle/>
        <a:p>
          <a:r>
            <a:rPr lang="fr-CA" dirty="0" err="1" smtClean="0"/>
            <a:t>Unscrambles</a:t>
          </a:r>
          <a:r>
            <a:rPr lang="fr-CA" dirty="0" smtClean="0"/>
            <a:t> sentence</a:t>
          </a:r>
          <a:endParaRPr lang="en-US" dirty="0"/>
        </a:p>
      </dgm:t>
    </dgm:pt>
    <dgm:pt modelId="{6A6EBA7B-E2D7-48AA-97BC-F2A0F20D832D}" type="parTrans" cxnId="{5613A20F-A12C-46A6-8A97-5D35864BECB0}">
      <dgm:prSet/>
      <dgm:spPr/>
      <dgm:t>
        <a:bodyPr/>
        <a:lstStyle/>
        <a:p>
          <a:endParaRPr lang="en-US"/>
        </a:p>
      </dgm:t>
    </dgm:pt>
    <dgm:pt modelId="{F782AC66-B41A-4231-92D8-DA44EAFE782B}" type="sibTrans" cxnId="{5613A20F-A12C-46A6-8A97-5D35864BECB0}">
      <dgm:prSet/>
      <dgm:spPr/>
      <dgm:t>
        <a:bodyPr/>
        <a:lstStyle/>
        <a:p>
          <a:endParaRPr lang="en-US"/>
        </a:p>
      </dgm:t>
    </dgm:pt>
    <dgm:pt modelId="{81B52C41-E0D7-4F94-8150-908A3E8256C8}" type="pres">
      <dgm:prSet presAssocID="{7F1D9EB1-88A8-4ED3-BA47-57390425C5EB}" presName="cycle" presStyleCnt="0">
        <dgm:presLayoutVars>
          <dgm:dir/>
          <dgm:resizeHandles val="exact"/>
        </dgm:presLayoutVars>
      </dgm:prSet>
      <dgm:spPr/>
      <dgm:t>
        <a:bodyPr/>
        <a:lstStyle/>
        <a:p>
          <a:endParaRPr lang="fr-CA"/>
        </a:p>
      </dgm:t>
    </dgm:pt>
    <dgm:pt modelId="{057EB900-3A4F-4ACB-9507-C847A09D2361}" type="pres">
      <dgm:prSet presAssocID="{F6990ACE-7D9A-4375-914D-AACF3C7CB5C5}" presName="node" presStyleLbl="node1" presStyleIdx="0" presStyleCnt="4">
        <dgm:presLayoutVars>
          <dgm:bulletEnabled val="1"/>
        </dgm:presLayoutVars>
      </dgm:prSet>
      <dgm:spPr/>
      <dgm:t>
        <a:bodyPr/>
        <a:lstStyle/>
        <a:p>
          <a:endParaRPr lang="fr-CA"/>
        </a:p>
      </dgm:t>
    </dgm:pt>
    <dgm:pt modelId="{319E20C7-52F2-445B-B49E-A160DFB75CF1}" type="pres">
      <dgm:prSet presAssocID="{F6990ACE-7D9A-4375-914D-AACF3C7CB5C5}" presName="spNode" presStyleCnt="0"/>
      <dgm:spPr/>
    </dgm:pt>
    <dgm:pt modelId="{A71980AE-AB2F-4FFD-8DE3-97A0447E30BC}" type="pres">
      <dgm:prSet presAssocID="{FF77F8B4-0D94-4EEC-80EA-73972276E776}" presName="sibTrans" presStyleLbl="sibTrans1D1" presStyleIdx="0" presStyleCnt="4"/>
      <dgm:spPr/>
      <dgm:t>
        <a:bodyPr/>
        <a:lstStyle/>
        <a:p>
          <a:endParaRPr lang="fr-CA"/>
        </a:p>
      </dgm:t>
    </dgm:pt>
    <dgm:pt modelId="{5EF393CA-62EE-45A4-847E-112FC008BD00}" type="pres">
      <dgm:prSet presAssocID="{8A4E2C22-C094-4775-B0EE-CF6B36FA3167}" presName="node" presStyleLbl="node1" presStyleIdx="1" presStyleCnt="4">
        <dgm:presLayoutVars>
          <dgm:bulletEnabled val="1"/>
        </dgm:presLayoutVars>
      </dgm:prSet>
      <dgm:spPr/>
      <dgm:t>
        <a:bodyPr/>
        <a:lstStyle/>
        <a:p>
          <a:endParaRPr lang="en-US"/>
        </a:p>
      </dgm:t>
    </dgm:pt>
    <dgm:pt modelId="{CD5D7A7E-2D98-46DB-81B2-3166D6502B3D}" type="pres">
      <dgm:prSet presAssocID="{8A4E2C22-C094-4775-B0EE-CF6B36FA3167}" presName="spNode" presStyleCnt="0"/>
      <dgm:spPr/>
    </dgm:pt>
    <dgm:pt modelId="{436B2B35-7FA3-431F-A399-EFF2C2E6795C}" type="pres">
      <dgm:prSet presAssocID="{65860661-95FB-4F24-9285-DE21D019AE00}" presName="sibTrans" presStyleLbl="sibTrans1D1" presStyleIdx="1" presStyleCnt="4"/>
      <dgm:spPr/>
      <dgm:t>
        <a:bodyPr/>
        <a:lstStyle/>
        <a:p>
          <a:endParaRPr lang="fr-CA"/>
        </a:p>
      </dgm:t>
    </dgm:pt>
    <dgm:pt modelId="{66FE6E02-F3D8-4914-AAA1-8328984CBF94}" type="pres">
      <dgm:prSet presAssocID="{4AD7D2BD-A604-412F-ABEC-13DF4F80EAC3}" presName="node" presStyleLbl="node1" presStyleIdx="2" presStyleCnt="4">
        <dgm:presLayoutVars>
          <dgm:bulletEnabled val="1"/>
        </dgm:presLayoutVars>
      </dgm:prSet>
      <dgm:spPr/>
      <dgm:t>
        <a:bodyPr/>
        <a:lstStyle/>
        <a:p>
          <a:endParaRPr lang="fr-CA"/>
        </a:p>
      </dgm:t>
    </dgm:pt>
    <dgm:pt modelId="{955CF041-1254-419D-A5EB-39C7593CC1A4}" type="pres">
      <dgm:prSet presAssocID="{4AD7D2BD-A604-412F-ABEC-13DF4F80EAC3}" presName="spNode" presStyleCnt="0"/>
      <dgm:spPr/>
    </dgm:pt>
    <dgm:pt modelId="{BFE7970C-AF96-4BA7-9A94-2B5E3FC285E8}" type="pres">
      <dgm:prSet presAssocID="{2958B34E-50E0-41AA-9CBB-822BB94318E9}" presName="sibTrans" presStyleLbl="sibTrans1D1" presStyleIdx="2" presStyleCnt="4"/>
      <dgm:spPr/>
      <dgm:t>
        <a:bodyPr/>
        <a:lstStyle/>
        <a:p>
          <a:endParaRPr lang="fr-CA"/>
        </a:p>
      </dgm:t>
    </dgm:pt>
    <dgm:pt modelId="{C7B64DE4-1C4A-4778-9562-57042B0A5AB6}" type="pres">
      <dgm:prSet presAssocID="{723AD181-0894-49D2-A300-DE44B4385A71}" presName="node" presStyleLbl="node1" presStyleIdx="3" presStyleCnt="4">
        <dgm:presLayoutVars>
          <dgm:bulletEnabled val="1"/>
        </dgm:presLayoutVars>
      </dgm:prSet>
      <dgm:spPr/>
      <dgm:t>
        <a:bodyPr/>
        <a:lstStyle/>
        <a:p>
          <a:endParaRPr lang="en-US"/>
        </a:p>
      </dgm:t>
    </dgm:pt>
    <dgm:pt modelId="{601D3B4A-FB85-4125-A0EB-6FA995FF5FFF}" type="pres">
      <dgm:prSet presAssocID="{723AD181-0894-49D2-A300-DE44B4385A71}" presName="spNode" presStyleCnt="0"/>
      <dgm:spPr/>
    </dgm:pt>
    <dgm:pt modelId="{B09D63F5-4DDC-42A8-9D99-B158C9C1FD9D}" type="pres">
      <dgm:prSet presAssocID="{F782AC66-B41A-4231-92D8-DA44EAFE782B}" presName="sibTrans" presStyleLbl="sibTrans1D1" presStyleIdx="3" presStyleCnt="4"/>
      <dgm:spPr/>
      <dgm:t>
        <a:bodyPr/>
        <a:lstStyle/>
        <a:p>
          <a:endParaRPr lang="fr-CA"/>
        </a:p>
      </dgm:t>
    </dgm:pt>
  </dgm:ptLst>
  <dgm:cxnLst>
    <dgm:cxn modelId="{FFFDE192-FFB0-4419-9EA2-4E525D36CE00}" srcId="{7F1D9EB1-88A8-4ED3-BA47-57390425C5EB}" destId="{8A4E2C22-C094-4775-B0EE-CF6B36FA3167}" srcOrd="1" destOrd="0" parTransId="{A9FBE419-D1D1-4B60-919B-1BAB208EFCA2}" sibTransId="{65860661-95FB-4F24-9285-DE21D019AE00}"/>
    <dgm:cxn modelId="{9900C2F7-7DF6-44B1-9F82-ADDF3970AD10}" srcId="{7F1D9EB1-88A8-4ED3-BA47-57390425C5EB}" destId="{F6990ACE-7D9A-4375-914D-AACF3C7CB5C5}" srcOrd="0" destOrd="0" parTransId="{91DA74B0-144B-4076-A087-1B270EFA3A46}" sibTransId="{FF77F8B4-0D94-4EEC-80EA-73972276E776}"/>
    <dgm:cxn modelId="{C4639975-1FD2-486C-9692-53EA172778D5}" type="presOf" srcId="{65860661-95FB-4F24-9285-DE21D019AE00}" destId="{436B2B35-7FA3-431F-A399-EFF2C2E6795C}" srcOrd="0" destOrd="0" presId="urn:microsoft.com/office/officeart/2005/8/layout/cycle5"/>
    <dgm:cxn modelId="{C1032B7D-AAFB-4C76-9E0E-1CD812E5E038}" type="presOf" srcId="{FF77F8B4-0D94-4EEC-80EA-73972276E776}" destId="{A71980AE-AB2F-4FFD-8DE3-97A0447E30BC}" srcOrd="0" destOrd="0" presId="urn:microsoft.com/office/officeart/2005/8/layout/cycle5"/>
    <dgm:cxn modelId="{6B704EE1-CB5D-4F0E-9387-7B0DD4630BA7}" srcId="{7F1D9EB1-88A8-4ED3-BA47-57390425C5EB}" destId="{4AD7D2BD-A604-412F-ABEC-13DF4F80EAC3}" srcOrd="2" destOrd="0" parTransId="{AD93A5AD-5FDE-45BC-887B-5C0D7ACD8686}" sibTransId="{2958B34E-50E0-41AA-9CBB-822BB94318E9}"/>
    <dgm:cxn modelId="{E84DC4DD-3C38-4F6A-AF8F-F6D70BFAC0FB}" type="presOf" srcId="{4AD7D2BD-A604-412F-ABEC-13DF4F80EAC3}" destId="{66FE6E02-F3D8-4914-AAA1-8328984CBF94}" srcOrd="0" destOrd="0" presId="urn:microsoft.com/office/officeart/2005/8/layout/cycle5"/>
    <dgm:cxn modelId="{75B02E12-6B72-493D-98CB-92D31479A8A6}" type="presOf" srcId="{2958B34E-50E0-41AA-9CBB-822BB94318E9}" destId="{BFE7970C-AF96-4BA7-9A94-2B5E3FC285E8}" srcOrd="0" destOrd="0" presId="urn:microsoft.com/office/officeart/2005/8/layout/cycle5"/>
    <dgm:cxn modelId="{6202DFFA-B67D-421A-8750-AC5A93AB4681}" type="presOf" srcId="{F782AC66-B41A-4231-92D8-DA44EAFE782B}" destId="{B09D63F5-4DDC-42A8-9D99-B158C9C1FD9D}" srcOrd="0" destOrd="0" presId="urn:microsoft.com/office/officeart/2005/8/layout/cycle5"/>
    <dgm:cxn modelId="{5613A20F-A12C-46A6-8A97-5D35864BECB0}" srcId="{7F1D9EB1-88A8-4ED3-BA47-57390425C5EB}" destId="{723AD181-0894-49D2-A300-DE44B4385A71}" srcOrd="3" destOrd="0" parTransId="{6A6EBA7B-E2D7-48AA-97BC-F2A0F20D832D}" sibTransId="{F782AC66-B41A-4231-92D8-DA44EAFE782B}"/>
    <dgm:cxn modelId="{B76705F4-9F48-4D9B-937C-FF8385019918}" type="presOf" srcId="{723AD181-0894-49D2-A300-DE44B4385A71}" destId="{C7B64DE4-1C4A-4778-9562-57042B0A5AB6}" srcOrd="0" destOrd="0" presId="urn:microsoft.com/office/officeart/2005/8/layout/cycle5"/>
    <dgm:cxn modelId="{C9920035-1BA1-43EA-A097-4771385B65D3}" type="presOf" srcId="{7F1D9EB1-88A8-4ED3-BA47-57390425C5EB}" destId="{81B52C41-E0D7-4F94-8150-908A3E8256C8}" srcOrd="0" destOrd="0" presId="urn:microsoft.com/office/officeart/2005/8/layout/cycle5"/>
    <dgm:cxn modelId="{B442C84B-2BE7-4787-B7A5-DF1E4547A908}" type="presOf" srcId="{F6990ACE-7D9A-4375-914D-AACF3C7CB5C5}" destId="{057EB900-3A4F-4ACB-9507-C847A09D2361}" srcOrd="0" destOrd="0" presId="urn:microsoft.com/office/officeart/2005/8/layout/cycle5"/>
    <dgm:cxn modelId="{34C41844-99E9-4259-A21F-FA407B21CC39}" type="presOf" srcId="{8A4E2C22-C094-4775-B0EE-CF6B36FA3167}" destId="{5EF393CA-62EE-45A4-847E-112FC008BD00}" srcOrd="0" destOrd="0" presId="urn:microsoft.com/office/officeart/2005/8/layout/cycle5"/>
    <dgm:cxn modelId="{D80114BE-99CC-41A1-9227-0EFF8F7017DD}" type="presParOf" srcId="{81B52C41-E0D7-4F94-8150-908A3E8256C8}" destId="{057EB900-3A4F-4ACB-9507-C847A09D2361}" srcOrd="0" destOrd="0" presId="urn:microsoft.com/office/officeart/2005/8/layout/cycle5"/>
    <dgm:cxn modelId="{BFD8237A-C0A7-46ED-B5A0-005CBF3B38C3}" type="presParOf" srcId="{81B52C41-E0D7-4F94-8150-908A3E8256C8}" destId="{319E20C7-52F2-445B-B49E-A160DFB75CF1}" srcOrd="1" destOrd="0" presId="urn:microsoft.com/office/officeart/2005/8/layout/cycle5"/>
    <dgm:cxn modelId="{54F16D89-A570-49E2-81F5-508A4762FBB1}" type="presParOf" srcId="{81B52C41-E0D7-4F94-8150-908A3E8256C8}" destId="{A71980AE-AB2F-4FFD-8DE3-97A0447E30BC}" srcOrd="2" destOrd="0" presId="urn:microsoft.com/office/officeart/2005/8/layout/cycle5"/>
    <dgm:cxn modelId="{86FFB3CD-855C-432A-A90A-D40CD0A731EC}" type="presParOf" srcId="{81B52C41-E0D7-4F94-8150-908A3E8256C8}" destId="{5EF393CA-62EE-45A4-847E-112FC008BD00}" srcOrd="3" destOrd="0" presId="urn:microsoft.com/office/officeart/2005/8/layout/cycle5"/>
    <dgm:cxn modelId="{C9C572F6-8A9F-4775-8242-4B266D96C78C}" type="presParOf" srcId="{81B52C41-E0D7-4F94-8150-908A3E8256C8}" destId="{CD5D7A7E-2D98-46DB-81B2-3166D6502B3D}" srcOrd="4" destOrd="0" presId="urn:microsoft.com/office/officeart/2005/8/layout/cycle5"/>
    <dgm:cxn modelId="{9F5B5A7D-9552-41B8-A627-6A15E456ED12}" type="presParOf" srcId="{81B52C41-E0D7-4F94-8150-908A3E8256C8}" destId="{436B2B35-7FA3-431F-A399-EFF2C2E6795C}" srcOrd="5" destOrd="0" presId="urn:microsoft.com/office/officeart/2005/8/layout/cycle5"/>
    <dgm:cxn modelId="{AD060894-3872-4292-BD95-CBA4AE169D8D}" type="presParOf" srcId="{81B52C41-E0D7-4F94-8150-908A3E8256C8}" destId="{66FE6E02-F3D8-4914-AAA1-8328984CBF94}" srcOrd="6" destOrd="0" presId="urn:microsoft.com/office/officeart/2005/8/layout/cycle5"/>
    <dgm:cxn modelId="{E08C0BB1-929A-40F8-A038-C5E97E263A16}" type="presParOf" srcId="{81B52C41-E0D7-4F94-8150-908A3E8256C8}" destId="{955CF041-1254-419D-A5EB-39C7593CC1A4}" srcOrd="7" destOrd="0" presId="urn:microsoft.com/office/officeart/2005/8/layout/cycle5"/>
    <dgm:cxn modelId="{1E7FEB91-1863-4B3F-8669-616815BC4276}" type="presParOf" srcId="{81B52C41-E0D7-4F94-8150-908A3E8256C8}" destId="{BFE7970C-AF96-4BA7-9A94-2B5E3FC285E8}" srcOrd="8" destOrd="0" presId="urn:microsoft.com/office/officeart/2005/8/layout/cycle5"/>
    <dgm:cxn modelId="{59CF5DEB-3900-46B7-AEDB-DE1BEBFE6BFC}" type="presParOf" srcId="{81B52C41-E0D7-4F94-8150-908A3E8256C8}" destId="{C7B64DE4-1C4A-4778-9562-57042B0A5AB6}" srcOrd="9" destOrd="0" presId="urn:microsoft.com/office/officeart/2005/8/layout/cycle5"/>
    <dgm:cxn modelId="{A7A5AB96-A800-4CAA-B605-79C33DC63617}" type="presParOf" srcId="{81B52C41-E0D7-4F94-8150-908A3E8256C8}" destId="{601D3B4A-FB85-4125-A0EB-6FA995FF5FFF}" srcOrd="10" destOrd="0" presId="urn:microsoft.com/office/officeart/2005/8/layout/cycle5"/>
    <dgm:cxn modelId="{6B57144D-D246-46BA-9828-21AD56108CC2}" type="presParOf" srcId="{81B52C41-E0D7-4F94-8150-908A3E8256C8}" destId="{B09D63F5-4DDC-42A8-9D99-B158C9C1FD9D}" srcOrd="11" destOrd="0" presId="urn:microsoft.com/office/officeart/2005/8/layout/cycle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57EB900-3A4F-4ACB-9507-C847A09D2361}">
      <dsp:nvSpPr>
        <dsp:cNvPr id="0" name=""/>
        <dsp:cNvSpPr/>
      </dsp:nvSpPr>
      <dsp:spPr>
        <a:xfrm>
          <a:off x="1284324" y="886"/>
          <a:ext cx="983406" cy="63921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fr-CA" sz="1100" kern="1200" dirty="0" smtClean="0"/>
            <a:t>System</a:t>
          </a:r>
          <a:endParaRPr lang="en-US" sz="1100" kern="1200" dirty="0"/>
        </a:p>
      </dsp:txBody>
      <dsp:txXfrm>
        <a:off x="1284324" y="886"/>
        <a:ext cx="983406" cy="639213"/>
      </dsp:txXfrm>
    </dsp:sp>
    <dsp:sp modelId="{A71980AE-AB2F-4FFD-8DE3-97A0447E30BC}">
      <dsp:nvSpPr>
        <dsp:cNvPr id="0" name=""/>
        <dsp:cNvSpPr/>
      </dsp:nvSpPr>
      <dsp:spPr>
        <a:xfrm>
          <a:off x="720481" y="320493"/>
          <a:ext cx="2111093" cy="2111093"/>
        </a:xfrm>
        <a:custGeom>
          <a:avLst/>
          <a:gdLst/>
          <a:ahLst/>
          <a:cxnLst/>
          <a:rect l="0" t="0" r="0" b="0"/>
          <a:pathLst>
            <a:path>
              <a:moveTo>
                <a:pt x="1682852" y="206625"/>
              </a:moveTo>
              <a:arcTo wR="1055546" hR="1055546" stAng="18387741" swAng="1632838"/>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5EF393CA-62EE-45A4-847E-112FC008BD00}">
      <dsp:nvSpPr>
        <dsp:cNvPr id="0" name=""/>
        <dsp:cNvSpPr/>
      </dsp:nvSpPr>
      <dsp:spPr>
        <a:xfrm>
          <a:off x="2339871" y="1056433"/>
          <a:ext cx="983406" cy="63921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fr-CA" sz="1100" kern="1200" dirty="0" smtClean="0"/>
            <a:t>Shows </a:t>
          </a:r>
          <a:r>
            <a:rPr lang="fr-CA" sz="1100" kern="1200" dirty="0" err="1" smtClean="0"/>
            <a:t>scrambled</a:t>
          </a:r>
          <a:r>
            <a:rPr lang="fr-CA" sz="1100" kern="1200" dirty="0" smtClean="0"/>
            <a:t> sentence</a:t>
          </a:r>
          <a:endParaRPr lang="en-US" sz="1100" kern="1200" dirty="0"/>
        </a:p>
      </dsp:txBody>
      <dsp:txXfrm>
        <a:off x="2339871" y="1056433"/>
        <a:ext cx="983406" cy="639213"/>
      </dsp:txXfrm>
    </dsp:sp>
    <dsp:sp modelId="{436B2B35-7FA3-431F-A399-EFF2C2E6795C}">
      <dsp:nvSpPr>
        <dsp:cNvPr id="0" name=""/>
        <dsp:cNvSpPr/>
      </dsp:nvSpPr>
      <dsp:spPr>
        <a:xfrm>
          <a:off x="720481" y="320493"/>
          <a:ext cx="2111093" cy="2111093"/>
        </a:xfrm>
        <a:custGeom>
          <a:avLst/>
          <a:gdLst/>
          <a:ahLst/>
          <a:cxnLst/>
          <a:rect l="0" t="0" r="0" b="0"/>
          <a:pathLst>
            <a:path>
              <a:moveTo>
                <a:pt x="2001636" y="1523620"/>
              </a:moveTo>
              <a:arcTo wR="1055546" hR="1055546" stAng="1579421" swAng="1632838"/>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66FE6E02-F3D8-4914-AAA1-8328984CBF94}">
      <dsp:nvSpPr>
        <dsp:cNvPr id="0" name=""/>
        <dsp:cNvSpPr/>
      </dsp:nvSpPr>
      <dsp:spPr>
        <a:xfrm>
          <a:off x="1284324" y="2111979"/>
          <a:ext cx="983406" cy="63921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fr-CA" sz="1100" kern="1200" dirty="0" smtClean="0"/>
            <a:t>Player</a:t>
          </a:r>
          <a:endParaRPr lang="en-US" sz="1100" kern="1200" dirty="0"/>
        </a:p>
      </dsp:txBody>
      <dsp:txXfrm>
        <a:off x="1284324" y="2111979"/>
        <a:ext cx="983406" cy="639213"/>
      </dsp:txXfrm>
    </dsp:sp>
    <dsp:sp modelId="{BFE7970C-AF96-4BA7-9A94-2B5E3FC285E8}">
      <dsp:nvSpPr>
        <dsp:cNvPr id="0" name=""/>
        <dsp:cNvSpPr/>
      </dsp:nvSpPr>
      <dsp:spPr>
        <a:xfrm>
          <a:off x="720481" y="320493"/>
          <a:ext cx="2111093" cy="2111093"/>
        </a:xfrm>
        <a:custGeom>
          <a:avLst/>
          <a:gdLst/>
          <a:ahLst/>
          <a:cxnLst/>
          <a:rect l="0" t="0" r="0" b="0"/>
          <a:pathLst>
            <a:path>
              <a:moveTo>
                <a:pt x="428241" y="1904467"/>
              </a:moveTo>
              <a:arcTo wR="1055546" hR="1055546" stAng="7587741" swAng="1632838"/>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C7B64DE4-1C4A-4778-9562-57042B0A5AB6}">
      <dsp:nvSpPr>
        <dsp:cNvPr id="0" name=""/>
        <dsp:cNvSpPr/>
      </dsp:nvSpPr>
      <dsp:spPr>
        <a:xfrm>
          <a:off x="228778" y="1056433"/>
          <a:ext cx="983406" cy="63921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fr-CA" sz="1100" kern="1200" dirty="0" err="1" smtClean="0"/>
            <a:t>Unscrambles</a:t>
          </a:r>
          <a:r>
            <a:rPr lang="fr-CA" sz="1100" kern="1200" dirty="0" smtClean="0"/>
            <a:t> sentence</a:t>
          </a:r>
          <a:endParaRPr lang="en-US" sz="1100" kern="1200" dirty="0"/>
        </a:p>
      </dsp:txBody>
      <dsp:txXfrm>
        <a:off x="228778" y="1056433"/>
        <a:ext cx="983406" cy="639213"/>
      </dsp:txXfrm>
    </dsp:sp>
    <dsp:sp modelId="{B09D63F5-4DDC-42A8-9D99-B158C9C1FD9D}">
      <dsp:nvSpPr>
        <dsp:cNvPr id="0" name=""/>
        <dsp:cNvSpPr/>
      </dsp:nvSpPr>
      <dsp:spPr>
        <a:xfrm>
          <a:off x="720481" y="320493"/>
          <a:ext cx="2111093" cy="2111093"/>
        </a:xfrm>
        <a:custGeom>
          <a:avLst/>
          <a:gdLst/>
          <a:ahLst/>
          <a:cxnLst/>
          <a:rect l="0" t="0" r="0" b="0"/>
          <a:pathLst>
            <a:path>
              <a:moveTo>
                <a:pt x="109456" y="587473"/>
              </a:moveTo>
              <a:arcTo wR="1055546" hR="1055546" stAng="12379421" swAng="1632838"/>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CA"/>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5981DC-5DB8-495B-89FD-04D9434F169A}" type="datetimeFigureOut">
              <a:rPr lang="fr-CA" smtClean="0"/>
              <a:pPr/>
              <a:t>2015-04-20</a:t>
            </a:fld>
            <a:endParaRPr lang="fr-CA"/>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CA"/>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CA"/>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5A9C4C-42BE-41EB-B740-1FBC6D8A4AFD}" type="slidenum">
              <a:rPr lang="fr-CA" smtClean="0"/>
              <a:pPr/>
              <a:t>‹N°›</a:t>
            </a:fld>
            <a:endParaRPr lang="fr-CA"/>
          </a:p>
        </p:txBody>
      </p:sp>
    </p:spTree>
    <p:extLst>
      <p:ext uri="{BB962C8B-B14F-4D97-AF65-F5344CB8AC3E}">
        <p14:creationId xmlns="" xmlns:p14="http://schemas.microsoft.com/office/powerpoint/2010/main" val="2181914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noProof="0" dirty="0"/>
          </a:p>
        </p:txBody>
      </p:sp>
      <p:sp>
        <p:nvSpPr>
          <p:cNvPr id="4" name="Espace réservé du numéro de diapositive 3"/>
          <p:cNvSpPr>
            <a:spLocks noGrp="1"/>
          </p:cNvSpPr>
          <p:nvPr>
            <p:ph type="sldNum" sz="quarter" idx="10"/>
          </p:nvPr>
        </p:nvSpPr>
        <p:spPr/>
        <p:txBody>
          <a:bodyPr/>
          <a:lstStyle/>
          <a:p>
            <a:fld id="{0B5A9C4C-42BE-41EB-B740-1FBC6D8A4AFD}" type="slidenum">
              <a:rPr lang="fr-CA" smtClean="0"/>
              <a:pPr/>
              <a:t>7</a:t>
            </a:fld>
            <a:endParaRPr lang="fr-CA"/>
          </a:p>
        </p:txBody>
      </p:sp>
    </p:spTree>
    <p:extLst>
      <p:ext uri="{BB962C8B-B14F-4D97-AF65-F5344CB8AC3E}">
        <p14:creationId xmlns="" xmlns:p14="http://schemas.microsoft.com/office/powerpoint/2010/main" val="3282927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en-US"/>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en-US"/>
          </a:p>
        </p:txBody>
      </p:sp>
      <p:sp>
        <p:nvSpPr>
          <p:cNvPr id="4" name="Espace réservé de la date 3"/>
          <p:cNvSpPr>
            <a:spLocks noGrp="1"/>
          </p:cNvSpPr>
          <p:nvPr>
            <p:ph type="dt" sz="half" idx="10"/>
          </p:nvPr>
        </p:nvSpPr>
        <p:spPr/>
        <p:txBody>
          <a:bodyPr/>
          <a:lstStyle/>
          <a:p>
            <a:fld id="{266491B0-B143-46DE-B7A8-C936FE5E4C56}" type="datetimeFigureOut">
              <a:rPr lang="en-US" smtClean="0"/>
              <a:pPr/>
              <a:t>4/20/2015</a:t>
            </a:fld>
            <a:endParaRPr lang="en-US" dirty="0"/>
          </a:p>
        </p:txBody>
      </p:sp>
      <p:sp>
        <p:nvSpPr>
          <p:cNvPr id="5" name="Espace réservé du pied de page 4"/>
          <p:cNvSpPr>
            <a:spLocks noGrp="1"/>
          </p:cNvSpPr>
          <p:nvPr>
            <p:ph type="ftr" sz="quarter" idx="11"/>
          </p:nvPr>
        </p:nvSpPr>
        <p:spPr/>
        <p:txBody>
          <a:bodyPr/>
          <a:lstStyle/>
          <a:p>
            <a:endParaRPr lang="en-US" dirty="0"/>
          </a:p>
        </p:txBody>
      </p:sp>
      <p:sp>
        <p:nvSpPr>
          <p:cNvPr id="6" name="Espace réservé du numéro de diapositive 5"/>
          <p:cNvSpPr>
            <a:spLocks noGrp="1"/>
          </p:cNvSpPr>
          <p:nvPr>
            <p:ph type="sldNum" sz="quarter" idx="12"/>
          </p:nvPr>
        </p:nvSpPr>
        <p:spPr/>
        <p:txBody>
          <a:bodyPr/>
          <a:lstStyle/>
          <a:p>
            <a:fld id="{304B3F46-D804-4C3B-9F5B-6E10C4A25DA0}" type="slidenum">
              <a:rPr lang="en-US" smtClean="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266491B0-B143-46DE-B7A8-C936FE5E4C56}" type="datetimeFigureOut">
              <a:rPr lang="en-US" smtClean="0"/>
              <a:pPr/>
              <a:t>4/20/2015</a:t>
            </a:fld>
            <a:endParaRPr lang="en-US" dirty="0"/>
          </a:p>
        </p:txBody>
      </p:sp>
      <p:sp>
        <p:nvSpPr>
          <p:cNvPr id="5" name="Espace réservé du pied de page 4"/>
          <p:cNvSpPr>
            <a:spLocks noGrp="1"/>
          </p:cNvSpPr>
          <p:nvPr>
            <p:ph type="ftr" sz="quarter" idx="11"/>
          </p:nvPr>
        </p:nvSpPr>
        <p:spPr/>
        <p:txBody>
          <a:bodyPr/>
          <a:lstStyle/>
          <a:p>
            <a:endParaRPr lang="en-US" dirty="0"/>
          </a:p>
        </p:txBody>
      </p:sp>
      <p:sp>
        <p:nvSpPr>
          <p:cNvPr id="6" name="Espace réservé du numéro de diapositive 5"/>
          <p:cNvSpPr>
            <a:spLocks noGrp="1"/>
          </p:cNvSpPr>
          <p:nvPr>
            <p:ph type="sldNum" sz="quarter" idx="12"/>
          </p:nvPr>
        </p:nvSpPr>
        <p:spPr/>
        <p:txBody>
          <a:bodyPr/>
          <a:lstStyle/>
          <a:p>
            <a:fld id="{304B3F46-D804-4C3B-9F5B-6E10C4A25DA0}" type="slidenum">
              <a:rPr lang="en-US" smtClean="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266491B0-B143-46DE-B7A8-C936FE5E4C56}" type="datetimeFigureOut">
              <a:rPr lang="en-US" smtClean="0"/>
              <a:pPr/>
              <a:t>4/20/2015</a:t>
            </a:fld>
            <a:endParaRPr lang="en-US" dirty="0"/>
          </a:p>
        </p:txBody>
      </p:sp>
      <p:sp>
        <p:nvSpPr>
          <p:cNvPr id="5" name="Espace réservé du pied de page 4"/>
          <p:cNvSpPr>
            <a:spLocks noGrp="1"/>
          </p:cNvSpPr>
          <p:nvPr>
            <p:ph type="ftr" sz="quarter" idx="11"/>
          </p:nvPr>
        </p:nvSpPr>
        <p:spPr/>
        <p:txBody>
          <a:bodyPr/>
          <a:lstStyle/>
          <a:p>
            <a:endParaRPr lang="en-US" dirty="0"/>
          </a:p>
        </p:txBody>
      </p:sp>
      <p:sp>
        <p:nvSpPr>
          <p:cNvPr id="6" name="Espace réservé du numéro de diapositive 5"/>
          <p:cNvSpPr>
            <a:spLocks noGrp="1"/>
          </p:cNvSpPr>
          <p:nvPr>
            <p:ph type="sldNum" sz="quarter" idx="12"/>
          </p:nvPr>
        </p:nvSpPr>
        <p:spPr/>
        <p:txBody>
          <a:bodyPr/>
          <a:lstStyle/>
          <a:p>
            <a:fld id="{304B3F46-D804-4C3B-9F5B-6E10C4A25DA0}" type="slidenum">
              <a:rPr lang="en-US" smtClean="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266491B0-B143-46DE-B7A8-C936FE5E4C56}" type="datetimeFigureOut">
              <a:rPr lang="en-US" smtClean="0"/>
              <a:pPr/>
              <a:t>4/20/2015</a:t>
            </a:fld>
            <a:endParaRPr lang="en-US" dirty="0"/>
          </a:p>
        </p:txBody>
      </p:sp>
      <p:sp>
        <p:nvSpPr>
          <p:cNvPr id="5" name="Espace réservé du pied de page 4"/>
          <p:cNvSpPr>
            <a:spLocks noGrp="1"/>
          </p:cNvSpPr>
          <p:nvPr>
            <p:ph type="ftr" sz="quarter" idx="11"/>
          </p:nvPr>
        </p:nvSpPr>
        <p:spPr/>
        <p:txBody>
          <a:bodyPr/>
          <a:lstStyle/>
          <a:p>
            <a:endParaRPr lang="en-US" dirty="0"/>
          </a:p>
        </p:txBody>
      </p:sp>
      <p:sp>
        <p:nvSpPr>
          <p:cNvPr id="6" name="Espace réservé du numéro de diapositive 5"/>
          <p:cNvSpPr>
            <a:spLocks noGrp="1"/>
          </p:cNvSpPr>
          <p:nvPr>
            <p:ph type="sldNum" sz="quarter" idx="12"/>
          </p:nvPr>
        </p:nvSpPr>
        <p:spPr/>
        <p:txBody>
          <a:bodyPr/>
          <a:lstStyle/>
          <a:p>
            <a:fld id="{304B3F46-D804-4C3B-9F5B-6E10C4A25DA0}" type="slidenum">
              <a:rPr lang="en-US" smtClean="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en-US"/>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266491B0-B143-46DE-B7A8-C936FE5E4C56}" type="datetimeFigureOut">
              <a:rPr lang="en-US" smtClean="0"/>
              <a:pPr/>
              <a:t>4/20/2015</a:t>
            </a:fld>
            <a:endParaRPr lang="en-US" dirty="0"/>
          </a:p>
        </p:txBody>
      </p:sp>
      <p:sp>
        <p:nvSpPr>
          <p:cNvPr id="5" name="Espace réservé du pied de page 4"/>
          <p:cNvSpPr>
            <a:spLocks noGrp="1"/>
          </p:cNvSpPr>
          <p:nvPr>
            <p:ph type="ftr" sz="quarter" idx="11"/>
          </p:nvPr>
        </p:nvSpPr>
        <p:spPr/>
        <p:txBody>
          <a:bodyPr/>
          <a:lstStyle/>
          <a:p>
            <a:endParaRPr lang="en-US" dirty="0"/>
          </a:p>
        </p:txBody>
      </p:sp>
      <p:sp>
        <p:nvSpPr>
          <p:cNvPr id="6" name="Espace réservé du numéro de diapositive 5"/>
          <p:cNvSpPr>
            <a:spLocks noGrp="1"/>
          </p:cNvSpPr>
          <p:nvPr>
            <p:ph type="sldNum" sz="quarter" idx="12"/>
          </p:nvPr>
        </p:nvSpPr>
        <p:spPr/>
        <p:txBody>
          <a:bodyPr/>
          <a:lstStyle/>
          <a:p>
            <a:fld id="{304B3F46-D804-4C3B-9F5B-6E10C4A25DA0}" type="slidenum">
              <a:rPr lang="en-US" smtClean="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e la date 4"/>
          <p:cNvSpPr>
            <a:spLocks noGrp="1"/>
          </p:cNvSpPr>
          <p:nvPr>
            <p:ph type="dt" sz="half" idx="10"/>
          </p:nvPr>
        </p:nvSpPr>
        <p:spPr/>
        <p:txBody>
          <a:bodyPr/>
          <a:lstStyle/>
          <a:p>
            <a:fld id="{266491B0-B143-46DE-B7A8-C936FE5E4C56}" type="datetimeFigureOut">
              <a:rPr lang="en-US" smtClean="0"/>
              <a:pPr/>
              <a:t>4/20/2015</a:t>
            </a:fld>
            <a:endParaRPr lang="en-US" dirty="0"/>
          </a:p>
        </p:txBody>
      </p:sp>
      <p:sp>
        <p:nvSpPr>
          <p:cNvPr id="6" name="Espace réservé du pied de page 5"/>
          <p:cNvSpPr>
            <a:spLocks noGrp="1"/>
          </p:cNvSpPr>
          <p:nvPr>
            <p:ph type="ftr" sz="quarter" idx="11"/>
          </p:nvPr>
        </p:nvSpPr>
        <p:spPr/>
        <p:txBody>
          <a:bodyPr/>
          <a:lstStyle/>
          <a:p>
            <a:endParaRPr lang="en-US" dirty="0"/>
          </a:p>
        </p:txBody>
      </p:sp>
      <p:sp>
        <p:nvSpPr>
          <p:cNvPr id="7" name="Espace réservé du numéro de diapositive 6"/>
          <p:cNvSpPr>
            <a:spLocks noGrp="1"/>
          </p:cNvSpPr>
          <p:nvPr>
            <p:ph type="sldNum" sz="quarter" idx="12"/>
          </p:nvPr>
        </p:nvSpPr>
        <p:spPr/>
        <p:txBody>
          <a:bodyPr/>
          <a:lstStyle/>
          <a:p>
            <a:fld id="{304B3F46-D804-4C3B-9F5B-6E10C4A25DA0}" type="slidenum">
              <a:rPr lang="en-US" smtClean="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en-US"/>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Espace réservé de la date 6"/>
          <p:cNvSpPr>
            <a:spLocks noGrp="1"/>
          </p:cNvSpPr>
          <p:nvPr>
            <p:ph type="dt" sz="half" idx="10"/>
          </p:nvPr>
        </p:nvSpPr>
        <p:spPr/>
        <p:txBody>
          <a:bodyPr/>
          <a:lstStyle/>
          <a:p>
            <a:fld id="{266491B0-B143-46DE-B7A8-C936FE5E4C56}" type="datetimeFigureOut">
              <a:rPr lang="en-US" smtClean="0"/>
              <a:pPr/>
              <a:t>4/20/2015</a:t>
            </a:fld>
            <a:endParaRPr lang="en-US" dirty="0"/>
          </a:p>
        </p:txBody>
      </p:sp>
      <p:sp>
        <p:nvSpPr>
          <p:cNvPr id="8" name="Espace réservé du pied de page 7"/>
          <p:cNvSpPr>
            <a:spLocks noGrp="1"/>
          </p:cNvSpPr>
          <p:nvPr>
            <p:ph type="ftr" sz="quarter" idx="11"/>
          </p:nvPr>
        </p:nvSpPr>
        <p:spPr/>
        <p:txBody>
          <a:bodyPr/>
          <a:lstStyle/>
          <a:p>
            <a:endParaRPr lang="en-US" dirty="0"/>
          </a:p>
        </p:txBody>
      </p:sp>
      <p:sp>
        <p:nvSpPr>
          <p:cNvPr id="9" name="Espace réservé du numéro de diapositive 8"/>
          <p:cNvSpPr>
            <a:spLocks noGrp="1"/>
          </p:cNvSpPr>
          <p:nvPr>
            <p:ph type="sldNum" sz="quarter" idx="12"/>
          </p:nvPr>
        </p:nvSpPr>
        <p:spPr/>
        <p:txBody>
          <a:bodyPr/>
          <a:lstStyle/>
          <a:p>
            <a:fld id="{304B3F46-D804-4C3B-9F5B-6E10C4A25DA0}" type="slidenum">
              <a:rPr lang="en-US" smtClean="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Espace réservé de la date 2"/>
          <p:cNvSpPr>
            <a:spLocks noGrp="1"/>
          </p:cNvSpPr>
          <p:nvPr>
            <p:ph type="dt" sz="half" idx="10"/>
          </p:nvPr>
        </p:nvSpPr>
        <p:spPr/>
        <p:txBody>
          <a:bodyPr/>
          <a:lstStyle/>
          <a:p>
            <a:fld id="{266491B0-B143-46DE-B7A8-C936FE5E4C56}" type="datetimeFigureOut">
              <a:rPr lang="en-US" smtClean="0"/>
              <a:pPr/>
              <a:t>4/20/2015</a:t>
            </a:fld>
            <a:endParaRPr lang="en-US" dirty="0"/>
          </a:p>
        </p:txBody>
      </p:sp>
      <p:sp>
        <p:nvSpPr>
          <p:cNvPr id="4" name="Espace réservé du pied de page 3"/>
          <p:cNvSpPr>
            <a:spLocks noGrp="1"/>
          </p:cNvSpPr>
          <p:nvPr>
            <p:ph type="ftr" sz="quarter" idx="11"/>
          </p:nvPr>
        </p:nvSpPr>
        <p:spPr/>
        <p:txBody>
          <a:bodyPr/>
          <a:lstStyle/>
          <a:p>
            <a:endParaRPr lang="en-US" dirty="0"/>
          </a:p>
        </p:txBody>
      </p:sp>
      <p:sp>
        <p:nvSpPr>
          <p:cNvPr id="5" name="Espace réservé du numéro de diapositive 4"/>
          <p:cNvSpPr>
            <a:spLocks noGrp="1"/>
          </p:cNvSpPr>
          <p:nvPr>
            <p:ph type="sldNum" sz="quarter" idx="12"/>
          </p:nvPr>
        </p:nvSpPr>
        <p:spPr/>
        <p:txBody>
          <a:bodyPr/>
          <a:lstStyle/>
          <a:p>
            <a:fld id="{304B3F46-D804-4C3B-9F5B-6E10C4A25DA0}" type="slidenum">
              <a:rPr lang="en-US" smtClean="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66491B0-B143-46DE-B7A8-C936FE5E4C56}" type="datetimeFigureOut">
              <a:rPr lang="en-US" smtClean="0"/>
              <a:pPr/>
              <a:t>4/20/2015</a:t>
            </a:fld>
            <a:endParaRPr lang="en-US" dirty="0"/>
          </a:p>
        </p:txBody>
      </p:sp>
      <p:sp>
        <p:nvSpPr>
          <p:cNvPr id="3" name="Espace réservé du pied de page 2"/>
          <p:cNvSpPr>
            <a:spLocks noGrp="1"/>
          </p:cNvSpPr>
          <p:nvPr>
            <p:ph type="ftr" sz="quarter" idx="11"/>
          </p:nvPr>
        </p:nvSpPr>
        <p:spPr/>
        <p:txBody>
          <a:bodyPr/>
          <a:lstStyle/>
          <a:p>
            <a:endParaRPr lang="en-US" dirty="0"/>
          </a:p>
        </p:txBody>
      </p:sp>
      <p:sp>
        <p:nvSpPr>
          <p:cNvPr id="4" name="Espace réservé du numéro de diapositive 3"/>
          <p:cNvSpPr>
            <a:spLocks noGrp="1"/>
          </p:cNvSpPr>
          <p:nvPr>
            <p:ph type="sldNum" sz="quarter" idx="12"/>
          </p:nvPr>
        </p:nvSpPr>
        <p:spPr/>
        <p:txBody>
          <a:bodyPr/>
          <a:lstStyle/>
          <a:p>
            <a:fld id="{304B3F46-D804-4C3B-9F5B-6E10C4A25DA0}" type="slidenum">
              <a:rPr lang="en-US" smtClean="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en-US"/>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266491B0-B143-46DE-B7A8-C936FE5E4C56}" type="datetimeFigureOut">
              <a:rPr lang="en-US" smtClean="0"/>
              <a:pPr/>
              <a:t>4/20/2015</a:t>
            </a:fld>
            <a:endParaRPr lang="en-US" dirty="0"/>
          </a:p>
        </p:txBody>
      </p:sp>
      <p:sp>
        <p:nvSpPr>
          <p:cNvPr id="6" name="Espace réservé du pied de page 5"/>
          <p:cNvSpPr>
            <a:spLocks noGrp="1"/>
          </p:cNvSpPr>
          <p:nvPr>
            <p:ph type="ftr" sz="quarter" idx="11"/>
          </p:nvPr>
        </p:nvSpPr>
        <p:spPr/>
        <p:txBody>
          <a:bodyPr/>
          <a:lstStyle/>
          <a:p>
            <a:endParaRPr lang="en-US" dirty="0"/>
          </a:p>
        </p:txBody>
      </p:sp>
      <p:sp>
        <p:nvSpPr>
          <p:cNvPr id="7" name="Espace réservé du numéro de diapositive 6"/>
          <p:cNvSpPr>
            <a:spLocks noGrp="1"/>
          </p:cNvSpPr>
          <p:nvPr>
            <p:ph type="sldNum" sz="quarter" idx="12"/>
          </p:nvPr>
        </p:nvSpPr>
        <p:spPr/>
        <p:txBody>
          <a:bodyPr/>
          <a:lstStyle/>
          <a:p>
            <a:fld id="{304B3F46-D804-4C3B-9F5B-6E10C4A25DA0}" type="slidenum">
              <a:rPr lang="en-US" smtClean="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en-US"/>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266491B0-B143-46DE-B7A8-C936FE5E4C56}" type="datetimeFigureOut">
              <a:rPr lang="en-US" smtClean="0"/>
              <a:pPr/>
              <a:t>4/20/2015</a:t>
            </a:fld>
            <a:endParaRPr lang="en-US" dirty="0"/>
          </a:p>
        </p:txBody>
      </p:sp>
      <p:sp>
        <p:nvSpPr>
          <p:cNvPr id="6" name="Espace réservé du pied de page 5"/>
          <p:cNvSpPr>
            <a:spLocks noGrp="1"/>
          </p:cNvSpPr>
          <p:nvPr>
            <p:ph type="ftr" sz="quarter" idx="11"/>
          </p:nvPr>
        </p:nvSpPr>
        <p:spPr/>
        <p:txBody>
          <a:bodyPr/>
          <a:lstStyle/>
          <a:p>
            <a:endParaRPr lang="en-US" dirty="0"/>
          </a:p>
        </p:txBody>
      </p:sp>
      <p:sp>
        <p:nvSpPr>
          <p:cNvPr id="7" name="Espace réservé du numéro de diapositive 6"/>
          <p:cNvSpPr>
            <a:spLocks noGrp="1"/>
          </p:cNvSpPr>
          <p:nvPr>
            <p:ph type="sldNum" sz="quarter" idx="12"/>
          </p:nvPr>
        </p:nvSpPr>
        <p:spPr/>
        <p:txBody>
          <a:bodyPr/>
          <a:lstStyle/>
          <a:p>
            <a:fld id="{304B3F46-D804-4C3B-9F5B-6E10C4A25DA0}" type="slidenum">
              <a:rPr lang="en-US" smtClean="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en-US"/>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6491B0-B143-46DE-B7A8-C936FE5E4C56}" type="datetimeFigureOut">
              <a:rPr lang="en-US" smtClean="0"/>
              <a:pPr/>
              <a:t>4/20/2015</a:t>
            </a:fld>
            <a:endParaRPr lang="en-US" dirty="0"/>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4B3F46-D804-4C3B-9F5B-6E10C4A25DA0}" type="slidenum">
              <a:rPr lang="en-US" smtClean="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en-US" dirty="0" smtClean="0"/>
              <a:t>Mechanic #3</a:t>
            </a:r>
            <a:endParaRPr lang="en-US" dirty="0"/>
          </a:p>
        </p:txBody>
      </p:sp>
      <p:sp>
        <p:nvSpPr>
          <p:cNvPr id="3" name="Sous-titre 2"/>
          <p:cNvSpPr>
            <a:spLocks noGrp="1"/>
          </p:cNvSpPr>
          <p:nvPr>
            <p:ph type="subTitle" idx="1"/>
          </p:nvPr>
        </p:nvSpPr>
        <p:spPr/>
        <p:txBody>
          <a:bodyPr/>
          <a:lstStyle/>
          <a:p>
            <a:endParaRPr lang="fr-CA" dirty="0" smtClean="0"/>
          </a:p>
          <a:p>
            <a:endParaRPr lang="en-US" dirty="0" smtClean="0"/>
          </a:p>
          <a:p>
            <a:r>
              <a:rPr lang="en-US" dirty="0" smtClean="0"/>
              <a:t>20-04-07</a:t>
            </a:r>
            <a:endParaRPr lang="en-US" dirty="0"/>
          </a:p>
        </p:txBody>
      </p:sp>
      <p:sp>
        <p:nvSpPr>
          <p:cNvPr id="4" name="ZoneTexte 3"/>
          <p:cNvSpPr txBox="1"/>
          <p:nvPr/>
        </p:nvSpPr>
        <p:spPr>
          <a:xfrm>
            <a:off x="350378" y="6546079"/>
            <a:ext cx="4390946" cy="246221"/>
          </a:xfrm>
          <a:prstGeom prst="rect">
            <a:avLst/>
          </a:prstGeom>
          <a:noFill/>
        </p:spPr>
        <p:txBody>
          <a:bodyPr wrap="none" rtlCol="0">
            <a:spAutoFit/>
          </a:bodyPr>
          <a:lstStyle/>
          <a:p>
            <a:r>
              <a:rPr lang="en-US" sz="1000" dirty="0" smtClean="0">
                <a:solidFill>
                  <a:schemeClr val="bg1">
                    <a:lumMod val="75000"/>
                  </a:schemeClr>
                </a:solidFill>
              </a:rPr>
              <a:t>© Curriculum Associates &amp; Frima Studio 2015 | All rights reserved | Confidential</a:t>
            </a:r>
            <a:endParaRPr lang="en-US" sz="1000" dirty="0">
              <a:solidFill>
                <a:schemeClr val="bg1">
                  <a:lumMod val="7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What is covered in </a:t>
            </a:r>
            <a:r>
              <a:rPr lang="fr-CA" dirty="0" err="1" smtClean="0"/>
              <a:t>this</a:t>
            </a:r>
            <a:r>
              <a:rPr lang="fr-CA" dirty="0" smtClean="0"/>
              <a:t> document?</a:t>
            </a:r>
            <a:endParaRPr lang="en-US" dirty="0"/>
          </a:p>
        </p:txBody>
      </p:sp>
      <p:sp>
        <p:nvSpPr>
          <p:cNvPr id="3" name="Espace réservé du contenu 2"/>
          <p:cNvSpPr>
            <a:spLocks noGrp="1"/>
          </p:cNvSpPr>
          <p:nvPr>
            <p:ph idx="1"/>
          </p:nvPr>
        </p:nvSpPr>
        <p:spPr>
          <a:xfrm>
            <a:off x="457200" y="1495514"/>
            <a:ext cx="8229600" cy="4669790"/>
          </a:xfrm>
        </p:spPr>
        <p:txBody>
          <a:bodyPr>
            <a:normAutofit/>
          </a:bodyPr>
          <a:lstStyle/>
          <a:p>
            <a:r>
              <a:rPr lang="fr-CA" sz="1800" dirty="0" smtClean="0"/>
              <a:t>All information </a:t>
            </a:r>
            <a:r>
              <a:rPr lang="fr-CA" sz="1800" dirty="0" err="1" smtClean="0"/>
              <a:t>related</a:t>
            </a:r>
            <a:r>
              <a:rPr lang="fr-CA" sz="1800" dirty="0" smtClean="0"/>
              <a:t> to the </a:t>
            </a:r>
            <a:r>
              <a:rPr lang="fr-CA" sz="1800" dirty="0" err="1" smtClean="0"/>
              <a:t>third</a:t>
            </a:r>
            <a:r>
              <a:rPr lang="fr-CA" sz="1800" dirty="0" smtClean="0"/>
              <a:t> </a:t>
            </a:r>
            <a:r>
              <a:rPr lang="fr-CA" sz="1800" dirty="0" err="1" smtClean="0"/>
              <a:t>core</a:t>
            </a:r>
            <a:r>
              <a:rPr lang="fr-CA" sz="1800" dirty="0" smtClean="0"/>
              <a:t> mechanic</a:t>
            </a:r>
          </a:p>
          <a:p>
            <a:pPr lvl="1"/>
            <a:endParaRPr lang="fr-CA" sz="1400" dirty="0" smtClean="0"/>
          </a:p>
          <a:p>
            <a:pPr lvl="1"/>
            <a:r>
              <a:rPr lang="fr-CA" sz="1400" dirty="0" smtClean="0"/>
              <a:t>What is Mechanic 3?</a:t>
            </a:r>
          </a:p>
          <a:p>
            <a:pPr lvl="1"/>
            <a:endParaRPr lang="fr-CA" sz="1400" dirty="0" smtClean="0"/>
          </a:p>
          <a:p>
            <a:pPr lvl="1"/>
            <a:r>
              <a:rPr lang="fr-CA" sz="1400" dirty="0" smtClean="0"/>
              <a:t>How </a:t>
            </a:r>
            <a:r>
              <a:rPr lang="fr-CA" sz="1400" dirty="0" err="1" smtClean="0"/>
              <a:t>does</a:t>
            </a:r>
            <a:r>
              <a:rPr lang="fr-CA" sz="1400" dirty="0" smtClean="0"/>
              <a:t> </a:t>
            </a:r>
            <a:r>
              <a:rPr lang="fr-CA" sz="1400" dirty="0" err="1" smtClean="0"/>
              <a:t>it</a:t>
            </a:r>
            <a:r>
              <a:rPr lang="fr-CA" sz="1400" dirty="0" smtClean="0"/>
              <a:t> affects Mechanic 2?</a:t>
            </a:r>
          </a:p>
          <a:p>
            <a:pPr lvl="1"/>
            <a:endParaRPr lang="fr-CA" sz="1400" dirty="0"/>
          </a:p>
          <a:p>
            <a:pPr lvl="1"/>
            <a:r>
              <a:rPr lang="fr-CA" sz="1400" dirty="0" err="1" smtClean="0"/>
              <a:t>Other</a:t>
            </a:r>
            <a:r>
              <a:rPr lang="fr-CA" sz="1400" dirty="0" smtClean="0"/>
              <a:t> </a:t>
            </a:r>
            <a:r>
              <a:rPr lang="fr-CA" sz="1400" dirty="0" err="1" smtClean="0"/>
              <a:t>enhancements</a:t>
            </a:r>
            <a:r>
              <a:rPr lang="fr-CA" sz="1400" dirty="0" smtClean="0"/>
              <a:t> to Concept 2</a:t>
            </a:r>
            <a:endParaRPr lang="fr-CA" sz="1000" dirty="0" smtClean="0"/>
          </a:p>
        </p:txBody>
      </p:sp>
      <p:sp>
        <p:nvSpPr>
          <p:cNvPr id="5" name="ZoneTexte 4"/>
          <p:cNvSpPr txBox="1"/>
          <p:nvPr/>
        </p:nvSpPr>
        <p:spPr>
          <a:xfrm>
            <a:off x="350378" y="6546079"/>
            <a:ext cx="4390946" cy="246221"/>
          </a:xfrm>
          <a:prstGeom prst="rect">
            <a:avLst/>
          </a:prstGeom>
          <a:noFill/>
        </p:spPr>
        <p:txBody>
          <a:bodyPr wrap="none" rtlCol="0">
            <a:spAutoFit/>
          </a:bodyPr>
          <a:lstStyle/>
          <a:p>
            <a:r>
              <a:rPr lang="en-US" sz="1000" dirty="0" smtClean="0">
                <a:solidFill>
                  <a:schemeClr val="bg1">
                    <a:lumMod val="75000"/>
                  </a:schemeClr>
                </a:solidFill>
              </a:rPr>
              <a:t>© Curriculum Associates &amp; Frima Studio 2015 | All rights reserved | Confidential</a:t>
            </a:r>
            <a:endParaRPr lang="en-US" sz="1000" dirty="0">
              <a:solidFill>
                <a:schemeClr val="bg1">
                  <a:lumMod val="7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What is Mechanic 3?</a:t>
            </a:r>
            <a:endParaRPr lang="en-US" dirty="0"/>
          </a:p>
        </p:txBody>
      </p:sp>
      <p:sp>
        <p:nvSpPr>
          <p:cNvPr id="3" name="Espace réservé du contenu 2"/>
          <p:cNvSpPr>
            <a:spLocks noGrp="1"/>
          </p:cNvSpPr>
          <p:nvPr>
            <p:ph idx="1"/>
          </p:nvPr>
        </p:nvSpPr>
        <p:spPr>
          <a:xfrm>
            <a:off x="457200" y="1495514"/>
            <a:ext cx="4402832" cy="4957822"/>
          </a:xfrm>
        </p:spPr>
        <p:txBody>
          <a:bodyPr>
            <a:normAutofit fontScale="85000" lnSpcReduction="10000"/>
          </a:bodyPr>
          <a:lstStyle/>
          <a:p>
            <a:r>
              <a:rPr lang="en-US" sz="1800" dirty="0" smtClean="0"/>
              <a:t>The mechanic 3 is a core mechanic that adds to the mechanic 2 and its concept.</a:t>
            </a:r>
          </a:p>
          <a:p>
            <a:endParaRPr lang="fr-CA" sz="1800" dirty="0"/>
          </a:p>
          <a:p>
            <a:r>
              <a:rPr lang="fr-CA" sz="1800" dirty="0" err="1" smtClean="0"/>
              <a:t>Instead</a:t>
            </a:r>
            <a:r>
              <a:rPr lang="fr-CA" sz="1800" dirty="0" smtClean="0"/>
              <a:t> of </a:t>
            </a:r>
            <a:r>
              <a:rPr lang="fr-CA" sz="1800" dirty="0" err="1" smtClean="0"/>
              <a:t>requiring</a:t>
            </a:r>
            <a:r>
              <a:rPr lang="fr-CA" sz="1800" dirty="0" smtClean="0"/>
              <a:t> the </a:t>
            </a:r>
            <a:r>
              <a:rPr lang="fr-CA" sz="1800" dirty="0" err="1" smtClean="0"/>
              <a:t>player</a:t>
            </a:r>
            <a:r>
              <a:rPr lang="fr-CA" sz="1800" dirty="0" smtClean="0"/>
              <a:t> to </a:t>
            </a:r>
            <a:r>
              <a:rPr lang="fr-CA" sz="1800" dirty="0" err="1" smtClean="0"/>
              <a:t>decode</a:t>
            </a:r>
            <a:r>
              <a:rPr lang="fr-CA" sz="1800" dirty="0" smtClean="0"/>
              <a:t>/encode, </a:t>
            </a:r>
            <a:r>
              <a:rPr lang="fr-CA" sz="1800" dirty="0" err="1" smtClean="0"/>
              <a:t>we</a:t>
            </a:r>
            <a:r>
              <a:rPr lang="fr-CA" sz="1800" dirty="0" smtClean="0"/>
              <a:t> </a:t>
            </a:r>
            <a:r>
              <a:rPr lang="fr-CA" sz="1800" dirty="0" err="1" smtClean="0"/>
              <a:t>want</a:t>
            </a:r>
            <a:r>
              <a:rPr lang="fr-CA" sz="1800" dirty="0" smtClean="0"/>
              <a:t> the </a:t>
            </a:r>
            <a:r>
              <a:rPr lang="fr-CA" sz="1800" dirty="0" err="1" smtClean="0"/>
              <a:t>player</a:t>
            </a:r>
            <a:r>
              <a:rPr lang="fr-CA" sz="1800" dirty="0" smtClean="0"/>
              <a:t> to use </a:t>
            </a:r>
            <a:r>
              <a:rPr lang="fr-CA" sz="1800" dirty="0" err="1" smtClean="0"/>
              <a:t>his</a:t>
            </a:r>
            <a:r>
              <a:rPr lang="fr-CA" sz="1800" dirty="0" smtClean="0"/>
              <a:t> </a:t>
            </a:r>
            <a:r>
              <a:rPr lang="fr-CA" sz="1800" dirty="0" err="1" smtClean="0"/>
              <a:t>comprehension</a:t>
            </a:r>
            <a:r>
              <a:rPr lang="fr-CA" sz="1800" dirty="0" smtClean="0"/>
              <a:t> </a:t>
            </a:r>
            <a:r>
              <a:rPr lang="fr-CA" sz="1800" dirty="0" err="1" smtClean="0"/>
              <a:t>skill</a:t>
            </a:r>
            <a:r>
              <a:rPr lang="fr-CA" sz="1800" dirty="0" smtClean="0"/>
              <a:t>, by </a:t>
            </a:r>
            <a:r>
              <a:rPr lang="fr-CA" sz="1800" dirty="0" err="1" smtClean="0"/>
              <a:t>reading</a:t>
            </a:r>
            <a:r>
              <a:rPr lang="fr-CA" sz="1800" dirty="0" smtClean="0"/>
              <a:t> sentences/</a:t>
            </a:r>
            <a:r>
              <a:rPr lang="fr-CA" sz="1800" dirty="0" err="1" smtClean="0"/>
              <a:t>paragraphs</a:t>
            </a:r>
            <a:r>
              <a:rPr lang="fr-CA" sz="1800" dirty="0" smtClean="0"/>
              <a:t> and </a:t>
            </a:r>
            <a:r>
              <a:rPr lang="fr-CA" sz="1800" dirty="0" err="1" smtClean="0"/>
              <a:t>reorganize</a:t>
            </a:r>
            <a:r>
              <a:rPr lang="fr-CA" sz="1800" dirty="0" smtClean="0"/>
              <a:t> the </a:t>
            </a:r>
            <a:r>
              <a:rPr lang="fr-CA" sz="1800" dirty="0" err="1" smtClean="0"/>
              <a:t>text</a:t>
            </a:r>
            <a:r>
              <a:rPr lang="fr-CA" sz="1800" dirty="0" smtClean="0"/>
              <a:t> to </a:t>
            </a:r>
            <a:r>
              <a:rPr lang="fr-CA" sz="1800" dirty="0" err="1" smtClean="0"/>
              <a:t>give</a:t>
            </a:r>
            <a:r>
              <a:rPr lang="fr-CA" sz="1800" dirty="0" smtClean="0"/>
              <a:t> </a:t>
            </a:r>
            <a:r>
              <a:rPr lang="fr-CA" sz="1800" dirty="0" err="1" smtClean="0"/>
              <a:t>its</a:t>
            </a:r>
            <a:r>
              <a:rPr lang="fr-CA" sz="1800" dirty="0" smtClean="0"/>
              <a:t> </a:t>
            </a:r>
            <a:r>
              <a:rPr lang="fr-CA" sz="1800" dirty="0" err="1" smtClean="0"/>
              <a:t>true</a:t>
            </a:r>
            <a:r>
              <a:rPr lang="fr-CA" sz="1800" dirty="0" smtClean="0"/>
              <a:t> </a:t>
            </a:r>
            <a:r>
              <a:rPr lang="fr-CA" sz="1800" dirty="0" err="1" smtClean="0"/>
              <a:t>sense</a:t>
            </a:r>
            <a:r>
              <a:rPr lang="fr-CA" sz="1800" dirty="0" smtClean="0"/>
              <a:t>.</a:t>
            </a:r>
            <a:endParaRPr lang="en-US" sz="1800" dirty="0" smtClean="0"/>
          </a:p>
          <a:p>
            <a:endParaRPr lang="en-US" sz="1800" dirty="0" smtClean="0"/>
          </a:p>
          <a:p>
            <a:r>
              <a:rPr lang="en-US" sz="1800" dirty="0" smtClean="0"/>
              <a:t>It can be used independently, but works better with the second core mechanic and the other mechanics proposed by the second concept.</a:t>
            </a:r>
          </a:p>
          <a:p>
            <a:endParaRPr lang="en-US" sz="1800" dirty="0" smtClean="0"/>
          </a:p>
          <a:p>
            <a:r>
              <a:rPr lang="en-US" sz="1800" dirty="0" smtClean="0"/>
              <a:t>The mechanic 3 requires the player to unscramble sentences by correctly placing words in the right order.</a:t>
            </a:r>
          </a:p>
          <a:p>
            <a:pPr lvl="1"/>
            <a:r>
              <a:rPr lang="en-US" sz="1400" dirty="0" smtClean="0"/>
              <a:t>Ex.: The player sees the words : “mad Sam is” and has to arrange it to “Sam is mad”.</a:t>
            </a:r>
          </a:p>
          <a:p>
            <a:endParaRPr lang="fr-CA" sz="1800" dirty="0" smtClean="0"/>
          </a:p>
          <a:p>
            <a:r>
              <a:rPr lang="fr-CA" sz="1800" dirty="0" err="1" smtClean="0"/>
              <a:t>After</a:t>
            </a:r>
            <a:r>
              <a:rPr lang="fr-CA" sz="1800" dirty="0" smtClean="0"/>
              <a:t> </a:t>
            </a:r>
            <a:r>
              <a:rPr lang="fr-CA" sz="1800" dirty="0" err="1" smtClean="0"/>
              <a:t>having</a:t>
            </a:r>
            <a:r>
              <a:rPr lang="fr-CA" sz="1800" dirty="0" smtClean="0"/>
              <a:t> </a:t>
            </a:r>
            <a:r>
              <a:rPr lang="fr-CA" sz="1800" dirty="0" err="1" smtClean="0"/>
              <a:t>correctly</a:t>
            </a:r>
            <a:r>
              <a:rPr lang="fr-CA" sz="1800" dirty="0" smtClean="0"/>
              <a:t> </a:t>
            </a:r>
            <a:r>
              <a:rPr lang="fr-CA" sz="1800" dirty="0" err="1" smtClean="0"/>
              <a:t>unscrambled</a:t>
            </a:r>
            <a:r>
              <a:rPr lang="fr-CA" sz="1800" dirty="0" smtClean="0"/>
              <a:t> the sentences, the </a:t>
            </a:r>
            <a:r>
              <a:rPr lang="fr-CA" sz="1800" dirty="0" err="1" smtClean="0"/>
              <a:t>player</a:t>
            </a:r>
            <a:r>
              <a:rPr lang="fr-CA" sz="1800" dirty="0" smtClean="0"/>
              <a:t> </a:t>
            </a:r>
            <a:r>
              <a:rPr lang="fr-CA" sz="1800" dirty="0" err="1" smtClean="0"/>
              <a:t>can</a:t>
            </a:r>
            <a:r>
              <a:rPr lang="fr-CA" sz="1800" dirty="0" smtClean="0"/>
              <a:t> </a:t>
            </a:r>
            <a:r>
              <a:rPr lang="fr-CA" sz="1800" dirty="0" err="1" smtClean="0"/>
              <a:t>then</a:t>
            </a:r>
            <a:r>
              <a:rPr lang="fr-CA" sz="1800" dirty="0" smtClean="0"/>
              <a:t> </a:t>
            </a:r>
            <a:r>
              <a:rPr lang="fr-CA" sz="1800" dirty="0" err="1" smtClean="0"/>
              <a:t>pick</a:t>
            </a:r>
            <a:r>
              <a:rPr lang="fr-CA" sz="1800" dirty="0" smtClean="0"/>
              <a:t> </a:t>
            </a:r>
            <a:r>
              <a:rPr lang="fr-CA" sz="1800" dirty="0" err="1" smtClean="0"/>
              <a:t>their</a:t>
            </a:r>
            <a:r>
              <a:rPr lang="fr-CA" sz="1800" dirty="0" smtClean="0"/>
              <a:t> words to place </a:t>
            </a:r>
            <a:r>
              <a:rPr lang="fr-CA" sz="1800" dirty="0" err="1" smtClean="0"/>
              <a:t>them</a:t>
            </a:r>
            <a:r>
              <a:rPr lang="fr-CA" sz="1800" dirty="0" smtClean="0"/>
              <a:t> in </a:t>
            </a:r>
            <a:r>
              <a:rPr lang="fr-CA" sz="1800" dirty="0" err="1" smtClean="0"/>
              <a:t>his</a:t>
            </a:r>
            <a:r>
              <a:rPr lang="fr-CA" sz="1800" dirty="0" smtClean="0"/>
              <a:t> </a:t>
            </a:r>
            <a:r>
              <a:rPr lang="fr-CA" sz="1800" dirty="0" err="1" smtClean="0"/>
              <a:t>storage</a:t>
            </a:r>
            <a:r>
              <a:rPr lang="fr-CA" sz="1800" dirty="0" smtClean="0"/>
              <a:t>.</a:t>
            </a:r>
            <a:endParaRPr lang="en-US" sz="1800" dirty="0" smtClean="0"/>
          </a:p>
        </p:txBody>
      </p:sp>
      <p:sp>
        <p:nvSpPr>
          <p:cNvPr id="5" name="ZoneTexte 4"/>
          <p:cNvSpPr txBox="1"/>
          <p:nvPr/>
        </p:nvSpPr>
        <p:spPr>
          <a:xfrm>
            <a:off x="350378" y="6546079"/>
            <a:ext cx="4390946" cy="246221"/>
          </a:xfrm>
          <a:prstGeom prst="rect">
            <a:avLst/>
          </a:prstGeom>
          <a:noFill/>
        </p:spPr>
        <p:txBody>
          <a:bodyPr wrap="none" rtlCol="0">
            <a:spAutoFit/>
          </a:bodyPr>
          <a:lstStyle/>
          <a:p>
            <a:r>
              <a:rPr lang="en-US" sz="1000" dirty="0" smtClean="0">
                <a:solidFill>
                  <a:schemeClr val="bg1">
                    <a:lumMod val="75000"/>
                  </a:schemeClr>
                </a:solidFill>
              </a:rPr>
              <a:t>© Curriculum Associates &amp; Frima Studio 2015 | All rights reserved | Confidential</a:t>
            </a:r>
            <a:endParaRPr lang="en-US" sz="1000" dirty="0">
              <a:solidFill>
                <a:schemeClr val="bg1">
                  <a:lumMod val="75000"/>
                </a:schemeClr>
              </a:solidFill>
            </a:endParaRPr>
          </a:p>
        </p:txBody>
      </p:sp>
      <p:graphicFrame>
        <p:nvGraphicFramePr>
          <p:cNvPr id="6" name="Diagramme 5"/>
          <p:cNvGraphicFramePr/>
          <p:nvPr>
            <p:extLst>
              <p:ext uri="{D42A27DB-BD31-4B8C-83A1-F6EECF244321}">
                <p14:modId xmlns="" xmlns:p14="http://schemas.microsoft.com/office/powerpoint/2010/main" val="4240108088"/>
              </p:ext>
            </p:extLst>
          </p:nvPr>
        </p:nvGraphicFramePr>
        <p:xfrm>
          <a:off x="5076056" y="2132856"/>
          <a:ext cx="3552056" cy="2752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How </a:t>
            </a:r>
            <a:r>
              <a:rPr lang="fr-CA" dirty="0" err="1" smtClean="0"/>
              <a:t>does</a:t>
            </a:r>
            <a:r>
              <a:rPr lang="fr-CA" dirty="0" smtClean="0"/>
              <a:t> </a:t>
            </a:r>
            <a:r>
              <a:rPr lang="fr-CA" dirty="0" err="1" smtClean="0"/>
              <a:t>it</a:t>
            </a:r>
            <a:r>
              <a:rPr lang="fr-CA" dirty="0" smtClean="0"/>
              <a:t> affect Concept 2?</a:t>
            </a:r>
            <a:endParaRPr lang="en-US" dirty="0"/>
          </a:p>
        </p:txBody>
      </p:sp>
      <p:sp>
        <p:nvSpPr>
          <p:cNvPr id="3" name="Espace réservé du contenu 2"/>
          <p:cNvSpPr>
            <a:spLocks noGrp="1"/>
          </p:cNvSpPr>
          <p:nvPr>
            <p:ph idx="1"/>
          </p:nvPr>
        </p:nvSpPr>
        <p:spPr>
          <a:xfrm>
            <a:off x="457200" y="1495514"/>
            <a:ext cx="8229600" cy="4669790"/>
          </a:xfrm>
        </p:spPr>
        <p:txBody>
          <a:bodyPr>
            <a:normAutofit fontScale="85000" lnSpcReduction="10000"/>
          </a:bodyPr>
          <a:lstStyle/>
          <a:p>
            <a:r>
              <a:rPr lang="en-US" sz="1800" dirty="0" smtClean="0"/>
              <a:t>The mechanic 2 requires “seed” words in order to craft “useful” words.</a:t>
            </a:r>
          </a:p>
          <a:p>
            <a:pPr lvl="1"/>
            <a:r>
              <a:rPr lang="en-US" sz="1400" dirty="0" smtClean="0"/>
              <a:t>Seed words can be defined as words given to the Minis, for them separate and craft new words</a:t>
            </a:r>
          </a:p>
          <a:p>
            <a:pPr lvl="1"/>
            <a:r>
              <a:rPr lang="en-US" sz="1400" dirty="0" smtClean="0"/>
              <a:t>Useful words can be defined as words required by characters</a:t>
            </a:r>
          </a:p>
          <a:p>
            <a:pPr lvl="1"/>
            <a:endParaRPr lang="en-US" sz="1800" dirty="0" smtClean="0"/>
          </a:p>
          <a:p>
            <a:r>
              <a:rPr lang="en-US" sz="1800" dirty="0" smtClean="0"/>
              <a:t>Those </a:t>
            </a:r>
            <a:r>
              <a:rPr lang="en-US" sz="1800" dirty="0" smtClean="0"/>
              <a:t>“seed” words has to be diversified, in order to let the player craft a large array of different words.</a:t>
            </a:r>
          </a:p>
          <a:p>
            <a:pPr lvl="1"/>
            <a:r>
              <a:rPr lang="en-US" sz="1400" dirty="0" smtClean="0"/>
              <a:t>We need those words to be easy to access, as we don’t want the player to be blocked</a:t>
            </a:r>
          </a:p>
          <a:p>
            <a:pPr lvl="1"/>
            <a:r>
              <a:rPr lang="en-US" sz="1400" dirty="0" smtClean="0"/>
              <a:t>We can’t, however, give the player all the words he needs, as the crafting wouldn’t be necessary</a:t>
            </a:r>
          </a:p>
          <a:p>
            <a:pPr lvl="1"/>
            <a:endParaRPr lang="en-US" sz="1400" dirty="0" smtClean="0"/>
          </a:p>
          <a:p>
            <a:r>
              <a:rPr lang="en-US" sz="1800" dirty="0" smtClean="0"/>
              <a:t>Previously, the player could access a shop to purchase words. He could also use words to train the Minis.</a:t>
            </a:r>
          </a:p>
          <a:p>
            <a:pPr lvl="1"/>
            <a:r>
              <a:rPr lang="en-US" sz="1400" dirty="0" smtClean="0"/>
              <a:t>Unnecessary words are words that aren’t linked to the NPC requests and that are not interesting to seed.</a:t>
            </a:r>
          </a:p>
          <a:p>
            <a:pPr lvl="1"/>
            <a:r>
              <a:rPr lang="en-US" sz="1400" dirty="0" smtClean="0"/>
              <a:t>The two features were interesting, but not complete enough.</a:t>
            </a:r>
          </a:p>
          <a:p>
            <a:endParaRPr lang="en-US" sz="1800" dirty="0" smtClean="0"/>
          </a:p>
          <a:p>
            <a:r>
              <a:rPr lang="en-US" sz="1800" dirty="0" smtClean="0"/>
              <a:t>We decided to merge the two elements into the 3rd core mechanic.</a:t>
            </a:r>
          </a:p>
          <a:p>
            <a:pPr lvl="1"/>
            <a:r>
              <a:rPr lang="en-US" sz="1400" dirty="0" smtClean="0"/>
              <a:t>The player earns unnecessary words through crafting</a:t>
            </a:r>
            <a:endParaRPr lang="en-US" sz="1000" dirty="0" smtClean="0">
              <a:solidFill>
                <a:srgbClr val="FF0000"/>
              </a:solidFill>
            </a:endParaRPr>
          </a:p>
          <a:p>
            <a:pPr lvl="1"/>
            <a:r>
              <a:rPr lang="en-US" sz="1400" dirty="0" smtClean="0"/>
              <a:t>The player spends those unnecessary words to unlock a sentence/paragraph to unscramble</a:t>
            </a:r>
          </a:p>
          <a:p>
            <a:pPr lvl="1"/>
            <a:r>
              <a:rPr lang="en-US" sz="1400" dirty="0" smtClean="0"/>
              <a:t>The player need to spend a good amount of words for this “fuel” to be sufficient to start the mechanic.</a:t>
            </a:r>
            <a:endParaRPr lang="en-US" sz="1000" dirty="0" smtClean="0">
              <a:solidFill>
                <a:srgbClr val="FF0000"/>
              </a:solidFill>
            </a:endParaRPr>
          </a:p>
          <a:p>
            <a:pPr lvl="1"/>
            <a:r>
              <a:rPr lang="en-US" sz="1400" dirty="0" smtClean="0"/>
              <a:t>Once the scrambled sentence/paragraph is solved, the player can select any words from it and put them into storage</a:t>
            </a:r>
          </a:p>
          <a:p>
            <a:pPr lvl="1"/>
            <a:r>
              <a:rPr lang="en-US" sz="1400" dirty="0" smtClean="0"/>
              <a:t>Those words can then be used in the crafting mechanic (2</a:t>
            </a:r>
            <a:r>
              <a:rPr lang="en-US" sz="1400" baseline="30000" dirty="0" smtClean="0"/>
              <a:t>nd</a:t>
            </a:r>
            <a:r>
              <a:rPr lang="en-US" sz="1400" dirty="0" smtClean="0"/>
              <a:t> mechanic) as seed, or be directly given to the NPC =</a:t>
            </a:r>
          </a:p>
        </p:txBody>
      </p:sp>
      <p:sp>
        <p:nvSpPr>
          <p:cNvPr id="5" name="ZoneTexte 4"/>
          <p:cNvSpPr txBox="1"/>
          <p:nvPr/>
        </p:nvSpPr>
        <p:spPr>
          <a:xfrm>
            <a:off x="350378" y="6546079"/>
            <a:ext cx="4390946" cy="246221"/>
          </a:xfrm>
          <a:prstGeom prst="rect">
            <a:avLst/>
          </a:prstGeom>
          <a:noFill/>
        </p:spPr>
        <p:txBody>
          <a:bodyPr wrap="none" rtlCol="0">
            <a:spAutoFit/>
          </a:bodyPr>
          <a:lstStyle/>
          <a:p>
            <a:r>
              <a:rPr lang="en-US" sz="1000" dirty="0" smtClean="0">
                <a:solidFill>
                  <a:schemeClr val="bg1">
                    <a:lumMod val="75000"/>
                  </a:schemeClr>
                </a:solidFill>
              </a:rPr>
              <a:t>© Curriculum Associates &amp; Frima Studio 2015 | All rights reserved | Confidential</a:t>
            </a:r>
            <a:endParaRPr lang="en-US" sz="1000" dirty="0">
              <a:solidFill>
                <a:schemeClr val="bg1">
                  <a:lumMod val="7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How </a:t>
            </a:r>
            <a:r>
              <a:rPr lang="fr-CA" dirty="0" err="1" smtClean="0"/>
              <a:t>does</a:t>
            </a:r>
            <a:r>
              <a:rPr lang="fr-CA" dirty="0" smtClean="0"/>
              <a:t> </a:t>
            </a:r>
            <a:r>
              <a:rPr lang="fr-CA" dirty="0" err="1" smtClean="0"/>
              <a:t>it</a:t>
            </a:r>
            <a:r>
              <a:rPr lang="fr-CA" dirty="0" smtClean="0"/>
              <a:t> affects Concept 2?</a:t>
            </a:r>
            <a:endParaRPr lang="fr-CA" dirty="0"/>
          </a:p>
        </p:txBody>
      </p:sp>
      <p:sp>
        <p:nvSpPr>
          <p:cNvPr id="4" name="Rectangle à coins arrondis 3"/>
          <p:cNvSpPr/>
          <p:nvPr/>
        </p:nvSpPr>
        <p:spPr>
          <a:xfrm>
            <a:off x="3789574" y="3212976"/>
            <a:ext cx="1512168" cy="12961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b="1" dirty="0" smtClean="0">
                <a:effectLst>
                  <a:outerShdw blurRad="38100" dist="38100" dir="2700000" algn="tl">
                    <a:srgbClr val="000000">
                      <a:alpha val="43137"/>
                    </a:srgbClr>
                  </a:outerShdw>
                </a:effectLst>
              </a:rPr>
              <a:t>Word Storage </a:t>
            </a:r>
            <a:r>
              <a:rPr lang="fr-CA" sz="1200" dirty="0" smtClean="0"/>
              <a:t>(inventory)</a:t>
            </a:r>
            <a:endParaRPr lang="fr-CA" sz="1200" dirty="0"/>
          </a:p>
        </p:txBody>
      </p:sp>
      <p:sp>
        <p:nvSpPr>
          <p:cNvPr id="9" name="Rectangle à coins arrondis 8"/>
          <p:cNvSpPr/>
          <p:nvPr/>
        </p:nvSpPr>
        <p:spPr>
          <a:xfrm>
            <a:off x="3554226" y="1556792"/>
            <a:ext cx="1953878" cy="648072"/>
          </a:xfrm>
          <a:prstGeom prst="roundRect">
            <a:avLst>
              <a:gd name="adj" fmla="val 5000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CA" b="1" dirty="0" smtClean="0">
                <a:effectLst>
                  <a:outerShdw blurRad="38100" dist="38100" dir="2700000" algn="tl">
                    <a:srgbClr val="000000">
                      <a:alpha val="43137"/>
                    </a:srgbClr>
                  </a:outerShdw>
                </a:effectLst>
              </a:rPr>
              <a:t>NPC Requests</a:t>
            </a:r>
          </a:p>
          <a:p>
            <a:pPr algn="ctr"/>
            <a:r>
              <a:rPr lang="fr-CA" sz="1200" dirty="0" smtClean="0"/>
              <a:t>(main goal)</a:t>
            </a:r>
            <a:endParaRPr lang="fr-CA" sz="1200" dirty="0"/>
          </a:p>
        </p:txBody>
      </p:sp>
      <p:sp>
        <p:nvSpPr>
          <p:cNvPr id="17" name="Rectangle à coins arrondis 16"/>
          <p:cNvSpPr/>
          <p:nvPr/>
        </p:nvSpPr>
        <p:spPr>
          <a:xfrm>
            <a:off x="179512" y="3212976"/>
            <a:ext cx="1512168" cy="129614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CA" b="1" dirty="0" smtClean="0">
                <a:effectLst>
                  <a:outerShdw blurRad="38100" dist="38100" dir="2700000" algn="tl">
                    <a:srgbClr val="000000">
                      <a:alpha val="43137"/>
                    </a:srgbClr>
                  </a:outerShdw>
                </a:effectLst>
              </a:rPr>
              <a:t>Craft with minis   </a:t>
            </a:r>
            <a:r>
              <a:rPr lang="fr-CA" sz="1200" dirty="0" smtClean="0"/>
              <a:t>(mechanic #2)</a:t>
            </a:r>
            <a:endParaRPr lang="fr-CA" sz="1200" dirty="0"/>
          </a:p>
        </p:txBody>
      </p:sp>
      <p:cxnSp>
        <p:nvCxnSpPr>
          <p:cNvPr id="25" name="Connecteur droit avec flèche 24"/>
          <p:cNvCxnSpPr/>
          <p:nvPr/>
        </p:nvCxnSpPr>
        <p:spPr>
          <a:xfrm flipH="1">
            <a:off x="1691680" y="3571855"/>
            <a:ext cx="208823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3" name="Parchemin horizontal 22"/>
          <p:cNvSpPr/>
          <p:nvPr/>
        </p:nvSpPr>
        <p:spPr>
          <a:xfrm>
            <a:off x="2555776" y="3356992"/>
            <a:ext cx="612494" cy="430887"/>
          </a:xfrm>
          <a:prstGeom prst="horizontalScroll">
            <a:avLst>
              <a:gd name="adj" fmla="val 20433"/>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CA" sz="800" b="1" dirty="0" smtClean="0">
                <a:effectLst>
                  <a:outerShdw blurRad="38100" dist="38100" dir="2700000" algn="tl">
                    <a:srgbClr val="000000">
                      <a:alpha val="43137"/>
                    </a:srgbClr>
                  </a:outerShdw>
                </a:effectLst>
              </a:rPr>
              <a:t>Seed Words</a:t>
            </a:r>
            <a:endParaRPr lang="fr-CA" sz="800" b="1" dirty="0">
              <a:effectLst>
                <a:outerShdw blurRad="38100" dist="38100" dir="2700000" algn="tl">
                  <a:srgbClr val="000000">
                    <a:alpha val="43137"/>
                  </a:srgbClr>
                </a:outerShdw>
              </a:effectLst>
            </a:endParaRPr>
          </a:p>
        </p:txBody>
      </p:sp>
      <p:cxnSp>
        <p:nvCxnSpPr>
          <p:cNvPr id="28" name="Connecteur droit avec flèche 27"/>
          <p:cNvCxnSpPr/>
          <p:nvPr/>
        </p:nvCxnSpPr>
        <p:spPr>
          <a:xfrm>
            <a:off x="1691680" y="4149661"/>
            <a:ext cx="207857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1" name="Parchemin horizontal 30"/>
          <p:cNvSpPr/>
          <p:nvPr/>
        </p:nvSpPr>
        <p:spPr>
          <a:xfrm>
            <a:off x="2339752" y="3934217"/>
            <a:ext cx="661456" cy="430887"/>
          </a:xfrm>
          <a:prstGeom prst="horizontalScroll">
            <a:avLst>
              <a:gd name="adj" fmla="val 2043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CA" sz="800" b="1" dirty="0" err="1" smtClean="0">
                <a:effectLst>
                  <a:outerShdw blurRad="38100" dist="38100" dir="2700000" algn="tl">
                    <a:srgbClr val="000000">
                      <a:alpha val="43137"/>
                    </a:srgbClr>
                  </a:outerShdw>
                </a:effectLst>
              </a:rPr>
              <a:t>Created</a:t>
            </a:r>
            <a:r>
              <a:rPr lang="fr-CA" sz="800" b="1" dirty="0" smtClean="0">
                <a:effectLst>
                  <a:outerShdw blurRad="38100" dist="38100" dir="2700000" algn="tl">
                    <a:srgbClr val="000000">
                      <a:alpha val="43137"/>
                    </a:srgbClr>
                  </a:outerShdw>
                </a:effectLst>
              </a:rPr>
              <a:t> Words</a:t>
            </a:r>
            <a:endParaRPr lang="fr-CA" sz="800" b="1" dirty="0">
              <a:effectLst>
                <a:outerShdw blurRad="38100" dist="38100" dir="2700000" algn="tl">
                  <a:srgbClr val="000000">
                    <a:alpha val="43137"/>
                  </a:srgbClr>
                </a:outerShdw>
              </a:effectLst>
            </a:endParaRPr>
          </a:p>
        </p:txBody>
      </p:sp>
      <p:cxnSp>
        <p:nvCxnSpPr>
          <p:cNvPr id="47" name="Connecteur droit avec flèche 46"/>
          <p:cNvCxnSpPr>
            <a:stCxn id="4" idx="0"/>
            <a:endCxn id="9" idx="2"/>
          </p:cNvCxnSpPr>
          <p:nvPr/>
        </p:nvCxnSpPr>
        <p:spPr>
          <a:xfrm flipH="1" flipV="1">
            <a:off x="4531165" y="2204864"/>
            <a:ext cx="14493" cy="100811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2" name="Parchemin horizontal 21"/>
          <p:cNvSpPr/>
          <p:nvPr/>
        </p:nvSpPr>
        <p:spPr>
          <a:xfrm>
            <a:off x="4139952" y="2492896"/>
            <a:ext cx="720080" cy="430887"/>
          </a:xfrm>
          <a:prstGeom prst="horizontalScroll">
            <a:avLst>
              <a:gd name="adj" fmla="val 20433"/>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CA" sz="800" b="1" dirty="0" smtClean="0">
                <a:effectLst>
                  <a:outerShdw blurRad="38100" dist="38100" dir="2700000" algn="tl">
                    <a:srgbClr val="000000">
                      <a:alpha val="43137"/>
                    </a:srgbClr>
                  </a:outerShdw>
                </a:effectLst>
              </a:rPr>
              <a:t>Delivery Words</a:t>
            </a:r>
            <a:endParaRPr lang="fr-CA" sz="800" b="1" dirty="0">
              <a:effectLst>
                <a:outerShdw blurRad="38100" dist="38100" dir="2700000" algn="tl">
                  <a:srgbClr val="000000">
                    <a:alpha val="43137"/>
                  </a:srgbClr>
                </a:outerShdw>
              </a:effectLst>
            </a:endParaRPr>
          </a:p>
        </p:txBody>
      </p:sp>
      <p:sp>
        <p:nvSpPr>
          <p:cNvPr id="3" name="Rectangle 2"/>
          <p:cNvSpPr/>
          <p:nvPr/>
        </p:nvSpPr>
        <p:spPr>
          <a:xfrm>
            <a:off x="6588224" y="5229200"/>
            <a:ext cx="2352178" cy="1440160"/>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CA" dirty="0" err="1" smtClean="0">
                <a:solidFill>
                  <a:schemeClr val="tx1"/>
                </a:solidFill>
              </a:rPr>
              <a:t>These</a:t>
            </a:r>
            <a:r>
              <a:rPr lang="fr-CA" dirty="0">
                <a:solidFill>
                  <a:schemeClr val="tx1"/>
                </a:solidFill>
              </a:rPr>
              <a:t> </a:t>
            </a:r>
            <a:r>
              <a:rPr lang="fr-CA" dirty="0" err="1" smtClean="0">
                <a:solidFill>
                  <a:schemeClr val="tx1"/>
                </a:solidFill>
              </a:rPr>
              <a:t>elements</a:t>
            </a:r>
            <a:r>
              <a:rPr lang="fr-CA" dirty="0" smtClean="0">
                <a:solidFill>
                  <a:schemeClr val="tx1"/>
                </a:solidFill>
              </a:rPr>
              <a:t> are </a:t>
            </a:r>
            <a:r>
              <a:rPr lang="fr-CA" dirty="0" err="1" smtClean="0">
                <a:solidFill>
                  <a:schemeClr val="tx1"/>
                </a:solidFill>
              </a:rPr>
              <a:t>kept</a:t>
            </a:r>
            <a:r>
              <a:rPr lang="fr-CA" dirty="0" smtClean="0">
                <a:solidFill>
                  <a:schemeClr val="tx1"/>
                </a:solidFill>
              </a:rPr>
              <a:t> </a:t>
            </a:r>
            <a:r>
              <a:rPr lang="fr-CA" dirty="0" err="1" smtClean="0">
                <a:solidFill>
                  <a:schemeClr val="tx1"/>
                </a:solidFill>
              </a:rPr>
              <a:t>from</a:t>
            </a:r>
            <a:r>
              <a:rPr lang="fr-CA" dirty="0" smtClean="0">
                <a:solidFill>
                  <a:schemeClr val="tx1"/>
                </a:solidFill>
              </a:rPr>
              <a:t> concept #2.</a:t>
            </a:r>
            <a:endParaRPr lang="fr-CA" dirty="0">
              <a:solidFill>
                <a:schemeClr val="tx1"/>
              </a:solidFill>
            </a:endParaRPr>
          </a:p>
        </p:txBody>
      </p:sp>
    </p:spTree>
    <p:extLst>
      <p:ext uri="{BB962C8B-B14F-4D97-AF65-F5344CB8AC3E}">
        <p14:creationId xmlns="" xmlns:p14="http://schemas.microsoft.com/office/powerpoint/2010/main" val="3649231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How </a:t>
            </a:r>
            <a:r>
              <a:rPr lang="fr-CA" dirty="0" err="1" smtClean="0"/>
              <a:t>does</a:t>
            </a:r>
            <a:r>
              <a:rPr lang="fr-CA" dirty="0" smtClean="0"/>
              <a:t> </a:t>
            </a:r>
            <a:r>
              <a:rPr lang="fr-CA" dirty="0" err="1" smtClean="0"/>
              <a:t>it</a:t>
            </a:r>
            <a:r>
              <a:rPr lang="fr-CA" dirty="0" smtClean="0"/>
              <a:t> affects Concept 2?</a:t>
            </a:r>
            <a:endParaRPr lang="fr-CA" dirty="0"/>
          </a:p>
        </p:txBody>
      </p:sp>
      <p:sp>
        <p:nvSpPr>
          <p:cNvPr id="4" name="Rectangle à coins arrondis 3"/>
          <p:cNvSpPr/>
          <p:nvPr/>
        </p:nvSpPr>
        <p:spPr>
          <a:xfrm>
            <a:off x="3789574" y="3212976"/>
            <a:ext cx="1512168" cy="12961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b="1" dirty="0" smtClean="0">
                <a:effectLst>
                  <a:outerShdw blurRad="38100" dist="38100" dir="2700000" algn="tl">
                    <a:srgbClr val="000000">
                      <a:alpha val="43137"/>
                    </a:srgbClr>
                  </a:outerShdw>
                </a:effectLst>
              </a:rPr>
              <a:t>Word Storage </a:t>
            </a:r>
            <a:r>
              <a:rPr lang="fr-CA" sz="1200" dirty="0" smtClean="0"/>
              <a:t>(inventory)</a:t>
            </a:r>
            <a:endParaRPr lang="fr-CA" sz="1200" dirty="0"/>
          </a:p>
        </p:txBody>
      </p:sp>
      <p:sp>
        <p:nvSpPr>
          <p:cNvPr id="9" name="Rectangle à coins arrondis 8"/>
          <p:cNvSpPr/>
          <p:nvPr/>
        </p:nvSpPr>
        <p:spPr>
          <a:xfrm>
            <a:off x="3554226" y="1556792"/>
            <a:ext cx="1953878" cy="648072"/>
          </a:xfrm>
          <a:prstGeom prst="roundRect">
            <a:avLst>
              <a:gd name="adj" fmla="val 5000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CA" b="1" dirty="0" smtClean="0">
                <a:effectLst>
                  <a:outerShdw blurRad="38100" dist="38100" dir="2700000" algn="tl">
                    <a:srgbClr val="000000">
                      <a:alpha val="43137"/>
                    </a:srgbClr>
                  </a:outerShdw>
                </a:effectLst>
              </a:rPr>
              <a:t>NPC Requests</a:t>
            </a:r>
          </a:p>
          <a:p>
            <a:pPr algn="ctr"/>
            <a:r>
              <a:rPr lang="fr-CA" sz="1200" dirty="0" smtClean="0"/>
              <a:t>(main goal)</a:t>
            </a:r>
            <a:endParaRPr lang="fr-CA" sz="1200" dirty="0"/>
          </a:p>
        </p:txBody>
      </p:sp>
      <p:sp>
        <p:nvSpPr>
          <p:cNvPr id="17" name="Rectangle à coins arrondis 16"/>
          <p:cNvSpPr/>
          <p:nvPr/>
        </p:nvSpPr>
        <p:spPr>
          <a:xfrm>
            <a:off x="179512" y="3212976"/>
            <a:ext cx="1512168" cy="129614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CA" b="1" dirty="0" smtClean="0">
                <a:effectLst>
                  <a:outerShdw blurRad="38100" dist="38100" dir="2700000" algn="tl">
                    <a:srgbClr val="000000">
                      <a:alpha val="43137"/>
                    </a:srgbClr>
                  </a:outerShdw>
                </a:effectLst>
              </a:rPr>
              <a:t>Craft with minis   </a:t>
            </a:r>
            <a:r>
              <a:rPr lang="fr-CA" sz="1200" dirty="0" smtClean="0"/>
              <a:t>(mechanic #2)</a:t>
            </a:r>
            <a:endParaRPr lang="fr-CA" sz="1200" dirty="0"/>
          </a:p>
        </p:txBody>
      </p:sp>
      <p:cxnSp>
        <p:nvCxnSpPr>
          <p:cNvPr id="25" name="Connecteur droit avec flèche 24"/>
          <p:cNvCxnSpPr/>
          <p:nvPr/>
        </p:nvCxnSpPr>
        <p:spPr>
          <a:xfrm flipH="1">
            <a:off x="1691680" y="3571855"/>
            <a:ext cx="208823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3" name="Parchemin horizontal 22"/>
          <p:cNvSpPr/>
          <p:nvPr/>
        </p:nvSpPr>
        <p:spPr>
          <a:xfrm>
            <a:off x="2555776" y="3356992"/>
            <a:ext cx="612494" cy="430887"/>
          </a:xfrm>
          <a:prstGeom prst="horizontalScroll">
            <a:avLst>
              <a:gd name="adj" fmla="val 20433"/>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CA" sz="800" b="1" dirty="0" smtClean="0">
                <a:effectLst>
                  <a:outerShdw blurRad="38100" dist="38100" dir="2700000" algn="tl">
                    <a:srgbClr val="000000">
                      <a:alpha val="43137"/>
                    </a:srgbClr>
                  </a:outerShdw>
                </a:effectLst>
              </a:rPr>
              <a:t>Seed Words</a:t>
            </a:r>
            <a:endParaRPr lang="fr-CA" sz="800" b="1" dirty="0">
              <a:effectLst>
                <a:outerShdw blurRad="38100" dist="38100" dir="2700000" algn="tl">
                  <a:srgbClr val="000000">
                    <a:alpha val="43137"/>
                  </a:srgbClr>
                </a:outerShdw>
              </a:effectLst>
            </a:endParaRPr>
          </a:p>
        </p:txBody>
      </p:sp>
      <p:cxnSp>
        <p:nvCxnSpPr>
          <p:cNvPr id="28" name="Connecteur droit avec flèche 27"/>
          <p:cNvCxnSpPr/>
          <p:nvPr/>
        </p:nvCxnSpPr>
        <p:spPr>
          <a:xfrm>
            <a:off x="1691680" y="4149661"/>
            <a:ext cx="207857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1" name="Parchemin horizontal 30"/>
          <p:cNvSpPr/>
          <p:nvPr/>
        </p:nvSpPr>
        <p:spPr>
          <a:xfrm>
            <a:off x="2339752" y="3934217"/>
            <a:ext cx="661456" cy="430887"/>
          </a:xfrm>
          <a:prstGeom prst="horizontalScroll">
            <a:avLst>
              <a:gd name="adj" fmla="val 2043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CA" sz="800" b="1" dirty="0" err="1" smtClean="0">
                <a:effectLst>
                  <a:outerShdw blurRad="38100" dist="38100" dir="2700000" algn="tl">
                    <a:srgbClr val="000000">
                      <a:alpha val="43137"/>
                    </a:srgbClr>
                  </a:outerShdw>
                </a:effectLst>
              </a:rPr>
              <a:t>Created</a:t>
            </a:r>
            <a:r>
              <a:rPr lang="fr-CA" sz="800" b="1" dirty="0" smtClean="0">
                <a:effectLst>
                  <a:outerShdw blurRad="38100" dist="38100" dir="2700000" algn="tl">
                    <a:srgbClr val="000000">
                      <a:alpha val="43137"/>
                    </a:srgbClr>
                  </a:outerShdw>
                </a:effectLst>
              </a:rPr>
              <a:t> Words</a:t>
            </a:r>
            <a:endParaRPr lang="fr-CA" sz="800" b="1" dirty="0">
              <a:effectLst>
                <a:outerShdw blurRad="38100" dist="38100" dir="2700000" algn="tl">
                  <a:srgbClr val="000000">
                    <a:alpha val="43137"/>
                  </a:srgbClr>
                </a:outerShdw>
              </a:effectLst>
            </a:endParaRPr>
          </a:p>
        </p:txBody>
      </p:sp>
      <p:sp>
        <p:nvSpPr>
          <p:cNvPr id="32" name="Rectangle à coins arrondis 31"/>
          <p:cNvSpPr/>
          <p:nvPr/>
        </p:nvSpPr>
        <p:spPr>
          <a:xfrm>
            <a:off x="7380312" y="3212976"/>
            <a:ext cx="1512168" cy="129614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CA" b="1" dirty="0" smtClean="0">
                <a:effectLst>
                  <a:outerShdw blurRad="38100" dist="38100" dir="2700000" algn="tl">
                    <a:srgbClr val="000000">
                      <a:alpha val="43137"/>
                    </a:srgbClr>
                  </a:outerShdw>
                </a:effectLst>
              </a:rPr>
              <a:t>Scramble game   </a:t>
            </a:r>
            <a:r>
              <a:rPr lang="fr-CA" sz="1200" dirty="0" smtClean="0"/>
              <a:t>(mechanic #3)</a:t>
            </a:r>
            <a:endParaRPr lang="fr-CA" sz="1200" dirty="0"/>
          </a:p>
        </p:txBody>
      </p:sp>
      <p:cxnSp>
        <p:nvCxnSpPr>
          <p:cNvPr id="33" name="Connecteur droit avec flèche 32"/>
          <p:cNvCxnSpPr/>
          <p:nvPr/>
        </p:nvCxnSpPr>
        <p:spPr>
          <a:xfrm>
            <a:off x="5301742" y="3501008"/>
            <a:ext cx="998450" cy="838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6" name="Parchemin horizontal 35"/>
          <p:cNvSpPr/>
          <p:nvPr/>
        </p:nvSpPr>
        <p:spPr>
          <a:xfrm>
            <a:off x="5436096" y="3293948"/>
            <a:ext cx="612494" cy="430887"/>
          </a:xfrm>
          <a:prstGeom prst="horizontalScroll">
            <a:avLst>
              <a:gd name="adj" fmla="val 20433"/>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CA" sz="800" b="1" dirty="0" err="1" smtClean="0">
                <a:effectLst>
                  <a:outerShdw blurRad="38100" dist="38100" dir="2700000" algn="tl">
                    <a:srgbClr val="000000">
                      <a:alpha val="43137"/>
                    </a:srgbClr>
                  </a:outerShdw>
                </a:effectLst>
              </a:rPr>
              <a:t>TrashWords</a:t>
            </a:r>
            <a:endParaRPr lang="fr-CA" sz="800" b="1" dirty="0">
              <a:effectLst>
                <a:outerShdw blurRad="38100" dist="38100" dir="2700000" algn="tl">
                  <a:srgbClr val="000000">
                    <a:alpha val="43137"/>
                  </a:srgbClr>
                </a:outerShdw>
              </a:effectLst>
            </a:endParaRPr>
          </a:p>
        </p:txBody>
      </p:sp>
      <p:sp>
        <p:nvSpPr>
          <p:cNvPr id="38" name="Organigramme : Disque magnétique 37"/>
          <p:cNvSpPr/>
          <p:nvPr/>
        </p:nvSpPr>
        <p:spPr>
          <a:xfrm>
            <a:off x="6300192" y="3212976"/>
            <a:ext cx="771938" cy="43636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200" dirty="0" smtClean="0"/>
              <a:t>Resource</a:t>
            </a:r>
            <a:endParaRPr lang="fr-CA" sz="1200" dirty="0"/>
          </a:p>
        </p:txBody>
      </p:sp>
      <p:cxnSp>
        <p:nvCxnSpPr>
          <p:cNvPr id="39" name="Connecteur droit avec flèche 38"/>
          <p:cNvCxnSpPr/>
          <p:nvPr/>
        </p:nvCxnSpPr>
        <p:spPr>
          <a:xfrm>
            <a:off x="7092280" y="3501008"/>
            <a:ext cx="288032" cy="838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2" name="Connecteur droit avec flèche 41"/>
          <p:cNvCxnSpPr/>
          <p:nvPr/>
        </p:nvCxnSpPr>
        <p:spPr>
          <a:xfrm flipH="1" flipV="1">
            <a:off x="5301742" y="4149080"/>
            <a:ext cx="2078570" cy="58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4" name="Parchemin horizontal 43"/>
          <p:cNvSpPr/>
          <p:nvPr/>
        </p:nvSpPr>
        <p:spPr>
          <a:xfrm>
            <a:off x="6041471" y="3933056"/>
            <a:ext cx="736847" cy="430887"/>
          </a:xfrm>
          <a:prstGeom prst="horizontalScroll">
            <a:avLst>
              <a:gd name="adj" fmla="val 2043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CA" sz="800" b="1" dirty="0" err="1" smtClean="0">
                <a:effectLst>
                  <a:outerShdw blurRad="38100" dist="38100" dir="2700000" algn="tl">
                    <a:srgbClr val="000000">
                      <a:alpha val="43137"/>
                    </a:srgbClr>
                  </a:outerShdw>
                </a:effectLst>
              </a:rPr>
              <a:t>Selected</a:t>
            </a:r>
            <a:r>
              <a:rPr lang="fr-CA" sz="800" b="1" dirty="0" smtClean="0">
                <a:effectLst>
                  <a:outerShdw blurRad="38100" dist="38100" dir="2700000" algn="tl">
                    <a:srgbClr val="000000">
                      <a:alpha val="43137"/>
                    </a:srgbClr>
                  </a:outerShdw>
                </a:effectLst>
              </a:rPr>
              <a:t> Words</a:t>
            </a:r>
            <a:endParaRPr lang="fr-CA" sz="800" b="1" dirty="0">
              <a:effectLst>
                <a:outerShdw blurRad="38100" dist="38100" dir="2700000" algn="tl">
                  <a:srgbClr val="000000">
                    <a:alpha val="43137"/>
                  </a:srgbClr>
                </a:outerShdw>
              </a:effectLst>
            </a:endParaRPr>
          </a:p>
        </p:txBody>
      </p:sp>
      <p:cxnSp>
        <p:nvCxnSpPr>
          <p:cNvPr id="47" name="Connecteur droit avec flèche 46"/>
          <p:cNvCxnSpPr>
            <a:stCxn id="4" idx="0"/>
            <a:endCxn id="9" idx="2"/>
          </p:cNvCxnSpPr>
          <p:nvPr/>
        </p:nvCxnSpPr>
        <p:spPr>
          <a:xfrm flipH="1" flipV="1">
            <a:off x="4531165" y="2204864"/>
            <a:ext cx="14493" cy="100811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2" name="Parchemin horizontal 21"/>
          <p:cNvSpPr/>
          <p:nvPr/>
        </p:nvSpPr>
        <p:spPr>
          <a:xfrm>
            <a:off x="4139952" y="2492896"/>
            <a:ext cx="720080" cy="430887"/>
          </a:xfrm>
          <a:prstGeom prst="horizontalScroll">
            <a:avLst>
              <a:gd name="adj" fmla="val 20433"/>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CA" sz="800" b="1" dirty="0" smtClean="0">
                <a:effectLst>
                  <a:outerShdw blurRad="38100" dist="38100" dir="2700000" algn="tl">
                    <a:srgbClr val="000000">
                      <a:alpha val="43137"/>
                    </a:srgbClr>
                  </a:outerShdw>
                </a:effectLst>
              </a:rPr>
              <a:t>Delivery Words</a:t>
            </a:r>
            <a:endParaRPr lang="fr-CA" sz="800" b="1" dirty="0">
              <a:effectLst>
                <a:outerShdw blurRad="38100" dist="38100" dir="2700000" algn="tl">
                  <a:srgbClr val="000000">
                    <a:alpha val="43137"/>
                  </a:srgbClr>
                </a:outerShdw>
              </a:effectLst>
            </a:endParaRPr>
          </a:p>
        </p:txBody>
      </p:sp>
      <p:sp>
        <p:nvSpPr>
          <p:cNvPr id="26" name="Rectangle 25"/>
          <p:cNvSpPr/>
          <p:nvPr/>
        </p:nvSpPr>
        <p:spPr>
          <a:xfrm>
            <a:off x="6409894" y="5229200"/>
            <a:ext cx="2530508" cy="1440160"/>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CA" dirty="0" err="1" smtClean="0">
                <a:solidFill>
                  <a:schemeClr val="tx1"/>
                </a:solidFill>
              </a:rPr>
              <a:t>Mechanic</a:t>
            </a:r>
            <a:r>
              <a:rPr lang="fr-CA" dirty="0" smtClean="0">
                <a:solidFill>
                  <a:schemeClr val="tx1"/>
                </a:solidFill>
              </a:rPr>
              <a:t> #3 </a:t>
            </a:r>
            <a:r>
              <a:rPr lang="fr-CA" dirty="0" err="1" smtClean="0">
                <a:solidFill>
                  <a:schemeClr val="tx1"/>
                </a:solidFill>
              </a:rPr>
              <a:t>aims</a:t>
            </a:r>
            <a:r>
              <a:rPr lang="fr-CA" dirty="0" smtClean="0">
                <a:solidFill>
                  <a:schemeClr val="tx1"/>
                </a:solidFill>
              </a:rPr>
              <a:t> to </a:t>
            </a:r>
            <a:r>
              <a:rPr lang="fr-CA" dirty="0" err="1" smtClean="0">
                <a:solidFill>
                  <a:schemeClr val="tx1"/>
                </a:solidFill>
              </a:rPr>
              <a:t>complement</a:t>
            </a:r>
            <a:r>
              <a:rPr lang="fr-CA" dirty="0" smtClean="0">
                <a:solidFill>
                  <a:schemeClr val="tx1"/>
                </a:solidFill>
              </a:rPr>
              <a:t> concept #2.</a:t>
            </a:r>
            <a:endParaRPr lang="fr-CA" dirty="0">
              <a:solidFill>
                <a:schemeClr val="tx1"/>
              </a:solidFill>
            </a:endParaRPr>
          </a:p>
        </p:txBody>
      </p:sp>
    </p:spTree>
    <p:extLst>
      <p:ext uri="{BB962C8B-B14F-4D97-AF65-F5344CB8AC3E}">
        <p14:creationId xmlns="" xmlns:p14="http://schemas.microsoft.com/office/powerpoint/2010/main" val="3961736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CA" dirty="0" err="1" smtClean="0"/>
              <a:t>Enhancements</a:t>
            </a:r>
            <a:r>
              <a:rPr lang="fr-CA" dirty="0" smtClean="0"/>
              <a:t> </a:t>
            </a:r>
            <a:r>
              <a:rPr lang="fr-CA" dirty="0" smtClean="0"/>
              <a:t>to Concept 2</a:t>
            </a:r>
            <a:endParaRPr lang="en-US" dirty="0"/>
          </a:p>
        </p:txBody>
      </p:sp>
      <p:sp>
        <p:nvSpPr>
          <p:cNvPr id="5" name="ZoneTexte 4"/>
          <p:cNvSpPr txBox="1"/>
          <p:nvPr/>
        </p:nvSpPr>
        <p:spPr>
          <a:xfrm>
            <a:off x="350378" y="6546079"/>
            <a:ext cx="4390946" cy="246221"/>
          </a:xfrm>
          <a:prstGeom prst="rect">
            <a:avLst/>
          </a:prstGeom>
          <a:noFill/>
        </p:spPr>
        <p:txBody>
          <a:bodyPr wrap="none" rtlCol="0">
            <a:spAutoFit/>
          </a:bodyPr>
          <a:lstStyle/>
          <a:p>
            <a:r>
              <a:rPr lang="en-US" sz="1000" dirty="0" smtClean="0">
                <a:solidFill>
                  <a:schemeClr val="bg1">
                    <a:lumMod val="75000"/>
                  </a:schemeClr>
                </a:solidFill>
              </a:rPr>
              <a:t>© Curriculum Associates &amp; Frima Studio 2015 | All rights reserved | Confidential</a:t>
            </a:r>
            <a:endParaRPr lang="en-US" sz="1000" dirty="0">
              <a:solidFill>
                <a:schemeClr val="bg1">
                  <a:lumMod val="75000"/>
                </a:schemeClr>
              </a:solidFill>
            </a:endParaRPr>
          </a:p>
        </p:txBody>
      </p:sp>
      <p:sp>
        <p:nvSpPr>
          <p:cNvPr id="6" name="Espace réservé du contenu 2"/>
          <p:cNvSpPr>
            <a:spLocks noGrp="1"/>
          </p:cNvSpPr>
          <p:nvPr>
            <p:ph idx="1"/>
          </p:nvPr>
        </p:nvSpPr>
        <p:spPr>
          <a:xfrm>
            <a:off x="457200" y="1495514"/>
            <a:ext cx="8229600" cy="4669790"/>
          </a:xfrm>
        </p:spPr>
        <p:txBody>
          <a:bodyPr>
            <a:normAutofit fontScale="70000" lnSpcReduction="20000"/>
          </a:bodyPr>
          <a:lstStyle/>
          <a:p>
            <a:r>
              <a:rPr lang="fr-CA" sz="1800" dirty="0" err="1" smtClean="0"/>
              <a:t>These</a:t>
            </a:r>
            <a:r>
              <a:rPr lang="fr-CA" sz="1800" dirty="0" smtClean="0"/>
              <a:t> are </a:t>
            </a:r>
            <a:r>
              <a:rPr lang="fr-CA" sz="1800" dirty="0" err="1" smtClean="0"/>
              <a:t>elements</a:t>
            </a:r>
            <a:r>
              <a:rPr lang="fr-CA" sz="1800" dirty="0" smtClean="0"/>
              <a:t> </a:t>
            </a:r>
            <a:r>
              <a:rPr lang="fr-CA" sz="1800" dirty="0" err="1" smtClean="0"/>
              <a:t>we</a:t>
            </a:r>
            <a:r>
              <a:rPr lang="fr-CA" sz="1800" dirty="0" smtClean="0"/>
              <a:t> </a:t>
            </a:r>
            <a:r>
              <a:rPr lang="fr-CA" sz="1800" dirty="0" err="1" smtClean="0"/>
              <a:t>could</a:t>
            </a:r>
            <a:r>
              <a:rPr lang="fr-CA" sz="1800" dirty="0" smtClean="0"/>
              <a:t> </a:t>
            </a:r>
            <a:r>
              <a:rPr lang="fr-CA" sz="1800" dirty="0" err="1" smtClean="0"/>
              <a:t>add</a:t>
            </a:r>
            <a:r>
              <a:rPr lang="fr-CA" sz="1800" dirty="0" smtClean="0"/>
              <a:t> to concept 2, to </a:t>
            </a:r>
            <a:r>
              <a:rPr lang="fr-CA" sz="1800" dirty="0" err="1" smtClean="0"/>
              <a:t>improve</a:t>
            </a:r>
            <a:r>
              <a:rPr lang="fr-CA" sz="1800" dirty="0" smtClean="0"/>
              <a:t> </a:t>
            </a:r>
            <a:r>
              <a:rPr lang="fr-CA" sz="1800" dirty="0" err="1" smtClean="0"/>
              <a:t>what</a:t>
            </a:r>
            <a:r>
              <a:rPr lang="fr-CA" sz="1800" dirty="0" smtClean="0"/>
              <a:t> </a:t>
            </a:r>
            <a:r>
              <a:rPr lang="fr-CA" sz="1800" dirty="0" err="1" smtClean="0"/>
              <a:t>we</a:t>
            </a:r>
            <a:r>
              <a:rPr lang="fr-CA" sz="1800" dirty="0" smtClean="0"/>
              <a:t> </a:t>
            </a:r>
            <a:r>
              <a:rPr lang="fr-CA" sz="1800" dirty="0" err="1" smtClean="0"/>
              <a:t>already</a:t>
            </a:r>
            <a:r>
              <a:rPr lang="fr-CA" sz="1800" dirty="0" smtClean="0"/>
              <a:t> </a:t>
            </a:r>
            <a:r>
              <a:rPr lang="fr-CA" sz="1800" dirty="0" err="1" smtClean="0"/>
              <a:t>achieved</a:t>
            </a:r>
            <a:r>
              <a:rPr lang="fr-CA" sz="1800" dirty="0" smtClean="0"/>
              <a:t> in the </a:t>
            </a:r>
            <a:r>
              <a:rPr lang="fr-CA" sz="1800" dirty="0" err="1" smtClean="0"/>
              <a:t>previous</a:t>
            </a:r>
            <a:r>
              <a:rPr lang="fr-CA" sz="1800" dirty="0" smtClean="0"/>
              <a:t> sprint.</a:t>
            </a:r>
          </a:p>
          <a:p>
            <a:endParaRPr lang="en-US" sz="1800" dirty="0" smtClean="0"/>
          </a:p>
          <a:p>
            <a:r>
              <a:rPr lang="en-US" sz="1800" dirty="0" smtClean="0"/>
              <a:t>The </a:t>
            </a:r>
            <a:r>
              <a:rPr lang="en-US" sz="1800" dirty="0" smtClean="0"/>
              <a:t>Storage</a:t>
            </a:r>
          </a:p>
          <a:p>
            <a:pPr lvl="1"/>
            <a:r>
              <a:rPr lang="en-US" sz="1400" dirty="0" smtClean="0"/>
              <a:t>The Storage could be enhanced if all crafted and selected words should automatically be given to the Storage. From the storage, the player could then decide what to do with the word (Seeding, spending to access the Mechanic 3 or giving to NPC). Valuable but incomplete words should also be placed in storage</a:t>
            </a:r>
            <a:r>
              <a:rPr lang="en-US" sz="1400" dirty="0" smtClean="0"/>
              <a:t>. The storage should still have a limited storage space, letting the player decide which word to keep and to remove.</a:t>
            </a:r>
            <a:endParaRPr lang="en-US" sz="1800" b="1" dirty="0" smtClean="0">
              <a:solidFill>
                <a:schemeClr val="accent6">
                  <a:lumMod val="75000"/>
                </a:schemeClr>
              </a:solidFill>
            </a:endParaRPr>
          </a:p>
          <a:p>
            <a:r>
              <a:rPr lang="en-US" sz="1800" dirty="0" smtClean="0"/>
              <a:t>The Training</a:t>
            </a:r>
          </a:p>
          <a:p>
            <a:pPr lvl="1"/>
            <a:r>
              <a:rPr lang="en-US" sz="1400" dirty="0" smtClean="0"/>
              <a:t>Using the Mechanic 3, the Mini training become useless and should be removed, as we can control which words are given to the player by deciding which sentences has to be unscrambled</a:t>
            </a:r>
            <a:r>
              <a:rPr lang="en-US" sz="1400" dirty="0" smtClean="0"/>
              <a:t>.</a:t>
            </a:r>
            <a:endParaRPr lang="en-US" sz="1400" dirty="0" smtClean="0"/>
          </a:p>
          <a:p>
            <a:r>
              <a:rPr lang="en-US" sz="1800" dirty="0" smtClean="0"/>
              <a:t>The </a:t>
            </a:r>
            <a:r>
              <a:rPr lang="en-US" sz="1800" dirty="0" smtClean="0"/>
              <a:t>Requests</a:t>
            </a:r>
          </a:p>
          <a:p>
            <a:pPr lvl="1"/>
            <a:r>
              <a:rPr lang="en-US" sz="1400" dirty="0" smtClean="0"/>
              <a:t>The neighbor requests are the perfect opportunity to help players with vocabulary and comprehension. As much as possible, the requests should be definition and complete sentences to </a:t>
            </a:r>
            <a:r>
              <a:rPr lang="en-US" sz="1400" dirty="0" smtClean="0"/>
              <a:t>foster this.</a:t>
            </a:r>
            <a:endParaRPr lang="en-US" sz="1800" dirty="0" smtClean="0"/>
          </a:p>
          <a:p>
            <a:r>
              <a:rPr lang="en-US" sz="1800" dirty="0" smtClean="0"/>
              <a:t>The Dictionary</a:t>
            </a:r>
          </a:p>
          <a:p>
            <a:pPr lvl="1"/>
            <a:r>
              <a:rPr lang="en-US" sz="1400" dirty="0" smtClean="0"/>
              <a:t>The player should be able to spend his words in a dictionary, by matching each definition with a correct word from his storage. The reward should be intrinsic, as completing as much as possible of the dictionary should be its own goal. The words used by the player are removed from the storage, regardless of success (correct word) or failure (incorrect word). This enforce the player to correctly understand what the definition is, instead of just doing trial &amp; error.</a:t>
            </a:r>
          </a:p>
          <a:p>
            <a:r>
              <a:rPr lang="en-US" sz="1800" dirty="0" smtClean="0"/>
              <a:t>Giving </a:t>
            </a:r>
            <a:r>
              <a:rPr lang="en-US" sz="1800" dirty="0" smtClean="0"/>
              <a:t>value to words</a:t>
            </a:r>
          </a:p>
          <a:p>
            <a:pPr lvl="1"/>
            <a:r>
              <a:rPr lang="en-US" sz="1400" dirty="0" smtClean="0"/>
              <a:t>Instead of Prime and Rotten letters, we should encourage smart crafting of words (not just using letters, but using parts, syllables and chunks) by rewarding words that were made quickly. The first part of a crafted word should have a specific color and all following crafted parts a variant of the color. (ex.: </a:t>
            </a:r>
            <a:r>
              <a:rPr lang="en-US" sz="1400" b="1" dirty="0" smtClean="0"/>
              <a:t>FEROCIOUS</a:t>
            </a:r>
            <a:r>
              <a:rPr lang="en-US" sz="1400" dirty="0" smtClean="0"/>
              <a:t>. </a:t>
            </a:r>
            <a:r>
              <a:rPr lang="en-US" sz="1400" b="1" dirty="0" smtClean="0">
                <a:solidFill>
                  <a:srgbClr val="5B79CF"/>
                </a:solidFill>
              </a:rPr>
              <a:t>FE</a:t>
            </a:r>
            <a:r>
              <a:rPr lang="en-US" sz="1400" dirty="0" smtClean="0"/>
              <a:t> is blue, </a:t>
            </a:r>
            <a:r>
              <a:rPr lang="en-US" sz="1400" b="1" dirty="0" smtClean="0">
                <a:solidFill>
                  <a:srgbClr val="99B7D3"/>
                </a:solidFill>
              </a:rPr>
              <a:t>ROC</a:t>
            </a:r>
            <a:r>
              <a:rPr lang="en-US" sz="1400" dirty="0" smtClean="0"/>
              <a:t> is light blue and </a:t>
            </a:r>
            <a:r>
              <a:rPr lang="en-US" sz="1400" b="1" dirty="0" smtClean="0">
                <a:solidFill>
                  <a:srgbClr val="5FD7C9"/>
                </a:solidFill>
              </a:rPr>
              <a:t>IOUS </a:t>
            </a:r>
            <a:r>
              <a:rPr lang="en-US" sz="1400" dirty="0" smtClean="0"/>
              <a:t>is cyan, giving </a:t>
            </a:r>
            <a:r>
              <a:rPr lang="en-US" sz="1400" b="1" dirty="0" smtClean="0">
                <a:solidFill>
                  <a:srgbClr val="5B79CF"/>
                </a:solidFill>
              </a:rPr>
              <a:t>FE</a:t>
            </a:r>
            <a:r>
              <a:rPr lang="en-US" sz="1400" b="1" dirty="0" smtClean="0">
                <a:solidFill>
                  <a:srgbClr val="99B7D3"/>
                </a:solidFill>
              </a:rPr>
              <a:t>ROC</a:t>
            </a:r>
            <a:r>
              <a:rPr lang="en-US" sz="1400" b="1" dirty="0" smtClean="0">
                <a:solidFill>
                  <a:srgbClr val="5FD7C9"/>
                </a:solidFill>
              </a:rPr>
              <a:t>IOUS</a:t>
            </a:r>
            <a:r>
              <a:rPr lang="en-US" sz="1400" dirty="0" smtClean="0"/>
              <a:t>. </a:t>
            </a:r>
            <a:r>
              <a:rPr lang="en-US" sz="1400" dirty="0" smtClean="0"/>
              <a:t>The next ones would aim toward </a:t>
            </a:r>
            <a:r>
              <a:rPr lang="en-US" sz="1400" dirty="0" smtClean="0"/>
              <a:t>green, like </a:t>
            </a:r>
            <a:r>
              <a:rPr lang="en-US" sz="1400" b="1" dirty="0" smtClean="0">
                <a:solidFill>
                  <a:srgbClr val="5B79CF"/>
                </a:solidFill>
              </a:rPr>
              <a:t>FE</a:t>
            </a:r>
            <a:r>
              <a:rPr lang="en-US" sz="1400" b="1" dirty="0" smtClean="0">
                <a:solidFill>
                  <a:srgbClr val="99B7D3"/>
                </a:solidFill>
              </a:rPr>
              <a:t>ROC</a:t>
            </a:r>
            <a:r>
              <a:rPr lang="en-US" sz="1400" b="1" dirty="0" smtClean="0">
                <a:solidFill>
                  <a:srgbClr val="5FD7C9"/>
                </a:solidFill>
              </a:rPr>
              <a:t>IOUS</a:t>
            </a:r>
            <a:r>
              <a:rPr lang="en-US" sz="1400" b="1" dirty="0" smtClean="0">
                <a:solidFill>
                  <a:srgbClr val="63D380"/>
                </a:solidFill>
              </a:rPr>
              <a:t>LY</a:t>
            </a:r>
            <a:r>
              <a:rPr lang="en-US" sz="1400" dirty="0" smtClean="0"/>
              <a:t>.) </a:t>
            </a:r>
            <a:r>
              <a:rPr lang="en-US" sz="1400" dirty="0" smtClean="0"/>
              <a:t>This helps the player understand that </a:t>
            </a:r>
            <a:r>
              <a:rPr lang="en-US" sz="1400" dirty="0" err="1" smtClean="0"/>
              <a:t>monocolor</a:t>
            </a:r>
            <a:r>
              <a:rPr lang="en-US" sz="1400" dirty="0" smtClean="0"/>
              <a:t> words worth more than multicolor ones.</a:t>
            </a:r>
          </a:p>
          <a:p>
            <a:r>
              <a:rPr lang="en-US" sz="1800" dirty="0" err="1" smtClean="0"/>
              <a:t>Favorizing</a:t>
            </a:r>
            <a:r>
              <a:rPr lang="en-US" sz="1800" dirty="0" smtClean="0"/>
              <a:t> </a:t>
            </a:r>
            <a:r>
              <a:rPr lang="en-US" sz="1800" dirty="0" smtClean="0"/>
              <a:t>usage of complex Minis</a:t>
            </a:r>
          </a:p>
          <a:p>
            <a:pPr lvl="1"/>
            <a:r>
              <a:rPr lang="en-US" sz="1400" dirty="0" smtClean="0"/>
              <a:t>Minis should be purchased from the store and should have their value increased as they are purchased. It favors players who purchase multiple Minis from those who only purchase a single type of Minis (ex.: Only purchasing letter Minis in order to slowly but easily craft words</a:t>
            </a:r>
            <a:r>
              <a:rPr lang="en-US" sz="1400" dirty="0" smtClean="0"/>
              <a:t>)</a:t>
            </a:r>
          </a:p>
          <a:p>
            <a:pPr lvl="1"/>
            <a:r>
              <a:rPr lang="en-US" sz="1400" dirty="0" smtClean="0"/>
              <a:t>Ex.: The </a:t>
            </a:r>
            <a:r>
              <a:rPr lang="en-US" sz="1400" dirty="0" smtClean="0"/>
              <a:t>1</a:t>
            </a:r>
            <a:r>
              <a:rPr lang="en-US" sz="1400" baseline="30000" dirty="0" smtClean="0"/>
              <a:t>st</a:t>
            </a:r>
            <a:r>
              <a:rPr lang="en-US" sz="1400" dirty="0" smtClean="0"/>
              <a:t> letter </a:t>
            </a:r>
            <a:r>
              <a:rPr lang="en-US" sz="1400" dirty="0" smtClean="0"/>
              <a:t>Mini costs 10$, </a:t>
            </a:r>
            <a:r>
              <a:rPr lang="en-US" sz="1400" dirty="0" smtClean="0"/>
              <a:t>then the 2</a:t>
            </a:r>
            <a:r>
              <a:rPr lang="en-US" sz="1400" baseline="30000" dirty="0" smtClean="0"/>
              <a:t>nd</a:t>
            </a:r>
            <a:r>
              <a:rPr lang="en-US" sz="1400" dirty="0" smtClean="0"/>
              <a:t> letter </a:t>
            </a:r>
            <a:r>
              <a:rPr lang="en-US" sz="1400" dirty="0" smtClean="0"/>
              <a:t>Mini </a:t>
            </a:r>
            <a:r>
              <a:rPr lang="en-US" sz="1400" dirty="0" smtClean="0"/>
              <a:t>costs </a:t>
            </a:r>
            <a:r>
              <a:rPr lang="en-US" sz="1400" dirty="0" smtClean="0"/>
              <a:t>50$ </a:t>
            </a:r>
            <a:r>
              <a:rPr lang="en-US" sz="1400" dirty="0" smtClean="0"/>
              <a:t>and so on. Meanwhile, the 1</a:t>
            </a:r>
            <a:r>
              <a:rPr lang="en-US" sz="1400" baseline="30000" dirty="0" smtClean="0"/>
              <a:t>st</a:t>
            </a:r>
            <a:r>
              <a:rPr lang="en-US" sz="1400" dirty="0" smtClean="0"/>
              <a:t> syllable </a:t>
            </a:r>
            <a:r>
              <a:rPr lang="en-US" sz="1400" dirty="0" smtClean="0"/>
              <a:t>Mini costs 25$, </a:t>
            </a:r>
            <a:r>
              <a:rPr lang="en-US" sz="1400" dirty="0" smtClean="0"/>
              <a:t>so at one point, the kid is advantaged at choosing the syllable </a:t>
            </a:r>
            <a:r>
              <a:rPr lang="en-US" sz="1400" dirty="0" smtClean="0"/>
              <a:t>Minis </a:t>
            </a:r>
            <a:r>
              <a:rPr lang="en-US" sz="1400" dirty="0" smtClean="0"/>
              <a:t>because it’s way cheaper than the letter </a:t>
            </a:r>
            <a:r>
              <a:rPr lang="en-US" sz="1400" dirty="0" smtClean="0"/>
              <a:t>Minis.</a:t>
            </a:r>
            <a:endParaRPr lang="en-US" sz="1400"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err="1" smtClean="0"/>
              <a:t>Enhancements</a:t>
            </a:r>
            <a:r>
              <a:rPr lang="fr-CA" dirty="0" smtClean="0"/>
              <a:t> </a:t>
            </a:r>
            <a:r>
              <a:rPr lang="fr-CA" dirty="0" err="1" smtClean="0"/>
              <a:t>Flowchart</a:t>
            </a:r>
            <a:endParaRPr lang="fr-CA" dirty="0"/>
          </a:p>
        </p:txBody>
      </p:sp>
      <p:sp>
        <p:nvSpPr>
          <p:cNvPr id="4" name="Rectangle à coins arrondis 3"/>
          <p:cNvSpPr/>
          <p:nvPr/>
        </p:nvSpPr>
        <p:spPr>
          <a:xfrm>
            <a:off x="3789574" y="3212976"/>
            <a:ext cx="1512168" cy="12961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b="1" dirty="0" smtClean="0">
                <a:effectLst>
                  <a:outerShdw blurRad="38100" dist="38100" dir="2700000" algn="tl">
                    <a:srgbClr val="000000">
                      <a:alpha val="43137"/>
                    </a:srgbClr>
                  </a:outerShdw>
                </a:effectLst>
              </a:rPr>
              <a:t>Word Storage </a:t>
            </a:r>
            <a:r>
              <a:rPr lang="fr-CA" sz="1200" dirty="0" smtClean="0"/>
              <a:t>(inventory)</a:t>
            </a:r>
            <a:endParaRPr lang="fr-CA" sz="1200" dirty="0"/>
          </a:p>
        </p:txBody>
      </p:sp>
      <p:sp>
        <p:nvSpPr>
          <p:cNvPr id="9" name="Rectangle à coins arrondis 8"/>
          <p:cNvSpPr/>
          <p:nvPr/>
        </p:nvSpPr>
        <p:spPr>
          <a:xfrm>
            <a:off x="3554226" y="1556792"/>
            <a:ext cx="1953878" cy="648072"/>
          </a:xfrm>
          <a:prstGeom prst="roundRect">
            <a:avLst>
              <a:gd name="adj" fmla="val 5000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CA" b="1" dirty="0" smtClean="0">
                <a:effectLst>
                  <a:outerShdw blurRad="38100" dist="38100" dir="2700000" algn="tl">
                    <a:srgbClr val="000000">
                      <a:alpha val="43137"/>
                    </a:srgbClr>
                  </a:outerShdw>
                </a:effectLst>
              </a:rPr>
              <a:t>NPC Requests</a:t>
            </a:r>
          </a:p>
          <a:p>
            <a:pPr algn="ctr"/>
            <a:r>
              <a:rPr lang="fr-CA" sz="1200" dirty="0" smtClean="0"/>
              <a:t>(main goal)</a:t>
            </a:r>
            <a:endParaRPr lang="fr-CA" sz="1200" dirty="0"/>
          </a:p>
        </p:txBody>
      </p:sp>
      <p:sp>
        <p:nvSpPr>
          <p:cNvPr id="17" name="Rectangle à coins arrondis 16"/>
          <p:cNvSpPr/>
          <p:nvPr/>
        </p:nvSpPr>
        <p:spPr>
          <a:xfrm>
            <a:off x="179512" y="3212976"/>
            <a:ext cx="1512168" cy="129614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smtClean="0">
                <a:effectLst>
                  <a:outerShdw blurRad="38100" dist="38100" dir="2700000" algn="tl">
                    <a:srgbClr val="000000">
                      <a:alpha val="43137"/>
                    </a:srgbClr>
                  </a:outerShdw>
                </a:effectLst>
              </a:rPr>
              <a:t>Craft with minis   </a:t>
            </a:r>
            <a:r>
              <a:rPr lang="en-US" sz="1200" dirty="0" smtClean="0"/>
              <a:t>(mechanic #2)</a:t>
            </a:r>
            <a:endParaRPr lang="en-US" sz="1200" dirty="0"/>
          </a:p>
        </p:txBody>
      </p:sp>
      <p:cxnSp>
        <p:nvCxnSpPr>
          <p:cNvPr id="25" name="Connecteur droit avec flèche 24"/>
          <p:cNvCxnSpPr/>
          <p:nvPr/>
        </p:nvCxnSpPr>
        <p:spPr>
          <a:xfrm flipH="1">
            <a:off x="1691680" y="3571855"/>
            <a:ext cx="208823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3" name="Parchemin horizontal 22"/>
          <p:cNvSpPr/>
          <p:nvPr/>
        </p:nvSpPr>
        <p:spPr>
          <a:xfrm>
            <a:off x="2555776" y="3356992"/>
            <a:ext cx="612494" cy="430887"/>
          </a:xfrm>
          <a:prstGeom prst="horizontalScroll">
            <a:avLst>
              <a:gd name="adj" fmla="val 20433"/>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CA" sz="800" b="1" dirty="0" smtClean="0">
                <a:effectLst>
                  <a:outerShdw blurRad="38100" dist="38100" dir="2700000" algn="tl">
                    <a:srgbClr val="000000">
                      <a:alpha val="43137"/>
                    </a:srgbClr>
                  </a:outerShdw>
                </a:effectLst>
              </a:rPr>
              <a:t>Seed Words</a:t>
            </a:r>
            <a:endParaRPr lang="fr-CA" sz="800" b="1" dirty="0">
              <a:effectLst>
                <a:outerShdw blurRad="38100" dist="38100" dir="2700000" algn="tl">
                  <a:srgbClr val="000000">
                    <a:alpha val="43137"/>
                  </a:srgbClr>
                </a:outerShdw>
              </a:effectLst>
            </a:endParaRPr>
          </a:p>
        </p:txBody>
      </p:sp>
      <p:cxnSp>
        <p:nvCxnSpPr>
          <p:cNvPr id="28" name="Connecteur droit avec flèche 27"/>
          <p:cNvCxnSpPr/>
          <p:nvPr/>
        </p:nvCxnSpPr>
        <p:spPr>
          <a:xfrm>
            <a:off x="1691680" y="4149661"/>
            <a:ext cx="207857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1" name="Parchemin horizontal 30"/>
          <p:cNvSpPr/>
          <p:nvPr/>
        </p:nvSpPr>
        <p:spPr>
          <a:xfrm>
            <a:off x="2339752" y="3934217"/>
            <a:ext cx="661456" cy="430887"/>
          </a:xfrm>
          <a:prstGeom prst="horizontalScroll">
            <a:avLst>
              <a:gd name="adj" fmla="val 2043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CA" sz="800" b="1" dirty="0" err="1" smtClean="0">
                <a:effectLst>
                  <a:outerShdw blurRad="38100" dist="38100" dir="2700000" algn="tl">
                    <a:srgbClr val="000000">
                      <a:alpha val="43137"/>
                    </a:srgbClr>
                  </a:outerShdw>
                </a:effectLst>
              </a:rPr>
              <a:t>Created</a:t>
            </a:r>
            <a:r>
              <a:rPr lang="fr-CA" sz="800" b="1" dirty="0" smtClean="0">
                <a:effectLst>
                  <a:outerShdw blurRad="38100" dist="38100" dir="2700000" algn="tl">
                    <a:srgbClr val="000000">
                      <a:alpha val="43137"/>
                    </a:srgbClr>
                  </a:outerShdw>
                </a:effectLst>
              </a:rPr>
              <a:t> Words</a:t>
            </a:r>
            <a:endParaRPr lang="fr-CA" sz="800" b="1" dirty="0">
              <a:effectLst>
                <a:outerShdw blurRad="38100" dist="38100" dir="2700000" algn="tl">
                  <a:srgbClr val="000000">
                    <a:alpha val="43137"/>
                  </a:srgbClr>
                </a:outerShdw>
              </a:effectLst>
            </a:endParaRPr>
          </a:p>
        </p:txBody>
      </p:sp>
      <p:sp>
        <p:nvSpPr>
          <p:cNvPr id="32" name="Rectangle à coins arrondis 31"/>
          <p:cNvSpPr/>
          <p:nvPr/>
        </p:nvSpPr>
        <p:spPr>
          <a:xfrm>
            <a:off x="7380312" y="3212976"/>
            <a:ext cx="1512168" cy="129614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CA" b="1" dirty="0" smtClean="0">
                <a:effectLst>
                  <a:outerShdw blurRad="38100" dist="38100" dir="2700000" algn="tl">
                    <a:srgbClr val="000000">
                      <a:alpha val="43137"/>
                    </a:srgbClr>
                  </a:outerShdw>
                </a:effectLst>
              </a:rPr>
              <a:t>Scramble game   </a:t>
            </a:r>
            <a:r>
              <a:rPr lang="fr-CA" sz="1200" dirty="0" smtClean="0"/>
              <a:t>(mechanic #3)</a:t>
            </a:r>
            <a:endParaRPr lang="fr-CA" sz="1200" dirty="0"/>
          </a:p>
        </p:txBody>
      </p:sp>
      <p:cxnSp>
        <p:nvCxnSpPr>
          <p:cNvPr id="33" name="Connecteur droit avec flèche 32"/>
          <p:cNvCxnSpPr/>
          <p:nvPr/>
        </p:nvCxnSpPr>
        <p:spPr>
          <a:xfrm>
            <a:off x="5301742" y="3501008"/>
            <a:ext cx="998450" cy="838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6" name="Parchemin horizontal 35"/>
          <p:cNvSpPr/>
          <p:nvPr/>
        </p:nvSpPr>
        <p:spPr>
          <a:xfrm>
            <a:off x="5436096" y="3293948"/>
            <a:ext cx="612494" cy="430887"/>
          </a:xfrm>
          <a:prstGeom prst="horizontalScroll">
            <a:avLst>
              <a:gd name="adj" fmla="val 20433"/>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CA" sz="800" b="1" dirty="0" err="1" smtClean="0">
                <a:effectLst>
                  <a:outerShdw blurRad="38100" dist="38100" dir="2700000" algn="tl">
                    <a:srgbClr val="000000">
                      <a:alpha val="43137"/>
                    </a:srgbClr>
                  </a:outerShdw>
                </a:effectLst>
              </a:rPr>
              <a:t>TrashWords</a:t>
            </a:r>
            <a:endParaRPr lang="fr-CA" sz="800" b="1" dirty="0">
              <a:effectLst>
                <a:outerShdw blurRad="38100" dist="38100" dir="2700000" algn="tl">
                  <a:srgbClr val="000000">
                    <a:alpha val="43137"/>
                  </a:srgbClr>
                </a:outerShdw>
              </a:effectLst>
            </a:endParaRPr>
          </a:p>
        </p:txBody>
      </p:sp>
      <p:sp>
        <p:nvSpPr>
          <p:cNvPr id="38" name="Organigramme : Disque magnétique 37"/>
          <p:cNvSpPr/>
          <p:nvPr/>
        </p:nvSpPr>
        <p:spPr>
          <a:xfrm>
            <a:off x="6300192" y="3212976"/>
            <a:ext cx="771938" cy="43636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200" dirty="0" smtClean="0"/>
              <a:t>Resource</a:t>
            </a:r>
            <a:endParaRPr lang="fr-CA" sz="1200" dirty="0"/>
          </a:p>
        </p:txBody>
      </p:sp>
      <p:cxnSp>
        <p:nvCxnSpPr>
          <p:cNvPr id="39" name="Connecteur droit avec flèche 38"/>
          <p:cNvCxnSpPr/>
          <p:nvPr/>
        </p:nvCxnSpPr>
        <p:spPr>
          <a:xfrm>
            <a:off x="7092280" y="3501008"/>
            <a:ext cx="288032" cy="838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2" name="Connecteur droit avec flèche 41"/>
          <p:cNvCxnSpPr/>
          <p:nvPr/>
        </p:nvCxnSpPr>
        <p:spPr>
          <a:xfrm flipH="1" flipV="1">
            <a:off x="5301742" y="4149080"/>
            <a:ext cx="2078570" cy="58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4" name="Parchemin horizontal 43"/>
          <p:cNvSpPr/>
          <p:nvPr/>
        </p:nvSpPr>
        <p:spPr>
          <a:xfrm>
            <a:off x="6041471" y="3933056"/>
            <a:ext cx="736847" cy="430887"/>
          </a:xfrm>
          <a:prstGeom prst="horizontalScroll">
            <a:avLst>
              <a:gd name="adj" fmla="val 2043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CA" sz="800" b="1" dirty="0" err="1" smtClean="0">
                <a:effectLst>
                  <a:outerShdw blurRad="38100" dist="38100" dir="2700000" algn="tl">
                    <a:srgbClr val="000000">
                      <a:alpha val="43137"/>
                    </a:srgbClr>
                  </a:outerShdw>
                </a:effectLst>
              </a:rPr>
              <a:t>Selected</a:t>
            </a:r>
            <a:r>
              <a:rPr lang="fr-CA" sz="800" b="1" dirty="0" smtClean="0">
                <a:effectLst>
                  <a:outerShdw blurRad="38100" dist="38100" dir="2700000" algn="tl">
                    <a:srgbClr val="000000">
                      <a:alpha val="43137"/>
                    </a:srgbClr>
                  </a:outerShdw>
                </a:effectLst>
              </a:rPr>
              <a:t> Words</a:t>
            </a:r>
            <a:endParaRPr lang="fr-CA" sz="800" b="1" dirty="0">
              <a:effectLst>
                <a:outerShdw blurRad="38100" dist="38100" dir="2700000" algn="tl">
                  <a:srgbClr val="000000">
                    <a:alpha val="43137"/>
                  </a:srgbClr>
                </a:outerShdw>
              </a:effectLst>
            </a:endParaRPr>
          </a:p>
        </p:txBody>
      </p:sp>
      <p:sp>
        <p:nvSpPr>
          <p:cNvPr id="45" name="Rectangle à coins arrondis 44"/>
          <p:cNvSpPr/>
          <p:nvPr/>
        </p:nvSpPr>
        <p:spPr>
          <a:xfrm>
            <a:off x="3419872" y="5373216"/>
            <a:ext cx="2232248" cy="864096"/>
          </a:xfrm>
          <a:prstGeom prst="roundRect">
            <a:avLst>
              <a:gd name="adj" fmla="val 5000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CA" b="1" dirty="0" err="1" smtClean="0">
                <a:effectLst>
                  <a:outerShdw blurRad="38100" dist="38100" dir="2700000" algn="tl">
                    <a:srgbClr val="000000">
                      <a:alpha val="43137"/>
                    </a:srgbClr>
                  </a:outerShdw>
                </a:effectLst>
              </a:rPr>
              <a:t>Dictionary</a:t>
            </a:r>
            <a:r>
              <a:rPr lang="fr-CA" b="1" dirty="0" smtClean="0">
                <a:effectLst>
                  <a:outerShdw blurRad="38100" dist="38100" dir="2700000" algn="tl">
                    <a:srgbClr val="000000">
                      <a:alpha val="43137"/>
                    </a:srgbClr>
                  </a:outerShdw>
                </a:effectLst>
              </a:rPr>
              <a:t>   </a:t>
            </a:r>
            <a:r>
              <a:rPr lang="fr-CA" sz="1200" dirty="0" smtClean="0"/>
              <a:t>(</a:t>
            </a:r>
            <a:r>
              <a:rPr lang="fr-CA" sz="1200" dirty="0" err="1" smtClean="0"/>
              <a:t>secondary</a:t>
            </a:r>
            <a:r>
              <a:rPr lang="fr-CA" sz="1200" dirty="0" smtClean="0"/>
              <a:t> collection goal)</a:t>
            </a:r>
            <a:endParaRPr lang="fr-CA" sz="1200" dirty="0"/>
          </a:p>
        </p:txBody>
      </p:sp>
      <p:cxnSp>
        <p:nvCxnSpPr>
          <p:cNvPr id="47" name="Connecteur droit avec flèche 46"/>
          <p:cNvCxnSpPr>
            <a:stCxn id="4" idx="0"/>
            <a:endCxn id="9" idx="2"/>
          </p:cNvCxnSpPr>
          <p:nvPr/>
        </p:nvCxnSpPr>
        <p:spPr>
          <a:xfrm flipH="1" flipV="1">
            <a:off x="4531165" y="2204864"/>
            <a:ext cx="14493" cy="100811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2" name="Parchemin horizontal 21"/>
          <p:cNvSpPr/>
          <p:nvPr/>
        </p:nvSpPr>
        <p:spPr>
          <a:xfrm>
            <a:off x="4139952" y="2492896"/>
            <a:ext cx="720080" cy="430887"/>
          </a:xfrm>
          <a:prstGeom prst="horizontalScroll">
            <a:avLst>
              <a:gd name="adj" fmla="val 20433"/>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CA" sz="800" b="1" dirty="0" smtClean="0">
                <a:effectLst>
                  <a:outerShdw blurRad="38100" dist="38100" dir="2700000" algn="tl">
                    <a:srgbClr val="000000">
                      <a:alpha val="43137"/>
                    </a:srgbClr>
                  </a:outerShdw>
                </a:effectLst>
              </a:rPr>
              <a:t>Delivery Words</a:t>
            </a:r>
            <a:endParaRPr lang="fr-CA" sz="800" b="1" dirty="0">
              <a:effectLst>
                <a:outerShdw blurRad="38100" dist="38100" dir="2700000" algn="tl">
                  <a:srgbClr val="000000">
                    <a:alpha val="43137"/>
                  </a:srgbClr>
                </a:outerShdw>
              </a:effectLst>
            </a:endParaRPr>
          </a:p>
        </p:txBody>
      </p:sp>
      <p:cxnSp>
        <p:nvCxnSpPr>
          <p:cNvPr id="55" name="Connecteur droit avec flèche 54"/>
          <p:cNvCxnSpPr/>
          <p:nvPr/>
        </p:nvCxnSpPr>
        <p:spPr>
          <a:xfrm>
            <a:off x="4545658" y="4509120"/>
            <a:ext cx="3509" cy="86409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2" name="Parchemin horizontal 61"/>
          <p:cNvSpPr/>
          <p:nvPr/>
        </p:nvSpPr>
        <p:spPr>
          <a:xfrm>
            <a:off x="4113610" y="4653136"/>
            <a:ext cx="818430" cy="430887"/>
          </a:xfrm>
          <a:prstGeom prst="horizontalScroll">
            <a:avLst>
              <a:gd name="adj" fmla="val 20433"/>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CA" sz="800" b="1" dirty="0" smtClean="0">
                <a:effectLst>
                  <a:outerShdw blurRad="38100" dist="38100" dir="2700000" algn="tl">
                    <a:srgbClr val="000000">
                      <a:alpha val="43137"/>
                    </a:srgbClr>
                  </a:outerShdw>
                </a:effectLst>
              </a:rPr>
              <a:t>Collection Words</a:t>
            </a:r>
            <a:endParaRPr lang="fr-CA" sz="800" b="1" dirty="0">
              <a:effectLst>
                <a:outerShdw blurRad="38100" dist="38100" dir="2700000" algn="tl">
                  <a:srgbClr val="000000">
                    <a:alpha val="43137"/>
                  </a:srgbClr>
                </a:outerShdw>
              </a:effectLst>
            </a:endParaRPr>
          </a:p>
        </p:txBody>
      </p:sp>
      <p:sp>
        <p:nvSpPr>
          <p:cNvPr id="26" name="Rectangle 25"/>
          <p:cNvSpPr/>
          <p:nvPr/>
        </p:nvSpPr>
        <p:spPr>
          <a:xfrm>
            <a:off x="6409894" y="5229200"/>
            <a:ext cx="2530508" cy="1440160"/>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CA" dirty="0" smtClean="0">
                <a:solidFill>
                  <a:schemeClr val="tx1"/>
                </a:solidFill>
              </a:rPr>
              <a:t>The </a:t>
            </a:r>
            <a:r>
              <a:rPr lang="en-US" dirty="0" smtClean="0">
                <a:solidFill>
                  <a:schemeClr val="tx1"/>
                </a:solidFill>
              </a:rPr>
              <a:t>dictionary adds a second goal that is more intrinsic.</a:t>
            </a:r>
            <a:endParaRPr lang="en-US" dirty="0">
              <a:solidFill>
                <a:schemeClr val="tx1"/>
              </a:solidFill>
            </a:endParaRPr>
          </a:p>
        </p:txBody>
      </p:sp>
    </p:spTree>
    <p:extLst>
      <p:ext uri="{BB962C8B-B14F-4D97-AF65-F5344CB8AC3E}">
        <p14:creationId xmlns="" xmlns:p14="http://schemas.microsoft.com/office/powerpoint/2010/main" val="3399099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err="1" smtClean="0"/>
              <a:t>Economy</a:t>
            </a:r>
            <a:r>
              <a:rPr lang="fr-CA" dirty="0" smtClean="0"/>
              <a:t> System</a:t>
            </a:r>
            <a:endParaRPr lang="fr-CA" dirty="0"/>
          </a:p>
        </p:txBody>
      </p:sp>
      <p:sp>
        <p:nvSpPr>
          <p:cNvPr id="4" name="Rectangle à coins arrondis 3"/>
          <p:cNvSpPr/>
          <p:nvPr/>
        </p:nvSpPr>
        <p:spPr>
          <a:xfrm>
            <a:off x="3789574" y="3212976"/>
            <a:ext cx="1512168" cy="129614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CA" b="1" dirty="0" smtClean="0">
                <a:effectLst>
                  <a:outerShdw blurRad="38100" dist="38100" dir="2700000" algn="tl">
                    <a:srgbClr val="000000">
                      <a:alpha val="43137"/>
                    </a:srgbClr>
                  </a:outerShdw>
                </a:effectLst>
              </a:rPr>
              <a:t>Shop    </a:t>
            </a:r>
            <a:r>
              <a:rPr lang="fr-CA" sz="1200" dirty="0" smtClean="0"/>
              <a:t>(upgrades)</a:t>
            </a:r>
            <a:endParaRPr lang="fr-CA" sz="1200" dirty="0"/>
          </a:p>
        </p:txBody>
      </p:sp>
      <p:sp>
        <p:nvSpPr>
          <p:cNvPr id="9" name="Rectangle à coins arrondis 8"/>
          <p:cNvSpPr/>
          <p:nvPr/>
        </p:nvSpPr>
        <p:spPr>
          <a:xfrm>
            <a:off x="3554226" y="1556792"/>
            <a:ext cx="1953878" cy="648072"/>
          </a:xfrm>
          <a:prstGeom prst="roundRect">
            <a:avLst>
              <a:gd name="adj" fmla="val 5000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CA" b="1" dirty="0" smtClean="0">
                <a:effectLst>
                  <a:outerShdw blurRad="38100" dist="38100" dir="2700000" algn="tl">
                    <a:srgbClr val="000000">
                      <a:alpha val="43137"/>
                    </a:srgbClr>
                  </a:outerShdw>
                </a:effectLst>
              </a:rPr>
              <a:t>NPC Requests</a:t>
            </a:r>
          </a:p>
          <a:p>
            <a:pPr algn="ctr"/>
            <a:r>
              <a:rPr lang="fr-CA" sz="1100" dirty="0" smtClean="0"/>
              <a:t>(main goal)</a:t>
            </a:r>
            <a:endParaRPr lang="fr-CA" sz="1100" dirty="0"/>
          </a:p>
        </p:txBody>
      </p:sp>
      <p:sp>
        <p:nvSpPr>
          <p:cNvPr id="17" name="Rectangle à coins arrondis 16"/>
          <p:cNvSpPr/>
          <p:nvPr/>
        </p:nvSpPr>
        <p:spPr>
          <a:xfrm>
            <a:off x="179512" y="3212976"/>
            <a:ext cx="1512168" cy="129614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CA" b="1" dirty="0" smtClean="0">
                <a:effectLst>
                  <a:outerShdw blurRad="38100" dist="38100" dir="2700000" algn="tl">
                    <a:srgbClr val="000000">
                      <a:alpha val="43137"/>
                    </a:srgbClr>
                  </a:outerShdw>
                </a:effectLst>
              </a:rPr>
              <a:t>Craft with minis   </a:t>
            </a:r>
            <a:r>
              <a:rPr lang="fr-CA" sz="1200" dirty="0" smtClean="0"/>
              <a:t>(mechanic #2)</a:t>
            </a:r>
            <a:endParaRPr lang="fr-CA" sz="1200" dirty="0"/>
          </a:p>
        </p:txBody>
      </p:sp>
      <p:cxnSp>
        <p:nvCxnSpPr>
          <p:cNvPr id="25" name="Connecteur droit avec flèche 24"/>
          <p:cNvCxnSpPr/>
          <p:nvPr/>
        </p:nvCxnSpPr>
        <p:spPr>
          <a:xfrm flipH="1">
            <a:off x="1691680" y="3861048"/>
            <a:ext cx="208823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2" name="Rectangle à coins arrondis 31"/>
          <p:cNvSpPr/>
          <p:nvPr/>
        </p:nvSpPr>
        <p:spPr>
          <a:xfrm>
            <a:off x="7380312" y="3212976"/>
            <a:ext cx="1512168" cy="129614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CA" b="1" dirty="0" smtClean="0">
                <a:effectLst>
                  <a:outerShdw blurRad="38100" dist="38100" dir="2700000" algn="tl">
                    <a:srgbClr val="000000">
                      <a:alpha val="43137"/>
                    </a:srgbClr>
                  </a:outerShdw>
                </a:effectLst>
              </a:rPr>
              <a:t>Scramble game   </a:t>
            </a:r>
            <a:r>
              <a:rPr lang="fr-CA" sz="1100" dirty="0" smtClean="0"/>
              <a:t>(mechanic #3)</a:t>
            </a:r>
            <a:endParaRPr lang="fr-CA" sz="1100" dirty="0"/>
          </a:p>
        </p:txBody>
      </p:sp>
      <p:cxnSp>
        <p:nvCxnSpPr>
          <p:cNvPr id="33" name="Connecteur droit avec flèche 32"/>
          <p:cNvCxnSpPr/>
          <p:nvPr/>
        </p:nvCxnSpPr>
        <p:spPr>
          <a:xfrm>
            <a:off x="5314337" y="3501008"/>
            <a:ext cx="1201879"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8" name="Organigramme : Disque magnétique 37"/>
          <p:cNvSpPr/>
          <p:nvPr/>
        </p:nvSpPr>
        <p:spPr>
          <a:xfrm>
            <a:off x="6536366" y="3212976"/>
            <a:ext cx="771938" cy="43636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200" dirty="0" smtClean="0"/>
              <a:t>Resource</a:t>
            </a:r>
            <a:endParaRPr lang="fr-CA" sz="1200" dirty="0"/>
          </a:p>
        </p:txBody>
      </p:sp>
      <p:cxnSp>
        <p:nvCxnSpPr>
          <p:cNvPr id="39" name="Connecteur droit avec flèche 38"/>
          <p:cNvCxnSpPr/>
          <p:nvPr/>
        </p:nvCxnSpPr>
        <p:spPr>
          <a:xfrm>
            <a:off x="5314337" y="4149080"/>
            <a:ext cx="2065975"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5" name="Rectangle à coins arrondis 44"/>
          <p:cNvSpPr/>
          <p:nvPr/>
        </p:nvSpPr>
        <p:spPr>
          <a:xfrm>
            <a:off x="3419872" y="5373216"/>
            <a:ext cx="2232248" cy="864096"/>
          </a:xfrm>
          <a:prstGeom prst="roundRect">
            <a:avLst>
              <a:gd name="adj" fmla="val 5000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CA" b="1" dirty="0" err="1" smtClean="0">
                <a:effectLst>
                  <a:outerShdw blurRad="38100" dist="38100" dir="2700000" algn="tl">
                    <a:srgbClr val="000000">
                      <a:alpha val="43137"/>
                    </a:srgbClr>
                  </a:outerShdw>
                </a:effectLst>
              </a:rPr>
              <a:t>Dictionary</a:t>
            </a:r>
            <a:r>
              <a:rPr lang="fr-CA" b="1" dirty="0" smtClean="0">
                <a:effectLst>
                  <a:outerShdw blurRad="38100" dist="38100" dir="2700000" algn="tl">
                    <a:srgbClr val="000000">
                      <a:alpha val="43137"/>
                    </a:srgbClr>
                  </a:outerShdw>
                </a:effectLst>
              </a:rPr>
              <a:t>   </a:t>
            </a:r>
            <a:r>
              <a:rPr lang="fr-CA" sz="1200" dirty="0" smtClean="0"/>
              <a:t>(</a:t>
            </a:r>
            <a:r>
              <a:rPr lang="fr-CA" sz="1200" dirty="0" err="1" smtClean="0"/>
              <a:t>secondary</a:t>
            </a:r>
            <a:r>
              <a:rPr lang="fr-CA" sz="1200" dirty="0" smtClean="0"/>
              <a:t> collection goal)</a:t>
            </a:r>
            <a:endParaRPr lang="fr-CA" sz="1200" dirty="0"/>
          </a:p>
        </p:txBody>
      </p:sp>
      <p:cxnSp>
        <p:nvCxnSpPr>
          <p:cNvPr id="47" name="Connecteur droit avec flèche 46"/>
          <p:cNvCxnSpPr>
            <a:stCxn id="9" idx="2"/>
            <a:endCxn id="4" idx="0"/>
          </p:cNvCxnSpPr>
          <p:nvPr/>
        </p:nvCxnSpPr>
        <p:spPr>
          <a:xfrm>
            <a:off x="4531165" y="2204864"/>
            <a:ext cx="14493" cy="100811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5" name="Connecteur droit avec flèche 54"/>
          <p:cNvCxnSpPr/>
          <p:nvPr/>
        </p:nvCxnSpPr>
        <p:spPr>
          <a:xfrm>
            <a:off x="4545658" y="4509120"/>
            <a:ext cx="3509" cy="86409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98" name="Croix 97"/>
          <p:cNvSpPr/>
          <p:nvPr/>
        </p:nvSpPr>
        <p:spPr>
          <a:xfrm>
            <a:off x="4689717" y="2351990"/>
            <a:ext cx="145292" cy="145292"/>
          </a:xfrm>
          <a:prstGeom prst="plus">
            <a:avLst>
              <a:gd name="adj" fmla="val 33181"/>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CA" dirty="0"/>
          </a:p>
        </p:txBody>
      </p:sp>
      <p:pic>
        <p:nvPicPr>
          <p:cNvPr id="102" name="Image 101"/>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4880449" y="2275734"/>
            <a:ext cx="247197" cy="297804"/>
          </a:xfrm>
          <a:prstGeom prst="rect">
            <a:avLst/>
          </a:prstGeom>
        </p:spPr>
      </p:pic>
      <p:sp>
        <p:nvSpPr>
          <p:cNvPr id="127" name="Rectangle 126"/>
          <p:cNvSpPr/>
          <p:nvPr/>
        </p:nvSpPr>
        <p:spPr>
          <a:xfrm>
            <a:off x="5773266" y="2998631"/>
            <a:ext cx="108950" cy="4626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CA" dirty="0"/>
          </a:p>
        </p:txBody>
      </p:sp>
      <p:pic>
        <p:nvPicPr>
          <p:cNvPr id="128" name="Image 127"/>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915276" y="2885733"/>
            <a:ext cx="247197" cy="297804"/>
          </a:xfrm>
          <a:prstGeom prst="rect">
            <a:avLst/>
          </a:prstGeom>
        </p:spPr>
      </p:pic>
      <p:sp>
        <p:nvSpPr>
          <p:cNvPr id="132" name="Rectangle 131"/>
          <p:cNvSpPr/>
          <p:nvPr/>
        </p:nvSpPr>
        <p:spPr>
          <a:xfrm>
            <a:off x="2556269" y="3359150"/>
            <a:ext cx="108950" cy="4626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CA" dirty="0"/>
          </a:p>
        </p:txBody>
      </p:sp>
      <p:pic>
        <p:nvPicPr>
          <p:cNvPr id="133" name="Image 132"/>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698279" y="3246252"/>
            <a:ext cx="247197" cy="297804"/>
          </a:xfrm>
          <a:prstGeom prst="rect">
            <a:avLst/>
          </a:prstGeom>
        </p:spPr>
      </p:pic>
      <p:sp>
        <p:nvSpPr>
          <p:cNvPr id="135" name="Rectangle 134"/>
          <p:cNvSpPr/>
          <p:nvPr/>
        </p:nvSpPr>
        <p:spPr>
          <a:xfrm rot="446635">
            <a:off x="2224899" y="3598715"/>
            <a:ext cx="946760" cy="5117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CA" sz="1100" b="1" dirty="0" smtClean="0">
                <a:effectLst>
                  <a:outerShdw blurRad="38100" dist="38100" dir="2700000" algn="tl">
                    <a:srgbClr val="000000">
                      <a:alpha val="43137"/>
                    </a:srgbClr>
                  </a:outerShdw>
                </a:effectLst>
              </a:rPr>
              <a:t>Buy minis</a:t>
            </a:r>
          </a:p>
          <a:p>
            <a:pPr algn="ctr"/>
            <a:r>
              <a:rPr lang="fr-CA" sz="1100" b="1" dirty="0" smtClean="0">
                <a:effectLst>
                  <a:outerShdw blurRad="38100" dist="38100" dir="2700000" algn="tl">
                    <a:srgbClr val="000000">
                      <a:alpha val="43137"/>
                    </a:srgbClr>
                  </a:outerShdw>
                </a:effectLst>
              </a:rPr>
              <a:t>Buy radios</a:t>
            </a:r>
            <a:endParaRPr lang="fr-CA" sz="1100" b="1" dirty="0">
              <a:effectLst>
                <a:outerShdw blurRad="38100" dist="38100" dir="2700000" algn="tl">
                  <a:srgbClr val="000000">
                    <a:alpha val="43137"/>
                  </a:srgbClr>
                </a:outerShdw>
              </a:effectLst>
            </a:endParaRPr>
          </a:p>
        </p:txBody>
      </p:sp>
      <p:sp>
        <p:nvSpPr>
          <p:cNvPr id="136" name="Rectangle 135"/>
          <p:cNvSpPr/>
          <p:nvPr/>
        </p:nvSpPr>
        <p:spPr>
          <a:xfrm rot="446635">
            <a:off x="4038573" y="2586612"/>
            <a:ext cx="946760" cy="35048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CA" sz="1100" b="1" dirty="0" smtClean="0">
                <a:effectLst>
                  <a:outerShdw blurRad="38100" dist="38100" dir="2700000" algn="tl">
                    <a:srgbClr val="000000">
                      <a:alpha val="43137"/>
                    </a:srgbClr>
                  </a:outerShdw>
                </a:effectLst>
              </a:rPr>
              <a:t>Rewards</a:t>
            </a:r>
            <a:endParaRPr lang="fr-CA" sz="1100" b="1" dirty="0">
              <a:effectLst>
                <a:outerShdw blurRad="38100" dist="38100" dir="2700000" algn="tl">
                  <a:srgbClr val="000000">
                    <a:alpha val="43137"/>
                  </a:srgbClr>
                </a:outerShdw>
              </a:effectLst>
            </a:endParaRPr>
          </a:p>
        </p:txBody>
      </p:sp>
      <p:sp>
        <p:nvSpPr>
          <p:cNvPr id="137" name="Rectangle 136"/>
          <p:cNvSpPr/>
          <p:nvPr/>
        </p:nvSpPr>
        <p:spPr>
          <a:xfrm rot="446635">
            <a:off x="5538283" y="3219538"/>
            <a:ext cx="705662" cy="5117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CA" sz="1100" b="1" dirty="0" smtClean="0">
                <a:effectLst>
                  <a:outerShdw blurRad="38100" dist="38100" dir="2700000" algn="tl">
                    <a:srgbClr val="000000">
                      <a:alpha val="43137"/>
                    </a:srgbClr>
                  </a:outerShdw>
                </a:effectLst>
              </a:rPr>
              <a:t>More efficient resource</a:t>
            </a:r>
            <a:endParaRPr lang="fr-CA" sz="1100" b="1" dirty="0">
              <a:effectLst>
                <a:outerShdw blurRad="38100" dist="38100" dir="2700000" algn="tl">
                  <a:srgbClr val="000000">
                    <a:alpha val="43137"/>
                  </a:srgbClr>
                </a:outerShdw>
              </a:effectLst>
            </a:endParaRPr>
          </a:p>
        </p:txBody>
      </p:sp>
      <p:sp>
        <p:nvSpPr>
          <p:cNvPr id="139" name="Rectangle 138"/>
          <p:cNvSpPr/>
          <p:nvPr/>
        </p:nvSpPr>
        <p:spPr>
          <a:xfrm rot="446635">
            <a:off x="6304302" y="3913778"/>
            <a:ext cx="705662" cy="5117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CA" sz="1100" b="1" dirty="0" smtClean="0">
                <a:effectLst>
                  <a:outerShdw blurRad="38100" dist="38100" dir="2700000" algn="tl">
                    <a:srgbClr val="000000">
                      <a:alpha val="43137"/>
                    </a:srgbClr>
                  </a:outerShdw>
                </a:effectLst>
              </a:rPr>
              <a:t>Pick more words</a:t>
            </a:r>
            <a:endParaRPr lang="fr-CA" sz="1100" b="1" dirty="0">
              <a:effectLst>
                <a:outerShdw blurRad="38100" dist="38100" dir="2700000" algn="tl">
                  <a:srgbClr val="000000">
                    <a:alpha val="43137"/>
                  </a:srgbClr>
                </a:outerShdw>
              </a:effectLst>
            </a:endParaRPr>
          </a:p>
        </p:txBody>
      </p:sp>
      <p:sp>
        <p:nvSpPr>
          <p:cNvPr id="140" name="Rectangle 139"/>
          <p:cNvSpPr/>
          <p:nvPr/>
        </p:nvSpPr>
        <p:spPr>
          <a:xfrm>
            <a:off x="6374206" y="4582007"/>
            <a:ext cx="108950" cy="4626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CA" dirty="0"/>
          </a:p>
        </p:txBody>
      </p:sp>
      <p:pic>
        <p:nvPicPr>
          <p:cNvPr id="141" name="Image 140"/>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6516216" y="4469109"/>
            <a:ext cx="247197" cy="297804"/>
          </a:xfrm>
          <a:prstGeom prst="rect">
            <a:avLst/>
          </a:prstGeom>
        </p:spPr>
      </p:pic>
      <p:sp>
        <p:nvSpPr>
          <p:cNvPr id="142" name="Rectangle 141"/>
          <p:cNvSpPr/>
          <p:nvPr/>
        </p:nvSpPr>
        <p:spPr>
          <a:xfrm rot="446635">
            <a:off x="4169704" y="4668127"/>
            <a:ext cx="806952" cy="5117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CA" sz="1100" b="1" dirty="0" smtClean="0">
                <a:effectLst>
                  <a:outerShdw blurRad="38100" dist="38100" dir="2700000" algn="tl">
                    <a:srgbClr val="000000">
                      <a:alpha val="43137"/>
                    </a:srgbClr>
                  </a:outerShdw>
                </a:effectLst>
              </a:rPr>
              <a:t>Buy more pages</a:t>
            </a:r>
            <a:endParaRPr lang="fr-CA" sz="1100" b="1" dirty="0">
              <a:effectLst>
                <a:outerShdw blurRad="38100" dist="38100" dir="2700000" algn="tl">
                  <a:srgbClr val="000000">
                    <a:alpha val="43137"/>
                  </a:srgbClr>
                </a:outerShdw>
              </a:effectLst>
            </a:endParaRPr>
          </a:p>
        </p:txBody>
      </p:sp>
      <p:sp>
        <p:nvSpPr>
          <p:cNvPr id="143" name="Rectangle 142"/>
          <p:cNvSpPr/>
          <p:nvPr/>
        </p:nvSpPr>
        <p:spPr>
          <a:xfrm>
            <a:off x="5048728" y="4918815"/>
            <a:ext cx="108950" cy="4626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CA" dirty="0"/>
          </a:p>
        </p:txBody>
      </p:sp>
      <p:pic>
        <p:nvPicPr>
          <p:cNvPr id="144" name="Image 14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190738" y="4805917"/>
            <a:ext cx="247197" cy="297804"/>
          </a:xfrm>
          <a:prstGeom prst="rect">
            <a:avLst/>
          </a:prstGeom>
        </p:spPr>
      </p:pic>
      <p:sp>
        <p:nvSpPr>
          <p:cNvPr id="145" name="Rectangle 144"/>
          <p:cNvSpPr/>
          <p:nvPr/>
        </p:nvSpPr>
        <p:spPr>
          <a:xfrm>
            <a:off x="313300" y="5229200"/>
            <a:ext cx="2530508" cy="1440160"/>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CA" dirty="0" smtClean="0">
                <a:solidFill>
                  <a:schemeClr val="tx1"/>
                </a:solidFill>
              </a:rPr>
              <a:t>The shop is at the center of the </a:t>
            </a:r>
            <a:r>
              <a:rPr lang="fr-CA" dirty="0" err="1" smtClean="0">
                <a:solidFill>
                  <a:schemeClr val="tx1"/>
                </a:solidFill>
              </a:rPr>
              <a:t>economy</a:t>
            </a:r>
            <a:r>
              <a:rPr lang="fr-CA" dirty="0" smtClean="0">
                <a:solidFill>
                  <a:schemeClr val="tx1"/>
                </a:solidFill>
              </a:rPr>
              <a:t>. Money is </a:t>
            </a:r>
            <a:r>
              <a:rPr lang="fr-CA" dirty="0" err="1" smtClean="0">
                <a:solidFill>
                  <a:schemeClr val="tx1"/>
                </a:solidFill>
              </a:rPr>
              <a:t>needed</a:t>
            </a:r>
            <a:r>
              <a:rPr lang="fr-CA" dirty="0" smtClean="0">
                <a:solidFill>
                  <a:schemeClr val="tx1"/>
                </a:solidFill>
              </a:rPr>
              <a:t> to upgrade </a:t>
            </a:r>
            <a:r>
              <a:rPr lang="fr-CA" dirty="0" err="1" smtClean="0">
                <a:solidFill>
                  <a:schemeClr val="tx1"/>
                </a:solidFill>
              </a:rPr>
              <a:t>anything</a:t>
            </a:r>
            <a:r>
              <a:rPr lang="fr-CA" dirty="0" smtClean="0">
                <a:solidFill>
                  <a:schemeClr val="tx1"/>
                </a:solidFill>
              </a:rPr>
              <a:t> in the game.</a:t>
            </a:r>
            <a:endParaRPr lang="en-US" dirty="0">
              <a:solidFill>
                <a:schemeClr val="tx1"/>
              </a:solidFill>
            </a:endParaRPr>
          </a:p>
        </p:txBody>
      </p:sp>
      <p:sp>
        <p:nvSpPr>
          <p:cNvPr id="30" name="Rectangle 29"/>
          <p:cNvSpPr/>
          <p:nvPr/>
        </p:nvSpPr>
        <p:spPr>
          <a:xfrm>
            <a:off x="6156176" y="5229200"/>
            <a:ext cx="2530508" cy="1440160"/>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CA" dirty="0" smtClean="0">
                <a:solidFill>
                  <a:schemeClr val="tx1"/>
                </a:solidFill>
              </a:rPr>
              <a:t>This </a:t>
            </a:r>
            <a:r>
              <a:rPr lang="fr-CA" dirty="0" err="1" smtClean="0">
                <a:solidFill>
                  <a:schemeClr val="tx1"/>
                </a:solidFill>
              </a:rPr>
              <a:t>economy</a:t>
            </a:r>
            <a:r>
              <a:rPr lang="fr-CA" dirty="0" smtClean="0">
                <a:solidFill>
                  <a:schemeClr val="tx1"/>
                </a:solidFill>
              </a:rPr>
              <a:t> system has to </a:t>
            </a:r>
            <a:r>
              <a:rPr lang="fr-CA" dirty="0" err="1" smtClean="0">
                <a:solidFill>
                  <a:schemeClr val="tx1"/>
                </a:solidFill>
              </a:rPr>
              <a:t>be</a:t>
            </a:r>
            <a:r>
              <a:rPr lang="fr-CA" dirty="0" smtClean="0">
                <a:solidFill>
                  <a:schemeClr val="tx1"/>
                </a:solidFill>
              </a:rPr>
              <a:t> simple </a:t>
            </a:r>
            <a:r>
              <a:rPr lang="fr-CA" dirty="0" err="1" smtClean="0">
                <a:solidFill>
                  <a:schemeClr val="tx1"/>
                </a:solidFill>
              </a:rPr>
              <a:t>enough</a:t>
            </a:r>
            <a:r>
              <a:rPr lang="fr-CA" dirty="0" smtClean="0">
                <a:solidFill>
                  <a:schemeClr val="tx1"/>
                </a:solidFill>
              </a:rPr>
              <a:t> for </a:t>
            </a:r>
            <a:r>
              <a:rPr lang="fr-CA" dirty="0" err="1" smtClean="0">
                <a:solidFill>
                  <a:schemeClr val="tx1"/>
                </a:solidFill>
              </a:rPr>
              <a:t>our</a:t>
            </a:r>
            <a:r>
              <a:rPr lang="fr-CA" dirty="0" smtClean="0">
                <a:solidFill>
                  <a:schemeClr val="tx1"/>
                </a:solidFill>
              </a:rPr>
              <a:t> </a:t>
            </a:r>
            <a:r>
              <a:rPr lang="fr-CA" dirty="0" err="1" smtClean="0">
                <a:solidFill>
                  <a:schemeClr val="tx1"/>
                </a:solidFill>
              </a:rPr>
              <a:t>older</a:t>
            </a:r>
            <a:r>
              <a:rPr lang="fr-CA" dirty="0" smtClean="0">
                <a:solidFill>
                  <a:schemeClr val="tx1"/>
                </a:solidFill>
              </a:rPr>
              <a:t> </a:t>
            </a:r>
            <a:r>
              <a:rPr lang="fr-CA" dirty="0" err="1" smtClean="0">
                <a:solidFill>
                  <a:schemeClr val="tx1"/>
                </a:solidFill>
              </a:rPr>
              <a:t>players</a:t>
            </a:r>
            <a:r>
              <a:rPr lang="fr-CA" dirty="0" smtClean="0">
                <a:solidFill>
                  <a:schemeClr val="tx1"/>
                </a:solidFill>
              </a:rPr>
              <a:t> to </a:t>
            </a:r>
            <a:r>
              <a:rPr lang="fr-CA" dirty="0" err="1" smtClean="0">
                <a:solidFill>
                  <a:schemeClr val="tx1"/>
                </a:solidFill>
              </a:rPr>
              <a:t>understand</a:t>
            </a:r>
            <a:endParaRPr lang="en-US" dirty="0">
              <a:solidFill>
                <a:schemeClr val="tx1"/>
              </a:solidFill>
            </a:endParaRPr>
          </a:p>
        </p:txBody>
      </p:sp>
    </p:spTree>
    <p:extLst>
      <p:ext uri="{BB962C8B-B14F-4D97-AF65-F5344CB8AC3E}">
        <p14:creationId xmlns="" xmlns:p14="http://schemas.microsoft.com/office/powerpoint/2010/main" val="64906423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676</TotalTime>
  <Words>1240</Words>
  <Application>Microsoft Office PowerPoint</Application>
  <PresentationFormat>Affichage à l'écran (4:3)</PresentationFormat>
  <Paragraphs>121</Paragraphs>
  <Slides>9</Slides>
  <Notes>1</Notes>
  <HiddenSlides>0</HiddenSlides>
  <MMClips>0</MMClips>
  <ScaleCrop>false</ScaleCrop>
  <HeadingPairs>
    <vt:vector size="4" baseType="variant">
      <vt:variant>
        <vt:lpstr>Thème</vt:lpstr>
      </vt:variant>
      <vt:variant>
        <vt:i4>1</vt:i4>
      </vt:variant>
      <vt:variant>
        <vt:lpstr>Titres des diapositives</vt:lpstr>
      </vt:variant>
      <vt:variant>
        <vt:i4>9</vt:i4>
      </vt:variant>
    </vt:vector>
  </HeadingPairs>
  <TitlesOfParts>
    <vt:vector size="10" baseType="lpstr">
      <vt:lpstr>Thème Office</vt:lpstr>
      <vt:lpstr>Mechanic #3</vt:lpstr>
      <vt:lpstr>What is covered in this document?</vt:lpstr>
      <vt:lpstr>What is Mechanic 3?</vt:lpstr>
      <vt:lpstr>How does it affect Concept 2?</vt:lpstr>
      <vt:lpstr>How does it affects Concept 2?</vt:lpstr>
      <vt:lpstr>How does it affects Concept 2?</vt:lpstr>
      <vt:lpstr>Enhancements to Concept 2</vt:lpstr>
      <vt:lpstr>Enhancements Flowchart</vt:lpstr>
      <vt:lpstr>Economy System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Mechanic #3</dc:title>
  <dc:creator>Julien Brun</dc:creator>
  <cp:lastModifiedBy>Julien Brun</cp:lastModifiedBy>
  <cp:revision>49</cp:revision>
  <dcterms:created xsi:type="dcterms:W3CDTF">2015-04-16T20:06:17Z</dcterms:created>
  <dcterms:modified xsi:type="dcterms:W3CDTF">2015-04-20T19:01:13Z</dcterms:modified>
</cp:coreProperties>
</file>