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4"/>
  </p:sldMasterIdLst>
  <p:notesMasterIdLst>
    <p:notesMasterId r:id="rId18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x="18288000" cy="10287000"/>
  <p:notesSz cx="6858000" cy="9144000"/>
  <p:embeddedFontLst>
    <p:embeddedFont>
      <p:font typeface="Poppins Light" panose="00000400000000000000" pitchFamily="2" charset="0"/>
      <p:regular r:id="rId19"/>
      <p:italic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Trade Gothic Next Cond" panose="020B0506040303020004" pitchFamily="34" charset="0"/>
      <p:regular r:id="rId25"/>
      <p:bold r:id="rId26"/>
      <p:italic r:id="rId27"/>
      <p:boldItalic r:id="rId28"/>
    </p:embeddedFont>
    <p:embeddedFont>
      <p:font typeface="Trade Gothic Next Light" panose="020B0403040303020004" pitchFamily="34" charset="0"/>
      <p:regular r:id="rId29"/>
      <p:italic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79ECD5-9346-4E99-A416-62C6D1E5075A}" v="1722" dt="2024-12-01T23:40:13.6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6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01.12.2024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‹nº›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3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4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6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7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9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4418" y="1520977"/>
            <a:ext cx="11571582" cy="4890953"/>
          </a:xfrm>
        </p:spPr>
        <p:txBody>
          <a:bodyPr anchor="b"/>
          <a:lstStyle>
            <a:lvl1pPr algn="l">
              <a:defRPr sz="4978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44418" y="7272696"/>
            <a:ext cx="11571582" cy="1628774"/>
          </a:xfrm>
        </p:spPr>
        <p:txBody>
          <a:bodyPr>
            <a:normAutofit/>
          </a:bodyPr>
          <a:lstStyle>
            <a:lvl1pPr marL="0" indent="0" algn="l">
              <a:buNone/>
              <a:defRPr sz="3200"/>
            </a:lvl1pPr>
            <a:lvl2pPr marL="812810" indent="0" algn="ctr">
              <a:buNone/>
              <a:defRPr sz="3200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2286001" y="6857259"/>
            <a:ext cx="145673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02792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44349" y="3344936"/>
            <a:ext cx="13857651" cy="5799065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609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3716000" y="2201549"/>
            <a:ext cx="2637692" cy="694245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773469" y="2201549"/>
            <a:ext cx="11759069" cy="6942452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540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49" y="1568168"/>
            <a:ext cx="13857651" cy="128633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4349" y="3429000"/>
            <a:ext cx="13857651" cy="5715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98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32618" y="1931331"/>
            <a:ext cx="12427445" cy="4669596"/>
          </a:xfrm>
        </p:spPr>
        <p:txBody>
          <a:bodyPr anchor="t"/>
          <a:lstStyle>
            <a:lvl1pPr>
              <a:defRPr sz="7822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32616" y="6929561"/>
            <a:ext cx="11583384" cy="2214440"/>
          </a:xfrm>
        </p:spPr>
        <p:txBody>
          <a:bodyPr anchor="b">
            <a:normAutofit/>
          </a:bodyPr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217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49" y="1520117"/>
            <a:ext cx="13857651" cy="133438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44349" y="3203348"/>
            <a:ext cx="6743700" cy="59406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258300" y="3203348"/>
            <a:ext cx="6743700" cy="5940653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448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49" y="1618725"/>
            <a:ext cx="13857651" cy="123586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4351" y="3019826"/>
            <a:ext cx="6743699" cy="105634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200" b="0" cap="all" spc="533" baseline="0">
                <a:solidFill>
                  <a:schemeClr val="tx1"/>
                </a:solidFill>
                <a:latin typeface="+mj-lt"/>
              </a:defRPr>
            </a:lvl1pPr>
            <a:lvl2pPr marL="812810" indent="0">
              <a:buNone/>
              <a:defRPr sz="32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44351" y="4572000"/>
            <a:ext cx="674370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258300" y="3019823"/>
            <a:ext cx="6743700" cy="1056350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3200" b="0" cap="all" spc="533" baseline="0">
                <a:solidFill>
                  <a:schemeClr val="tx1"/>
                </a:solidFill>
                <a:latin typeface="+mj-lt"/>
              </a:defRPr>
            </a:lvl1pPr>
            <a:lvl2pPr marL="812810" indent="0">
              <a:buNone/>
              <a:defRPr sz="3200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258300" y="4572000"/>
            <a:ext cx="6743700" cy="4572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9406091" y="4314993"/>
            <a:ext cx="145673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757757" y="6888610"/>
            <a:ext cx="1212393" cy="5845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2286001" y="4314993"/>
            <a:ext cx="1456733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380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4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88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5611" y="2338416"/>
            <a:ext cx="4919534" cy="2796294"/>
          </a:xfrm>
        </p:spPr>
        <p:txBody>
          <a:bodyPr anchor="b"/>
          <a:lstStyle>
            <a:lvl1pPr algn="r">
              <a:defRPr sz="497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1" y="1143000"/>
            <a:ext cx="8000999" cy="8001000"/>
          </a:xfrm>
        </p:spPr>
        <p:txBody>
          <a:bodyPr anchor="ctr">
            <a:normAutofit/>
          </a:bodyPr>
          <a:lstStyle>
            <a:lvl1pPr>
              <a:defRPr sz="4978">
                <a:solidFill>
                  <a:schemeClr val="tx1"/>
                </a:solidFill>
              </a:defRPr>
            </a:lvl1pPr>
            <a:lvl2pPr>
              <a:defRPr sz="4267">
                <a:solidFill>
                  <a:schemeClr val="tx1"/>
                </a:solidFill>
              </a:defRPr>
            </a:lvl2pPr>
            <a:lvl3pPr>
              <a:defRPr sz="3556">
                <a:solidFill>
                  <a:schemeClr val="tx1"/>
                </a:solidFill>
              </a:defRPr>
            </a:lvl3pPr>
            <a:lvl4pPr>
              <a:defRPr sz="3200">
                <a:solidFill>
                  <a:schemeClr val="tx1"/>
                </a:solidFill>
              </a:defRPr>
            </a:lvl4pPr>
            <a:lvl5pPr>
              <a:defRPr sz="3200">
                <a:solidFill>
                  <a:schemeClr val="tx1"/>
                </a:solidFill>
              </a:defRPr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65612" y="5474523"/>
            <a:ext cx="4849644" cy="2900408"/>
          </a:xfrm>
        </p:spPr>
        <p:txBody>
          <a:bodyPr/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498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0315" y="2074689"/>
            <a:ext cx="4934829" cy="3068811"/>
          </a:xfrm>
        </p:spPr>
        <p:txBody>
          <a:bodyPr anchor="b"/>
          <a:lstStyle>
            <a:lvl1pPr algn="r">
              <a:defRPr sz="4978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8001002" y="1143000"/>
            <a:ext cx="8000999" cy="8001000"/>
          </a:xfrm>
        </p:spPr>
        <p:txBody>
          <a:bodyPr anchor="t"/>
          <a:lstStyle>
            <a:lvl1pPr marL="0" indent="0">
              <a:buNone/>
              <a:defRPr sz="5689">
                <a:solidFill>
                  <a:schemeClr val="tx1"/>
                </a:solidFill>
              </a:defRPr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50316" y="5474524"/>
            <a:ext cx="4864938" cy="2526476"/>
          </a:xfrm>
        </p:spPr>
        <p:txBody>
          <a:bodyPr/>
          <a:lstStyle>
            <a:lvl1pPr marL="0" indent="0" algn="r">
              <a:buNone/>
              <a:defRPr sz="2844">
                <a:solidFill>
                  <a:schemeClr val="tx1"/>
                </a:solidFill>
              </a:defRPr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1659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4349" y="1562432"/>
            <a:ext cx="13857651" cy="12920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44349" y="3428999"/>
            <a:ext cx="13857651" cy="57150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5706631" y="7336977"/>
            <a:ext cx="4009943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44" b="1" cap="all" spc="533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12/1/2024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5709532" y="2414840"/>
            <a:ext cx="4004141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44" b="1" cap="all" spc="533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39363" y="4829780"/>
            <a:ext cx="944480" cy="64474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44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9354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20" userDrawn="1">
          <p15:clr>
            <a:srgbClr val="F26B43"/>
          </p15:clr>
        </p15:guide>
        <p15:guide id="2" pos="5760" userDrawn="1">
          <p15:clr>
            <a:srgbClr val="F26B43"/>
          </p15:clr>
        </p15:guide>
        <p15:guide id="3" pos="10800" userDrawn="1">
          <p15:clr>
            <a:srgbClr val="F26B43"/>
          </p15:clr>
        </p15:guide>
        <p15:guide id="4" pos="10080" userDrawn="1">
          <p15:clr>
            <a:srgbClr val="F26B43"/>
          </p15:clr>
        </p15:guide>
        <p15:guide id="16" pos="720" userDrawn="1">
          <p15:clr>
            <a:srgbClr val="F26B43"/>
          </p15:clr>
        </p15:guide>
        <p15:guide id="23" orient="horz" pos="57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16049019" y="9686925"/>
            <a:ext cx="2153256" cy="514350"/>
          </a:xfrm>
          <a:custGeom>
            <a:avLst/>
            <a:gdLst/>
            <a:ahLst/>
            <a:cxnLst/>
            <a:rect l="l" t="t" r="r" b="b"/>
            <a:pathLst>
              <a:path w="2153256" h="514350">
                <a:moveTo>
                  <a:pt x="0" y="0"/>
                </a:moveTo>
                <a:lnTo>
                  <a:pt x="2153256" y="0"/>
                </a:lnTo>
                <a:lnTo>
                  <a:pt x="2153256" y="514350"/>
                </a:lnTo>
                <a:lnTo>
                  <a:pt x="0" y="5143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7" name="Freeform 7" descr="preencoded.png"/>
          <p:cNvSpPr/>
          <p:nvPr/>
        </p:nvSpPr>
        <p:spPr>
          <a:xfrm>
            <a:off x="11430000" y="0"/>
            <a:ext cx="6858000" cy="10287000"/>
          </a:xfrm>
          <a:custGeom>
            <a:avLst/>
            <a:gdLst/>
            <a:ahLst/>
            <a:cxnLst/>
            <a:rect l="l" t="t" r="r" b="b"/>
            <a:pathLst>
              <a:path w="6858000" h="10287000">
                <a:moveTo>
                  <a:pt x="0" y="0"/>
                </a:moveTo>
                <a:lnTo>
                  <a:pt x="6858000" y="0"/>
                </a:lnTo>
                <a:lnTo>
                  <a:pt x="685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992238" y="2363837"/>
            <a:ext cx="9445526" cy="1346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625"/>
              </a:lnSpc>
            </a:pPr>
            <a:r>
              <a:rPr lang="en-US" sz="7687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Loja de Roupas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92238" y="4011811"/>
            <a:ext cx="9445526" cy="690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Orientador: Lázaro Pereira de Oliveira. Participantes: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92238" y="5152727"/>
            <a:ext cx="1842492" cy="2391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Samuel Clarindo Gomes da Silva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536007" y="5152727"/>
            <a:ext cx="1842492" cy="18244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Maria clara de Oliveira Feliciano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079777" y="5152727"/>
            <a:ext cx="1842492" cy="125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Gabriel Souza Lima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623548" y="5152727"/>
            <a:ext cx="1842492" cy="125759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37"/>
              </a:lnSpc>
            </a:pPr>
            <a:r>
              <a:rPr lang="en-US" sz="2750">
                <a:solidFill>
                  <a:srgbClr val="E5E0DF"/>
                </a:solidFill>
                <a:latin typeface="Roboto"/>
                <a:ea typeface="Roboto"/>
                <a:cs typeface="Roboto"/>
                <a:sym typeface="Roboto"/>
              </a:rPr>
              <a:t>Arthur Falcão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913835" y="634305"/>
            <a:ext cx="6460182" cy="8837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12"/>
              </a:lnSpc>
            </a:pPr>
            <a:r>
              <a:rPr lang="en-US" sz="50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Interface</a:t>
            </a:r>
          </a:p>
        </p:txBody>
      </p:sp>
      <p:pic>
        <p:nvPicPr>
          <p:cNvPr id="8" name="Imagem 7" descr="Interface gráfica do usuário, Texto, Aplicativo, chat ou mensagem de texto&#10;&#10;Descrição gerada automaticamente">
            <a:extLst>
              <a:ext uri="{FF2B5EF4-FFF2-40B4-BE49-F238E27FC236}">
                <a16:creationId xmlns:a16="http://schemas.microsoft.com/office/drawing/2014/main" id="{B3CAB11B-BC99-5E90-5EEB-F7290A3C56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491" y="1514760"/>
            <a:ext cx="12594750" cy="77180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566619" y="226665"/>
            <a:ext cx="7154615" cy="78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4499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Diagrama de Sequência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3A63F3E-3742-A5C4-5405-21AEDDD476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440" y="1014413"/>
            <a:ext cx="14446006" cy="8701087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960120" y="-1935"/>
            <a:ext cx="6367760" cy="787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25"/>
              </a:lnSpc>
            </a:pPr>
            <a:r>
              <a:rPr lang="en-US" sz="4499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Diagrama de Estado 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9DC4744-5E30-B2E6-E6DF-DA6BA320FD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3627" y="785813"/>
            <a:ext cx="6360748" cy="892968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353347" y="4168"/>
            <a:ext cx="7581305" cy="74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12"/>
              </a:lnSpc>
            </a:pPr>
            <a:r>
              <a:rPr lang="en-US" sz="425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Diagrama de Atividades</a:t>
            </a: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C016B0B4-C512-53A7-8EF1-B28F01376F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7738" y="1381125"/>
            <a:ext cx="8858250" cy="81819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Freeform 6" descr="preencoded.png"/>
          <p:cNvSpPr/>
          <p:nvPr/>
        </p:nvSpPr>
        <p:spPr>
          <a:xfrm>
            <a:off x="0" y="0"/>
            <a:ext cx="18288000" cy="3544044"/>
          </a:xfrm>
          <a:custGeom>
            <a:avLst/>
            <a:gdLst/>
            <a:ahLst/>
            <a:cxnLst/>
            <a:rect l="l" t="t" r="r" b="b"/>
            <a:pathLst>
              <a:path w="18288000" h="3544044">
                <a:moveTo>
                  <a:pt x="0" y="0"/>
                </a:moveTo>
                <a:lnTo>
                  <a:pt x="18288000" y="0"/>
                </a:lnTo>
                <a:lnTo>
                  <a:pt x="18288000" y="3544044"/>
                </a:lnTo>
                <a:lnTo>
                  <a:pt x="0" y="354404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10" r="-10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992238" y="5049888"/>
            <a:ext cx="8734276" cy="96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Objetivo Geral do Projeto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3490466"/>
            <a:ext cx="7135416" cy="96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Historia da empresa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992238" y="3306216"/>
            <a:ext cx="7418189" cy="9621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937"/>
              </a:lnSpc>
            </a:pPr>
            <a:r>
              <a:rPr lang="en-US" sz="5562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Objetivos específicos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151661" y="140094"/>
            <a:ext cx="5984676" cy="6535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2"/>
              </a:lnSpc>
            </a:pPr>
            <a:r>
              <a:rPr lang="en-US" sz="3200" err="1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Requisitos</a:t>
            </a:r>
            <a:r>
              <a:rPr lang="en-US" sz="3200" dirty="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3200" err="1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Funcionais</a:t>
            </a:r>
            <a:endParaRPr lang="en-US" sz="3200" err="1">
              <a:solidFill>
                <a:srgbClr val="F2F2F3"/>
              </a:solidFill>
              <a:latin typeface="Poppins Light"/>
              <a:ea typeface="Poppins Light"/>
              <a:cs typeface="Poppins Light"/>
            </a:endParaRP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3849D8A1-1D49-75F1-C19C-D29F80B219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228651"/>
              </p:ext>
            </p:extLst>
          </p:nvPr>
        </p:nvGraphicFramePr>
        <p:xfrm>
          <a:off x="630620" y="959068"/>
          <a:ext cx="16975441" cy="874395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424104">
                  <a:extLst>
                    <a:ext uri="{9D8B030D-6E8A-4147-A177-3AD203B41FA5}">
                      <a16:colId xmlns:a16="http://schemas.microsoft.com/office/drawing/2014/main" val="3515790049"/>
                    </a:ext>
                  </a:extLst>
                </a:gridCol>
                <a:gridCol w="7602676">
                  <a:extLst>
                    <a:ext uri="{9D8B030D-6E8A-4147-A177-3AD203B41FA5}">
                      <a16:colId xmlns:a16="http://schemas.microsoft.com/office/drawing/2014/main" val="460926080"/>
                    </a:ext>
                  </a:extLst>
                </a:gridCol>
                <a:gridCol w="5948661">
                  <a:extLst>
                    <a:ext uri="{9D8B030D-6E8A-4147-A177-3AD203B41FA5}">
                      <a16:colId xmlns:a16="http://schemas.microsoft.com/office/drawing/2014/main" val="316105724"/>
                    </a:ext>
                  </a:extLst>
                </a:gridCol>
              </a:tblGrid>
              <a:tr h="58488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Código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Requisito funcional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Descrição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975216"/>
                  </a:ext>
                </a:extLst>
              </a:tr>
              <a:tr h="11551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Produtos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 sistema fornecerá o cadastro de produtos, incluindo nome, preço, e estoque.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2267224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Vendas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cadastro de vendas, incluindo data, valor e ID da venda.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5242584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Clientes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cadastro de clientes, incluindo nome,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cpf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,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email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e telefone.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302990"/>
                  </a:ext>
                </a:extLst>
              </a:tr>
              <a:tr h="950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Fornecedor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cadastro de fornecedores, incluindo dados como nome, endereço,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cnpj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, e telefone.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481070"/>
                  </a:ext>
                </a:extLst>
              </a:tr>
              <a:tr h="950431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Troca de Produtos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cadastro da troca de produtos, incluindo motivo, data e código da troca.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2647597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RF06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Cadastrar Compra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cadastro de compras, incluindo data e o valor.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912215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RF07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Registrar Pagamento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registro de pagamento, incluindo forma de pagamento, valor e data.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329966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RF08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Gerar Nota Fiscal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a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NotaFiscal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, incluindo número da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notafiscal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e dados.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5957903"/>
                  </a:ext>
                </a:extLst>
              </a:tr>
              <a:tr h="115513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RF09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Gerar Relatórios Gerenciais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000" b="1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 sistema fornecerá o gerenciamento dos </a:t>
                      </a:r>
                      <a:r>
                        <a:rPr lang="pt-BR" sz="2000" b="1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relatorios</a:t>
                      </a:r>
                      <a:r>
                        <a:rPr lang="pt-BR" sz="2000" b="1" dirty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 gerenciais, incluindo a data e o período.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120171"/>
                  </a:ext>
                </a:extLst>
              </a:tr>
              <a:tr h="65799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RF10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effectLst/>
                          <a:latin typeface="Arial"/>
                        </a:rPr>
                        <a:t>Atualizar Estoque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</a:t>
                      </a:r>
                      <a:r>
                        <a:rPr lang="pt-BR" sz="1800" b="1" err="1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atualizamento</a:t>
                      </a:r>
                      <a:r>
                        <a:rPr lang="pt-BR" sz="18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 de estoque, incluindo data e período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002196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5468674" y="499688"/>
            <a:ext cx="7245400" cy="6678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62"/>
              </a:lnSpc>
            </a:pPr>
            <a:r>
              <a:rPr lang="en-US" sz="36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Requisitos não Funcionais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E71C3AF3-F227-EA13-B050-88C00C8DF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1217080"/>
              </p:ext>
            </p:extLst>
          </p:nvPr>
        </p:nvGraphicFramePr>
        <p:xfrm>
          <a:off x="1051034" y="1340068"/>
          <a:ext cx="16075272" cy="857280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42533">
                  <a:extLst>
                    <a:ext uri="{9D8B030D-6E8A-4147-A177-3AD203B41FA5}">
                      <a16:colId xmlns:a16="http://schemas.microsoft.com/office/drawing/2014/main" val="3662191584"/>
                    </a:ext>
                  </a:extLst>
                </a:gridCol>
                <a:gridCol w="7199523">
                  <a:extLst>
                    <a:ext uri="{9D8B030D-6E8A-4147-A177-3AD203B41FA5}">
                      <a16:colId xmlns:a16="http://schemas.microsoft.com/office/drawing/2014/main" val="2738466821"/>
                    </a:ext>
                  </a:extLst>
                </a:gridCol>
                <a:gridCol w="5633216">
                  <a:extLst>
                    <a:ext uri="{9D8B030D-6E8A-4147-A177-3AD203B41FA5}">
                      <a16:colId xmlns:a16="http://schemas.microsoft.com/office/drawing/2014/main" val="1442266552"/>
                    </a:ext>
                  </a:extLst>
                </a:gridCol>
              </a:tblGrid>
              <a:tr h="855829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Código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Requisitos não funcionais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Descrição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9874783"/>
                  </a:ext>
                </a:extLst>
              </a:tr>
              <a:tr h="1189458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RFN01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Tecnologias Usadas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As tecnologias usadas para criação do sistema será HTML, CSS, JAVASCRIPT, PHYTON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060576"/>
                  </a:ext>
                </a:extLst>
              </a:tr>
              <a:tr h="1987262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RFN02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Manutenção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Código Limpo e Documentado: código bem organizado e</a:t>
                      </a:r>
                      <a:b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documentado para facilitar futuras</a:t>
                      </a:r>
                      <a:b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manutenções.</a:t>
                      </a:r>
                      <a:b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 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8060125"/>
                  </a:ext>
                </a:extLst>
              </a:tr>
              <a:tr h="1711656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RFN03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Compatibilidade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a compatibilidade com Windows.</a:t>
                      </a:r>
                      <a:b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</a:br>
                      <a:endParaRPr lang="pt-BR" sz="2400" b="1" dirty="0">
                        <a:solidFill>
                          <a:srgbClr val="FFFFFF"/>
                        </a:solidFill>
                        <a:effectLst/>
                        <a:latin typeface="Arial"/>
                      </a:endParaRP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3383044"/>
                  </a:ext>
                </a:extLst>
              </a:tr>
              <a:tr h="1566610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RFN04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Segurança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a garantia que os dados pessoais dos clientes e dados de pagamento, sejam criptografados e armazenados de forma segura.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1943831"/>
                  </a:ext>
                </a:extLst>
              </a:tr>
              <a:tr h="1261987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RFN05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effectLst/>
                          <a:latin typeface="Arial"/>
                        </a:rPr>
                        <a:t>Backup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2400" b="1" dirty="0">
                          <a:solidFill>
                            <a:srgbClr val="FFFFFF"/>
                          </a:solidFill>
                          <a:effectLst/>
                          <a:latin typeface="Arial"/>
                        </a:rPr>
                        <a:t>O sistema fornecerá o backup regular dos dados.</a:t>
                      </a:r>
                    </a:p>
                  </a:txBody>
                  <a:tcPr marL="9525" marR="9525" marT="9525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A6A6A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324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4845741" y="3957"/>
            <a:ext cx="8235554" cy="5814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0"/>
              </a:lnSpc>
            </a:pPr>
            <a:r>
              <a:rPr lang="en-US" sz="280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      Diagrama de Casos de usos</a:t>
            </a:r>
          </a:p>
        </p:txBody>
      </p:sp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9525B67F-8C0E-289D-592A-606AA8A2EE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9148" y="728663"/>
            <a:ext cx="16535582" cy="900670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19191A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0" y="0"/>
            <a:ext cx="18288000" cy="10287000"/>
            <a:chOff x="0" y="0"/>
            <a:chExt cx="24384000" cy="137160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4384000" cy="13716000"/>
            </a:xfrm>
            <a:custGeom>
              <a:avLst/>
              <a:gdLst/>
              <a:ahLst/>
              <a:cxnLst/>
              <a:rect l="l" t="t" r="r" b="b"/>
              <a:pathLst>
                <a:path w="24384000" h="13716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close/>
                </a:path>
              </a:pathLst>
            </a:custGeom>
            <a:solidFill>
              <a:srgbClr val="050505"/>
            </a:solidFill>
          </p:spPr>
        </p:sp>
      </p:grpSp>
      <p:sp>
        <p:nvSpPr>
          <p:cNvPr id="6" name="TextBox 6"/>
          <p:cNvSpPr txBox="1"/>
          <p:nvPr/>
        </p:nvSpPr>
        <p:spPr>
          <a:xfrm>
            <a:off x="6194226" y="-4408"/>
            <a:ext cx="5899548" cy="658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50"/>
              </a:lnSpc>
            </a:pPr>
            <a:r>
              <a:rPr lang="en-US" sz="4150" dirty="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</a:t>
            </a:r>
            <a:r>
              <a:rPr lang="en-US" sz="2800" dirty="0" err="1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Diagrama</a:t>
            </a:r>
            <a:r>
              <a:rPr lang="en-US" sz="2800" dirty="0">
                <a:solidFill>
                  <a:srgbClr val="F2F2F3"/>
                </a:solidFill>
                <a:latin typeface="Poppins Light"/>
                <a:ea typeface="Poppins Light"/>
                <a:cs typeface="Poppins Light"/>
                <a:sym typeface="Poppins Light"/>
              </a:rPr>
              <a:t> de Classes</a:t>
            </a:r>
            <a:endParaRPr lang="en-US" sz="2800" dirty="0">
              <a:solidFill>
                <a:srgbClr val="F2F2F3"/>
              </a:solidFill>
              <a:latin typeface="Poppins Light"/>
              <a:ea typeface="Poppins Light"/>
              <a:cs typeface="Poppins Light"/>
            </a:endParaRPr>
          </a:p>
        </p:txBody>
      </p:sp>
      <p:pic>
        <p:nvPicPr>
          <p:cNvPr id="7" name="Imagem 6" descr="Diagrama&#10;&#10;Descrição gerada automaticamente">
            <a:extLst>
              <a:ext uri="{FF2B5EF4-FFF2-40B4-BE49-F238E27FC236}">
                <a16:creationId xmlns:a16="http://schemas.microsoft.com/office/drawing/2014/main" id="{82142240-9009-AFAB-6CBB-88BB9B7F92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509" y="749355"/>
            <a:ext cx="16522956" cy="890111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CaixaDeTexto 25">
            <a:extLst>
              <a:ext uri="{FF2B5EF4-FFF2-40B4-BE49-F238E27FC236}">
                <a16:creationId xmlns:a16="http://schemas.microsoft.com/office/drawing/2014/main" id="{F56B9FB8-21EA-3369-57E8-2D422523D136}"/>
              </a:ext>
            </a:extLst>
          </p:cNvPr>
          <p:cNvSpPr txBox="1"/>
          <p:nvPr/>
        </p:nvSpPr>
        <p:spPr>
          <a:xfrm>
            <a:off x="357188" y="242887"/>
            <a:ext cx="16824761" cy="914096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BR" sz="1600" b="1" dirty="0">
                <a:solidFill>
                  <a:srgbClr val="000000"/>
                </a:solidFill>
                <a:latin typeface="Arial"/>
                <a:cs typeface="Arial"/>
              </a:rPr>
              <a:t>Descrição do Caso de Uso Principal: Cadastrar Venda</a:t>
            </a:r>
            <a:endParaRPr lang="pt-BR" sz="1600">
              <a:latin typeface="Arial"/>
              <a:cs typeface="Arial"/>
            </a:endParaRPr>
          </a:p>
          <a:p>
            <a:pPr algn="ctr"/>
            <a:endParaRPr lang="pt-BR" sz="1600" b="1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Nome do Caso de Uso: Cadastrar Venda UC01</a:t>
            </a:r>
            <a:endParaRPr lang="pt-BR">
              <a:latin typeface="Arial"/>
              <a:cs typeface="Arial"/>
            </a:endParaRPr>
          </a:p>
          <a:p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Ator Principal:</a:t>
            </a: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 Funcionário</a:t>
            </a:r>
            <a:br>
              <a:rPr lang="pt-BR" dirty="0">
                <a:latin typeface="Arial"/>
                <a:cs typeface="Arial"/>
              </a:rPr>
            </a:b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Descrição: Este caso de uso descreve o processo de cadastrar uma venda de produtos para um cliente.</a:t>
            </a:r>
            <a:endParaRPr lang="pt-BR" dirty="0">
              <a:solidFill>
                <a:srgbClr val="FFFFFF"/>
              </a:solidFill>
              <a:latin typeface="Arial"/>
              <a:cs typeface="Arial"/>
            </a:endParaRPr>
          </a:p>
          <a:p>
            <a:endParaRPr lang="pt-BR" dirty="0">
              <a:solidFill>
                <a:srgbClr val="000000"/>
              </a:solidFill>
              <a:latin typeface="Arial"/>
              <a:cs typeface="Arial"/>
            </a:endParaRPr>
          </a:p>
          <a:p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Fluxo Principal de Cadastrar Vendas:</a:t>
            </a:r>
            <a:endParaRPr lang="pt-BR" dirty="0">
              <a:latin typeface="Arial"/>
              <a:cs typeface="Arial"/>
            </a:endParaRPr>
          </a:p>
          <a:p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1 O Funcionário inicia o processo de cadastro da venda.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2 O sistema solicita ao funcionário os dados do cliente (opcional para clientes não cadastrados).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3 O funcionário seleciona os produtos vendidos, informando a quantidade de cada item.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4 O sistema verifica o estoque.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5 O sistema calcula o total da venda.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6 O funcionário confirma a venda.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7 O funcionário confirma o pagamento.</a:t>
            </a:r>
            <a:endParaRPr lang="pt-BR" dirty="0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8 O sistema emite uma nota fiscal e exibe um comprovante para impressão.</a:t>
            </a:r>
            <a:endParaRPr lang="pt-BR" dirty="0">
              <a:latin typeface="Arial"/>
              <a:cs typeface="Arial"/>
            </a:endParaRPr>
          </a:p>
          <a:p>
            <a:pPr algn="just"/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Fluxo Alternativo de Cadastrar Venda:</a:t>
            </a:r>
          </a:p>
          <a:p>
            <a:pPr algn="just"/>
            <a:endParaRPr lang="pt-BR" b="1" dirty="0">
              <a:solidFill>
                <a:srgbClr val="000000"/>
              </a:solidFill>
              <a:latin typeface="Arial"/>
              <a:cs typeface="Arial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5 (do fluxo principal) Pagamento uma parte em cartão e outra em dinheiro </a:t>
            </a:r>
            <a:endParaRPr lang="pt-BR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     O cliente deseja pagar uma parte em cartão e outra em dinheiro</a:t>
            </a:r>
            <a:endParaRPr lang="pt-BR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     Funcionário confirma a venda</a:t>
            </a:r>
            <a:endParaRPr lang="pt-BR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     Funcionário confirma o pagamento</a:t>
            </a:r>
            <a:endParaRPr lang="pt-BR">
              <a:latin typeface="Arial"/>
              <a:cs typeface="Arial"/>
            </a:endParaRPr>
          </a:p>
          <a:p>
            <a:pPr marL="285750" indent="-285750" algn="just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     O sistema emite a nota fiscal e exibe um comprovante para impressão</a:t>
            </a:r>
            <a:endParaRPr lang="pt-BR" dirty="0">
              <a:solidFill>
                <a:srgbClr val="FFFFFF"/>
              </a:solidFill>
              <a:latin typeface="Arial"/>
              <a:cs typeface="Arial"/>
            </a:endParaRPr>
          </a:p>
          <a:p>
            <a:pPr algn="just"/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   </a:t>
            </a:r>
            <a:endParaRPr lang="en-US" dirty="0"/>
          </a:p>
          <a:p>
            <a:pPr algn="just"/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Fluxo de Exceção de Cadastrar Venda:</a:t>
            </a:r>
            <a:endParaRPr lang="pt-BR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algn="just"/>
            <a:r>
              <a:rPr lang="pt-BR" b="1" dirty="0">
                <a:solidFill>
                  <a:srgbClr val="000000"/>
                </a:solidFill>
                <a:latin typeface="Arial"/>
                <a:cs typeface="Arial"/>
              </a:rPr>
              <a:t> 4 (do fluxo principal) Produto não disponível no estoque:</a:t>
            </a:r>
            <a:endParaRPr lang="pt-BR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Durante a seleção dos produtos, o sistema detecta que a quantidade solicitada é maior do que a disponível em estoque ou não tem disponível.</a:t>
            </a:r>
            <a:endParaRPr lang="pt-BR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O sistema exibe uma mensagem de erro informando a indisponibilidade.</a:t>
            </a:r>
            <a:endParaRPr lang="pt-BR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pt-BR" dirty="0">
                <a:solidFill>
                  <a:srgbClr val="000000"/>
                </a:solidFill>
                <a:latin typeface="Arial"/>
                <a:cs typeface="Arial"/>
              </a:rPr>
              <a:t>O funcionário pode ajustar a quantidade ou cancelar a venda.</a:t>
            </a:r>
            <a:endParaRPr lang="pt-BR">
              <a:latin typeface="Arial"/>
              <a:cs typeface="Arial"/>
            </a:endParaRPr>
          </a:p>
          <a:p>
            <a:pPr algn="l"/>
            <a:endParaRPr lang="pt-BR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c92c7b41-e3ee-4945-9538-a95c952ae4e4" xsi:nil="true"/>
    <lcf76f155ced4ddcb4097134ff3c332f xmlns="c92c7b41-e3ee-4945-9538-a95c952ae4e4">
      <Terms xmlns="http://schemas.microsoft.com/office/infopath/2007/PartnerControls"/>
    </lcf76f155ced4ddcb4097134ff3c332f>
    <TaxCatchAll xmlns="d808a1e9-9dc6-44c6-a29a-9cda7c27fef6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33A50AE9D4D08A4894A1F0AF96B47F9C" ma:contentTypeVersion="12" ma:contentTypeDescription="Crie um novo documento." ma:contentTypeScope="" ma:versionID="1a71dee53b5fac08268174d441e532db">
  <xsd:schema xmlns:xsd="http://www.w3.org/2001/XMLSchema" xmlns:xs="http://www.w3.org/2001/XMLSchema" xmlns:p="http://schemas.microsoft.com/office/2006/metadata/properties" xmlns:ns2="c92c7b41-e3ee-4945-9538-a95c952ae4e4" xmlns:ns3="d808a1e9-9dc6-44c6-a29a-9cda7c27fef6" targetNamespace="http://schemas.microsoft.com/office/2006/metadata/properties" ma:root="true" ma:fieldsID="666d1348f59d948ce9acfe33fb412053" ns2:_="" ns3:_="">
    <xsd:import namespace="c92c7b41-e3ee-4945-9538-a95c952ae4e4"/>
    <xsd:import namespace="d808a1e9-9dc6-44c6-a29a-9cda7c27fef6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c7b41-e3ee-4945-9538-a95c952ae4e4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4" nillable="true" ma:taxonomy="true" ma:internalName="lcf76f155ced4ddcb4097134ff3c332f" ma:taxonomyFieldName="MediaServiceImageTags" ma:displayName="Marcações de imagem" ma:readOnly="false" ma:fieldId="{5cf76f15-5ced-4ddc-b409-7134ff3c332f}" ma:taxonomyMulti="true" ma:sspId="16aa7326-b04b-4ac1-a0b1-8d3c6a291aa9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08a1e9-9dc6-44c6-a29a-9cda7c27fef6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260376b4-7f35-4e1f-a65d-d92384d2ebe9}" ma:internalName="TaxCatchAll" ma:showField="CatchAllData" ma:web="d808a1e9-9dc6-44c6-a29a-9cda7c27fef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C04C679-99D0-4CE5-BCBF-EA9753DACB7E}">
  <ds:schemaRefs>
    <ds:schemaRef ds:uri="http://schemas.microsoft.com/office/2006/metadata/properties"/>
    <ds:schemaRef ds:uri="http://schemas.microsoft.com/office/infopath/2007/PartnerControls"/>
    <ds:schemaRef ds:uri="c92c7b41-e3ee-4945-9538-a95c952ae4e4"/>
    <ds:schemaRef ds:uri="d808a1e9-9dc6-44c6-a29a-9cda7c27fef6"/>
  </ds:schemaRefs>
</ds:datastoreItem>
</file>

<file path=customXml/itemProps2.xml><?xml version="1.0" encoding="utf-8"?>
<ds:datastoreItem xmlns:ds="http://schemas.openxmlformats.org/officeDocument/2006/customXml" ds:itemID="{9DC0146B-4791-4CCB-B674-4604A948E3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2c7b41-e3ee-4945-9538-a95c952ae4e4"/>
    <ds:schemaRef ds:uri="d808a1e9-9dc6-44c6-a29a-9cda7c27fef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B288EDD-BA0C-4532-933A-E173C74BA7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Personalizar</PresentationFormat>
  <Paragraphs>0</Paragraphs>
  <Slides>13</Slides>
  <Notes>13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4" baseType="lpstr">
      <vt:lpstr>PortalVTI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Loja-de-Roupas (2).pptx</dc:title>
  <cp:revision>265</cp:revision>
  <dcterms:created xsi:type="dcterms:W3CDTF">2006-08-16T00:00:00Z</dcterms:created>
  <dcterms:modified xsi:type="dcterms:W3CDTF">2024-12-01T23:40:39Z</dcterms:modified>
  <dc:identifier>DAGXdT8y_4Q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0x01010033A50AE9D4D08A4894A1F0AF96B47F9C</vt:lpwstr>
  </property>
  <property fmtid="{D5CDD505-2E9C-101B-9397-08002B2CF9AE}" pid="3" name="MediaServiceImageTags">
    <vt:lpwstr/>
  </property>
</Properties>
</file>