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2" r:id="rId5"/>
    <p:sldId id="280" r:id="rId6"/>
    <p:sldId id="281" r:id="rId7"/>
    <p:sldId id="279" r:id="rId8"/>
    <p:sldId id="283" r:id="rId9"/>
    <p:sldId id="261" r:id="rId10"/>
    <p:sldId id="273" r:id="rId11"/>
  </p:sldIdLst>
  <p:sldSz cx="18288000" cy="10287000"/>
  <p:notesSz cx="6858000" cy="9144000"/>
  <p:embeddedFontLst>
    <p:embeddedFont>
      <p:font typeface="Agency FB" panose="020B0503020202020204" pitchFamily="34" charset="0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061" autoAdjust="0"/>
  </p:normalViewPr>
  <p:slideViewPr>
    <p:cSldViewPr>
      <p:cViewPr>
        <p:scale>
          <a:sx n="40" d="100"/>
          <a:sy n="40" d="100"/>
        </p:scale>
        <p:origin x="11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A34F2-E4BC-4727-ADDA-AFCFF419BB3B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074A-3897-44C2-8C49-11DACD1F5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9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074A-3897-44C2-8C49-11DACD1F563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pesar de que encontramos dificultades para comprender el comportamiento de los datos, el poder utilizar más de un modelo de predicción y el uso de la programación restrictiva nos permitieron conocer que no solo es posible poder anticiparnos a la demanda futura de los cajeros, sino también definir las restricciones que optimizarían los costos de abastecimiento de un cajero. Sin duda, el presente caso propuso un reto a nuestros conocimientos, pero supimos abordar los problemas en equipo y dar una solución a la problemática de la vida real.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074A-3897-44C2-8C49-11DACD1F563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2516388" y="812205"/>
            <a:ext cx="10192926" cy="8828025"/>
            <a:chOff x="355989" y="3868684"/>
            <a:chExt cx="6202680" cy="5372100"/>
          </a:xfrm>
          <a:solidFill>
            <a:schemeClr val="tx2">
              <a:lumMod val="75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355989" y="3868684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 dirty="0">
                <a:latin typeface="Agency FB" panose="020B0503020202020204" pitchFamily="34" charset="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366683" y="1404853"/>
            <a:ext cx="6882108" cy="789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70"/>
              </a:lnSpc>
            </a:pPr>
            <a:r>
              <a:rPr lang="en-US" sz="8800" dirty="0">
                <a:solidFill>
                  <a:schemeClr val="tx2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DATAFEST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2024</a:t>
            </a:r>
          </a:p>
        </p:txBody>
      </p:sp>
      <p:sp>
        <p:nvSpPr>
          <p:cNvPr id="9" name="Freeform 9"/>
          <p:cNvSpPr/>
          <p:nvPr/>
        </p:nvSpPr>
        <p:spPr>
          <a:xfrm>
            <a:off x="-3657600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02222" y="4533900"/>
            <a:ext cx="7235094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12"/>
              </a:lnSpc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INTEGRANTES</a:t>
            </a:r>
          </a:p>
          <a:p>
            <a:pPr marL="757562" lvl="1" indent="-378781" algn="l">
              <a:lnSpc>
                <a:spcPts val="4912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Samuel Esteban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Cano</a:t>
            </a: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Chocce</a:t>
            </a:r>
            <a:endParaRPr lang="en-US" sz="44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  <a:p>
            <a:pPr marL="757562" lvl="1" indent="-378781" algn="l">
              <a:lnSpc>
                <a:spcPts val="4912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Eduardo Elías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Puglisevich</a:t>
            </a: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 Vergara</a:t>
            </a:r>
          </a:p>
          <a:p>
            <a:pPr marL="757562" lvl="1" indent="-378781" algn="l">
              <a:lnSpc>
                <a:spcPts val="4912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John Davids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Sovero</a:t>
            </a: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Cubillas</a:t>
            </a:r>
            <a:endParaRPr lang="en-US" sz="44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  <a:p>
            <a:pPr marL="757562" lvl="1" indent="-378781" algn="l">
              <a:lnSpc>
                <a:spcPts val="4912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Luis Felipe Poma </a:t>
            </a:r>
            <a:r>
              <a:rPr lang="en-US" sz="44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Astete</a:t>
            </a:r>
            <a:endParaRPr lang="en-US" sz="44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  <a:p>
            <a:pPr marL="757562" lvl="1" indent="-378781" algn="l">
              <a:lnSpc>
                <a:spcPts val="4912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Renzo Andree Espíritu Cueva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65507" y="2808689"/>
            <a:ext cx="559019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Agency FB" panose="020B0503020202020204" pitchFamily="34" charset="0"/>
                <a:ea typeface="Fira Sans Ultra-Bold"/>
                <a:cs typeface="Fira Sans Ultra-Bold"/>
                <a:sym typeface="Fira Sans Ultra-Bold"/>
              </a:rPr>
              <a:t>Grupo 10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470B44F-A471-0492-9C6A-AD87FB52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01" y="2536585"/>
            <a:ext cx="3211196" cy="5379264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DC4BA9AA-32C2-4E4F-1AF8-32A2B6E7E8D0}"/>
              </a:ext>
            </a:extLst>
          </p:cNvPr>
          <p:cNvSpPr/>
          <p:nvPr/>
        </p:nvSpPr>
        <p:spPr>
          <a:xfrm>
            <a:off x="-3276600" y="87760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3236502" y="725764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294092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8F1C81B8-BB69-0055-1AAB-C9B8844F7E01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173994A2-42A0-AAF3-4ABD-422A7BDCBC94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14A43213-EB88-34DA-7261-348FF33C6A36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B83D3690-369B-7647-3EE5-DD983B43ECF7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53D509AB-AA38-12DD-BC7C-697310DF779B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C16560B2-3259-2614-C8BD-016D3821CEC7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7" name="TextBox 10">
                <a:extLst>
                  <a:ext uri="{FF2B5EF4-FFF2-40B4-BE49-F238E27FC236}">
                    <a16:creationId xmlns:a16="http://schemas.microsoft.com/office/drawing/2014/main" id="{7B288C45-6841-BB07-EB43-13EF21960395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0" name="TextBox 12">
            <a:extLst>
              <a:ext uri="{FF2B5EF4-FFF2-40B4-BE49-F238E27FC236}">
                <a16:creationId xmlns:a16="http://schemas.microsoft.com/office/drawing/2014/main" id="{F1F7893B-F6AD-F547-7858-09F0DDD72F3C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CONCLUSIONES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08290818-4FA9-947D-5DAD-A0A812FBCE2B}"/>
              </a:ext>
            </a:extLst>
          </p:cNvPr>
          <p:cNvSpPr txBox="1"/>
          <p:nvPr/>
        </p:nvSpPr>
        <p:spPr>
          <a:xfrm>
            <a:off x="5995652" y="3479958"/>
            <a:ext cx="6258596" cy="11346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5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</a:t>
            </a:r>
            <a:endParaRPr lang="en-US" sz="55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2A3F7841-78E0-FB3E-F17F-6F5D7BEFD55C}"/>
              </a:ext>
            </a:extLst>
          </p:cNvPr>
          <p:cNvSpPr txBox="1"/>
          <p:nvPr/>
        </p:nvSpPr>
        <p:spPr>
          <a:xfrm>
            <a:off x="6014702" y="4751747"/>
            <a:ext cx="6258596" cy="1134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5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Optimización</a:t>
            </a:r>
            <a:endParaRPr lang="en-US" sz="55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A300B06B-16C8-040D-0E9E-5DE5B7FE86FE}"/>
              </a:ext>
            </a:extLst>
          </p:cNvPr>
          <p:cNvSpPr txBox="1"/>
          <p:nvPr/>
        </p:nvSpPr>
        <p:spPr>
          <a:xfrm>
            <a:off x="6014702" y="6047927"/>
            <a:ext cx="6258596" cy="11346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500" dirty="0" err="1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Negocio</a:t>
            </a:r>
            <a:endParaRPr lang="en-US" sz="5500" dirty="0">
              <a:solidFill>
                <a:srgbClr val="000000"/>
              </a:solidFill>
              <a:latin typeface="Agency FB" panose="020B0503020202020204" pitchFamily="34" charset="0"/>
              <a:ea typeface="Alatsi"/>
              <a:cs typeface="Alatsi"/>
              <a:sym typeface="Alatsi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92F2C6E-4809-1435-6D8E-DC00E3FED7E1}"/>
              </a:ext>
            </a:extLst>
          </p:cNvPr>
          <p:cNvSpPr txBox="1"/>
          <p:nvPr/>
        </p:nvSpPr>
        <p:spPr>
          <a:xfrm>
            <a:off x="6014702" y="7306335"/>
            <a:ext cx="6258596" cy="1134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5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General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59842" y="1880207"/>
            <a:ext cx="39942" cy="7947513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30817" y="429232"/>
            <a:ext cx="4537935" cy="1377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AGENDA</a:t>
            </a:r>
          </a:p>
        </p:txBody>
      </p:sp>
      <p:sp>
        <p:nvSpPr>
          <p:cNvPr id="9" name="Freeform 9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601700" y="67999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561804" y="4719095"/>
            <a:ext cx="9150346" cy="1178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DE OPTIMIZACIÓN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4492639" y="-5529236"/>
            <a:ext cx="10192926" cy="8828025"/>
            <a:chOff x="0" y="0"/>
            <a:chExt cx="6202680" cy="5372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>
                <a:latin typeface="Agency FB" panose="020B0503020202020204" pitchFamily="34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259300" y="-320147"/>
            <a:ext cx="10192926" cy="8828025"/>
            <a:chOff x="0" y="0"/>
            <a:chExt cx="6202680" cy="5372100"/>
          </a:xfrm>
          <a:solidFill>
            <a:schemeClr val="tx2"/>
          </a:solidFill>
        </p:grpSpPr>
        <p:sp>
          <p:nvSpPr>
            <p:cNvPr id="23" name="Freeform 2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>
                <a:latin typeface="Agency FB" panose="020B0503020202020204" pitchFamily="34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8671207" y="3543300"/>
            <a:ext cx="10659651" cy="8828025"/>
            <a:chOff x="0" y="0"/>
            <a:chExt cx="6486695" cy="5372100"/>
          </a:xfrm>
          <a:solidFill>
            <a:schemeClr val="accent1">
              <a:lumMod val="75000"/>
            </a:schemeClr>
          </a:solidFill>
        </p:grpSpPr>
        <p:sp>
          <p:nvSpPr>
            <p:cNvPr id="25" name="Freeform 25"/>
            <p:cNvSpPr/>
            <p:nvPr/>
          </p:nvSpPr>
          <p:spPr>
            <a:xfrm>
              <a:off x="0" y="0"/>
              <a:ext cx="6486695" cy="5372100"/>
            </a:xfrm>
            <a:custGeom>
              <a:avLst/>
              <a:gdLst/>
              <a:ahLst/>
              <a:cxnLst/>
              <a:rect l="l" t="t" r="r" b="b"/>
              <a:pathLst>
                <a:path w="6486695" h="5372100">
                  <a:moveTo>
                    <a:pt x="493602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936025" y="5372100"/>
                  </a:lnTo>
                  <a:lnTo>
                    <a:pt x="6486695" y="2686050"/>
                  </a:lnTo>
                  <a:lnTo>
                    <a:pt x="493602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7449726" y="6718754"/>
            <a:ext cx="10192926" cy="8828025"/>
            <a:chOff x="0" y="0"/>
            <a:chExt cx="6202680" cy="53721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>
                <a:latin typeface="Agency FB" panose="020B0503020202020204" pitchFamily="34" charset="0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848826" y="2572139"/>
            <a:ext cx="8622032" cy="1178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PREDICTIVO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616D3EAC-CE23-92CA-6B51-5EB35207CE64}"/>
              </a:ext>
            </a:extLst>
          </p:cNvPr>
          <p:cNvSpPr txBox="1"/>
          <p:nvPr/>
        </p:nvSpPr>
        <p:spPr>
          <a:xfrm>
            <a:off x="4679277" y="6866051"/>
            <a:ext cx="9150346" cy="1178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4697813" y="304121"/>
            <a:ext cx="8531915" cy="1541155"/>
            <a:chOff x="0" y="0"/>
            <a:chExt cx="15511707" cy="321438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749800" y="486465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ANÁLISIS DE LOS DATOS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CE0B7D5-69F8-28E9-3FC7-6BAB5AB9688E}"/>
              </a:ext>
            </a:extLst>
          </p:cNvPr>
          <p:cNvSpPr txBox="1"/>
          <p:nvPr/>
        </p:nvSpPr>
        <p:spPr>
          <a:xfrm>
            <a:off x="4437070" y="2006628"/>
            <a:ext cx="885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/>
              </a:rPr>
              <a:t>Estacionalidad y Autocorrelación</a:t>
            </a:r>
            <a:endParaRPr lang="es-PE" sz="4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F0005076-70CD-497D-0EA8-F6D8F03E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777"/>
          <a:stretch/>
        </p:blipFill>
        <p:spPr>
          <a:xfrm>
            <a:off x="9509713" y="6896100"/>
            <a:ext cx="8016287" cy="308677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996D149-E686-3D8B-4A7B-C3FDDB162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777"/>
          <a:stretch/>
        </p:blipFill>
        <p:spPr>
          <a:xfrm>
            <a:off x="616540" y="6972300"/>
            <a:ext cx="8016287" cy="3086778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72AE65E6-7527-28B3-8A4E-6FAA49B23B5D}"/>
              </a:ext>
            </a:extLst>
          </p:cNvPr>
          <p:cNvSpPr txBox="1"/>
          <p:nvPr/>
        </p:nvSpPr>
        <p:spPr>
          <a:xfrm>
            <a:off x="2941922" y="3002459"/>
            <a:ext cx="3365521" cy="769441"/>
          </a:xfrm>
          <a:custGeom>
            <a:avLst/>
            <a:gdLst>
              <a:gd name="connsiteX0" fmla="*/ 0 w 3365521"/>
              <a:gd name="connsiteY0" fmla="*/ 0 h 769441"/>
              <a:gd name="connsiteX1" fmla="*/ 3365521 w 3365521"/>
              <a:gd name="connsiteY1" fmla="*/ 0 h 769441"/>
              <a:gd name="connsiteX2" fmla="*/ 3365521 w 3365521"/>
              <a:gd name="connsiteY2" fmla="*/ 769441 h 769441"/>
              <a:gd name="connsiteX3" fmla="*/ 0 w 3365521"/>
              <a:gd name="connsiteY3" fmla="*/ 769441 h 769441"/>
              <a:gd name="connsiteX4" fmla="*/ 0 w 3365521"/>
              <a:gd name="connsiteY4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21" h="769441" fill="none" extrusionOk="0">
                <a:moveTo>
                  <a:pt x="0" y="0"/>
                </a:moveTo>
                <a:cubicBezTo>
                  <a:pt x="826691" y="-115514"/>
                  <a:pt x="2405218" y="-120824"/>
                  <a:pt x="3365521" y="0"/>
                </a:cubicBezTo>
                <a:cubicBezTo>
                  <a:pt x="3371627" y="304409"/>
                  <a:pt x="3374256" y="418595"/>
                  <a:pt x="3365521" y="769441"/>
                </a:cubicBezTo>
                <a:cubicBezTo>
                  <a:pt x="1978669" y="857719"/>
                  <a:pt x="1520669" y="806631"/>
                  <a:pt x="0" y="769441"/>
                </a:cubicBezTo>
                <a:cubicBezTo>
                  <a:pt x="34892" y="410892"/>
                  <a:pt x="65484" y="226392"/>
                  <a:pt x="0" y="0"/>
                </a:cubicBezTo>
                <a:close/>
              </a:path>
              <a:path w="3365521" h="769441" stroke="0" extrusionOk="0">
                <a:moveTo>
                  <a:pt x="0" y="0"/>
                </a:moveTo>
                <a:cubicBezTo>
                  <a:pt x="823799" y="28747"/>
                  <a:pt x="2333656" y="125300"/>
                  <a:pt x="3365521" y="0"/>
                </a:cubicBezTo>
                <a:cubicBezTo>
                  <a:pt x="3351410" y="134702"/>
                  <a:pt x="3327448" y="426571"/>
                  <a:pt x="3365521" y="769441"/>
                </a:cubicBezTo>
                <a:cubicBezTo>
                  <a:pt x="2130995" y="927809"/>
                  <a:pt x="1479646" y="756586"/>
                  <a:pt x="0" y="769441"/>
                </a:cubicBezTo>
                <a:cubicBezTo>
                  <a:pt x="-14499" y="594889"/>
                  <a:pt x="-46125" y="7923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90719033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4400" b="1" dirty="0">
                <a:latin typeface="Agency FB" panose="020B0503020202020204" pitchFamily="34" charset="0"/>
                <a:cs typeface="Arial"/>
              </a:rPr>
              <a:t>TIPO A</a:t>
            </a:r>
            <a:endParaRPr lang="es-PE" sz="4400" b="1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16B2C31-B5AC-9A14-5550-EAF6398B7929}"/>
              </a:ext>
            </a:extLst>
          </p:cNvPr>
          <p:cNvSpPr txBox="1"/>
          <p:nvPr/>
        </p:nvSpPr>
        <p:spPr>
          <a:xfrm>
            <a:off x="12115800" y="3002459"/>
            <a:ext cx="3365521" cy="769441"/>
          </a:xfrm>
          <a:custGeom>
            <a:avLst/>
            <a:gdLst>
              <a:gd name="connsiteX0" fmla="*/ 0 w 3365521"/>
              <a:gd name="connsiteY0" fmla="*/ 0 h 769441"/>
              <a:gd name="connsiteX1" fmla="*/ 3365521 w 3365521"/>
              <a:gd name="connsiteY1" fmla="*/ 0 h 769441"/>
              <a:gd name="connsiteX2" fmla="*/ 3365521 w 3365521"/>
              <a:gd name="connsiteY2" fmla="*/ 769441 h 769441"/>
              <a:gd name="connsiteX3" fmla="*/ 0 w 3365521"/>
              <a:gd name="connsiteY3" fmla="*/ 769441 h 769441"/>
              <a:gd name="connsiteX4" fmla="*/ 0 w 3365521"/>
              <a:gd name="connsiteY4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21" h="769441" fill="none" extrusionOk="0">
                <a:moveTo>
                  <a:pt x="0" y="0"/>
                </a:moveTo>
                <a:cubicBezTo>
                  <a:pt x="826691" y="-115514"/>
                  <a:pt x="2405218" y="-120824"/>
                  <a:pt x="3365521" y="0"/>
                </a:cubicBezTo>
                <a:cubicBezTo>
                  <a:pt x="3371627" y="304409"/>
                  <a:pt x="3374256" y="418595"/>
                  <a:pt x="3365521" y="769441"/>
                </a:cubicBezTo>
                <a:cubicBezTo>
                  <a:pt x="1978669" y="857719"/>
                  <a:pt x="1520669" y="806631"/>
                  <a:pt x="0" y="769441"/>
                </a:cubicBezTo>
                <a:cubicBezTo>
                  <a:pt x="34892" y="410892"/>
                  <a:pt x="65484" y="226392"/>
                  <a:pt x="0" y="0"/>
                </a:cubicBezTo>
                <a:close/>
              </a:path>
              <a:path w="3365521" h="769441" stroke="0" extrusionOk="0">
                <a:moveTo>
                  <a:pt x="0" y="0"/>
                </a:moveTo>
                <a:cubicBezTo>
                  <a:pt x="823799" y="28747"/>
                  <a:pt x="2333656" y="125300"/>
                  <a:pt x="3365521" y="0"/>
                </a:cubicBezTo>
                <a:cubicBezTo>
                  <a:pt x="3351410" y="134702"/>
                  <a:pt x="3327448" y="426571"/>
                  <a:pt x="3365521" y="769441"/>
                </a:cubicBezTo>
                <a:cubicBezTo>
                  <a:pt x="2130995" y="927809"/>
                  <a:pt x="1479646" y="756586"/>
                  <a:pt x="0" y="769441"/>
                </a:cubicBezTo>
                <a:cubicBezTo>
                  <a:pt x="-14499" y="594889"/>
                  <a:pt x="-46125" y="7923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90719033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4400" b="1" dirty="0">
                <a:latin typeface="Agency FB" panose="020B0503020202020204" pitchFamily="34" charset="0"/>
                <a:cs typeface="Arial"/>
              </a:rPr>
              <a:t>TIPO B</a:t>
            </a:r>
            <a:endParaRPr lang="es-PE" sz="4400" b="1" dirty="0"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46DCCB89-7EC7-93FE-E144-3177C5B0D8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709"/>
          <a:stretch/>
        </p:blipFill>
        <p:spPr>
          <a:xfrm>
            <a:off x="762000" y="4240243"/>
            <a:ext cx="7899564" cy="254209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35093D79-F65E-1C40-D746-6310FEAD0B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821"/>
          <a:stretch/>
        </p:blipFill>
        <p:spPr>
          <a:xfrm>
            <a:off x="9509712" y="4152900"/>
            <a:ext cx="8016288" cy="2627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ANÁLISIS DE LOS 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055C85-A4A7-78A6-0CBF-8663FE72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899"/>
          <a:stretch/>
        </p:blipFill>
        <p:spPr>
          <a:xfrm>
            <a:off x="6096000" y="6663866"/>
            <a:ext cx="11475251" cy="33866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637CB8D-E64F-ED1E-689E-AD978BA4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62842"/>
            <a:ext cx="11475250" cy="332410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7082F79E-258F-7E3F-16A3-5C151335235F}"/>
              </a:ext>
            </a:extLst>
          </p:cNvPr>
          <p:cNvSpPr txBox="1"/>
          <p:nvPr/>
        </p:nvSpPr>
        <p:spPr>
          <a:xfrm>
            <a:off x="158178" y="6844579"/>
            <a:ext cx="3890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4800" b="1" dirty="0">
                <a:latin typeface="Agency FB" panose="020B0503020202020204" pitchFamily="34" charset="0"/>
                <a:cs typeface="Arial"/>
              </a:rPr>
              <a:t>Variables exógenas</a:t>
            </a:r>
            <a:endParaRPr lang="es-PE" sz="4800" b="1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19" name="Flecha: curvada hacia la derecha 18">
            <a:extLst>
              <a:ext uri="{FF2B5EF4-FFF2-40B4-BE49-F238E27FC236}">
                <a16:creationId xmlns:a16="http://schemas.microsoft.com/office/drawing/2014/main" id="{F1B2D174-FD65-8798-3C45-708E08FA0033}"/>
              </a:ext>
            </a:extLst>
          </p:cNvPr>
          <p:cNvSpPr/>
          <p:nvPr/>
        </p:nvSpPr>
        <p:spPr>
          <a:xfrm>
            <a:off x="2438400" y="4524896"/>
            <a:ext cx="3221027" cy="3324109"/>
          </a:xfrm>
          <a:prstGeom prst="curvedRightArrow">
            <a:avLst>
              <a:gd name="adj1" fmla="val 1892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16DDEC-1169-03BE-97B0-6125D7A7F919}"/>
              </a:ext>
            </a:extLst>
          </p:cNvPr>
          <p:cNvSpPr txBox="1"/>
          <p:nvPr/>
        </p:nvSpPr>
        <p:spPr>
          <a:xfrm>
            <a:off x="2293906" y="3139983"/>
            <a:ext cx="3365521" cy="769441"/>
          </a:xfrm>
          <a:custGeom>
            <a:avLst/>
            <a:gdLst>
              <a:gd name="connsiteX0" fmla="*/ 0 w 3365521"/>
              <a:gd name="connsiteY0" fmla="*/ 0 h 769441"/>
              <a:gd name="connsiteX1" fmla="*/ 3365521 w 3365521"/>
              <a:gd name="connsiteY1" fmla="*/ 0 h 769441"/>
              <a:gd name="connsiteX2" fmla="*/ 3365521 w 3365521"/>
              <a:gd name="connsiteY2" fmla="*/ 769441 h 769441"/>
              <a:gd name="connsiteX3" fmla="*/ 0 w 3365521"/>
              <a:gd name="connsiteY3" fmla="*/ 769441 h 769441"/>
              <a:gd name="connsiteX4" fmla="*/ 0 w 3365521"/>
              <a:gd name="connsiteY4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21" h="769441" fill="none" extrusionOk="0">
                <a:moveTo>
                  <a:pt x="0" y="0"/>
                </a:moveTo>
                <a:cubicBezTo>
                  <a:pt x="826691" y="-115514"/>
                  <a:pt x="2405218" y="-120824"/>
                  <a:pt x="3365521" y="0"/>
                </a:cubicBezTo>
                <a:cubicBezTo>
                  <a:pt x="3371627" y="304409"/>
                  <a:pt x="3374256" y="418595"/>
                  <a:pt x="3365521" y="769441"/>
                </a:cubicBezTo>
                <a:cubicBezTo>
                  <a:pt x="1978669" y="857719"/>
                  <a:pt x="1520669" y="806631"/>
                  <a:pt x="0" y="769441"/>
                </a:cubicBezTo>
                <a:cubicBezTo>
                  <a:pt x="34892" y="410892"/>
                  <a:pt x="65484" y="226392"/>
                  <a:pt x="0" y="0"/>
                </a:cubicBezTo>
                <a:close/>
              </a:path>
              <a:path w="3365521" h="769441" stroke="0" extrusionOk="0">
                <a:moveTo>
                  <a:pt x="0" y="0"/>
                </a:moveTo>
                <a:cubicBezTo>
                  <a:pt x="823799" y="28747"/>
                  <a:pt x="2333656" y="125300"/>
                  <a:pt x="3365521" y="0"/>
                </a:cubicBezTo>
                <a:cubicBezTo>
                  <a:pt x="3351410" y="134702"/>
                  <a:pt x="3327448" y="426571"/>
                  <a:pt x="3365521" y="769441"/>
                </a:cubicBezTo>
                <a:cubicBezTo>
                  <a:pt x="2130995" y="927809"/>
                  <a:pt x="1479646" y="756586"/>
                  <a:pt x="0" y="769441"/>
                </a:cubicBezTo>
                <a:cubicBezTo>
                  <a:pt x="-14499" y="594889"/>
                  <a:pt x="-46125" y="7923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90719033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4400" b="1" dirty="0" err="1">
                <a:latin typeface="Agency FB" panose="020B0503020202020204" pitchFamily="34" charset="0"/>
                <a:cs typeface="Arial"/>
              </a:rPr>
              <a:t>LightGBM</a:t>
            </a:r>
            <a:endParaRPr lang="es-PE" sz="4400" b="1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C9D72E-6806-6A40-F272-F7A0D8B8413D}"/>
              </a:ext>
            </a:extLst>
          </p:cNvPr>
          <p:cNvSpPr txBox="1"/>
          <p:nvPr/>
        </p:nvSpPr>
        <p:spPr>
          <a:xfrm>
            <a:off x="9165771" y="2856372"/>
            <a:ext cx="8543290" cy="1446550"/>
          </a:xfrm>
          <a:custGeom>
            <a:avLst/>
            <a:gdLst>
              <a:gd name="connsiteX0" fmla="*/ 0 w 8543290"/>
              <a:gd name="connsiteY0" fmla="*/ 0 h 1446550"/>
              <a:gd name="connsiteX1" fmla="*/ 8543290 w 8543290"/>
              <a:gd name="connsiteY1" fmla="*/ 0 h 1446550"/>
              <a:gd name="connsiteX2" fmla="*/ 8543290 w 8543290"/>
              <a:gd name="connsiteY2" fmla="*/ 1446550 h 1446550"/>
              <a:gd name="connsiteX3" fmla="*/ 0 w 8543290"/>
              <a:gd name="connsiteY3" fmla="*/ 1446550 h 1446550"/>
              <a:gd name="connsiteX4" fmla="*/ 0 w 8543290"/>
              <a:gd name="connsiteY4" fmla="*/ 0 h 14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290" h="1446550" fill="none" extrusionOk="0">
                <a:moveTo>
                  <a:pt x="0" y="0"/>
                </a:moveTo>
                <a:cubicBezTo>
                  <a:pt x="2013744" y="96728"/>
                  <a:pt x="7252112" y="131619"/>
                  <a:pt x="8543290" y="0"/>
                </a:cubicBezTo>
                <a:cubicBezTo>
                  <a:pt x="8505312" y="560298"/>
                  <a:pt x="8552327" y="833421"/>
                  <a:pt x="8543290" y="1446550"/>
                </a:cubicBezTo>
                <a:cubicBezTo>
                  <a:pt x="7572121" y="1573143"/>
                  <a:pt x="1492492" y="1344960"/>
                  <a:pt x="0" y="1446550"/>
                </a:cubicBezTo>
                <a:cubicBezTo>
                  <a:pt x="-82240" y="764660"/>
                  <a:pt x="115572" y="229566"/>
                  <a:pt x="0" y="0"/>
                </a:cubicBezTo>
                <a:close/>
              </a:path>
              <a:path w="8543290" h="1446550" stroke="0" extrusionOk="0">
                <a:moveTo>
                  <a:pt x="0" y="0"/>
                </a:moveTo>
                <a:cubicBezTo>
                  <a:pt x="2554797" y="16237"/>
                  <a:pt x="6342465" y="83365"/>
                  <a:pt x="8543290" y="0"/>
                </a:cubicBezTo>
                <a:cubicBezTo>
                  <a:pt x="8606796" y="578102"/>
                  <a:pt x="8416320" y="1083273"/>
                  <a:pt x="8543290" y="1446550"/>
                </a:cubicBezTo>
                <a:cubicBezTo>
                  <a:pt x="4603035" y="1279179"/>
                  <a:pt x="1384254" y="1425422"/>
                  <a:pt x="0" y="1446550"/>
                </a:cubicBezTo>
                <a:cubicBezTo>
                  <a:pt x="92740" y="968768"/>
                  <a:pt x="-64793" y="397430"/>
                  <a:pt x="0" y="0"/>
                </a:cubicBezTo>
                <a:close/>
              </a:path>
            </a:pathLst>
          </a:custGeom>
          <a:ln w="57150">
            <a:extLst>
              <a:ext uri="{C807C97D-BFC1-408E-A445-0C87EB9F89A2}">
                <ask:lineSketchStyleProps xmlns:ask="http://schemas.microsoft.com/office/drawing/2018/sketchyshapes" sd="1625319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Agency FB" panose="020B0503020202020204" pitchFamily="34" charset="0"/>
                <a:cs typeface="Arial"/>
              </a:rPr>
              <a:t>Multiseries con </a:t>
            </a:r>
            <a:r>
              <a:rPr lang="es-PE" sz="4400" b="1" dirty="0">
                <a:latin typeface="Agency FB" panose="020B0503020202020204" pitchFamily="34" charset="0"/>
                <a:cs typeface="Arial"/>
              </a:rPr>
              <a:t>HistGradientBoostingRegressor</a:t>
            </a:r>
            <a:r>
              <a:rPr lang="es-MX" sz="4400" b="1" dirty="0">
                <a:solidFill>
                  <a:schemeClr val="bg1"/>
                </a:solidFill>
                <a:latin typeface="Agency FB" panose="020B0503020202020204" pitchFamily="34" charset="0"/>
                <a:cs typeface="Arial"/>
              </a:rPr>
              <a:t>i</a:t>
            </a:r>
            <a:endParaRPr lang="es-PE" sz="4400" b="1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7560FA02-41A1-C1BE-C90E-CDF9B94D2BED}"/>
              </a:ext>
            </a:extLst>
          </p:cNvPr>
          <p:cNvSpPr/>
          <p:nvPr/>
        </p:nvSpPr>
        <p:spPr>
          <a:xfrm>
            <a:off x="17335851" y="2284836"/>
            <a:ext cx="952149" cy="952149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gency FB" panose="020B0503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7D29395-68C0-6C61-D674-86E5604B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033" y="4741616"/>
            <a:ext cx="9811651" cy="42368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EAF6218-75BC-EC36-D9D6-56065ABC7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16" y="4956694"/>
            <a:ext cx="7700573" cy="3348584"/>
          </a:xfrm>
          <a:prstGeom prst="rect">
            <a:avLst/>
          </a:prstGeom>
        </p:spPr>
      </p:pic>
      <p:grpSp>
        <p:nvGrpSpPr>
          <p:cNvPr id="27" name="Group 4">
            <a:extLst>
              <a:ext uri="{FF2B5EF4-FFF2-40B4-BE49-F238E27FC236}">
                <a16:creationId xmlns:a16="http://schemas.microsoft.com/office/drawing/2014/main" id="{192050C7-2850-66E7-71D0-37B1CAC55FC1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8961377A-82D4-D691-F112-622CF69CB157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FBC8941D-52E2-CB7B-B9AE-2A0CCC1122CA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3" name="TextBox 7">
                <a:extLst>
                  <a:ext uri="{FF2B5EF4-FFF2-40B4-BE49-F238E27FC236}">
                    <a16:creationId xmlns:a16="http://schemas.microsoft.com/office/drawing/2014/main" id="{1380FCD1-C6AF-D722-66FA-A78EF3CBAF2F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C25ACB85-881B-A5D7-17F7-2F0955F43B20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2697748-09CD-154E-6A3C-E1F7FBDDFCAC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FF41E682-A7B8-F8FA-A1AC-17D9B011F48C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34" name="TextBox 12">
            <a:extLst>
              <a:ext uri="{FF2B5EF4-FFF2-40B4-BE49-F238E27FC236}">
                <a16:creationId xmlns:a16="http://schemas.microsoft.com/office/drawing/2014/main" id="{A1A8DC51-864F-DD5A-0FB5-55EE45AE8F9E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PREDICTIVO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EC66AC8-DC63-6E45-9283-FBB72980B9FC}"/>
              </a:ext>
            </a:extLst>
          </p:cNvPr>
          <p:cNvSpPr txBox="1"/>
          <p:nvPr/>
        </p:nvSpPr>
        <p:spPr>
          <a:xfrm>
            <a:off x="12095632" y="9001661"/>
            <a:ext cx="295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002060"/>
                </a:solidFill>
                <a:latin typeface="Agency FB" panose="020B0503020202020204" pitchFamily="34" charset="0"/>
                <a:cs typeface="Arial"/>
              </a:rPr>
              <a:t>45,000 MAE</a:t>
            </a:r>
            <a:endParaRPr lang="es-PE" sz="4800" b="1" dirty="0">
              <a:solidFill>
                <a:srgbClr val="002060"/>
              </a:solidFill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6AC596-DCAF-1D70-C696-762AD447A949}"/>
              </a:ext>
            </a:extLst>
          </p:cNvPr>
          <p:cNvSpPr txBox="1"/>
          <p:nvPr/>
        </p:nvSpPr>
        <p:spPr>
          <a:xfrm>
            <a:off x="2498141" y="8937049"/>
            <a:ext cx="295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002060"/>
                </a:solidFill>
                <a:latin typeface="Agency FB" panose="020B0503020202020204" pitchFamily="34" charset="0"/>
                <a:cs typeface="Arial"/>
              </a:rPr>
              <a:t>52,000 MAE</a:t>
            </a:r>
            <a:endParaRPr lang="es-PE" sz="4800" b="1" dirty="0">
              <a:solidFill>
                <a:srgbClr val="002060"/>
              </a:solidFill>
              <a:latin typeface="Agency FB" panose="020B05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27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C9D72E-6806-6A40-F272-F7A0D8B8413D}"/>
              </a:ext>
            </a:extLst>
          </p:cNvPr>
          <p:cNvSpPr txBox="1"/>
          <p:nvPr/>
        </p:nvSpPr>
        <p:spPr>
          <a:xfrm>
            <a:off x="4569844" y="3105910"/>
            <a:ext cx="9171062" cy="830997"/>
          </a:xfrm>
          <a:custGeom>
            <a:avLst/>
            <a:gdLst>
              <a:gd name="connsiteX0" fmla="*/ 0 w 9171062"/>
              <a:gd name="connsiteY0" fmla="*/ 0 h 830997"/>
              <a:gd name="connsiteX1" fmla="*/ 9171062 w 9171062"/>
              <a:gd name="connsiteY1" fmla="*/ 0 h 830997"/>
              <a:gd name="connsiteX2" fmla="*/ 9171062 w 9171062"/>
              <a:gd name="connsiteY2" fmla="*/ 830997 h 830997"/>
              <a:gd name="connsiteX3" fmla="*/ 0 w 9171062"/>
              <a:gd name="connsiteY3" fmla="*/ 830997 h 830997"/>
              <a:gd name="connsiteX4" fmla="*/ 0 w 9171062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062" h="830997" fill="none" extrusionOk="0">
                <a:moveTo>
                  <a:pt x="0" y="0"/>
                </a:moveTo>
                <a:cubicBezTo>
                  <a:pt x="2547652" y="96728"/>
                  <a:pt x="7875513" y="131619"/>
                  <a:pt x="9171062" y="0"/>
                </a:cubicBezTo>
                <a:cubicBezTo>
                  <a:pt x="9133904" y="165021"/>
                  <a:pt x="9191544" y="437035"/>
                  <a:pt x="9171062" y="830997"/>
                </a:cubicBezTo>
                <a:cubicBezTo>
                  <a:pt x="6724959" y="957590"/>
                  <a:pt x="3876185" y="729407"/>
                  <a:pt x="0" y="830997"/>
                </a:cubicBezTo>
                <a:cubicBezTo>
                  <a:pt x="-38155" y="668190"/>
                  <a:pt x="-17594" y="110237"/>
                  <a:pt x="0" y="0"/>
                </a:cubicBezTo>
                <a:close/>
              </a:path>
              <a:path w="9171062" h="830997" stroke="0" extrusionOk="0">
                <a:moveTo>
                  <a:pt x="0" y="0"/>
                </a:moveTo>
                <a:cubicBezTo>
                  <a:pt x="2894766" y="16237"/>
                  <a:pt x="6984529" y="83365"/>
                  <a:pt x="9171062" y="0"/>
                </a:cubicBezTo>
                <a:cubicBezTo>
                  <a:pt x="9107232" y="106295"/>
                  <a:pt x="9133716" y="547651"/>
                  <a:pt x="9171062" y="830997"/>
                </a:cubicBezTo>
                <a:cubicBezTo>
                  <a:pt x="4879651" y="663626"/>
                  <a:pt x="4467814" y="809869"/>
                  <a:pt x="0" y="830997"/>
                </a:cubicBezTo>
                <a:cubicBezTo>
                  <a:pt x="42694" y="516945"/>
                  <a:pt x="56429" y="200933"/>
                  <a:pt x="0" y="0"/>
                </a:cubicBezTo>
                <a:close/>
              </a:path>
            </a:pathLst>
          </a:custGeom>
          <a:ln w="57150">
            <a:extLst>
              <a:ext uri="{C807C97D-BFC1-408E-A445-0C87EB9F89A2}">
                <ask:lineSketchStyleProps xmlns:ask="http://schemas.microsoft.com/office/drawing/2018/sketchyshapes" sd="1625319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Agency FB" panose="020B0503020202020204" pitchFamily="34" charset="0"/>
                <a:cs typeface="Arial"/>
              </a:rPr>
              <a:t>Series individuales vs Multiseries globales</a:t>
            </a:r>
            <a:endParaRPr lang="es-PE" sz="2800" b="1" dirty="0"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FCC223F-FA18-F643-6052-9CDC0EB99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4" y="5143500"/>
            <a:ext cx="9171062" cy="3607665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50082BA7-EDEA-121A-A214-892D6E0B1805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D6376E15-C95A-B8C1-CA6E-D4745135F840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F0C947C6-00FB-D175-C3EA-0D3CFE136951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46E57BCE-63BC-0D6C-8402-37B809C6F365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749A7556-33E3-34E9-E5FE-AAB90B325BC9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5FB74BC-075A-7444-A83B-3CAE79D6E3AA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9A30B8D-DFF2-3951-CFCF-741C1C306DA4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120A1458-D153-5812-C528-C3CA011508FC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PREDICTIVO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ECCD0A3-DCDE-33D4-DF74-901EB7AB2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085" y="5364135"/>
            <a:ext cx="7774911" cy="31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271736" y="46399"/>
            <a:ext cx="8088264" cy="2295985"/>
            <a:chOff x="1147017" y="-537663"/>
            <a:chExt cx="13217671" cy="3752050"/>
          </a:xfrm>
        </p:grpSpPr>
        <p:sp>
          <p:nvSpPr>
            <p:cNvPr id="7" name="TextBox 7"/>
            <p:cNvSpPr txBox="1"/>
            <p:nvPr/>
          </p:nvSpPr>
          <p:spPr>
            <a:xfrm>
              <a:off x="1147017" y="-537663"/>
              <a:ext cx="12584115" cy="3144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gency FB" panose="020B0503020202020204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80573" y="70289"/>
              <a:ext cx="12584115" cy="3144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gency FB" panose="020B0503020202020204" pitchFamily="34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56DD082-1DA9-F6ED-FAA6-CA6C37E75777}"/>
              </a:ext>
            </a:extLst>
          </p:cNvPr>
          <p:cNvSpPr txBox="1"/>
          <p:nvPr/>
        </p:nvSpPr>
        <p:spPr>
          <a:xfrm>
            <a:off x="1314120" y="4443768"/>
            <a:ext cx="304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Función objetivo</a:t>
            </a:r>
            <a:endParaRPr lang="es-PE" sz="36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61D6C5-0D41-BCF6-E333-6407A7463B05}"/>
              </a:ext>
            </a:extLst>
          </p:cNvPr>
          <p:cNvSpPr txBox="1"/>
          <p:nvPr/>
        </p:nvSpPr>
        <p:spPr>
          <a:xfrm>
            <a:off x="7171536" y="4377758"/>
            <a:ext cx="304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Variables de decisión</a:t>
            </a:r>
            <a:endParaRPr lang="es-PE" sz="36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03071D-5E71-D327-0CDA-B9DEAA5BD6B3}"/>
              </a:ext>
            </a:extLst>
          </p:cNvPr>
          <p:cNvSpPr txBox="1"/>
          <p:nvPr/>
        </p:nvSpPr>
        <p:spPr>
          <a:xfrm>
            <a:off x="13286485" y="4538311"/>
            <a:ext cx="304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Restricciones</a:t>
            </a:r>
            <a:endParaRPr lang="es-PE" sz="36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568C7C97-DDDF-0E50-C4CC-21F6AB23FDA4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713282AB-B0F2-DE56-FFEA-683DDC42627A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AB7327C-B3F8-1CD7-58C6-146BB0ABF1C0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8C24041C-309E-C671-9D87-40F17E6BB675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0F57EA9D-3100-654B-7555-B3EAA940973D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EA8107F4-9C82-A74F-D9DE-D1DF6A16B00D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8" name="TextBox 10">
                <a:extLst>
                  <a:ext uri="{FF2B5EF4-FFF2-40B4-BE49-F238E27FC236}">
                    <a16:creationId xmlns:a16="http://schemas.microsoft.com/office/drawing/2014/main" id="{B3B817F0-541B-9C0A-8870-1F92644C4AA4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31" name="TextBox 12">
            <a:extLst>
              <a:ext uri="{FF2B5EF4-FFF2-40B4-BE49-F238E27FC236}">
                <a16:creationId xmlns:a16="http://schemas.microsoft.com/office/drawing/2014/main" id="{1A580813-6A3F-B4E4-7250-56B1C16F018C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OPTIMIZACIÓN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FF77477-F77C-2B11-2E5A-8D0699E75C9B}"/>
              </a:ext>
            </a:extLst>
          </p:cNvPr>
          <p:cNvSpPr txBox="1"/>
          <p:nvPr/>
        </p:nvSpPr>
        <p:spPr>
          <a:xfrm>
            <a:off x="4854736" y="2878060"/>
            <a:ext cx="9171062" cy="830997"/>
          </a:xfrm>
          <a:custGeom>
            <a:avLst/>
            <a:gdLst>
              <a:gd name="connsiteX0" fmla="*/ 0 w 9171062"/>
              <a:gd name="connsiteY0" fmla="*/ 0 h 830997"/>
              <a:gd name="connsiteX1" fmla="*/ 9171062 w 9171062"/>
              <a:gd name="connsiteY1" fmla="*/ 0 h 830997"/>
              <a:gd name="connsiteX2" fmla="*/ 9171062 w 9171062"/>
              <a:gd name="connsiteY2" fmla="*/ 830997 h 830997"/>
              <a:gd name="connsiteX3" fmla="*/ 0 w 9171062"/>
              <a:gd name="connsiteY3" fmla="*/ 830997 h 830997"/>
              <a:gd name="connsiteX4" fmla="*/ 0 w 9171062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062" h="830997" fill="none" extrusionOk="0">
                <a:moveTo>
                  <a:pt x="0" y="0"/>
                </a:moveTo>
                <a:cubicBezTo>
                  <a:pt x="2547652" y="96728"/>
                  <a:pt x="7875513" y="131619"/>
                  <a:pt x="9171062" y="0"/>
                </a:cubicBezTo>
                <a:cubicBezTo>
                  <a:pt x="9133904" y="165021"/>
                  <a:pt x="9191544" y="437035"/>
                  <a:pt x="9171062" y="830997"/>
                </a:cubicBezTo>
                <a:cubicBezTo>
                  <a:pt x="6724959" y="957590"/>
                  <a:pt x="3876185" y="729407"/>
                  <a:pt x="0" y="830997"/>
                </a:cubicBezTo>
                <a:cubicBezTo>
                  <a:pt x="-38155" y="668190"/>
                  <a:pt x="-17594" y="110237"/>
                  <a:pt x="0" y="0"/>
                </a:cubicBezTo>
                <a:close/>
              </a:path>
              <a:path w="9171062" h="830997" stroke="0" extrusionOk="0">
                <a:moveTo>
                  <a:pt x="0" y="0"/>
                </a:moveTo>
                <a:cubicBezTo>
                  <a:pt x="2894766" y="16237"/>
                  <a:pt x="6984529" y="83365"/>
                  <a:pt x="9171062" y="0"/>
                </a:cubicBezTo>
                <a:cubicBezTo>
                  <a:pt x="9107232" y="106295"/>
                  <a:pt x="9133716" y="547651"/>
                  <a:pt x="9171062" y="830997"/>
                </a:cubicBezTo>
                <a:cubicBezTo>
                  <a:pt x="4879651" y="663626"/>
                  <a:pt x="4467814" y="809869"/>
                  <a:pt x="0" y="830997"/>
                </a:cubicBezTo>
                <a:cubicBezTo>
                  <a:pt x="42694" y="516945"/>
                  <a:pt x="56429" y="200933"/>
                  <a:pt x="0" y="0"/>
                </a:cubicBezTo>
                <a:close/>
              </a:path>
            </a:pathLst>
          </a:custGeom>
          <a:ln w="57150">
            <a:extLst>
              <a:ext uri="{C807C97D-BFC1-408E-A445-0C87EB9F89A2}">
                <ask:lineSketchStyleProps xmlns:ask="http://schemas.microsoft.com/office/drawing/2018/sketchyshapes" sd="1625319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Agency FB" panose="020B0503020202020204" pitchFamily="34" charset="0"/>
                <a:cs typeface="Arial"/>
              </a:rPr>
              <a:t>Programación lineal</a:t>
            </a:r>
            <a:endParaRPr lang="es-PE" sz="2800" b="1" dirty="0">
              <a:latin typeface="Agency FB" panose="020B0503020202020204" pitchFamily="34" charset="0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478B337-5522-5022-67C5-5561A3576AA0}"/>
                  </a:ext>
                </a:extLst>
              </p:cNvPr>
              <p:cNvSpPr txBox="1"/>
              <p:nvPr/>
            </p:nvSpPr>
            <p:spPr>
              <a:xfrm>
                <a:off x="213504" y="5683674"/>
                <a:ext cx="5241612" cy="2425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𝑀𝑖𝑛𝑖𝑚𝑖𝑧𝑎𝑟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𝑐𝑜𝑠𝑡𝑜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𝑡𝑎𝑠</m:t>
                              </m:r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PE" sz="32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478B337-5522-5022-67C5-5561A3576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5683674"/>
                <a:ext cx="5241612" cy="2425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72A92A9-5C1C-7851-37D4-98D77C87443F}"/>
                  </a:ext>
                </a:extLst>
              </p:cNvPr>
              <p:cNvSpPr txBox="1"/>
              <p:nvPr/>
            </p:nvSpPr>
            <p:spPr>
              <a:xfrm>
                <a:off x="7171536" y="6047148"/>
                <a:ext cx="3603464" cy="2501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32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s-PE" sz="32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</a:rPr>
                      <m:t>Cantidad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</a:rPr>
                      <m:t>dinero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sz="3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abastecer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en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dia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en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200">
                          <a:latin typeface="Cambria Math" panose="02040503050406030204" pitchFamily="18" charset="0"/>
                        </a:rPr>
                        <m:t>cajero</m:t>
                      </m:r>
                      <m:r>
                        <a:rPr lang="es-MX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PE" sz="3200" dirty="0"/>
              </a:p>
              <a:p>
                <a:pPr/>
                <a:endParaRPr lang="es-PE" sz="3200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72A92A9-5C1C-7851-37D4-98D77C87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36" y="6047148"/>
                <a:ext cx="3603464" cy="2501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CA1A9DF-E27E-2ED2-3E00-3BBCC7095351}"/>
                  </a:ext>
                </a:extLst>
              </p:cNvPr>
              <p:cNvSpPr txBox="1"/>
              <p:nvPr/>
            </p:nvSpPr>
            <p:spPr>
              <a:xfrm>
                <a:off x="11239499" y="5772845"/>
                <a:ext cx="7134353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𝑆𝑎𝑙𝑑𝑜𝐹𝑖𝑛𝑎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𝑐𝑎𝑝𝑎𝑐𝑖𝑑𝑎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=1…700,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=1…7</m:t>
                      </m:r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CA1A9DF-E27E-2ED2-3E00-3BBCC709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9" y="5772845"/>
                <a:ext cx="7134353" cy="332463"/>
              </a:xfrm>
              <a:prstGeom prst="rect">
                <a:avLst/>
              </a:prstGeom>
              <a:blipFill>
                <a:blip r:embed="rId6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B075F4-2FF6-C928-0447-DF7A2AE59409}"/>
                  </a:ext>
                </a:extLst>
              </p:cNvPr>
              <p:cNvSpPr txBox="1"/>
              <p:nvPr/>
            </p:nvSpPr>
            <p:spPr>
              <a:xfrm>
                <a:off x="11506200" y="6367081"/>
                <a:ext cx="6600953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𝑆𝑎𝑙𝑑𝑜𝐹𝑖𝑛𝑎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𝑐𝑎𝑝𝑎𝑐𝑖𝑑𝑎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=1…700,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=1…7 </m:t>
                      </m:r>
                    </m:oMath>
                  </m:oMathPara>
                </a14:m>
                <a:endParaRPr lang="es-PE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B075F4-2FF6-C928-0447-DF7A2AE5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200" y="6367081"/>
                <a:ext cx="6600953" cy="332463"/>
              </a:xfrm>
              <a:prstGeom prst="rect">
                <a:avLst/>
              </a:prstGeom>
              <a:blipFill>
                <a:blip r:embed="rId7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60D0BEC-6629-9A49-BEB3-4F1A61C9FB0D}"/>
                  </a:ext>
                </a:extLst>
              </p:cNvPr>
              <p:cNvSpPr txBox="1"/>
              <p:nvPr/>
            </p:nvSpPr>
            <p:spPr>
              <a:xfrm>
                <a:off x="11239499" y="7225998"/>
                <a:ext cx="6600953" cy="1549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𝑡𝑖𝑝</m:t>
                              </m:r>
                              <m:sSub>
                                <m:sSub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={1,3,5}</m:t>
                              </m:r>
                            </m:e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𝑡𝑖𝑝</m:t>
                              </m:r>
                              <m:sSub>
                                <m:sSub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s-MX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={1,2,4}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sz="2800" dirty="0"/>
              </a:p>
              <a:p>
                <a:endParaRPr lang="es-PE" sz="2800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60D0BEC-6629-9A49-BEB3-4F1A61C9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9" y="7225998"/>
                <a:ext cx="6600953" cy="15499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9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2141625" y="-117834"/>
            <a:ext cx="6788400" cy="2299347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75275" y="191090"/>
            <a:ext cx="6709486" cy="2272618"/>
          </a:xfrm>
          <a:custGeom>
            <a:avLst/>
            <a:gdLst/>
            <a:ahLst/>
            <a:cxnLst/>
            <a:rect l="l" t="t" r="r" b="b"/>
            <a:pathLst>
              <a:path w="8223375" h="2785398">
                <a:moveTo>
                  <a:pt x="0" y="0"/>
                </a:moveTo>
                <a:lnTo>
                  <a:pt x="8223376" y="0"/>
                </a:lnTo>
                <a:lnTo>
                  <a:pt x="8223376" y="2785398"/>
                </a:lnTo>
                <a:lnTo>
                  <a:pt x="0" y="278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271736" y="46399"/>
            <a:ext cx="8088264" cy="2295985"/>
            <a:chOff x="1147017" y="-537663"/>
            <a:chExt cx="13217671" cy="3752050"/>
          </a:xfrm>
        </p:grpSpPr>
        <p:sp>
          <p:nvSpPr>
            <p:cNvPr id="7" name="TextBox 7"/>
            <p:cNvSpPr txBox="1"/>
            <p:nvPr/>
          </p:nvSpPr>
          <p:spPr>
            <a:xfrm>
              <a:off x="1147017" y="-537663"/>
              <a:ext cx="12584115" cy="3144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gency FB" panose="020B0503020202020204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80573" y="70289"/>
              <a:ext cx="12584115" cy="3144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gency FB" panose="020B0503020202020204" pitchFamily="34" charset="0"/>
              </a:endParaRP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568C7C97-DDDF-0E50-C4CC-21F6AB23FDA4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713282AB-B0F2-DE56-FFEA-683DDC42627A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AB7327C-B3F8-1CD7-58C6-146BB0ABF1C0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8C24041C-309E-C671-9D87-40F17E6BB675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0F57EA9D-3100-654B-7555-B3EAA940973D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EA8107F4-9C82-A74F-D9DE-D1DF6A16B00D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8" name="TextBox 10">
                <a:extLst>
                  <a:ext uri="{FF2B5EF4-FFF2-40B4-BE49-F238E27FC236}">
                    <a16:creationId xmlns:a16="http://schemas.microsoft.com/office/drawing/2014/main" id="{B3B817F0-541B-9C0A-8870-1F92644C4AA4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31" name="TextBox 12">
            <a:extLst>
              <a:ext uri="{FF2B5EF4-FFF2-40B4-BE49-F238E27FC236}">
                <a16:creationId xmlns:a16="http://schemas.microsoft.com/office/drawing/2014/main" id="{1A580813-6A3F-B4E4-7250-56B1C16F018C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OPTIMIZACIÓN</a:t>
            </a:r>
          </a:p>
        </p:txBody>
      </p:sp>
    </p:spTree>
    <p:extLst>
      <p:ext uri="{BB962C8B-B14F-4D97-AF65-F5344CB8AC3E}">
        <p14:creationId xmlns:p14="http://schemas.microsoft.com/office/powerpoint/2010/main" val="4929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DABF254E-D6F2-3A1A-9BB7-701C6216616E}"/>
              </a:ext>
            </a:extLst>
          </p:cNvPr>
          <p:cNvSpPr/>
          <p:nvPr/>
        </p:nvSpPr>
        <p:spPr>
          <a:xfrm>
            <a:off x="13674202" y="3425066"/>
            <a:ext cx="2788920" cy="2788920"/>
          </a:xfrm>
          <a:prstGeom prst="mathMultiply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1052201" y="7450406"/>
            <a:ext cx="8320095" cy="2818158"/>
          </a:xfrm>
          <a:custGeom>
            <a:avLst/>
            <a:gdLst/>
            <a:ahLst/>
            <a:cxnLst/>
            <a:rect l="l" t="t" r="r" b="b"/>
            <a:pathLst>
              <a:path w="8320095" h="2818158">
                <a:moveTo>
                  <a:pt x="0" y="0"/>
                </a:moveTo>
                <a:lnTo>
                  <a:pt x="8320094" y="0"/>
                </a:lnTo>
                <a:lnTo>
                  <a:pt x="8320094" y="2818158"/>
                </a:lnTo>
                <a:lnTo>
                  <a:pt x="0" y="2818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latin typeface="Agency FB" panose="020B0503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BD9F3C-FC94-3B26-02AD-AF86D558BC11}"/>
              </a:ext>
            </a:extLst>
          </p:cNvPr>
          <p:cNvSpPr txBox="1"/>
          <p:nvPr/>
        </p:nvSpPr>
        <p:spPr>
          <a:xfrm>
            <a:off x="13685088" y="4296230"/>
            <a:ext cx="278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Agency FB" panose="020B0503020202020204" pitchFamily="34" charset="0"/>
              </a:rPr>
              <a:t>Programación Dinámica</a:t>
            </a:r>
            <a:endParaRPr lang="es-PE" sz="3600" b="1" dirty="0">
              <a:latin typeface="Agency FB" panose="020B0503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6603D18-FD16-FB14-3127-7A29893D1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56"/>
          <a:stretch/>
        </p:blipFill>
        <p:spPr>
          <a:xfrm>
            <a:off x="1005494" y="3213513"/>
            <a:ext cx="11317783" cy="304908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D9513E1-E55B-8F49-EB28-BAE20B1A7009}"/>
              </a:ext>
            </a:extLst>
          </p:cNvPr>
          <p:cNvSpPr txBox="1"/>
          <p:nvPr/>
        </p:nvSpPr>
        <p:spPr>
          <a:xfrm>
            <a:off x="570045" y="7895236"/>
            <a:ext cx="3207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atin typeface="Agency FB" panose="020B0503020202020204" pitchFamily="34" charset="0"/>
              </a:rPr>
              <a:t>Programación </a:t>
            </a:r>
          </a:p>
          <a:p>
            <a:pPr algn="ctr"/>
            <a:r>
              <a:rPr lang="es-MX" sz="4000" b="1" dirty="0">
                <a:latin typeface="Agency FB" panose="020B0503020202020204" pitchFamily="34" charset="0"/>
              </a:rPr>
              <a:t>Restringida</a:t>
            </a:r>
            <a:endParaRPr lang="es-PE" sz="4000" b="1" dirty="0">
              <a:latin typeface="Agency FB" panose="020B0503020202020204" pitchFamily="34" charset="0"/>
            </a:endParaRP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BAA8BEB6-5EE2-4C77-55CE-DB7E43A9F2B2}"/>
              </a:ext>
            </a:extLst>
          </p:cNvPr>
          <p:cNvGrpSpPr/>
          <p:nvPr/>
        </p:nvGrpSpPr>
        <p:grpSpPr>
          <a:xfrm>
            <a:off x="4569844" y="375410"/>
            <a:ext cx="9492049" cy="1966974"/>
            <a:chOff x="0" y="0"/>
            <a:chExt cx="15511707" cy="3214387"/>
          </a:xfrm>
        </p:grpSpPr>
        <p:grpSp>
          <p:nvGrpSpPr>
            <p:cNvPr id="22" name="Group 5">
              <a:extLst>
                <a:ext uri="{FF2B5EF4-FFF2-40B4-BE49-F238E27FC236}">
                  <a16:creationId xmlns:a16="http://schemas.microsoft.com/office/drawing/2014/main" id="{1BFCE1B9-BE23-974A-2626-E8BAC686468C}"/>
                </a:ext>
              </a:extLst>
            </p:cNvPr>
            <p:cNvGrpSpPr/>
            <p:nvPr/>
          </p:nvGrpSpPr>
          <p:grpSpPr>
            <a:xfrm>
              <a:off x="0" y="0"/>
              <a:ext cx="14878151" cy="2606435"/>
              <a:chOff x="0" y="0"/>
              <a:chExt cx="1317870" cy="230872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DD79363-8FA2-425E-66B6-B7BBA300F95B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F8C69B3A-3226-6D5D-E472-B7F90C207717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FCD448AC-3942-DECB-908A-6C4BB615FCE5}"/>
                </a:ext>
              </a:extLst>
            </p:cNvPr>
            <p:cNvGrpSpPr/>
            <p:nvPr/>
          </p:nvGrpSpPr>
          <p:grpSpPr>
            <a:xfrm>
              <a:off x="633556" y="607952"/>
              <a:ext cx="14878151" cy="2606435"/>
              <a:chOff x="0" y="0"/>
              <a:chExt cx="1317870" cy="230872"/>
            </a:xfrm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616CA0DF-EEDF-1BC4-7729-B60453AC1A04}"/>
                  </a:ext>
                </a:extLst>
              </p:cNvPr>
              <p:cNvSpPr/>
              <p:nvPr/>
            </p:nvSpPr>
            <p:spPr>
              <a:xfrm>
                <a:off x="0" y="0"/>
                <a:ext cx="1317870" cy="230872"/>
              </a:xfrm>
              <a:custGeom>
                <a:avLst/>
                <a:gdLst/>
                <a:ahLst/>
                <a:cxnLst/>
                <a:rect l="l" t="t" r="r" b="b"/>
                <a:pathLst>
                  <a:path w="1317870" h="230872">
                    <a:moveTo>
                      <a:pt x="203200" y="0"/>
                    </a:moveTo>
                    <a:lnTo>
                      <a:pt x="1317870" y="0"/>
                    </a:lnTo>
                    <a:lnTo>
                      <a:pt x="1114670" y="230872"/>
                    </a:lnTo>
                    <a:lnTo>
                      <a:pt x="0" y="23087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s-PE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5" name="TextBox 10">
                <a:extLst>
                  <a:ext uri="{FF2B5EF4-FFF2-40B4-BE49-F238E27FC236}">
                    <a16:creationId xmlns:a16="http://schemas.microsoft.com/office/drawing/2014/main" id="{FB0BAB19-D44E-0D42-94EC-7C373FB96ABA}"/>
                  </a:ext>
                </a:extLst>
              </p:cNvPr>
              <p:cNvSpPr txBox="1"/>
              <p:nvPr/>
            </p:nvSpPr>
            <p:spPr>
              <a:xfrm>
                <a:off x="101600" y="-47625"/>
                <a:ext cx="1114670" cy="278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8" name="TextBox 12">
            <a:extLst>
              <a:ext uri="{FF2B5EF4-FFF2-40B4-BE49-F238E27FC236}">
                <a16:creationId xmlns:a16="http://schemas.microsoft.com/office/drawing/2014/main" id="{B6F7EB50-C86D-CABE-3771-0A6333F9A163}"/>
              </a:ext>
            </a:extLst>
          </p:cNvPr>
          <p:cNvSpPr txBox="1"/>
          <p:nvPr/>
        </p:nvSpPr>
        <p:spPr>
          <a:xfrm>
            <a:off x="6313359" y="825817"/>
            <a:ext cx="6788400" cy="10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000000"/>
                </a:solidFill>
                <a:latin typeface="Agency FB" panose="020B0503020202020204" pitchFamily="34" charset="0"/>
                <a:ea typeface="Alatsi"/>
                <a:cs typeface="Alatsi"/>
                <a:sym typeface="Alatsi"/>
              </a:rPr>
              <a:t>MODELO OPTIMIZACIÓN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03093A-D60D-0544-386B-7A9408B48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073" y="7499021"/>
            <a:ext cx="12945916" cy="2160261"/>
          </a:xfrm>
          <a:prstGeom prst="rect">
            <a:avLst/>
          </a:prstGeom>
        </p:spPr>
      </p:pic>
      <p:sp>
        <p:nvSpPr>
          <p:cNvPr id="31" name="Signo más 30">
            <a:extLst>
              <a:ext uri="{FF2B5EF4-FFF2-40B4-BE49-F238E27FC236}">
                <a16:creationId xmlns:a16="http://schemas.microsoft.com/office/drawing/2014/main" id="{CC1A1B5A-A59C-EE3E-1C1E-AFBD47E1B7D4}"/>
              </a:ext>
            </a:extLst>
          </p:cNvPr>
          <p:cNvSpPr/>
          <p:nvPr/>
        </p:nvSpPr>
        <p:spPr>
          <a:xfrm>
            <a:off x="3210833" y="7486156"/>
            <a:ext cx="952149" cy="952149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242</Words>
  <Application>Microsoft Office PowerPoint</Application>
  <PresentationFormat>Personalizado</PresentationFormat>
  <Paragraphs>52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Cambria Math</vt:lpstr>
      <vt:lpstr>Arial</vt:lpstr>
      <vt:lpstr>Agency FB</vt:lpstr>
      <vt:lpstr>Calibri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TDP TP</dc:title>
  <dc:creator>HP</dc:creator>
  <cp:lastModifiedBy>Renzo Espíritu</cp:lastModifiedBy>
  <cp:revision>5</cp:revision>
  <dcterms:created xsi:type="dcterms:W3CDTF">2006-08-16T00:00:00Z</dcterms:created>
  <dcterms:modified xsi:type="dcterms:W3CDTF">2024-09-28T17:07:42Z</dcterms:modified>
  <dc:identifier>DAGRnRNpqSU</dc:identifier>
</cp:coreProperties>
</file>