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9144000"/>
  <p:notesSz cx="6858000" cy="9144000"/>
  <p:embeddedFontLst>
    <p:embeddedFont>
      <p:font typeface="Libre Franklin"/>
      <p:regular r:id="rId48"/>
      <p:bold r:id="rId49"/>
      <p:italic r:id="rId50"/>
      <p:boldItalic r:id="rId51"/>
    </p:embeddedFont>
    <p:embeddedFont>
      <p:font typeface="Libre Baskerville"/>
      <p:regular r:id="rId52"/>
      <p:bold r:id="rId53"/>
      <p: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hzxN/lffo+qwrkkqJPECDzmt9a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ibreFranklin-regular.fntdata"/><Relationship Id="rId47" Type="http://schemas.openxmlformats.org/officeDocument/2006/relationships/slide" Target="slides/slide42.xml"/><Relationship Id="rId49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ibreFranklin-boldItalic.fntdata"/><Relationship Id="rId50" Type="http://schemas.openxmlformats.org/officeDocument/2006/relationships/font" Target="fonts/LibreFranklin-italic.fntdata"/><Relationship Id="rId53" Type="http://schemas.openxmlformats.org/officeDocument/2006/relationships/font" Target="fonts/LibreBaskerville-bold.fntdata"/><Relationship Id="rId52" Type="http://schemas.openxmlformats.org/officeDocument/2006/relationships/font" Target="fonts/LibreBaskerville-regular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LibreBaskervill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" name="Google Shape;15;p4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44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7" name="Google Shape;17;p4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20" name="Google Shape;20;p44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1" name="Google Shape;21;p44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BFC9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44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44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3"/>
          <p:cNvSpPr txBox="1"/>
          <p:nvPr>
            <p:ph idx="1" type="body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5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4"/>
          <p:cNvSpPr txBox="1"/>
          <p:nvPr>
            <p:ph type="title"/>
          </p:nvPr>
        </p:nvSpPr>
        <p:spPr>
          <a:xfrm rot="5400000">
            <a:off x="4709478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4"/>
          <p:cNvSpPr txBox="1"/>
          <p:nvPr>
            <p:ph idx="1" type="body"/>
          </p:nvPr>
        </p:nvSpPr>
        <p:spPr>
          <a:xfrm rot="5400000">
            <a:off x="7699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4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4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4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5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29" name="Google Shape;29;p45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blipFill rotWithShape="1">
          <a:blip r:embed="rId2">
            <a:alphaModFix/>
          </a:blip>
          <a:tile algn="tl" flip="none" tx="0" sx="55000" ty="0" sy="55000"/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" name="Google Shape;32;p46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fmla="val 4929" name="adj"/>
            </a:avLst>
          </a:prstGeom>
          <a:blipFill rotWithShape="1">
            <a:blip r:embed="rId2">
              <a:alphaModFix/>
            </a:blip>
            <a:tile algn="tl" flip="none" tx="0" sx="55000" ty="0" sy="55000"/>
          </a:blip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" name="Google Shape;33;p46"/>
          <p:cNvSpPr txBox="1"/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" type="body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6"/>
          <p:cNvSpPr txBox="1"/>
          <p:nvPr>
            <p:ph idx="11" type="ftr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6"/>
          <p:cNvSpPr/>
          <p:nvPr/>
        </p:nvSpPr>
        <p:spPr>
          <a:xfrm flipH="1" rot="10800000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46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BFC9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46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0" name="Google Shape;40;p46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7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7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47"/>
          <p:cNvSpPr txBox="1"/>
          <p:nvPr>
            <p:ph idx="2" type="body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8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8"/>
          <p:cNvSpPr txBox="1"/>
          <p:nvPr>
            <p:ph idx="1" type="body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2" type="body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2040"/>
              <a:buNone/>
              <a:defRPr b="1" sz="2400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b="1" sz="16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8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8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8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55" name="Google Shape;55;p48"/>
          <p:cNvSpPr txBox="1"/>
          <p:nvPr>
            <p:ph idx="3" type="body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4" type="body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9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9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9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0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8" name="Google Shape;68;p5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" name="Google Shape;69;p51"/>
          <p:cNvSpPr txBox="1"/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1" type="body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indent="-228600" lvl="1" marL="9144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1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74" name="Google Shape;74;p51"/>
          <p:cNvSpPr txBox="1"/>
          <p:nvPr>
            <p:ph idx="2" type="body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indent="-325755" lvl="1" marL="9144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indent="-325755" lvl="2" marL="1371600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indent="-320039" lvl="3" marL="1828800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indent="-342900" lvl="4" marL="22860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2"/>
          <p:cNvSpPr txBox="1"/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b="0"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" type="body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indent="-293369" lvl="1" marL="914400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82575" lvl="2" marL="1371600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indent="-274319" lvl="3" marL="1828800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indent="-285750" lvl="4" marL="22860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indent="-342900" lvl="5" marL="27432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2"/>
          <p:cNvSpPr txBox="1"/>
          <p:nvPr>
            <p:ph idx="11" type="ftr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/>
          <p:nvPr>
            <p:ph idx="12" type="sldNum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  <p:sp>
        <p:nvSpPr>
          <p:cNvPr id="81" name="Google Shape;81;p52"/>
          <p:cNvSpPr/>
          <p:nvPr/>
        </p:nvSpPr>
        <p:spPr>
          <a:xfrm flipH="1" rot="10800000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" name="Google Shape;82;p52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BFC9D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" name="Google Shape;83;p5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" name="Google Shape;84;p52"/>
          <p:cNvSpPr/>
          <p:nvPr>
            <p:ph idx="2" type="pic"/>
          </p:nvPr>
        </p:nvSpPr>
        <p:spPr>
          <a:xfrm>
            <a:off x="68308" y="66675"/>
            <a:ext cx="9001873" cy="4581525"/>
          </a:xfrm>
          <a:prstGeom prst="round2SameRect">
            <a:avLst>
              <a:gd fmla="val 7101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43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fmla="val 4929" name="adj"/>
            </a:avLst>
          </a:prstGeom>
          <a:solidFill>
            <a:schemeClr val="lt1"/>
          </a:solidFill>
          <a:ln cap="sq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43"/>
          <p:cNvSpPr txBox="1"/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b="0" i="0" sz="4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43"/>
          <p:cNvSpPr txBox="1"/>
          <p:nvPr>
            <p:ph idx="1" type="body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935" lvl="0" marL="457200" marR="0" rtl="0" algn="l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indent="-358140" lvl="1" marL="914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indent="-336550" lvl="2" marL="1371600" marR="0" rtl="0" algn="l">
              <a:spcBef>
                <a:spcPts val="370"/>
              </a:spcBef>
              <a:spcAft>
                <a:spcPts val="0"/>
              </a:spcAft>
              <a:buClr>
                <a:srgbClr val="BFC9D2"/>
              </a:buClr>
              <a:buSzPts val="17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indent="-330200" lvl="3" marL="18288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indent="-355600" lvl="4" marL="22860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b="0" i="0" sz="20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indent="-342900" lvl="5" marL="2743200" marR="0" rtl="0" algn="l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indent="-342900" lvl="6" marL="3200400" marR="0" rtl="0" algn="l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indent="-342900" lvl="7" marL="3657600" marR="0" rtl="0" algn="l">
              <a:spcBef>
                <a:spcPts val="370"/>
              </a:spcBef>
              <a:spcAft>
                <a:spcPts val="0"/>
              </a:spcAft>
              <a:buClr>
                <a:srgbClr val="BFC9D2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indent="-342900" lvl="8" marL="4114800" marR="0" rtl="0" algn="l">
              <a:spcBef>
                <a:spcPts val="370"/>
              </a:spcBef>
              <a:spcAft>
                <a:spcPts val="0"/>
              </a:spcAft>
              <a:buClr>
                <a:srgbClr val="E2C5B5"/>
              </a:buClr>
              <a:buSzPts val="1800"/>
              <a:buFont typeface="Libre Baskerville"/>
              <a:buChar char="•"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0" type="dt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1" name="Google Shape;11;p43"/>
          <p:cNvSpPr txBox="1"/>
          <p:nvPr>
            <p:ph idx="11" type="ftr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/>
        </p:txBody>
      </p:sp>
      <p:sp>
        <p:nvSpPr>
          <p:cNvPr id="12" name="Google Shape;12;p43"/>
          <p:cNvSpPr/>
          <p:nvPr>
            <p:ph idx="12" type="sldNum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400" u="none" cap="none" strike="noStrik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2.png"/><Relationship Id="rId4" Type="http://schemas.openxmlformats.org/officeDocument/2006/relationships/image" Target="../media/image45.png"/><Relationship Id="rId5" Type="http://schemas.openxmlformats.org/officeDocument/2006/relationships/image" Target="../media/image7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png"/><Relationship Id="rId4" Type="http://schemas.openxmlformats.org/officeDocument/2006/relationships/image" Target="../media/image72.png"/><Relationship Id="rId5" Type="http://schemas.openxmlformats.org/officeDocument/2006/relationships/image" Target="../media/image5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9.png"/><Relationship Id="rId4" Type="http://schemas.openxmlformats.org/officeDocument/2006/relationships/image" Target="../media/image51.png"/><Relationship Id="rId5" Type="http://schemas.openxmlformats.org/officeDocument/2006/relationships/image" Target="../media/image110.jpg"/><Relationship Id="rId6" Type="http://schemas.openxmlformats.org/officeDocument/2006/relationships/image" Target="../media/image54.gif"/><Relationship Id="rId7" Type="http://schemas.openxmlformats.org/officeDocument/2006/relationships/image" Target="../media/image6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3.png"/><Relationship Id="rId4" Type="http://schemas.openxmlformats.org/officeDocument/2006/relationships/image" Target="../media/image54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7.png"/><Relationship Id="rId4" Type="http://schemas.openxmlformats.org/officeDocument/2006/relationships/image" Target="../media/image51.png"/><Relationship Id="rId5" Type="http://schemas.openxmlformats.org/officeDocument/2006/relationships/image" Target="../media/image6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3.jpg"/><Relationship Id="rId4" Type="http://schemas.openxmlformats.org/officeDocument/2006/relationships/image" Target="../media/image79.png"/><Relationship Id="rId5" Type="http://schemas.openxmlformats.org/officeDocument/2006/relationships/image" Target="../media/image64.png"/><Relationship Id="rId6" Type="http://schemas.openxmlformats.org/officeDocument/2006/relationships/image" Target="../media/image9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5.png"/><Relationship Id="rId4" Type="http://schemas.openxmlformats.org/officeDocument/2006/relationships/image" Target="../media/image100.png"/><Relationship Id="rId5" Type="http://schemas.openxmlformats.org/officeDocument/2006/relationships/image" Target="../media/image119.png"/><Relationship Id="rId6" Type="http://schemas.openxmlformats.org/officeDocument/2006/relationships/image" Target="../media/image117.png"/><Relationship Id="rId7" Type="http://schemas.openxmlformats.org/officeDocument/2006/relationships/image" Target="../media/image7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5.png"/><Relationship Id="rId4" Type="http://schemas.openxmlformats.org/officeDocument/2006/relationships/image" Target="../media/image68.png"/><Relationship Id="rId5" Type="http://schemas.openxmlformats.org/officeDocument/2006/relationships/image" Target="../media/image88.png"/><Relationship Id="rId6" Type="http://schemas.openxmlformats.org/officeDocument/2006/relationships/image" Target="../media/image77.png"/><Relationship Id="rId7" Type="http://schemas.openxmlformats.org/officeDocument/2006/relationships/image" Target="../media/image73.png"/><Relationship Id="rId8" Type="http://schemas.openxmlformats.org/officeDocument/2006/relationships/image" Target="../media/image7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3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6.png"/><Relationship Id="rId4" Type="http://schemas.openxmlformats.org/officeDocument/2006/relationships/image" Target="../media/image125.png"/><Relationship Id="rId9" Type="http://schemas.openxmlformats.org/officeDocument/2006/relationships/image" Target="../media/image97.png"/><Relationship Id="rId5" Type="http://schemas.openxmlformats.org/officeDocument/2006/relationships/image" Target="../media/image87.png"/><Relationship Id="rId6" Type="http://schemas.openxmlformats.org/officeDocument/2006/relationships/image" Target="../media/image98.png"/><Relationship Id="rId7" Type="http://schemas.openxmlformats.org/officeDocument/2006/relationships/image" Target="../media/image80.png"/><Relationship Id="rId8" Type="http://schemas.openxmlformats.org/officeDocument/2006/relationships/image" Target="../media/image81.png"/><Relationship Id="rId10" Type="http://schemas.openxmlformats.org/officeDocument/2006/relationships/image" Target="../media/image9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5.png"/><Relationship Id="rId4" Type="http://schemas.openxmlformats.org/officeDocument/2006/relationships/image" Target="../media/image84.png"/><Relationship Id="rId9" Type="http://schemas.openxmlformats.org/officeDocument/2006/relationships/image" Target="../media/image129.png"/><Relationship Id="rId5" Type="http://schemas.openxmlformats.org/officeDocument/2006/relationships/image" Target="../media/image83.png"/><Relationship Id="rId6" Type="http://schemas.openxmlformats.org/officeDocument/2006/relationships/image" Target="../media/image82.png"/><Relationship Id="rId7" Type="http://schemas.openxmlformats.org/officeDocument/2006/relationships/image" Target="../media/image85.png"/><Relationship Id="rId8" Type="http://schemas.openxmlformats.org/officeDocument/2006/relationships/image" Target="../media/image86.png"/><Relationship Id="rId11" Type="http://schemas.openxmlformats.org/officeDocument/2006/relationships/image" Target="../media/image93.png"/><Relationship Id="rId10" Type="http://schemas.openxmlformats.org/officeDocument/2006/relationships/image" Target="../media/image118.png"/><Relationship Id="rId12" Type="http://schemas.openxmlformats.org/officeDocument/2006/relationships/image" Target="../media/image15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2.png"/><Relationship Id="rId4" Type="http://schemas.openxmlformats.org/officeDocument/2006/relationships/image" Target="../media/image99.png"/><Relationship Id="rId9" Type="http://schemas.openxmlformats.org/officeDocument/2006/relationships/image" Target="../media/image102.png"/><Relationship Id="rId5" Type="http://schemas.openxmlformats.org/officeDocument/2006/relationships/image" Target="../media/image96.png"/><Relationship Id="rId6" Type="http://schemas.openxmlformats.org/officeDocument/2006/relationships/image" Target="../media/image94.png"/><Relationship Id="rId7" Type="http://schemas.openxmlformats.org/officeDocument/2006/relationships/image" Target="../media/image115.png"/><Relationship Id="rId8" Type="http://schemas.openxmlformats.org/officeDocument/2006/relationships/image" Target="../media/image122.png"/><Relationship Id="rId11" Type="http://schemas.openxmlformats.org/officeDocument/2006/relationships/image" Target="../media/image103.png"/><Relationship Id="rId10" Type="http://schemas.openxmlformats.org/officeDocument/2006/relationships/image" Target="../media/image134.png"/><Relationship Id="rId13" Type="http://schemas.openxmlformats.org/officeDocument/2006/relationships/image" Target="../media/image104.png"/><Relationship Id="rId12" Type="http://schemas.openxmlformats.org/officeDocument/2006/relationships/image" Target="../media/image108.png"/><Relationship Id="rId15" Type="http://schemas.openxmlformats.org/officeDocument/2006/relationships/image" Target="../media/image144.png"/><Relationship Id="rId14" Type="http://schemas.openxmlformats.org/officeDocument/2006/relationships/image" Target="../media/image107.png"/><Relationship Id="rId16" Type="http://schemas.openxmlformats.org/officeDocument/2006/relationships/image" Target="../media/image14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53.png"/><Relationship Id="rId5" Type="http://schemas.openxmlformats.org/officeDocument/2006/relationships/image" Target="../media/image116.png"/><Relationship Id="rId6" Type="http://schemas.openxmlformats.org/officeDocument/2006/relationships/image" Target="../media/image114.png"/><Relationship Id="rId7" Type="http://schemas.openxmlformats.org/officeDocument/2006/relationships/image" Target="../media/image113.png"/><Relationship Id="rId8" Type="http://schemas.openxmlformats.org/officeDocument/2006/relationships/image" Target="../media/image121.png"/><Relationship Id="rId11" Type="http://schemas.openxmlformats.org/officeDocument/2006/relationships/image" Target="../media/image127.png"/><Relationship Id="rId10" Type="http://schemas.openxmlformats.org/officeDocument/2006/relationships/image" Target="../media/image120.png"/><Relationship Id="rId13" Type="http://schemas.openxmlformats.org/officeDocument/2006/relationships/image" Target="../media/image123.png"/><Relationship Id="rId12" Type="http://schemas.openxmlformats.org/officeDocument/2006/relationships/image" Target="../media/image139.png"/><Relationship Id="rId15" Type="http://schemas.openxmlformats.org/officeDocument/2006/relationships/image" Target="../media/image171.png"/><Relationship Id="rId14" Type="http://schemas.openxmlformats.org/officeDocument/2006/relationships/image" Target="../media/image126.png"/><Relationship Id="rId17" Type="http://schemas.openxmlformats.org/officeDocument/2006/relationships/image" Target="../media/image130.png"/><Relationship Id="rId16" Type="http://schemas.openxmlformats.org/officeDocument/2006/relationships/image" Target="../media/image17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2.png"/><Relationship Id="rId4" Type="http://schemas.openxmlformats.org/officeDocument/2006/relationships/image" Target="../media/image1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8.png"/><Relationship Id="rId4" Type="http://schemas.openxmlformats.org/officeDocument/2006/relationships/image" Target="../media/image131.png"/><Relationship Id="rId5" Type="http://schemas.openxmlformats.org/officeDocument/2006/relationships/image" Target="../media/image151.png"/><Relationship Id="rId6" Type="http://schemas.openxmlformats.org/officeDocument/2006/relationships/image" Target="../media/image157.png"/><Relationship Id="rId7" Type="http://schemas.openxmlformats.org/officeDocument/2006/relationships/image" Target="../media/image141.png"/><Relationship Id="rId8" Type="http://schemas.openxmlformats.org/officeDocument/2006/relationships/image" Target="../media/image15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0.png"/><Relationship Id="rId4" Type="http://schemas.openxmlformats.org/officeDocument/2006/relationships/image" Target="../media/image133.png"/><Relationship Id="rId9" Type="http://schemas.openxmlformats.org/officeDocument/2006/relationships/image" Target="../media/image145.png"/><Relationship Id="rId5" Type="http://schemas.openxmlformats.org/officeDocument/2006/relationships/image" Target="../media/image135.png"/><Relationship Id="rId6" Type="http://schemas.openxmlformats.org/officeDocument/2006/relationships/image" Target="../media/image138.png"/><Relationship Id="rId7" Type="http://schemas.openxmlformats.org/officeDocument/2006/relationships/image" Target="../media/image136.png"/><Relationship Id="rId8" Type="http://schemas.openxmlformats.org/officeDocument/2006/relationships/image" Target="../media/image1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2.gif"/><Relationship Id="rId4" Type="http://schemas.openxmlformats.org/officeDocument/2006/relationships/image" Target="../media/image140.gif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0.gif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7.png"/><Relationship Id="rId4" Type="http://schemas.openxmlformats.org/officeDocument/2006/relationships/image" Target="../media/image16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2.png"/><Relationship Id="rId4" Type="http://schemas.openxmlformats.org/officeDocument/2006/relationships/image" Target="../media/image165.png"/><Relationship Id="rId9" Type="http://schemas.openxmlformats.org/officeDocument/2006/relationships/image" Target="../media/image166.png"/><Relationship Id="rId5" Type="http://schemas.openxmlformats.org/officeDocument/2006/relationships/image" Target="../media/image168.png"/><Relationship Id="rId6" Type="http://schemas.openxmlformats.org/officeDocument/2006/relationships/image" Target="../media/image149.png"/><Relationship Id="rId7" Type="http://schemas.openxmlformats.org/officeDocument/2006/relationships/image" Target="../media/image175.png"/><Relationship Id="rId8" Type="http://schemas.openxmlformats.org/officeDocument/2006/relationships/image" Target="../media/image148.png"/><Relationship Id="rId11" Type="http://schemas.openxmlformats.org/officeDocument/2006/relationships/image" Target="../media/image167.png"/><Relationship Id="rId10" Type="http://schemas.openxmlformats.org/officeDocument/2006/relationships/image" Target="../media/image173.png"/><Relationship Id="rId12" Type="http://schemas.openxmlformats.org/officeDocument/2006/relationships/image" Target="../media/image17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4.gif"/><Relationship Id="rId4" Type="http://schemas.openxmlformats.org/officeDocument/2006/relationships/image" Target="../media/image156.gif"/><Relationship Id="rId5" Type="http://schemas.openxmlformats.org/officeDocument/2006/relationships/image" Target="../media/image160.gif"/><Relationship Id="rId6" Type="http://schemas.openxmlformats.org/officeDocument/2006/relationships/image" Target="../media/image17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4.gif"/><Relationship Id="rId4" Type="http://schemas.openxmlformats.org/officeDocument/2006/relationships/image" Target="../media/image156.gif"/><Relationship Id="rId5" Type="http://schemas.openxmlformats.org/officeDocument/2006/relationships/image" Target="../media/image16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6.gif"/><Relationship Id="rId4" Type="http://schemas.openxmlformats.org/officeDocument/2006/relationships/image" Target="../media/image160.gif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9.gif"/><Relationship Id="rId4" Type="http://schemas.openxmlformats.org/officeDocument/2006/relationships/image" Target="../media/image164.gif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4.gif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1.png"/><Relationship Id="rId13" Type="http://schemas.openxmlformats.org/officeDocument/2006/relationships/image" Target="../media/image22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46.png"/><Relationship Id="rId5" Type="http://schemas.openxmlformats.org/officeDocument/2006/relationships/image" Target="../media/image44.png"/><Relationship Id="rId6" Type="http://schemas.openxmlformats.org/officeDocument/2006/relationships/image" Target="../media/image62.png"/><Relationship Id="rId7" Type="http://schemas.openxmlformats.org/officeDocument/2006/relationships/image" Target="../media/image20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36.png"/><Relationship Id="rId8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70.png"/><Relationship Id="rId22" Type="http://schemas.openxmlformats.org/officeDocument/2006/relationships/image" Target="../media/image61.png"/><Relationship Id="rId21" Type="http://schemas.openxmlformats.org/officeDocument/2006/relationships/image" Target="../media/image55.png"/><Relationship Id="rId24" Type="http://schemas.openxmlformats.org/officeDocument/2006/relationships/image" Target="../media/image49.png"/><Relationship Id="rId23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89.png"/><Relationship Id="rId9" Type="http://schemas.openxmlformats.org/officeDocument/2006/relationships/image" Target="../media/image24.png"/><Relationship Id="rId25" Type="http://schemas.openxmlformats.org/officeDocument/2006/relationships/image" Target="../media/image40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Relationship Id="rId7" Type="http://schemas.openxmlformats.org/officeDocument/2006/relationships/image" Target="../media/image78.png"/><Relationship Id="rId8" Type="http://schemas.openxmlformats.org/officeDocument/2006/relationships/image" Target="../media/image56.png"/><Relationship Id="rId11" Type="http://schemas.openxmlformats.org/officeDocument/2006/relationships/image" Target="../media/image48.png"/><Relationship Id="rId10" Type="http://schemas.openxmlformats.org/officeDocument/2006/relationships/image" Target="../media/image25.png"/><Relationship Id="rId13" Type="http://schemas.openxmlformats.org/officeDocument/2006/relationships/image" Target="../media/image28.png"/><Relationship Id="rId12" Type="http://schemas.openxmlformats.org/officeDocument/2006/relationships/image" Target="../media/image101.png"/><Relationship Id="rId15" Type="http://schemas.openxmlformats.org/officeDocument/2006/relationships/image" Target="../media/image75.png"/><Relationship Id="rId14" Type="http://schemas.openxmlformats.org/officeDocument/2006/relationships/image" Target="../media/image29.png"/><Relationship Id="rId17" Type="http://schemas.openxmlformats.org/officeDocument/2006/relationships/image" Target="../media/image50.png"/><Relationship Id="rId16" Type="http://schemas.openxmlformats.org/officeDocument/2006/relationships/image" Target="../media/image35.png"/><Relationship Id="rId19" Type="http://schemas.openxmlformats.org/officeDocument/2006/relationships/image" Target="../media/image57.png"/><Relationship Id="rId18" Type="http://schemas.openxmlformats.org/officeDocument/2006/relationships/image" Target="../media/image4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idx="1" type="subTitle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es-PE"/>
              <a:t>Conceptos y algoritmos básicos para el ACM-ICPC</a:t>
            </a:r>
            <a:endParaRPr/>
          </a:p>
        </p:txBody>
      </p:sp>
      <p:sp>
        <p:nvSpPr>
          <p:cNvPr id="102" name="Google Shape;102;p1"/>
          <p:cNvSpPr txBox="1"/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s-PE"/>
              <a:t>Geometría Computacional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p10"/>
          <p:cNvCxnSpPr/>
          <p:nvPr/>
        </p:nvCxnSpPr>
        <p:spPr>
          <a:xfrm>
            <a:off x="6898449" y="2259982"/>
            <a:ext cx="121166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10"/>
          <p:cNvSpPr txBox="1"/>
          <p:nvPr/>
        </p:nvSpPr>
        <p:spPr>
          <a:xfrm>
            <a:off x="9144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s-PE" sz="3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Área de Triángulos</a:t>
            </a:r>
            <a:endParaRPr/>
          </a:p>
        </p:txBody>
      </p:sp>
      <p:sp>
        <p:nvSpPr>
          <p:cNvPr id="334" name="Google Shape;334;p10"/>
          <p:cNvSpPr/>
          <p:nvPr/>
        </p:nvSpPr>
        <p:spPr>
          <a:xfrm>
            <a:off x="3038308" y="4168382"/>
            <a:ext cx="2098263" cy="864096"/>
          </a:xfrm>
          <a:prstGeom prst="parallelogram">
            <a:avLst>
              <a:gd fmla="val 81218" name="adj"/>
            </a:avLst>
          </a:prstGeom>
          <a:solidFill>
            <a:schemeClr val="accent1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35" name="Google Shape;335;p10"/>
          <p:cNvCxnSpPr>
            <a:endCxn id="336" idx="3"/>
          </p:cNvCxnSpPr>
          <p:nvPr/>
        </p:nvCxnSpPr>
        <p:spPr>
          <a:xfrm flipH="1" rot="10800000">
            <a:off x="3079473" y="4220313"/>
            <a:ext cx="626400" cy="76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7" name="Google Shape;337;p10"/>
          <p:cNvCxnSpPr>
            <a:stCxn id="338" idx="5"/>
          </p:cNvCxnSpPr>
          <p:nvPr/>
        </p:nvCxnSpPr>
        <p:spPr>
          <a:xfrm flipH="1" rot="10800000">
            <a:off x="3099194" y="5032576"/>
            <a:ext cx="1301100" cy="8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9" name="Google Shape;339;p10"/>
          <p:cNvSpPr/>
          <p:nvPr/>
        </p:nvSpPr>
        <p:spPr>
          <a:xfrm>
            <a:off x="3071647" y="5221751"/>
            <a:ext cx="1531510" cy="6826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40" name="Google Shape;340;p10"/>
          <p:cNvSpPr txBox="1"/>
          <p:nvPr/>
        </p:nvSpPr>
        <p:spPr>
          <a:xfrm>
            <a:off x="2843808" y="4960703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338" name="Google Shape;338;p10"/>
          <p:cNvSpPr/>
          <p:nvPr/>
        </p:nvSpPr>
        <p:spPr>
          <a:xfrm>
            <a:off x="3037731" y="497952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1" name="Google Shape;341;p10"/>
          <p:cNvSpPr txBox="1"/>
          <p:nvPr/>
        </p:nvSpPr>
        <p:spPr>
          <a:xfrm>
            <a:off x="4404844" y="49879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342" name="Google Shape;342;p10"/>
          <p:cNvSpPr txBox="1"/>
          <p:nvPr/>
        </p:nvSpPr>
        <p:spPr>
          <a:xfrm>
            <a:off x="3603669" y="3845823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cxnSp>
        <p:nvCxnSpPr>
          <p:cNvPr id="343" name="Google Shape;343;p10"/>
          <p:cNvCxnSpPr>
            <a:stCxn id="344" idx="5"/>
          </p:cNvCxnSpPr>
          <p:nvPr/>
        </p:nvCxnSpPr>
        <p:spPr>
          <a:xfrm rot="10800000">
            <a:off x="3761303" y="4215159"/>
            <a:ext cx="669000" cy="852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10"/>
          <p:cNvSpPr/>
          <p:nvPr/>
        </p:nvSpPr>
        <p:spPr>
          <a:xfrm>
            <a:off x="4368840" y="500600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36" name="Google Shape;336;p10"/>
          <p:cNvSpPr/>
          <p:nvPr/>
        </p:nvSpPr>
        <p:spPr>
          <a:xfrm>
            <a:off x="3695328" y="415885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45" name="Google Shape;345;p10"/>
          <p:cNvCxnSpPr>
            <a:endCxn id="346" idx="3"/>
          </p:cNvCxnSpPr>
          <p:nvPr/>
        </p:nvCxnSpPr>
        <p:spPr>
          <a:xfrm flipH="1" rot="10800000">
            <a:off x="916848" y="1483974"/>
            <a:ext cx="626400" cy="76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7" name="Google Shape;347;p10"/>
          <p:cNvCxnSpPr>
            <a:stCxn id="348" idx="6"/>
            <a:endCxn id="349" idx="2"/>
          </p:cNvCxnSpPr>
          <p:nvPr/>
        </p:nvCxnSpPr>
        <p:spPr>
          <a:xfrm>
            <a:off x="947114" y="2279181"/>
            <a:ext cx="1211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0" name="Google Shape;350;p10"/>
          <p:cNvSpPr txBox="1"/>
          <p:nvPr/>
        </p:nvSpPr>
        <p:spPr>
          <a:xfrm>
            <a:off x="681183" y="2224364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348" name="Google Shape;348;p10"/>
          <p:cNvSpPr/>
          <p:nvPr/>
        </p:nvSpPr>
        <p:spPr>
          <a:xfrm>
            <a:off x="875106" y="224318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1" name="Google Shape;351;p10"/>
          <p:cNvSpPr txBox="1"/>
          <p:nvPr/>
        </p:nvSpPr>
        <p:spPr>
          <a:xfrm>
            <a:off x="2156615" y="21823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352" name="Google Shape;352;p10"/>
          <p:cNvSpPr txBox="1"/>
          <p:nvPr/>
        </p:nvSpPr>
        <p:spPr>
          <a:xfrm>
            <a:off x="1465778" y="1134486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cxnSp>
        <p:nvCxnSpPr>
          <p:cNvPr id="353" name="Google Shape;353;p10"/>
          <p:cNvCxnSpPr>
            <a:stCxn id="349" idx="5"/>
            <a:endCxn id="346" idx="5"/>
          </p:cNvCxnSpPr>
          <p:nvPr/>
        </p:nvCxnSpPr>
        <p:spPr>
          <a:xfrm rot="10800000">
            <a:off x="1594139" y="1483837"/>
            <a:ext cx="626100" cy="82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10"/>
          <p:cNvSpPr/>
          <p:nvPr/>
        </p:nvSpPr>
        <p:spPr>
          <a:xfrm>
            <a:off x="2158776" y="224318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46" name="Google Shape;346;p10"/>
          <p:cNvSpPr/>
          <p:nvPr/>
        </p:nvSpPr>
        <p:spPr>
          <a:xfrm>
            <a:off x="1532703" y="142251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54" name="Google Shape;354;p10"/>
          <p:cNvSpPr txBox="1"/>
          <p:nvPr/>
        </p:nvSpPr>
        <p:spPr>
          <a:xfrm>
            <a:off x="1782911" y="6269213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  <p:cxnSp>
        <p:nvCxnSpPr>
          <p:cNvPr id="355" name="Google Shape;355;p10"/>
          <p:cNvCxnSpPr/>
          <p:nvPr/>
        </p:nvCxnSpPr>
        <p:spPr>
          <a:xfrm>
            <a:off x="659440" y="6197205"/>
            <a:ext cx="112270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356" name="Google Shape;356;p10"/>
          <p:cNvCxnSpPr/>
          <p:nvPr/>
        </p:nvCxnSpPr>
        <p:spPr>
          <a:xfrm rot="10800000">
            <a:off x="659440" y="5117085"/>
            <a:ext cx="0" cy="10801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357" name="Google Shape;357;p10"/>
          <p:cNvSpPr txBox="1"/>
          <p:nvPr/>
        </p:nvSpPr>
        <p:spPr>
          <a:xfrm>
            <a:off x="226636" y="5117085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endParaRPr/>
          </a:p>
        </p:txBody>
      </p:sp>
      <p:sp>
        <p:nvSpPr>
          <p:cNvPr id="358" name="Google Shape;358;p10"/>
          <p:cNvSpPr txBox="1"/>
          <p:nvPr/>
        </p:nvSpPr>
        <p:spPr>
          <a:xfrm>
            <a:off x="751298" y="2551664"/>
            <a:ext cx="1844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Área(A, B, C) &gt; 0</a:t>
            </a:r>
            <a:endParaRPr/>
          </a:p>
        </p:txBody>
      </p:sp>
      <p:sp>
        <p:nvSpPr>
          <p:cNvPr id="359" name="Google Shape;359;p10"/>
          <p:cNvSpPr/>
          <p:nvPr/>
        </p:nvSpPr>
        <p:spPr>
          <a:xfrm rot="4460857">
            <a:off x="868332" y="1225155"/>
            <a:ext cx="2043450" cy="1914352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0" name="Google Shape;360;p10"/>
          <p:cNvSpPr txBox="1"/>
          <p:nvPr/>
        </p:nvSpPr>
        <p:spPr>
          <a:xfrm>
            <a:off x="2817764" y="2404078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cxnSp>
        <p:nvCxnSpPr>
          <p:cNvPr id="361" name="Google Shape;361;p10"/>
          <p:cNvCxnSpPr>
            <a:endCxn id="362" idx="3"/>
          </p:cNvCxnSpPr>
          <p:nvPr/>
        </p:nvCxnSpPr>
        <p:spPr>
          <a:xfrm flipH="1" rot="10800000">
            <a:off x="4289414" y="1463691"/>
            <a:ext cx="626400" cy="767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10"/>
          <p:cNvCxnSpPr>
            <a:stCxn id="364" idx="6"/>
            <a:endCxn id="365" idx="2"/>
          </p:cNvCxnSpPr>
          <p:nvPr/>
        </p:nvCxnSpPr>
        <p:spPr>
          <a:xfrm>
            <a:off x="4319680" y="2258898"/>
            <a:ext cx="1211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10"/>
          <p:cNvSpPr txBox="1"/>
          <p:nvPr/>
        </p:nvSpPr>
        <p:spPr>
          <a:xfrm>
            <a:off x="4053749" y="2204081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364" name="Google Shape;364;p10"/>
          <p:cNvSpPr/>
          <p:nvPr/>
        </p:nvSpPr>
        <p:spPr>
          <a:xfrm>
            <a:off x="4247672" y="222289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7" name="Google Shape;367;p10"/>
          <p:cNvSpPr txBox="1"/>
          <p:nvPr/>
        </p:nvSpPr>
        <p:spPr>
          <a:xfrm>
            <a:off x="5529181" y="216204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368" name="Google Shape;368;p10"/>
          <p:cNvSpPr txBox="1"/>
          <p:nvPr/>
        </p:nvSpPr>
        <p:spPr>
          <a:xfrm>
            <a:off x="4838344" y="1114203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cxnSp>
        <p:nvCxnSpPr>
          <p:cNvPr id="369" name="Google Shape;369;p10"/>
          <p:cNvCxnSpPr>
            <a:stCxn id="365" idx="5"/>
            <a:endCxn id="362" idx="5"/>
          </p:cNvCxnSpPr>
          <p:nvPr/>
        </p:nvCxnSpPr>
        <p:spPr>
          <a:xfrm rot="10800000">
            <a:off x="4966705" y="1463554"/>
            <a:ext cx="626100" cy="82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5" name="Google Shape;365;p10"/>
          <p:cNvSpPr/>
          <p:nvPr/>
        </p:nvSpPr>
        <p:spPr>
          <a:xfrm>
            <a:off x="5531342" y="222289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4905269" y="140223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0" name="Google Shape;370;p10"/>
          <p:cNvSpPr txBox="1"/>
          <p:nvPr/>
        </p:nvSpPr>
        <p:spPr>
          <a:xfrm>
            <a:off x="4123864" y="2531381"/>
            <a:ext cx="1844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Área(A, C, B) &lt; 0</a:t>
            </a:r>
            <a:endParaRPr/>
          </a:p>
        </p:txBody>
      </p:sp>
      <p:sp>
        <p:nvSpPr>
          <p:cNvPr id="371" name="Google Shape;371;p10"/>
          <p:cNvSpPr txBox="1"/>
          <p:nvPr/>
        </p:nvSpPr>
        <p:spPr>
          <a:xfrm>
            <a:off x="4838008" y="755412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372" name="Google Shape;372;p10"/>
          <p:cNvSpPr/>
          <p:nvPr/>
        </p:nvSpPr>
        <p:spPr>
          <a:xfrm rot="-2403726">
            <a:off x="4024453" y="1053685"/>
            <a:ext cx="2043450" cy="1914352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3" name="Google Shape;373;p10"/>
          <p:cNvSpPr txBox="1"/>
          <p:nvPr/>
        </p:nvSpPr>
        <p:spPr>
          <a:xfrm>
            <a:off x="6846974" y="2258898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374" name="Google Shape;374;p10"/>
          <p:cNvSpPr/>
          <p:nvPr/>
        </p:nvSpPr>
        <p:spPr>
          <a:xfrm>
            <a:off x="6878417" y="222289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5" name="Google Shape;375;p10"/>
          <p:cNvSpPr txBox="1"/>
          <p:nvPr/>
        </p:nvSpPr>
        <p:spPr>
          <a:xfrm>
            <a:off x="7393142" y="2260509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376" name="Google Shape;376;p10"/>
          <p:cNvSpPr/>
          <p:nvPr/>
        </p:nvSpPr>
        <p:spPr>
          <a:xfrm>
            <a:off x="7424585" y="222450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7" name="Google Shape;377;p10"/>
          <p:cNvSpPr txBox="1"/>
          <p:nvPr/>
        </p:nvSpPr>
        <p:spPr>
          <a:xfrm>
            <a:off x="8058659" y="225165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378" name="Google Shape;378;p10"/>
          <p:cNvSpPr/>
          <p:nvPr/>
        </p:nvSpPr>
        <p:spPr>
          <a:xfrm>
            <a:off x="8090102" y="221565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79" name="Google Shape;379;p10"/>
          <p:cNvSpPr txBox="1"/>
          <p:nvPr/>
        </p:nvSpPr>
        <p:spPr>
          <a:xfrm>
            <a:off x="6732240" y="2551664"/>
            <a:ext cx="1844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Área(A, B, C) = 0</a:t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flipH="1" rot="10800000">
            <a:off x="6138914" y="4993688"/>
            <a:ext cx="1965587" cy="723682"/>
          </a:xfrm>
          <a:prstGeom prst="parallelogram">
            <a:avLst>
              <a:gd fmla="val 81218" name="adj"/>
            </a:avLst>
          </a:prstGeom>
          <a:solidFill>
            <a:srgbClr val="C00000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81" name="Google Shape;381;p10"/>
          <p:cNvCxnSpPr/>
          <p:nvPr/>
        </p:nvCxnSpPr>
        <p:spPr>
          <a:xfrm>
            <a:off x="6150445" y="5003213"/>
            <a:ext cx="596436" cy="71415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2" name="Google Shape;382;p10"/>
          <p:cNvCxnSpPr/>
          <p:nvPr/>
        </p:nvCxnSpPr>
        <p:spPr>
          <a:xfrm>
            <a:off x="6204257" y="4995964"/>
            <a:ext cx="1265189" cy="248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3" name="Google Shape;383;p10"/>
          <p:cNvSpPr/>
          <p:nvPr/>
        </p:nvSpPr>
        <p:spPr>
          <a:xfrm>
            <a:off x="6132249" y="496472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4" name="Google Shape;384;p10"/>
          <p:cNvSpPr txBox="1"/>
          <p:nvPr/>
        </p:nvSpPr>
        <p:spPr>
          <a:xfrm>
            <a:off x="6547210" y="5739979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cxnSp>
        <p:nvCxnSpPr>
          <p:cNvPr id="385" name="Google Shape;385;p10"/>
          <p:cNvCxnSpPr>
            <a:stCxn id="386" idx="3"/>
          </p:cNvCxnSpPr>
          <p:nvPr/>
        </p:nvCxnSpPr>
        <p:spPr>
          <a:xfrm flipH="1">
            <a:off x="6746791" y="5028669"/>
            <a:ext cx="733200" cy="688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6" name="Google Shape;386;p10"/>
          <p:cNvSpPr/>
          <p:nvPr/>
        </p:nvSpPr>
        <p:spPr>
          <a:xfrm>
            <a:off x="7469446" y="496721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7" name="Google Shape;387;p10"/>
          <p:cNvSpPr/>
          <p:nvPr/>
        </p:nvSpPr>
        <p:spPr>
          <a:xfrm>
            <a:off x="6710877" y="568137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8" name="Google Shape;388;p10"/>
          <p:cNvSpPr txBox="1"/>
          <p:nvPr/>
        </p:nvSpPr>
        <p:spPr>
          <a:xfrm>
            <a:off x="5893705" y="4772517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389" name="Google Shape;389;p10"/>
          <p:cNvSpPr txBox="1"/>
          <p:nvPr/>
        </p:nvSpPr>
        <p:spPr>
          <a:xfrm>
            <a:off x="7541454" y="47725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390" name="Google Shape;390;p10"/>
          <p:cNvSpPr/>
          <p:nvPr/>
        </p:nvSpPr>
        <p:spPr>
          <a:xfrm rot="4460857">
            <a:off x="3102139" y="4022343"/>
            <a:ext cx="2043450" cy="1914352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1" name="Google Shape;391;p10"/>
          <p:cNvSpPr txBox="1"/>
          <p:nvPr/>
        </p:nvSpPr>
        <p:spPr>
          <a:xfrm>
            <a:off x="4967294" y="522175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392" name="Google Shape;392;p10"/>
          <p:cNvSpPr/>
          <p:nvPr/>
        </p:nvSpPr>
        <p:spPr>
          <a:xfrm rot="1028657">
            <a:off x="6355399" y="4345900"/>
            <a:ext cx="2043450" cy="1914352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3" name="Google Shape;393;p10"/>
          <p:cNvSpPr txBox="1"/>
          <p:nvPr/>
        </p:nvSpPr>
        <p:spPr>
          <a:xfrm>
            <a:off x="8188761" y="4419489"/>
            <a:ext cx="269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394" name="Google Shape;394;p10"/>
          <p:cNvSpPr/>
          <p:nvPr/>
        </p:nvSpPr>
        <p:spPr>
          <a:xfrm>
            <a:off x="6375557" y="5986737"/>
            <a:ext cx="1531510" cy="68262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95" name="Google Shape;395;p10"/>
          <p:cNvSpPr txBox="1"/>
          <p:nvPr/>
        </p:nvSpPr>
        <p:spPr>
          <a:xfrm>
            <a:off x="755575" y="3356992"/>
            <a:ext cx="8280921" cy="6817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92" l="-66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"/>
          <p:cNvSpPr txBox="1"/>
          <p:nvPr>
            <p:ph idx="1" type="body"/>
          </p:nvPr>
        </p:nvSpPr>
        <p:spPr>
          <a:xfrm>
            <a:off x="323528" y="950094"/>
            <a:ext cx="7772400" cy="390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PE" sz="2000"/>
              <a:t>Resumiendo…</a:t>
            </a:r>
            <a:endParaRPr/>
          </a:p>
        </p:txBody>
      </p:sp>
      <p:sp>
        <p:nvSpPr>
          <p:cNvPr id="401" name="Google Shape;401;p11"/>
          <p:cNvSpPr txBox="1"/>
          <p:nvPr/>
        </p:nvSpPr>
        <p:spPr>
          <a:xfrm>
            <a:off x="9144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PE" sz="3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Producto escalar y vectorial, áreas</a:t>
            </a:r>
            <a:endParaRPr/>
          </a:p>
        </p:txBody>
      </p:sp>
      <p:sp>
        <p:nvSpPr>
          <p:cNvPr id="402" name="Google Shape;402;p11"/>
          <p:cNvSpPr txBox="1"/>
          <p:nvPr/>
        </p:nvSpPr>
        <p:spPr>
          <a:xfrm>
            <a:off x="544482" y="1665382"/>
            <a:ext cx="791595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Distancia entre 2 puntos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dist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 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hypot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Producto escalar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dot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Producto vectorial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cross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// Doble del área del triangulo ABC, con signo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cross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A, C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2"/>
          <p:cNvSpPr txBox="1"/>
          <p:nvPr/>
        </p:nvSpPr>
        <p:spPr>
          <a:xfrm>
            <a:off x="399999" y="274638"/>
            <a:ext cx="8348465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Determinar si 2 rectas son perpendiculares o paralelas</a:t>
            </a:r>
            <a:endParaRPr/>
          </a:p>
        </p:txBody>
      </p:sp>
      <p:sp>
        <p:nvSpPr>
          <p:cNvPr id="408" name="Google Shape;408;p12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1: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Dadas 2 rectas no degeneradas  AB y CD, determinar si son paralelas, perpendiculares o si se intersectan en algún punto.</a:t>
            </a:r>
            <a:endParaRPr/>
          </a:p>
        </p:txBody>
      </p:sp>
      <p:sp>
        <p:nvSpPr>
          <p:cNvPr id="409" name="Google Shape;409;p12"/>
          <p:cNvSpPr txBox="1"/>
          <p:nvPr/>
        </p:nvSpPr>
        <p:spPr>
          <a:xfrm>
            <a:off x="2050752" y="2636912"/>
            <a:ext cx="3528209" cy="3912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122" l="0" r="0" t="-203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410" name="Google Shape;410;p12"/>
          <p:cNvSpPr txBox="1"/>
          <p:nvPr/>
        </p:nvSpPr>
        <p:spPr>
          <a:xfrm>
            <a:off x="1978744" y="3068960"/>
            <a:ext cx="3745384" cy="3912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536" l="0" r="0" t="-1999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411" name="Google Shape;411;p12"/>
          <p:cNvSpPr txBox="1"/>
          <p:nvPr/>
        </p:nvSpPr>
        <p:spPr>
          <a:xfrm>
            <a:off x="395535" y="1990581"/>
            <a:ext cx="8280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Recordamos que:</a:t>
            </a:r>
            <a:endParaRPr/>
          </a:p>
        </p:txBody>
      </p:sp>
      <p:sp>
        <p:nvSpPr>
          <p:cNvPr id="412" name="Google Shape;412;p12"/>
          <p:cNvSpPr txBox="1"/>
          <p:nvPr/>
        </p:nvSpPr>
        <p:spPr>
          <a:xfrm>
            <a:off x="467544" y="3501008"/>
            <a:ext cx="8280921" cy="237924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066" l="-661" r="0" t="-409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413" name="Google Shape;413;p12"/>
          <p:cNvCxnSpPr/>
          <p:nvPr/>
        </p:nvCxnSpPr>
        <p:spPr>
          <a:xfrm>
            <a:off x="7093943" y="2719442"/>
            <a:ext cx="1293883" cy="21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4" name="Google Shape;414;p12"/>
          <p:cNvCxnSpPr/>
          <p:nvPr/>
        </p:nvCxnSpPr>
        <p:spPr>
          <a:xfrm rot="10800000">
            <a:off x="7680226" y="1889102"/>
            <a:ext cx="0" cy="49099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5" name="Google Shape;415;p12"/>
          <p:cNvSpPr txBox="1"/>
          <p:nvPr/>
        </p:nvSpPr>
        <p:spPr>
          <a:xfrm>
            <a:off x="7680130" y="219542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416" name="Google Shape;416;p12"/>
          <p:cNvSpPr txBox="1"/>
          <p:nvPr/>
        </p:nvSpPr>
        <p:spPr>
          <a:xfrm>
            <a:off x="7668344" y="17008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417" name="Google Shape;417;p12"/>
          <p:cNvSpPr txBox="1"/>
          <p:nvPr/>
        </p:nvSpPr>
        <p:spPr>
          <a:xfrm>
            <a:off x="6804248" y="2627620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418" name="Google Shape;418;p12"/>
          <p:cNvSpPr txBox="1"/>
          <p:nvPr/>
        </p:nvSpPr>
        <p:spPr>
          <a:xfrm>
            <a:off x="8353932" y="263691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cxnSp>
        <p:nvCxnSpPr>
          <p:cNvPr id="419" name="Google Shape;419;p12"/>
          <p:cNvCxnSpPr/>
          <p:nvPr/>
        </p:nvCxnSpPr>
        <p:spPr>
          <a:xfrm>
            <a:off x="7093943" y="4222318"/>
            <a:ext cx="1293883" cy="21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0" name="Google Shape;420;p12"/>
          <p:cNvCxnSpPr/>
          <p:nvPr/>
        </p:nvCxnSpPr>
        <p:spPr>
          <a:xfrm rot="10800000">
            <a:off x="7093943" y="3882968"/>
            <a:ext cx="586283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1" name="Google Shape;421;p12"/>
          <p:cNvSpPr txBox="1"/>
          <p:nvPr/>
        </p:nvSpPr>
        <p:spPr>
          <a:xfrm>
            <a:off x="7680130" y="3698302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422" name="Google Shape;422;p12"/>
          <p:cNvSpPr txBox="1"/>
          <p:nvPr/>
        </p:nvSpPr>
        <p:spPr>
          <a:xfrm>
            <a:off x="6804248" y="4130496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423" name="Google Shape;423;p12"/>
          <p:cNvSpPr txBox="1"/>
          <p:nvPr/>
        </p:nvSpPr>
        <p:spPr>
          <a:xfrm>
            <a:off x="8353932" y="4139788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424" name="Google Shape;424;p12"/>
          <p:cNvSpPr txBox="1"/>
          <p:nvPr/>
        </p:nvSpPr>
        <p:spPr>
          <a:xfrm>
            <a:off x="6811130" y="370774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cxnSp>
        <p:nvCxnSpPr>
          <p:cNvPr id="425" name="Google Shape;425;p12"/>
          <p:cNvCxnSpPr/>
          <p:nvPr/>
        </p:nvCxnSpPr>
        <p:spPr>
          <a:xfrm>
            <a:off x="7149921" y="5878502"/>
            <a:ext cx="1293883" cy="21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6" name="Google Shape;426;p12"/>
          <p:cNvCxnSpPr/>
          <p:nvPr/>
        </p:nvCxnSpPr>
        <p:spPr>
          <a:xfrm flipH="1">
            <a:off x="7394539" y="5195914"/>
            <a:ext cx="504587" cy="5279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7" name="Google Shape;427;p12"/>
          <p:cNvSpPr txBox="1"/>
          <p:nvPr/>
        </p:nvSpPr>
        <p:spPr>
          <a:xfrm>
            <a:off x="7910870" y="5011248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428" name="Google Shape;428;p12"/>
          <p:cNvSpPr txBox="1"/>
          <p:nvPr/>
        </p:nvSpPr>
        <p:spPr>
          <a:xfrm>
            <a:off x="6860226" y="5786680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429" name="Google Shape;429;p12"/>
          <p:cNvSpPr txBox="1"/>
          <p:nvPr/>
        </p:nvSpPr>
        <p:spPr>
          <a:xfrm>
            <a:off x="8409910" y="579597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430" name="Google Shape;430;p12"/>
          <p:cNvSpPr txBox="1"/>
          <p:nvPr/>
        </p:nvSpPr>
        <p:spPr>
          <a:xfrm>
            <a:off x="7092853" y="545986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3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Intersección de rectas</a:t>
            </a:r>
            <a:endParaRPr/>
          </a:p>
        </p:txBody>
      </p:sp>
      <p:sp>
        <p:nvSpPr>
          <p:cNvPr id="436" name="Google Shape;436;p13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2: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Dadas 2 rectas no paralelas AB y CD, hallar el punto de intersección.</a:t>
            </a:r>
            <a:endParaRPr/>
          </a:p>
        </p:txBody>
      </p:sp>
      <p:sp>
        <p:nvSpPr>
          <p:cNvPr id="437" name="Google Shape;437;p13"/>
          <p:cNvSpPr txBox="1"/>
          <p:nvPr/>
        </p:nvSpPr>
        <p:spPr>
          <a:xfrm>
            <a:off x="395535" y="1772816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Posibles soluciones: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¿Cual eligen?</a:t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38" name="Google Shape;438;p13"/>
          <p:cNvSpPr txBox="1"/>
          <p:nvPr/>
        </p:nvSpPr>
        <p:spPr>
          <a:xfrm>
            <a:off x="1815977" y="2600434"/>
            <a:ext cx="7220519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50" l="-758" r="0" t="-37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pic>
        <p:nvPicPr>
          <p:cNvPr descr="http://i1.kym-cdn.com/entries/icons/original/000/009/939/DeterminedGuyBlackSS.png" id="439" name="Google Shape;4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252" y="4941168"/>
            <a:ext cx="1445653" cy="14410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ata.whicdn.com/images/23556145/276173_Papel-de-Parede-Meme-Sorriso-Feliz_1600x1200_large.jpg" id="440" name="Google Shape;44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8375" y="2274987"/>
            <a:ext cx="1457333" cy="109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3"/>
          <p:cNvSpPr txBox="1"/>
          <p:nvPr/>
        </p:nvSpPr>
        <p:spPr>
          <a:xfrm>
            <a:off x="1835697" y="5188972"/>
            <a:ext cx="60486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Puedo hacerlo gráficamente, no necesito resolver ninguna ecuación.</a:t>
            </a:r>
            <a:endParaRPr b="0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descr="http://dlftblog.files.wordpress.com/2012/05/feel_like_a_sir.gif" id="442" name="Google Shape;44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3970" y="3573016"/>
            <a:ext cx="11906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3"/>
          <p:cNvSpPr txBox="1"/>
          <p:nvPr/>
        </p:nvSpPr>
        <p:spPr>
          <a:xfrm>
            <a:off x="1821732" y="3845161"/>
            <a:ext cx="72205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Puedo hacerlo resolviendo un sistema de ecuaciones con vectores: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4" name="Google Shape;444;p13"/>
          <p:cNvSpPr/>
          <p:nvPr/>
        </p:nvSpPr>
        <p:spPr>
          <a:xfrm>
            <a:off x="2873560" y="4185008"/>
            <a:ext cx="3719160" cy="40479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0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4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Intersección de rectas</a:t>
            </a:r>
            <a:endParaRPr/>
          </a:p>
        </p:txBody>
      </p:sp>
      <p:sp>
        <p:nvSpPr>
          <p:cNvPr id="450" name="Google Shape;450;p14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2: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Dadas 2 rectas no paralelas AB y CD, hallar el punto de intersección.</a:t>
            </a:r>
            <a:endParaRPr/>
          </a:p>
        </p:txBody>
      </p:sp>
      <p:sp>
        <p:nvSpPr>
          <p:cNvPr id="451" name="Google Shape;451;p14"/>
          <p:cNvSpPr txBox="1"/>
          <p:nvPr/>
        </p:nvSpPr>
        <p:spPr>
          <a:xfrm>
            <a:off x="395535" y="1772816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 analítica:</a:t>
            </a:r>
            <a:endParaRPr/>
          </a:p>
        </p:txBody>
      </p:sp>
      <p:sp>
        <p:nvSpPr>
          <p:cNvPr id="452" name="Google Shape;452;p14"/>
          <p:cNvSpPr/>
          <p:nvPr/>
        </p:nvSpPr>
        <p:spPr>
          <a:xfrm>
            <a:off x="3419872" y="2142148"/>
            <a:ext cx="4037965" cy="43824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0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pic>
        <p:nvPicPr>
          <p:cNvPr descr="http://dlftblog.files.wordpress.com/2012/05/feel_like_a_sir.gif" id="453" name="Google Shape;45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429" y="4509120"/>
            <a:ext cx="1190625" cy="119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14"/>
          <p:cNvCxnSpPr/>
          <p:nvPr/>
        </p:nvCxnSpPr>
        <p:spPr>
          <a:xfrm>
            <a:off x="595159" y="3535524"/>
            <a:ext cx="1579260" cy="21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55" name="Google Shape;455;p14"/>
          <p:cNvCxnSpPr/>
          <p:nvPr/>
        </p:nvCxnSpPr>
        <p:spPr>
          <a:xfrm flipH="1">
            <a:off x="1542627" y="2527979"/>
            <a:ext cx="504587" cy="5279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6" name="Google Shape;456;p14"/>
          <p:cNvSpPr txBox="1"/>
          <p:nvPr/>
        </p:nvSpPr>
        <p:spPr>
          <a:xfrm>
            <a:off x="2034212" y="2361594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457" name="Google Shape;457;p14"/>
          <p:cNvSpPr txBox="1"/>
          <p:nvPr/>
        </p:nvSpPr>
        <p:spPr>
          <a:xfrm>
            <a:off x="267825" y="344370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458" name="Google Shape;458;p14"/>
          <p:cNvSpPr txBox="1"/>
          <p:nvPr/>
        </p:nvSpPr>
        <p:spPr>
          <a:xfrm>
            <a:off x="2140525" y="345299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459" name="Google Shape;459;p14"/>
          <p:cNvSpPr txBox="1"/>
          <p:nvPr/>
        </p:nvSpPr>
        <p:spPr>
          <a:xfrm>
            <a:off x="1598748" y="291737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460" name="Google Shape;460;p14"/>
          <p:cNvSpPr/>
          <p:nvPr/>
        </p:nvSpPr>
        <p:spPr>
          <a:xfrm>
            <a:off x="539552" y="350100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1" name="Google Shape;461;p14"/>
          <p:cNvSpPr/>
          <p:nvPr/>
        </p:nvSpPr>
        <p:spPr>
          <a:xfrm>
            <a:off x="1492286" y="303003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2" name="Google Shape;462;p14"/>
          <p:cNvSpPr/>
          <p:nvPr/>
        </p:nvSpPr>
        <p:spPr>
          <a:xfrm>
            <a:off x="2011210" y="249197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3" name="Google Shape;463;p14"/>
          <p:cNvSpPr/>
          <p:nvPr/>
        </p:nvSpPr>
        <p:spPr>
          <a:xfrm>
            <a:off x="2153046" y="349952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64" name="Google Shape;464;p14"/>
          <p:cNvCxnSpPr/>
          <p:nvPr/>
        </p:nvCxnSpPr>
        <p:spPr>
          <a:xfrm flipH="1">
            <a:off x="611560" y="3100464"/>
            <a:ext cx="884947" cy="90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65" name="Google Shape;465;p14"/>
          <p:cNvSpPr/>
          <p:nvPr/>
        </p:nvSpPr>
        <p:spPr>
          <a:xfrm>
            <a:off x="1038719" y="348400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6" name="Google Shape;466;p14"/>
          <p:cNvSpPr txBox="1"/>
          <p:nvPr/>
        </p:nvSpPr>
        <p:spPr>
          <a:xfrm>
            <a:off x="1019649" y="349952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5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Intersección de rectas</a:t>
            </a:r>
            <a:endParaRPr/>
          </a:p>
        </p:txBody>
      </p:sp>
      <p:sp>
        <p:nvSpPr>
          <p:cNvPr id="472" name="Google Shape;472;p15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2: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Dadas 2 rectas no paralelas AB y CD, hallar el punto de intersección.</a:t>
            </a:r>
            <a:endParaRPr/>
          </a:p>
        </p:txBody>
      </p:sp>
      <p:sp>
        <p:nvSpPr>
          <p:cNvPr id="473" name="Google Shape;473;p15"/>
          <p:cNvSpPr txBox="1"/>
          <p:nvPr/>
        </p:nvSpPr>
        <p:spPr>
          <a:xfrm>
            <a:off x="395535" y="1772816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 gráfica:</a:t>
            </a:r>
            <a:endParaRPr/>
          </a:p>
        </p:txBody>
      </p:sp>
      <p:cxnSp>
        <p:nvCxnSpPr>
          <p:cNvPr id="474" name="Google Shape;474;p15"/>
          <p:cNvCxnSpPr>
            <a:stCxn id="475" idx="6"/>
            <a:endCxn id="476" idx="2"/>
          </p:cNvCxnSpPr>
          <p:nvPr/>
        </p:nvCxnSpPr>
        <p:spPr>
          <a:xfrm>
            <a:off x="770485" y="4212658"/>
            <a:ext cx="2793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77" name="Google Shape;477;p15"/>
          <p:cNvCxnSpPr/>
          <p:nvPr/>
        </p:nvCxnSpPr>
        <p:spPr>
          <a:xfrm flipH="1">
            <a:off x="1701556" y="2420888"/>
            <a:ext cx="1214260" cy="131064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8" name="Google Shape;478;p15"/>
          <p:cNvSpPr txBox="1"/>
          <p:nvPr/>
        </p:nvSpPr>
        <p:spPr>
          <a:xfrm>
            <a:off x="3007792" y="2204148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479" name="Google Shape;479;p15"/>
          <p:cNvSpPr txBox="1"/>
          <p:nvPr/>
        </p:nvSpPr>
        <p:spPr>
          <a:xfrm>
            <a:off x="426750" y="411935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480" name="Google Shape;480;p15"/>
          <p:cNvSpPr txBox="1"/>
          <p:nvPr/>
        </p:nvSpPr>
        <p:spPr>
          <a:xfrm>
            <a:off x="3563888" y="4053335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481" name="Google Shape;481;p15"/>
          <p:cNvSpPr txBox="1"/>
          <p:nvPr/>
        </p:nvSpPr>
        <p:spPr>
          <a:xfrm>
            <a:off x="1421533" y="33903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475" name="Google Shape;475;p15"/>
          <p:cNvSpPr/>
          <p:nvPr/>
        </p:nvSpPr>
        <p:spPr>
          <a:xfrm>
            <a:off x="698477" y="417665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2" name="Google Shape;482;p15"/>
          <p:cNvSpPr/>
          <p:nvPr/>
        </p:nvSpPr>
        <p:spPr>
          <a:xfrm>
            <a:off x="2915816" y="235281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76" name="Google Shape;476;p15"/>
          <p:cNvSpPr/>
          <p:nvPr/>
        </p:nvSpPr>
        <p:spPr>
          <a:xfrm>
            <a:off x="3563888" y="417665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83" name="Google Shape;483;p15"/>
          <p:cNvCxnSpPr/>
          <p:nvPr/>
        </p:nvCxnSpPr>
        <p:spPr>
          <a:xfrm flipH="1">
            <a:off x="770485" y="3776114"/>
            <a:ext cx="884948" cy="94903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84" name="Google Shape;484;p15"/>
          <p:cNvSpPr/>
          <p:nvPr/>
        </p:nvSpPr>
        <p:spPr>
          <a:xfrm>
            <a:off x="1210344" y="416600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85" name="Google Shape;485;p15"/>
          <p:cNvSpPr txBox="1"/>
          <p:nvPr/>
        </p:nvSpPr>
        <p:spPr>
          <a:xfrm>
            <a:off x="1214707" y="417517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endParaRPr/>
          </a:p>
        </p:txBody>
      </p:sp>
      <p:sp>
        <p:nvSpPr>
          <p:cNvPr id="486" name="Google Shape;486;p15"/>
          <p:cNvSpPr/>
          <p:nvPr/>
        </p:nvSpPr>
        <p:spPr>
          <a:xfrm>
            <a:off x="4594250" y="2131813"/>
            <a:ext cx="3888432" cy="2217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487" name="Google Shape;487;p15"/>
          <p:cNvCxnSpPr>
            <a:stCxn id="482" idx="4"/>
          </p:cNvCxnSpPr>
          <p:nvPr/>
        </p:nvCxnSpPr>
        <p:spPr>
          <a:xfrm flipH="1">
            <a:off x="2915820" y="2424814"/>
            <a:ext cx="36000" cy="2300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88" name="Google Shape;488;p15"/>
          <p:cNvCxnSpPr/>
          <p:nvPr/>
        </p:nvCxnSpPr>
        <p:spPr>
          <a:xfrm flipH="1" rot="10800000">
            <a:off x="559321" y="3731533"/>
            <a:ext cx="4084687" cy="613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89" name="Google Shape;489;p15"/>
          <p:cNvSpPr txBox="1"/>
          <p:nvPr/>
        </p:nvSpPr>
        <p:spPr>
          <a:xfrm>
            <a:off x="2917223" y="3414506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/>
          </a:p>
        </p:txBody>
      </p:sp>
      <p:sp>
        <p:nvSpPr>
          <p:cNvPr id="490" name="Google Shape;490;p15"/>
          <p:cNvSpPr txBox="1"/>
          <p:nvPr/>
        </p:nvSpPr>
        <p:spPr>
          <a:xfrm>
            <a:off x="2929246" y="3881297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</a:t>
            </a:r>
            <a:endParaRPr/>
          </a:p>
        </p:txBody>
      </p:sp>
      <p:sp>
        <p:nvSpPr>
          <p:cNvPr id="491" name="Google Shape;491;p15"/>
          <p:cNvSpPr/>
          <p:nvPr/>
        </p:nvSpPr>
        <p:spPr>
          <a:xfrm>
            <a:off x="2893242" y="370568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2" name="Google Shape;492;p15"/>
          <p:cNvSpPr/>
          <p:nvPr/>
        </p:nvSpPr>
        <p:spPr>
          <a:xfrm>
            <a:off x="2887921" y="417171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3" name="Google Shape;493;p15"/>
          <p:cNvSpPr/>
          <p:nvPr/>
        </p:nvSpPr>
        <p:spPr>
          <a:xfrm>
            <a:off x="1651211" y="370568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494" name="Google Shape;494;p15"/>
          <p:cNvCxnSpPr>
            <a:stCxn id="493" idx="3"/>
          </p:cNvCxnSpPr>
          <p:nvPr/>
        </p:nvCxnSpPr>
        <p:spPr>
          <a:xfrm flipH="1">
            <a:off x="753956" y="3767143"/>
            <a:ext cx="907800" cy="417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</p:cxnSp>
      <p:cxnSp>
        <p:nvCxnSpPr>
          <p:cNvPr id="495" name="Google Shape;495;p15"/>
          <p:cNvCxnSpPr/>
          <p:nvPr/>
        </p:nvCxnSpPr>
        <p:spPr>
          <a:xfrm flipH="1">
            <a:off x="3643132" y="3767143"/>
            <a:ext cx="907672" cy="417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</p:cxnSp>
      <p:sp>
        <p:nvSpPr>
          <p:cNvPr id="496" name="Google Shape;496;p15"/>
          <p:cNvSpPr/>
          <p:nvPr/>
        </p:nvSpPr>
        <p:spPr>
          <a:xfrm>
            <a:off x="4522242" y="370568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97" name="Google Shape;497;p15"/>
          <p:cNvSpPr txBox="1"/>
          <p:nvPr/>
        </p:nvSpPr>
        <p:spPr>
          <a:xfrm>
            <a:off x="4365039" y="341450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</a:t>
            </a:r>
            <a:endParaRPr/>
          </a:p>
        </p:txBody>
      </p:sp>
      <p:pic>
        <p:nvPicPr>
          <p:cNvPr descr="http://i1.kym-cdn.com/entries/icons/original/000/009/939/DeterminedGuyBlackSS.png" id="498" name="Google Shape;4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2" y="4962475"/>
            <a:ext cx="1445653" cy="1441005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5"/>
          <p:cNvSpPr/>
          <p:nvPr/>
        </p:nvSpPr>
        <p:spPr>
          <a:xfrm>
            <a:off x="3883968" y="4962475"/>
            <a:ext cx="4572000" cy="10052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066" r="0" t="-30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profile.ak.fbcdn.net/hprofile-ak-snc4/188125_141986805873080_3798657_n.jpg" id="504" name="Google Shape;5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8670" y="1465168"/>
            <a:ext cx="1771650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6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Intersección de rectas</a:t>
            </a:r>
            <a:endParaRPr/>
          </a:p>
        </p:txBody>
      </p:sp>
      <p:sp>
        <p:nvSpPr>
          <p:cNvPr id="506" name="Google Shape;506;p16"/>
          <p:cNvSpPr/>
          <p:nvPr/>
        </p:nvSpPr>
        <p:spPr>
          <a:xfrm>
            <a:off x="3581687" y="1556792"/>
            <a:ext cx="3169266" cy="728276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07" name="Google Shape;507;p16"/>
          <p:cNvSpPr/>
          <p:nvPr/>
        </p:nvSpPr>
        <p:spPr>
          <a:xfrm>
            <a:off x="3420380" y="2586294"/>
            <a:ext cx="3491880" cy="72827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08" name="Google Shape;508;p16"/>
          <p:cNvSpPr txBox="1"/>
          <p:nvPr/>
        </p:nvSpPr>
        <p:spPr>
          <a:xfrm>
            <a:off x="827584" y="3789040"/>
            <a:ext cx="4834036" cy="230832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1134" r="0" t="-13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09" name="Google Shape;509;p16"/>
          <p:cNvSpPr/>
          <p:nvPr/>
        </p:nvSpPr>
        <p:spPr>
          <a:xfrm>
            <a:off x="5436096" y="4632424"/>
            <a:ext cx="2870820" cy="144016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 signo del producto vectorial cambia al:</a:t>
            </a:r>
            <a:endParaRPr/>
          </a:p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Char char="-"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Intercambiar los operandos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 Cambiar algún operando por su negativo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7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Intersección de rectas</a:t>
            </a:r>
            <a:endParaRPr/>
          </a:p>
        </p:txBody>
      </p:sp>
      <p:sp>
        <p:nvSpPr>
          <p:cNvPr id="515" name="Google Shape;515;p17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2: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Dadas 2 rectas no paralelas AB y CD, hallar el punto de intersección.</a:t>
            </a:r>
            <a:endParaRPr/>
          </a:p>
        </p:txBody>
      </p:sp>
      <p:sp>
        <p:nvSpPr>
          <p:cNvPr id="516" name="Google Shape;516;p17"/>
          <p:cNvSpPr txBox="1"/>
          <p:nvPr/>
        </p:nvSpPr>
        <p:spPr>
          <a:xfrm>
            <a:off x="539552" y="1988840"/>
            <a:ext cx="74911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cross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 lineIntersection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cross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A, D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cross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A, D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1" name="Google Shape;521;p18"/>
          <p:cNvCxnSpPr/>
          <p:nvPr/>
        </p:nvCxnSpPr>
        <p:spPr>
          <a:xfrm rot="10800000">
            <a:off x="2174269" y="4308645"/>
            <a:ext cx="122395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22" name="Google Shape;522;p18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Proyección y reflexión de punto en recta</a:t>
            </a:r>
            <a:endParaRPr/>
          </a:p>
        </p:txBody>
      </p:sp>
      <p:sp>
        <p:nvSpPr>
          <p:cNvPr id="523" name="Google Shape;523;p18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3: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 un punto X y una recta AB, hallar la proyección y reflexión de X en AB</a:t>
            </a:r>
            <a:endParaRPr/>
          </a:p>
        </p:txBody>
      </p:sp>
      <p:sp>
        <p:nvSpPr>
          <p:cNvPr id="524" name="Google Shape;524;p18"/>
          <p:cNvSpPr txBox="1"/>
          <p:nvPr/>
        </p:nvSpPr>
        <p:spPr>
          <a:xfrm>
            <a:off x="429307" y="1694736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</a:t>
            </a:r>
            <a:endParaRPr/>
          </a:p>
        </p:txBody>
      </p:sp>
      <p:sp>
        <p:nvSpPr>
          <p:cNvPr id="525" name="Google Shape;525;p18"/>
          <p:cNvSpPr txBox="1"/>
          <p:nvPr/>
        </p:nvSpPr>
        <p:spPr>
          <a:xfrm>
            <a:off x="2729860" y="3995772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endParaRPr/>
          </a:p>
        </p:txBody>
      </p:sp>
      <p:cxnSp>
        <p:nvCxnSpPr>
          <p:cNvPr id="526" name="Google Shape;526;p18"/>
          <p:cNvCxnSpPr>
            <a:stCxn id="527" idx="6"/>
            <a:endCxn id="528" idx="2"/>
          </p:cNvCxnSpPr>
          <p:nvPr/>
        </p:nvCxnSpPr>
        <p:spPr>
          <a:xfrm>
            <a:off x="926602" y="4308645"/>
            <a:ext cx="1211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9" name="Google Shape;529;p18"/>
          <p:cNvSpPr txBox="1"/>
          <p:nvPr/>
        </p:nvSpPr>
        <p:spPr>
          <a:xfrm>
            <a:off x="660671" y="4253828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527" name="Google Shape;527;p18"/>
          <p:cNvSpPr/>
          <p:nvPr/>
        </p:nvSpPr>
        <p:spPr>
          <a:xfrm>
            <a:off x="854594" y="427264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0" name="Google Shape;530;p18"/>
          <p:cNvSpPr txBox="1"/>
          <p:nvPr/>
        </p:nvSpPr>
        <p:spPr>
          <a:xfrm>
            <a:off x="2059429" y="425295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528" name="Google Shape;528;p18"/>
          <p:cNvSpPr/>
          <p:nvPr/>
        </p:nvSpPr>
        <p:spPr>
          <a:xfrm>
            <a:off x="2138264" y="427264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531" name="Google Shape;531;p18"/>
          <p:cNvCxnSpPr>
            <a:endCxn id="532" idx="0"/>
          </p:cNvCxnSpPr>
          <p:nvPr/>
        </p:nvCxnSpPr>
        <p:spPr>
          <a:xfrm flipH="1">
            <a:off x="2714145" y="3790183"/>
            <a:ext cx="14700" cy="947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33" name="Google Shape;533;p18"/>
          <p:cNvSpPr/>
          <p:nvPr/>
        </p:nvSpPr>
        <p:spPr>
          <a:xfrm>
            <a:off x="2693856" y="376703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2" name="Google Shape;532;p18"/>
          <p:cNvSpPr/>
          <p:nvPr/>
        </p:nvSpPr>
        <p:spPr>
          <a:xfrm>
            <a:off x="2678141" y="47372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4" name="Google Shape;534;p18"/>
          <p:cNvSpPr/>
          <p:nvPr/>
        </p:nvSpPr>
        <p:spPr>
          <a:xfrm>
            <a:off x="2683585" y="427264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35" name="Google Shape;535;p18"/>
          <p:cNvSpPr txBox="1"/>
          <p:nvPr/>
        </p:nvSpPr>
        <p:spPr>
          <a:xfrm>
            <a:off x="2719589" y="457183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</a:t>
            </a:r>
            <a:endParaRPr/>
          </a:p>
        </p:txBody>
      </p:sp>
      <p:cxnSp>
        <p:nvCxnSpPr>
          <p:cNvPr id="536" name="Google Shape;536;p18"/>
          <p:cNvCxnSpPr/>
          <p:nvPr/>
        </p:nvCxnSpPr>
        <p:spPr>
          <a:xfrm flipH="1" rot="10800000">
            <a:off x="2737404" y="2519707"/>
            <a:ext cx="18189" cy="1208873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537" name="Google Shape;537;p18"/>
          <p:cNvSpPr/>
          <p:nvPr/>
        </p:nvSpPr>
        <p:spPr>
          <a:xfrm>
            <a:off x="2737404" y="3003019"/>
            <a:ext cx="668516" cy="4047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38" name="Google Shape;538;p18"/>
          <p:cNvSpPr txBox="1"/>
          <p:nvPr/>
        </p:nvSpPr>
        <p:spPr>
          <a:xfrm>
            <a:off x="4139952" y="2644415"/>
            <a:ext cx="4142737" cy="4047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39" name="Google Shape;539;p18"/>
          <p:cNvSpPr/>
          <p:nvPr/>
        </p:nvSpPr>
        <p:spPr>
          <a:xfrm>
            <a:off x="2728204" y="2483707"/>
            <a:ext cx="72008" cy="72000"/>
          </a:xfrm>
          <a:prstGeom prst="ellipse">
            <a:avLst/>
          </a:prstGeom>
          <a:solidFill>
            <a:srgbClr val="00206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40" name="Google Shape;540;p18"/>
          <p:cNvSpPr txBox="1"/>
          <p:nvPr/>
        </p:nvSpPr>
        <p:spPr>
          <a:xfrm>
            <a:off x="2786245" y="2299041"/>
            <a:ext cx="46493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41" name="Google Shape;541;p18"/>
          <p:cNvSpPr txBox="1"/>
          <p:nvPr/>
        </p:nvSpPr>
        <p:spPr>
          <a:xfrm>
            <a:off x="2741157" y="3635732"/>
            <a:ext cx="39068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42" name="Google Shape;542;p18"/>
          <p:cNvSpPr txBox="1"/>
          <p:nvPr/>
        </p:nvSpPr>
        <p:spPr>
          <a:xfrm>
            <a:off x="3707904" y="2195572"/>
            <a:ext cx="41404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Proyección de X en AB:</a:t>
            </a:r>
            <a:endParaRPr/>
          </a:p>
        </p:txBody>
      </p:sp>
      <p:sp>
        <p:nvSpPr>
          <p:cNvPr id="543" name="Google Shape;543;p18"/>
          <p:cNvSpPr txBox="1"/>
          <p:nvPr/>
        </p:nvSpPr>
        <p:spPr>
          <a:xfrm>
            <a:off x="3724125" y="3124143"/>
            <a:ext cx="43042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Reflexión de X con respecto a AB:</a:t>
            </a:r>
            <a:endParaRPr/>
          </a:p>
        </p:txBody>
      </p:sp>
      <p:sp>
        <p:nvSpPr>
          <p:cNvPr id="544" name="Google Shape;544;p18"/>
          <p:cNvSpPr txBox="1"/>
          <p:nvPr/>
        </p:nvSpPr>
        <p:spPr>
          <a:xfrm>
            <a:off x="3995936" y="3564638"/>
            <a:ext cx="3733651" cy="95692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915" l="-1469" r="-48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 txBox="1"/>
          <p:nvPr/>
        </p:nvSpPr>
        <p:spPr>
          <a:xfrm>
            <a:off x="399999" y="274638"/>
            <a:ext cx="8348465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Centros notables del triangulo</a:t>
            </a:r>
            <a:endParaRPr/>
          </a:p>
        </p:txBody>
      </p:sp>
      <p:sp>
        <p:nvSpPr>
          <p:cNvPr id="550" name="Google Shape;550;p19"/>
          <p:cNvSpPr txBox="1"/>
          <p:nvPr/>
        </p:nvSpPr>
        <p:spPr>
          <a:xfrm>
            <a:off x="395536" y="1124744"/>
            <a:ext cx="8342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4: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 un triangulo ABC, hallar el baricentro, ortocentro, circuncentro y el incentro.</a:t>
            </a:r>
            <a:endParaRPr/>
          </a:p>
        </p:txBody>
      </p:sp>
      <p:sp>
        <p:nvSpPr>
          <p:cNvPr id="551" name="Google Shape;551;p19"/>
          <p:cNvSpPr txBox="1"/>
          <p:nvPr/>
        </p:nvSpPr>
        <p:spPr>
          <a:xfrm>
            <a:off x="388020" y="1628800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</a:t>
            </a:r>
            <a:endParaRPr/>
          </a:p>
        </p:txBody>
      </p:sp>
      <p:cxnSp>
        <p:nvCxnSpPr>
          <p:cNvPr id="552" name="Google Shape;552;p19"/>
          <p:cNvCxnSpPr>
            <a:stCxn id="553" idx="7"/>
            <a:endCxn id="554" idx="3"/>
          </p:cNvCxnSpPr>
          <p:nvPr/>
        </p:nvCxnSpPr>
        <p:spPr>
          <a:xfrm flipH="1" rot="10800000">
            <a:off x="875319" y="3014614"/>
            <a:ext cx="990900" cy="769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19"/>
          <p:cNvCxnSpPr>
            <a:stCxn id="553" idx="6"/>
            <a:endCxn id="556" idx="2"/>
          </p:cNvCxnSpPr>
          <p:nvPr/>
        </p:nvCxnSpPr>
        <p:spPr>
          <a:xfrm>
            <a:off x="885864" y="3809870"/>
            <a:ext cx="1211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7" name="Google Shape;557;p19"/>
          <p:cNvSpPr txBox="1"/>
          <p:nvPr/>
        </p:nvSpPr>
        <p:spPr>
          <a:xfrm>
            <a:off x="619933" y="3755053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553" name="Google Shape;553;p19"/>
          <p:cNvSpPr/>
          <p:nvPr/>
        </p:nvSpPr>
        <p:spPr>
          <a:xfrm>
            <a:off x="813856" y="377387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8" name="Google Shape;558;p19"/>
          <p:cNvSpPr txBox="1"/>
          <p:nvPr/>
        </p:nvSpPr>
        <p:spPr>
          <a:xfrm>
            <a:off x="2095365" y="371302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559" name="Google Shape;559;p19"/>
          <p:cNvSpPr txBox="1"/>
          <p:nvPr/>
        </p:nvSpPr>
        <p:spPr>
          <a:xfrm>
            <a:off x="1801457" y="268484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cxnSp>
        <p:nvCxnSpPr>
          <p:cNvPr id="560" name="Google Shape;560;p19"/>
          <p:cNvCxnSpPr>
            <a:stCxn id="556" idx="5"/>
            <a:endCxn id="554" idx="5"/>
          </p:cNvCxnSpPr>
          <p:nvPr/>
        </p:nvCxnSpPr>
        <p:spPr>
          <a:xfrm rot="10800000">
            <a:off x="1917189" y="3014526"/>
            <a:ext cx="241800" cy="82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6" name="Google Shape;556;p19"/>
          <p:cNvSpPr/>
          <p:nvPr/>
        </p:nvSpPr>
        <p:spPr>
          <a:xfrm>
            <a:off x="2097526" y="377387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54" name="Google Shape;554;p19"/>
          <p:cNvSpPr/>
          <p:nvPr/>
        </p:nvSpPr>
        <p:spPr>
          <a:xfrm>
            <a:off x="1855649" y="295320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61" name="Google Shape;561;p19"/>
          <p:cNvSpPr txBox="1"/>
          <p:nvPr/>
        </p:nvSpPr>
        <p:spPr>
          <a:xfrm>
            <a:off x="716970" y="2213891"/>
            <a:ext cx="6879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A. Baricentro: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Centro de gravedad o punto de intersección de medianas.</a:t>
            </a:r>
            <a:endParaRPr/>
          </a:p>
        </p:txBody>
      </p:sp>
      <p:sp>
        <p:nvSpPr>
          <p:cNvPr id="562" name="Google Shape;562;p19"/>
          <p:cNvSpPr txBox="1"/>
          <p:nvPr/>
        </p:nvSpPr>
        <p:spPr>
          <a:xfrm>
            <a:off x="3378741" y="3014663"/>
            <a:ext cx="1735732" cy="6127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63" name="Google Shape;563;p19"/>
          <p:cNvSpPr txBox="1"/>
          <p:nvPr/>
        </p:nvSpPr>
        <p:spPr>
          <a:xfrm>
            <a:off x="772211" y="4335502"/>
            <a:ext cx="5897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B. Ortocentro: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Punto de intersección de alturas.</a:t>
            </a:r>
            <a:endParaRPr/>
          </a:p>
        </p:txBody>
      </p:sp>
      <p:cxnSp>
        <p:nvCxnSpPr>
          <p:cNvPr id="564" name="Google Shape;564;p19"/>
          <p:cNvCxnSpPr>
            <a:stCxn id="554" idx="4"/>
          </p:cNvCxnSpPr>
          <p:nvPr/>
        </p:nvCxnSpPr>
        <p:spPr>
          <a:xfrm flipH="1">
            <a:off x="1517253" y="3025207"/>
            <a:ext cx="374400" cy="78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65" name="Google Shape;565;p19"/>
          <p:cNvCxnSpPr>
            <a:endCxn id="556" idx="1"/>
          </p:cNvCxnSpPr>
          <p:nvPr/>
        </p:nvCxnSpPr>
        <p:spPr>
          <a:xfrm>
            <a:off x="1404571" y="3384814"/>
            <a:ext cx="703500" cy="39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66" name="Google Shape;566;p19"/>
          <p:cNvCxnSpPr/>
          <p:nvPr/>
        </p:nvCxnSpPr>
        <p:spPr>
          <a:xfrm flipH="1" rot="10800000">
            <a:off x="868459" y="3398505"/>
            <a:ext cx="1169591" cy="38590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67" name="Google Shape;567;p19"/>
          <p:cNvCxnSpPr>
            <a:stCxn id="568" idx="7"/>
            <a:endCxn id="569" idx="3"/>
          </p:cNvCxnSpPr>
          <p:nvPr/>
        </p:nvCxnSpPr>
        <p:spPr>
          <a:xfrm flipH="1" rot="10800000">
            <a:off x="1031368" y="4983525"/>
            <a:ext cx="990900" cy="769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0" name="Google Shape;570;p19"/>
          <p:cNvCxnSpPr>
            <a:stCxn id="568" idx="6"/>
            <a:endCxn id="571" idx="2"/>
          </p:cNvCxnSpPr>
          <p:nvPr/>
        </p:nvCxnSpPr>
        <p:spPr>
          <a:xfrm>
            <a:off x="1041913" y="5778781"/>
            <a:ext cx="1211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2" name="Google Shape;572;p19"/>
          <p:cNvSpPr txBox="1"/>
          <p:nvPr/>
        </p:nvSpPr>
        <p:spPr>
          <a:xfrm>
            <a:off x="775982" y="5723964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568" name="Google Shape;568;p19"/>
          <p:cNvSpPr/>
          <p:nvPr/>
        </p:nvSpPr>
        <p:spPr>
          <a:xfrm>
            <a:off x="969905" y="574278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73" name="Google Shape;573;p19"/>
          <p:cNvSpPr txBox="1"/>
          <p:nvPr/>
        </p:nvSpPr>
        <p:spPr>
          <a:xfrm>
            <a:off x="2251414" y="568193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574" name="Google Shape;574;p19"/>
          <p:cNvSpPr txBox="1"/>
          <p:nvPr/>
        </p:nvSpPr>
        <p:spPr>
          <a:xfrm>
            <a:off x="1957506" y="4653755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cxnSp>
        <p:nvCxnSpPr>
          <p:cNvPr id="575" name="Google Shape;575;p19"/>
          <p:cNvCxnSpPr>
            <a:stCxn id="571" idx="5"/>
            <a:endCxn id="569" idx="5"/>
          </p:cNvCxnSpPr>
          <p:nvPr/>
        </p:nvCxnSpPr>
        <p:spPr>
          <a:xfrm rot="10800000">
            <a:off x="2073238" y="4983437"/>
            <a:ext cx="241800" cy="82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1" name="Google Shape;571;p19"/>
          <p:cNvSpPr/>
          <p:nvPr/>
        </p:nvSpPr>
        <p:spPr>
          <a:xfrm>
            <a:off x="2253575" y="574278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69" name="Google Shape;569;p19"/>
          <p:cNvSpPr/>
          <p:nvPr/>
        </p:nvSpPr>
        <p:spPr>
          <a:xfrm>
            <a:off x="2011698" y="492211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576" name="Google Shape;576;p19"/>
          <p:cNvCxnSpPr>
            <a:stCxn id="569" idx="4"/>
          </p:cNvCxnSpPr>
          <p:nvPr/>
        </p:nvCxnSpPr>
        <p:spPr>
          <a:xfrm>
            <a:off x="2047702" y="4994118"/>
            <a:ext cx="2700" cy="78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77" name="Google Shape;577;p19"/>
          <p:cNvCxnSpPr>
            <a:endCxn id="571" idx="1"/>
          </p:cNvCxnSpPr>
          <p:nvPr/>
        </p:nvCxnSpPr>
        <p:spPr>
          <a:xfrm>
            <a:off x="1836920" y="5127525"/>
            <a:ext cx="427200" cy="625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578" name="Google Shape;578;p19"/>
          <p:cNvCxnSpPr/>
          <p:nvPr/>
        </p:nvCxnSpPr>
        <p:spPr>
          <a:xfrm flipH="1" rot="10800000">
            <a:off x="1024508" y="5367416"/>
            <a:ext cx="1169591" cy="38590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79" name="Google Shape;579;p19"/>
          <p:cNvSpPr txBox="1"/>
          <p:nvPr/>
        </p:nvSpPr>
        <p:spPr>
          <a:xfrm>
            <a:off x="2121173" y="5179519"/>
            <a:ext cx="50270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80" name="Google Shape;580;p19"/>
          <p:cNvSpPr txBox="1"/>
          <p:nvPr/>
        </p:nvSpPr>
        <p:spPr>
          <a:xfrm>
            <a:off x="1415850" y="4810187"/>
            <a:ext cx="518604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81" name="Google Shape;581;p19"/>
          <p:cNvSpPr txBox="1"/>
          <p:nvPr/>
        </p:nvSpPr>
        <p:spPr>
          <a:xfrm>
            <a:off x="3378741" y="4767550"/>
            <a:ext cx="370114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81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82" name="Google Shape;582;p19"/>
          <p:cNvSpPr txBox="1"/>
          <p:nvPr/>
        </p:nvSpPr>
        <p:spPr>
          <a:xfrm>
            <a:off x="3349025" y="5118614"/>
            <a:ext cx="4247124" cy="40479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83" name="Google Shape;583;p19"/>
          <p:cNvSpPr txBox="1"/>
          <p:nvPr/>
        </p:nvSpPr>
        <p:spPr>
          <a:xfrm>
            <a:off x="3349025" y="5588032"/>
            <a:ext cx="4273414" cy="40479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1611740" y="350622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5" name="Google Shape;585;p19"/>
          <p:cNvSpPr/>
          <p:nvPr/>
        </p:nvSpPr>
        <p:spPr>
          <a:xfrm>
            <a:off x="2011698" y="539390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6" name="Google Shape;586;p19"/>
          <p:cNvSpPr txBox="1"/>
          <p:nvPr/>
        </p:nvSpPr>
        <p:spPr>
          <a:xfrm>
            <a:off x="1370756" y="3251056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endParaRPr/>
          </a:p>
        </p:txBody>
      </p:sp>
      <p:sp>
        <p:nvSpPr>
          <p:cNvPr id="587" name="Google Shape;587;p19"/>
          <p:cNvSpPr txBox="1"/>
          <p:nvPr/>
        </p:nvSpPr>
        <p:spPr>
          <a:xfrm>
            <a:off x="1578495" y="3350697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endParaRPr/>
          </a:p>
        </p:txBody>
      </p:sp>
      <p:sp>
        <p:nvSpPr>
          <p:cNvPr id="588" name="Google Shape;588;p19"/>
          <p:cNvSpPr txBox="1"/>
          <p:nvPr/>
        </p:nvSpPr>
        <p:spPr>
          <a:xfrm>
            <a:off x="1688963" y="3476538"/>
            <a:ext cx="3914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FF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914400" y="274638"/>
            <a:ext cx="77724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PE"/>
              <a:t>Punto y Vector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914400" y="1268760"/>
            <a:ext cx="7772400" cy="54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s-PE"/>
              <a:t>Tus mejores amigos: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2640548" y="2074249"/>
            <a:ext cx="9105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1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800" u="none" cap="none" strike="noStrike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5146474" y="2025824"/>
            <a:ext cx="930703" cy="4029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111" name="Google Shape;111;p2"/>
          <p:cNvCxnSpPr/>
          <p:nvPr/>
        </p:nvCxnSpPr>
        <p:spPr>
          <a:xfrm>
            <a:off x="2411760" y="3610000"/>
            <a:ext cx="1368152" cy="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" name="Google Shape;112;p2"/>
          <p:cNvCxnSpPr/>
          <p:nvPr/>
        </p:nvCxnSpPr>
        <p:spPr>
          <a:xfrm rot="10800000">
            <a:off x="2411760" y="2529880"/>
            <a:ext cx="0" cy="108012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3" name="Google Shape;113;p2"/>
          <p:cNvSpPr/>
          <p:nvPr/>
        </p:nvSpPr>
        <p:spPr>
          <a:xfrm>
            <a:off x="2987824" y="2961928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14" name="Google Shape;114;p2"/>
          <p:cNvCxnSpPr>
            <a:endCxn id="113" idx="4"/>
          </p:cNvCxnSpPr>
          <p:nvPr/>
        </p:nvCxnSpPr>
        <p:spPr>
          <a:xfrm rot="10800000">
            <a:off x="3023828" y="3033928"/>
            <a:ext cx="0" cy="57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2411760" y="2997928"/>
            <a:ext cx="61012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2"/>
          <p:cNvSpPr txBox="1"/>
          <p:nvPr/>
        </p:nvSpPr>
        <p:spPr>
          <a:xfrm>
            <a:off x="2900015" y="3537099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2104677" y="2792381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endParaRPr/>
          </a:p>
        </p:txBody>
      </p:sp>
      <p:cxnSp>
        <p:nvCxnSpPr>
          <p:cNvPr id="118" name="Google Shape;118;p2"/>
          <p:cNvCxnSpPr/>
          <p:nvPr/>
        </p:nvCxnSpPr>
        <p:spPr>
          <a:xfrm>
            <a:off x="5095107" y="3610000"/>
            <a:ext cx="1368152" cy="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" name="Google Shape;119;p2"/>
          <p:cNvCxnSpPr/>
          <p:nvPr/>
        </p:nvCxnSpPr>
        <p:spPr>
          <a:xfrm rot="10800000">
            <a:off x="5095107" y="2529880"/>
            <a:ext cx="0" cy="108012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0" name="Google Shape;120;p2"/>
          <p:cNvCxnSpPr/>
          <p:nvPr/>
        </p:nvCxnSpPr>
        <p:spPr>
          <a:xfrm rot="10800000">
            <a:off x="5707175" y="3033928"/>
            <a:ext cx="0" cy="57607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1" name="Google Shape;121;p2"/>
          <p:cNvCxnSpPr/>
          <p:nvPr/>
        </p:nvCxnSpPr>
        <p:spPr>
          <a:xfrm>
            <a:off x="5095107" y="2997928"/>
            <a:ext cx="610121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2" name="Google Shape;122;p2"/>
          <p:cNvSpPr txBox="1"/>
          <p:nvPr/>
        </p:nvSpPr>
        <p:spPr>
          <a:xfrm>
            <a:off x="5583362" y="3537099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4788024" y="2792381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endParaRPr/>
          </a:p>
        </p:txBody>
      </p:sp>
      <p:cxnSp>
        <p:nvCxnSpPr>
          <p:cNvPr id="124" name="Google Shape;124;p2"/>
          <p:cNvCxnSpPr/>
          <p:nvPr/>
        </p:nvCxnSpPr>
        <p:spPr>
          <a:xfrm flipH="1" rot="10800000">
            <a:off x="5095107" y="2997928"/>
            <a:ext cx="610121" cy="61207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" name="Google Shape;125;p2"/>
          <p:cNvSpPr txBox="1"/>
          <p:nvPr/>
        </p:nvSpPr>
        <p:spPr>
          <a:xfrm>
            <a:off x="918642" y="4114056"/>
            <a:ext cx="7772400" cy="54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</a:pPr>
            <a:r>
              <a:rPr b="0" lang="es-PE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¿Y en 3 dimensiones?</a:t>
            </a:r>
            <a:endParaRPr/>
          </a:p>
        </p:txBody>
      </p:sp>
      <p:sp>
        <p:nvSpPr>
          <p:cNvPr id="126" name="Google Shape;126;p2"/>
          <p:cNvSpPr txBox="1"/>
          <p:nvPr/>
        </p:nvSpPr>
        <p:spPr>
          <a:xfrm>
            <a:off x="2591035" y="4752836"/>
            <a:ext cx="1113317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27" name="Google Shape;127;p2"/>
          <p:cNvSpPr txBox="1"/>
          <p:nvPr/>
        </p:nvSpPr>
        <p:spPr>
          <a:xfrm>
            <a:off x="5068870" y="4719237"/>
            <a:ext cx="1133451" cy="4029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28" name="Google Shape;128;p2"/>
          <p:cNvSpPr txBox="1"/>
          <p:nvPr/>
        </p:nvSpPr>
        <p:spPr>
          <a:xfrm>
            <a:off x="918642" y="5266184"/>
            <a:ext cx="7772400" cy="54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63794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Noto Sans Symbols"/>
              <a:buChar char="●"/>
            </a:pPr>
            <a:r>
              <a:rPr b="0" lang="es-PE" sz="2600" u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¿Cómo los podemos representar en código?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0"/>
          <p:cNvSpPr/>
          <p:nvPr/>
        </p:nvSpPr>
        <p:spPr>
          <a:xfrm>
            <a:off x="1043522" y="2756877"/>
            <a:ext cx="1401858" cy="1401858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94" name="Google Shape;594;p20"/>
          <p:cNvSpPr/>
          <p:nvPr/>
        </p:nvSpPr>
        <p:spPr>
          <a:xfrm>
            <a:off x="1655912" y="5394810"/>
            <a:ext cx="594000" cy="5940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95" name="Google Shape;595;p20"/>
          <p:cNvSpPr txBox="1"/>
          <p:nvPr/>
        </p:nvSpPr>
        <p:spPr>
          <a:xfrm>
            <a:off x="399999" y="274638"/>
            <a:ext cx="8348465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Centros notables del triangulo</a:t>
            </a:r>
            <a:endParaRPr/>
          </a:p>
        </p:txBody>
      </p:sp>
      <p:sp>
        <p:nvSpPr>
          <p:cNvPr id="596" name="Google Shape;596;p20"/>
          <p:cNvSpPr txBox="1"/>
          <p:nvPr/>
        </p:nvSpPr>
        <p:spPr>
          <a:xfrm>
            <a:off x="395536" y="1124744"/>
            <a:ext cx="83425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4: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 un triangulo ABC, hallar el baricentro, ortocentro, circuncentro y el incentro.</a:t>
            </a:r>
            <a:endParaRPr/>
          </a:p>
        </p:txBody>
      </p:sp>
      <p:sp>
        <p:nvSpPr>
          <p:cNvPr id="597" name="Google Shape;597;p20"/>
          <p:cNvSpPr txBox="1"/>
          <p:nvPr/>
        </p:nvSpPr>
        <p:spPr>
          <a:xfrm>
            <a:off x="388020" y="1628800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</a:t>
            </a:r>
            <a:endParaRPr/>
          </a:p>
        </p:txBody>
      </p:sp>
      <p:cxnSp>
        <p:nvCxnSpPr>
          <p:cNvPr id="598" name="Google Shape;598;p20"/>
          <p:cNvCxnSpPr>
            <a:stCxn id="599" idx="7"/>
            <a:endCxn id="600" idx="3"/>
          </p:cNvCxnSpPr>
          <p:nvPr/>
        </p:nvCxnSpPr>
        <p:spPr>
          <a:xfrm flipH="1" rot="10800000">
            <a:off x="1088682" y="5194551"/>
            <a:ext cx="990900" cy="769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20"/>
          <p:cNvCxnSpPr>
            <a:stCxn id="599" idx="6"/>
            <a:endCxn id="602" idx="2"/>
          </p:cNvCxnSpPr>
          <p:nvPr/>
        </p:nvCxnSpPr>
        <p:spPr>
          <a:xfrm>
            <a:off x="1099227" y="5989807"/>
            <a:ext cx="1211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20"/>
          <p:cNvSpPr txBox="1"/>
          <p:nvPr/>
        </p:nvSpPr>
        <p:spPr>
          <a:xfrm>
            <a:off x="833296" y="593499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599" name="Google Shape;599;p20"/>
          <p:cNvSpPr/>
          <p:nvPr/>
        </p:nvSpPr>
        <p:spPr>
          <a:xfrm>
            <a:off x="1027219" y="595380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4" name="Google Shape;604;p20"/>
          <p:cNvSpPr txBox="1"/>
          <p:nvPr/>
        </p:nvSpPr>
        <p:spPr>
          <a:xfrm>
            <a:off x="2308728" y="589295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605" name="Google Shape;605;p20"/>
          <p:cNvSpPr txBox="1"/>
          <p:nvPr/>
        </p:nvSpPr>
        <p:spPr>
          <a:xfrm>
            <a:off x="2014820" y="486478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cxnSp>
        <p:nvCxnSpPr>
          <p:cNvPr id="606" name="Google Shape;606;p20"/>
          <p:cNvCxnSpPr>
            <a:stCxn id="602" idx="5"/>
            <a:endCxn id="600" idx="5"/>
          </p:cNvCxnSpPr>
          <p:nvPr/>
        </p:nvCxnSpPr>
        <p:spPr>
          <a:xfrm rot="10800000">
            <a:off x="2130552" y="5194463"/>
            <a:ext cx="241800" cy="82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2" name="Google Shape;602;p20"/>
          <p:cNvSpPr/>
          <p:nvPr/>
        </p:nvSpPr>
        <p:spPr>
          <a:xfrm>
            <a:off x="2310889" y="595380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0" name="Google Shape;600;p20"/>
          <p:cNvSpPr/>
          <p:nvPr/>
        </p:nvSpPr>
        <p:spPr>
          <a:xfrm>
            <a:off x="2069012" y="513314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07" name="Google Shape;607;p20"/>
          <p:cNvSpPr txBox="1"/>
          <p:nvPr/>
        </p:nvSpPr>
        <p:spPr>
          <a:xfrm>
            <a:off x="716970" y="2213891"/>
            <a:ext cx="6879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C. Circuncentro: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Punto de intersección de mediatrices.</a:t>
            </a:r>
            <a:endParaRPr/>
          </a:p>
        </p:txBody>
      </p:sp>
      <p:sp>
        <p:nvSpPr>
          <p:cNvPr id="608" name="Google Shape;608;p20"/>
          <p:cNvSpPr txBox="1"/>
          <p:nvPr/>
        </p:nvSpPr>
        <p:spPr>
          <a:xfrm>
            <a:off x="772211" y="4335502"/>
            <a:ext cx="58971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D. Incentro: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Punto de intersección de bisectrices.</a:t>
            </a:r>
            <a:endParaRPr/>
          </a:p>
        </p:txBody>
      </p:sp>
      <p:cxnSp>
        <p:nvCxnSpPr>
          <p:cNvPr id="609" name="Google Shape;609;p20"/>
          <p:cNvCxnSpPr>
            <a:stCxn id="600" idx="4"/>
          </p:cNvCxnSpPr>
          <p:nvPr/>
        </p:nvCxnSpPr>
        <p:spPr>
          <a:xfrm flipH="1">
            <a:off x="1862316" y="5205144"/>
            <a:ext cx="242700" cy="784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0" name="Google Shape;610;p20"/>
          <p:cNvCxnSpPr>
            <a:endCxn id="602" idx="1"/>
          </p:cNvCxnSpPr>
          <p:nvPr/>
        </p:nvCxnSpPr>
        <p:spPr>
          <a:xfrm>
            <a:off x="1704934" y="5517351"/>
            <a:ext cx="616500" cy="44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1" name="Google Shape;611;p20"/>
          <p:cNvCxnSpPr/>
          <p:nvPr/>
        </p:nvCxnSpPr>
        <p:spPr>
          <a:xfrm flipH="1" rot="10800000">
            <a:off x="1081822" y="5578442"/>
            <a:ext cx="1169591" cy="385909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12" name="Google Shape;612;p20"/>
          <p:cNvCxnSpPr>
            <a:stCxn id="613" idx="7"/>
            <a:endCxn id="614" idx="3"/>
          </p:cNvCxnSpPr>
          <p:nvPr/>
        </p:nvCxnSpPr>
        <p:spPr>
          <a:xfrm flipH="1" rot="10800000">
            <a:off x="1107285" y="2911849"/>
            <a:ext cx="990900" cy="769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20"/>
          <p:cNvCxnSpPr>
            <a:stCxn id="613" idx="6"/>
            <a:endCxn id="616" idx="2"/>
          </p:cNvCxnSpPr>
          <p:nvPr/>
        </p:nvCxnSpPr>
        <p:spPr>
          <a:xfrm>
            <a:off x="1117830" y="3707105"/>
            <a:ext cx="1211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7" name="Google Shape;617;p20"/>
          <p:cNvSpPr txBox="1"/>
          <p:nvPr/>
        </p:nvSpPr>
        <p:spPr>
          <a:xfrm>
            <a:off x="776703" y="3607654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613" name="Google Shape;613;p20"/>
          <p:cNvSpPr/>
          <p:nvPr/>
        </p:nvSpPr>
        <p:spPr>
          <a:xfrm>
            <a:off x="1045822" y="367110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8" name="Google Shape;618;p20"/>
          <p:cNvSpPr txBox="1"/>
          <p:nvPr/>
        </p:nvSpPr>
        <p:spPr>
          <a:xfrm>
            <a:off x="2033423" y="2582079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cxnSp>
        <p:nvCxnSpPr>
          <p:cNvPr id="619" name="Google Shape;619;p20"/>
          <p:cNvCxnSpPr>
            <a:stCxn id="616" idx="5"/>
            <a:endCxn id="614" idx="5"/>
          </p:cNvCxnSpPr>
          <p:nvPr/>
        </p:nvCxnSpPr>
        <p:spPr>
          <a:xfrm rot="10800000">
            <a:off x="2149155" y="2911761"/>
            <a:ext cx="241800" cy="82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6" name="Google Shape;616;p20"/>
          <p:cNvSpPr/>
          <p:nvPr/>
        </p:nvSpPr>
        <p:spPr>
          <a:xfrm>
            <a:off x="2329492" y="367110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14" name="Google Shape;614;p20"/>
          <p:cNvSpPr/>
          <p:nvPr/>
        </p:nvSpPr>
        <p:spPr>
          <a:xfrm>
            <a:off x="2087615" y="285044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620" name="Google Shape;620;p20"/>
          <p:cNvCxnSpPr/>
          <p:nvPr/>
        </p:nvCxnSpPr>
        <p:spPr>
          <a:xfrm>
            <a:off x="1760205" y="3356992"/>
            <a:ext cx="0" cy="66273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21" name="Google Shape;621;p20"/>
          <p:cNvCxnSpPr/>
          <p:nvPr/>
        </p:nvCxnSpPr>
        <p:spPr>
          <a:xfrm flipH="1" rot="10800000">
            <a:off x="1602722" y="3235064"/>
            <a:ext cx="810364" cy="26594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22" name="Google Shape;622;p20"/>
          <p:cNvSpPr txBox="1"/>
          <p:nvPr/>
        </p:nvSpPr>
        <p:spPr>
          <a:xfrm>
            <a:off x="1683480" y="3691425"/>
            <a:ext cx="53912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623" name="Google Shape;623;p20"/>
          <p:cNvSpPr txBox="1"/>
          <p:nvPr/>
        </p:nvSpPr>
        <p:spPr>
          <a:xfrm>
            <a:off x="3378741" y="4767550"/>
            <a:ext cx="447513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1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624" name="Google Shape;624;p20"/>
          <p:cNvSpPr txBox="1"/>
          <p:nvPr/>
        </p:nvSpPr>
        <p:spPr>
          <a:xfrm>
            <a:off x="3349025" y="5118614"/>
            <a:ext cx="3201967" cy="4047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1916908" y="565107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26" name="Google Shape;626;p20"/>
          <p:cNvSpPr txBox="1"/>
          <p:nvPr/>
        </p:nvSpPr>
        <p:spPr>
          <a:xfrm>
            <a:off x="3349025" y="5484679"/>
            <a:ext cx="3220305" cy="40479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627" name="Google Shape;627;p20"/>
          <p:cNvCxnSpPr/>
          <p:nvPr/>
        </p:nvCxnSpPr>
        <p:spPr>
          <a:xfrm rot="10800000">
            <a:off x="1491767" y="3153792"/>
            <a:ext cx="345935" cy="4228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28" name="Google Shape;628;p20"/>
          <p:cNvSpPr/>
          <p:nvPr/>
        </p:nvSpPr>
        <p:spPr>
          <a:xfrm>
            <a:off x="1715065" y="342180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29" name="Google Shape;629;p20"/>
          <p:cNvSpPr txBox="1"/>
          <p:nvPr/>
        </p:nvSpPr>
        <p:spPr>
          <a:xfrm>
            <a:off x="2843808" y="2616076"/>
            <a:ext cx="5527795" cy="40479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746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630" name="Google Shape;630;p20"/>
          <p:cNvSpPr txBox="1"/>
          <p:nvPr/>
        </p:nvSpPr>
        <p:spPr>
          <a:xfrm>
            <a:off x="3536352" y="3216020"/>
            <a:ext cx="1422825" cy="61093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631" name="Google Shape;631;p20"/>
          <p:cNvSpPr txBox="1"/>
          <p:nvPr/>
        </p:nvSpPr>
        <p:spPr>
          <a:xfrm>
            <a:off x="2451594" y="356736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632" name="Google Shape;632;p20"/>
          <p:cNvSpPr txBox="1"/>
          <p:nvPr/>
        </p:nvSpPr>
        <p:spPr>
          <a:xfrm>
            <a:off x="5508104" y="3195540"/>
            <a:ext cx="1420645" cy="61093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633" name="Google Shape;633;p20"/>
          <p:cNvSpPr txBox="1"/>
          <p:nvPr/>
        </p:nvSpPr>
        <p:spPr>
          <a:xfrm>
            <a:off x="1099227" y="3065614"/>
            <a:ext cx="547458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8" name="Google Shape;638;p21"/>
          <p:cNvCxnSpPr/>
          <p:nvPr/>
        </p:nvCxnSpPr>
        <p:spPr>
          <a:xfrm flipH="1" rot="10800000">
            <a:off x="5459471" y="1993796"/>
            <a:ext cx="992" cy="155880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39" name="Google Shape;639;p21"/>
          <p:cNvCxnSpPr/>
          <p:nvPr/>
        </p:nvCxnSpPr>
        <p:spPr>
          <a:xfrm flipH="1" rot="10800000">
            <a:off x="7635319" y="2438463"/>
            <a:ext cx="569997" cy="23481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40" name="Google Shape;640;p21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Punto en segmento</a:t>
            </a:r>
            <a:endParaRPr/>
          </a:p>
        </p:txBody>
      </p:sp>
      <p:sp>
        <p:nvSpPr>
          <p:cNvPr id="641" name="Google Shape;641;p21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5: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 un punto P y un segmentos AB, determinar si P pertenece a AB.</a:t>
            </a:r>
            <a:endParaRPr/>
          </a:p>
        </p:txBody>
      </p:sp>
      <p:sp>
        <p:nvSpPr>
          <p:cNvPr id="642" name="Google Shape;642;p21"/>
          <p:cNvSpPr txBox="1"/>
          <p:nvPr/>
        </p:nvSpPr>
        <p:spPr>
          <a:xfrm>
            <a:off x="395535" y="1772816"/>
            <a:ext cx="12954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</a:t>
            </a:r>
            <a:endParaRPr/>
          </a:p>
        </p:txBody>
      </p:sp>
      <p:cxnSp>
        <p:nvCxnSpPr>
          <p:cNvPr id="643" name="Google Shape;643;p21"/>
          <p:cNvCxnSpPr/>
          <p:nvPr/>
        </p:nvCxnSpPr>
        <p:spPr>
          <a:xfrm flipH="1" rot="10800000">
            <a:off x="710349" y="2687566"/>
            <a:ext cx="1402160" cy="5249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p21"/>
          <p:cNvSpPr txBox="1"/>
          <p:nvPr/>
        </p:nvSpPr>
        <p:spPr>
          <a:xfrm>
            <a:off x="539552" y="3194118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645" name="Google Shape;645;p21"/>
          <p:cNvSpPr txBox="1"/>
          <p:nvPr/>
        </p:nvSpPr>
        <p:spPr>
          <a:xfrm>
            <a:off x="1961666" y="26515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646" name="Google Shape;646;p21"/>
          <p:cNvSpPr/>
          <p:nvPr/>
        </p:nvSpPr>
        <p:spPr>
          <a:xfrm>
            <a:off x="674345" y="318245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7" name="Google Shape;647;p21"/>
          <p:cNvSpPr/>
          <p:nvPr/>
        </p:nvSpPr>
        <p:spPr>
          <a:xfrm>
            <a:off x="2072806" y="265156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48" name="Google Shape;648;p21"/>
          <p:cNvSpPr txBox="1"/>
          <p:nvPr/>
        </p:nvSpPr>
        <p:spPr>
          <a:xfrm>
            <a:off x="1314647" y="244798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endParaRPr/>
          </a:p>
        </p:txBody>
      </p:sp>
      <p:sp>
        <p:nvSpPr>
          <p:cNvPr id="649" name="Google Shape;649;p21"/>
          <p:cNvSpPr/>
          <p:nvPr/>
        </p:nvSpPr>
        <p:spPr>
          <a:xfrm>
            <a:off x="1285675" y="265156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50" name="Google Shape;650;p21"/>
          <p:cNvSpPr txBox="1"/>
          <p:nvPr/>
        </p:nvSpPr>
        <p:spPr>
          <a:xfrm>
            <a:off x="506071" y="3779748"/>
            <a:ext cx="69415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 área de ABP debe ser 0, y las coordenadas de P deben estar en el rango de AB:</a:t>
            </a:r>
            <a:endParaRPr/>
          </a:p>
        </p:txBody>
      </p:sp>
      <p:cxnSp>
        <p:nvCxnSpPr>
          <p:cNvPr id="651" name="Google Shape;651;p21"/>
          <p:cNvCxnSpPr/>
          <p:nvPr/>
        </p:nvCxnSpPr>
        <p:spPr>
          <a:xfrm flipH="1" rot="10800000">
            <a:off x="2893841" y="2657500"/>
            <a:ext cx="1402160" cy="5249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2" name="Google Shape;652;p21"/>
          <p:cNvSpPr txBox="1"/>
          <p:nvPr/>
        </p:nvSpPr>
        <p:spPr>
          <a:xfrm>
            <a:off x="2627784" y="315452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653" name="Google Shape;653;p21"/>
          <p:cNvSpPr txBox="1"/>
          <p:nvPr/>
        </p:nvSpPr>
        <p:spPr>
          <a:xfrm>
            <a:off x="4249944" y="261197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654" name="Google Shape;654;p21"/>
          <p:cNvSpPr/>
          <p:nvPr/>
        </p:nvSpPr>
        <p:spPr>
          <a:xfrm>
            <a:off x="2857837" y="315238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55" name="Google Shape;655;p21"/>
          <p:cNvSpPr/>
          <p:nvPr/>
        </p:nvSpPr>
        <p:spPr>
          <a:xfrm>
            <a:off x="4256298" y="262149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56" name="Google Shape;656;p21"/>
          <p:cNvSpPr txBox="1"/>
          <p:nvPr/>
        </p:nvSpPr>
        <p:spPr>
          <a:xfrm>
            <a:off x="3468074" y="258071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endParaRPr/>
          </a:p>
        </p:txBody>
      </p:sp>
      <p:sp>
        <p:nvSpPr>
          <p:cNvPr id="657" name="Google Shape;657;p21"/>
          <p:cNvSpPr/>
          <p:nvPr/>
        </p:nvSpPr>
        <p:spPr>
          <a:xfrm>
            <a:off x="3546107" y="288708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658" name="Google Shape;658;p21"/>
          <p:cNvCxnSpPr/>
          <p:nvPr/>
        </p:nvCxnSpPr>
        <p:spPr>
          <a:xfrm flipH="1" rot="10800000">
            <a:off x="6600473" y="2687565"/>
            <a:ext cx="1009331" cy="39223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9" name="Google Shape;659;p21"/>
          <p:cNvSpPr txBox="1"/>
          <p:nvPr/>
        </p:nvSpPr>
        <p:spPr>
          <a:xfrm>
            <a:off x="6429676" y="306139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660" name="Google Shape;660;p21"/>
          <p:cNvSpPr txBox="1"/>
          <p:nvPr/>
        </p:nvSpPr>
        <p:spPr>
          <a:xfrm>
            <a:off x="7452171" y="26515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661" name="Google Shape;661;p21"/>
          <p:cNvSpPr/>
          <p:nvPr/>
        </p:nvSpPr>
        <p:spPr>
          <a:xfrm>
            <a:off x="6564469" y="304973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62" name="Google Shape;662;p21"/>
          <p:cNvSpPr/>
          <p:nvPr/>
        </p:nvSpPr>
        <p:spPr>
          <a:xfrm>
            <a:off x="7563311" y="265156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63" name="Google Shape;663;p21"/>
          <p:cNvSpPr txBox="1"/>
          <p:nvPr/>
        </p:nvSpPr>
        <p:spPr>
          <a:xfrm>
            <a:off x="8155886" y="2046184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endParaRPr/>
          </a:p>
        </p:txBody>
      </p:sp>
      <p:sp>
        <p:nvSpPr>
          <p:cNvPr id="664" name="Google Shape;664;p21"/>
          <p:cNvSpPr/>
          <p:nvPr/>
        </p:nvSpPr>
        <p:spPr>
          <a:xfrm>
            <a:off x="8169312" y="239156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665" name="Google Shape;665;p21"/>
          <p:cNvCxnSpPr>
            <a:endCxn id="657" idx="4"/>
          </p:cNvCxnSpPr>
          <p:nvPr/>
        </p:nvCxnSpPr>
        <p:spPr>
          <a:xfrm rot="10800000">
            <a:off x="3582111" y="2959084"/>
            <a:ext cx="0" cy="57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66" name="Google Shape;666;p21"/>
          <p:cNvCxnSpPr/>
          <p:nvPr/>
        </p:nvCxnSpPr>
        <p:spPr>
          <a:xfrm rot="10800000">
            <a:off x="4286151" y="2693499"/>
            <a:ext cx="0" cy="83988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67" name="Google Shape;667;p21"/>
          <p:cNvCxnSpPr/>
          <p:nvPr/>
        </p:nvCxnSpPr>
        <p:spPr>
          <a:xfrm rot="10800000">
            <a:off x="2893841" y="3194118"/>
            <a:ext cx="0" cy="36933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68" name="Google Shape;668;p21"/>
          <p:cNvCxnSpPr/>
          <p:nvPr/>
        </p:nvCxnSpPr>
        <p:spPr>
          <a:xfrm rot="10800000">
            <a:off x="5459471" y="2048875"/>
            <a:ext cx="0" cy="90174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9" name="Google Shape;669;p21"/>
          <p:cNvSpPr txBox="1"/>
          <p:nvPr/>
        </p:nvSpPr>
        <p:spPr>
          <a:xfrm>
            <a:off x="5468961" y="2998601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670" name="Google Shape;670;p21"/>
          <p:cNvSpPr txBox="1"/>
          <p:nvPr/>
        </p:nvSpPr>
        <p:spPr>
          <a:xfrm>
            <a:off x="5488568" y="20984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671" name="Google Shape;671;p21"/>
          <p:cNvSpPr/>
          <p:nvPr/>
        </p:nvSpPr>
        <p:spPr>
          <a:xfrm>
            <a:off x="5428796" y="224640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72" name="Google Shape;672;p21"/>
          <p:cNvSpPr txBox="1"/>
          <p:nvPr/>
        </p:nvSpPr>
        <p:spPr>
          <a:xfrm>
            <a:off x="5460463" y="256330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endParaRPr/>
          </a:p>
        </p:txBody>
      </p:sp>
      <p:sp>
        <p:nvSpPr>
          <p:cNvPr id="673" name="Google Shape;673;p21"/>
          <p:cNvSpPr/>
          <p:nvPr/>
        </p:nvSpPr>
        <p:spPr>
          <a:xfrm>
            <a:off x="5427170" y="269291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674" name="Google Shape;674;p21"/>
          <p:cNvCxnSpPr/>
          <p:nvPr/>
        </p:nvCxnSpPr>
        <p:spPr>
          <a:xfrm rot="10800000">
            <a:off x="5114677" y="3177537"/>
            <a:ext cx="306440" cy="26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75" name="Google Shape;675;p21"/>
          <p:cNvSpPr/>
          <p:nvPr/>
        </p:nvSpPr>
        <p:spPr>
          <a:xfrm>
            <a:off x="5423467" y="314153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676" name="Google Shape;676;p21"/>
          <p:cNvCxnSpPr/>
          <p:nvPr/>
        </p:nvCxnSpPr>
        <p:spPr>
          <a:xfrm rot="10800000">
            <a:off x="5114677" y="2724750"/>
            <a:ext cx="306440" cy="26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77" name="Google Shape;677;p21"/>
          <p:cNvCxnSpPr/>
          <p:nvPr/>
        </p:nvCxnSpPr>
        <p:spPr>
          <a:xfrm rot="10800000">
            <a:off x="5113857" y="2281785"/>
            <a:ext cx="306440" cy="262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678" name="Google Shape;678;p21"/>
          <p:cNvSpPr txBox="1"/>
          <p:nvPr/>
        </p:nvSpPr>
        <p:spPr>
          <a:xfrm>
            <a:off x="779295" y="4293096"/>
            <a:ext cx="634660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onSegment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B,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 B,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EPS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P.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min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max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P.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min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max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B.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2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Intersección de segmentos</a:t>
            </a:r>
            <a:endParaRPr/>
          </a:p>
        </p:txBody>
      </p:sp>
      <p:sp>
        <p:nvSpPr>
          <p:cNvPr id="684" name="Google Shape;684;p22"/>
          <p:cNvSpPr txBox="1"/>
          <p:nvPr/>
        </p:nvSpPr>
        <p:spPr>
          <a:xfrm>
            <a:off x="405879" y="1196752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5: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Dados 2 segmentos AB y CD, determinar si se intersectan o no.</a:t>
            </a:r>
            <a:endParaRPr/>
          </a:p>
        </p:txBody>
      </p:sp>
      <p:sp>
        <p:nvSpPr>
          <p:cNvPr id="685" name="Google Shape;685;p22"/>
          <p:cNvSpPr txBox="1"/>
          <p:nvPr/>
        </p:nvSpPr>
        <p:spPr>
          <a:xfrm>
            <a:off x="395535" y="1772816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</a:t>
            </a:r>
            <a:endParaRPr/>
          </a:p>
        </p:txBody>
      </p:sp>
      <p:cxnSp>
        <p:nvCxnSpPr>
          <p:cNvPr id="686" name="Google Shape;686;p22"/>
          <p:cNvCxnSpPr/>
          <p:nvPr/>
        </p:nvCxnSpPr>
        <p:spPr>
          <a:xfrm>
            <a:off x="815873" y="3306786"/>
            <a:ext cx="1579260" cy="21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7" name="Google Shape;687;p22"/>
          <p:cNvCxnSpPr/>
          <p:nvPr/>
        </p:nvCxnSpPr>
        <p:spPr>
          <a:xfrm flipH="1">
            <a:off x="1763341" y="2299241"/>
            <a:ext cx="504587" cy="5279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8" name="Google Shape;688;p22"/>
          <p:cNvSpPr txBox="1"/>
          <p:nvPr/>
        </p:nvSpPr>
        <p:spPr>
          <a:xfrm>
            <a:off x="2254926" y="213285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689" name="Google Shape;689;p22"/>
          <p:cNvSpPr txBox="1"/>
          <p:nvPr/>
        </p:nvSpPr>
        <p:spPr>
          <a:xfrm>
            <a:off x="488539" y="3214964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690" name="Google Shape;690;p22"/>
          <p:cNvSpPr txBox="1"/>
          <p:nvPr/>
        </p:nvSpPr>
        <p:spPr>
          <a:xfrm>
            <a:off x="2361239" y="322425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691" name="Google Shape;691;p22"/>
          <p:cNvSpPr txBox="1"/>
          <p:nvPr/>
        </p:nvSpPr>
        <p:spPr>
          <a:xfrm>
            <a:off x="1819462" y="268863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692" name="Google Shape;692;p22"/>
          <p:cNvSpPr/>
          <p:nvPr/>
        </p:nvSpPr>
        <p:spPr>
          <a:xfrm>
            <a:off x="760266" y="327227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3" name="Google Shape;693;p22"/>
          <p:cNvSpPr/>
          <p:nvPr/>
        </p:nvSpPr>
        <p:spPr>
          <a:xfrm>
            <a:off x="1713000" y="280129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4" name="Google Shape;694;p22"/>
          <p:cNvSpPr/>
          <p:nvPr/>
        </p:nvSpPr>
        <p:spPr>
          <a:xfrm>
            <a:off x="2231924" y="226324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695" name="Google Shape;695;p22"/>
          <p:cNvSpPr/>
          <p:nvPr/>
        </p:nvSpPr>
        <p:spPr>
          <a:xfrm>
            <a:off x="2373760" y="327078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696" name="Google Shape;696;p22"/>
          <p:cNvCxnSpPr/>
          <p:nvPr/>
        </p:nvCxnSpPr>
        <p:spPr>
          <a:xfrm>
            <a:off x="4117751" y="3518424"/>
            <a:ext cx="1579260" cy="210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7" name="Google Shape;697;p22"/>
          <p:cNvCxnSpPr/>
          <p:nvPr/>
        </p:nvCxnSpPr>
        <p:spPr>
          <a:xfrm flipH="1">
            <a:off x="4249595" y="2634921"/>
            <a:ext cx="1188664" cy="124905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8" name="Google Shape;698;p22"/>
          <p:cNvSpPr txBox="1"/>
          <p:nvPr/>
        </p:nvSpPr>
        <p:spPr>
          <a:xfrm>
            <a:off x="5431227" y="2395345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699" name="Google Shape;699;p22"/>
          <p:cNvSpPr txBox="1"/>
          <p:nvPr/>
        </p:nvSpPr>
        <p:spPr>
          <a:xfrm>
            <a:off x="3790417" y="342660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700" name="Google Shape;700;p22"/>
          <p:cNvSpPr txBox="1"/>
          <p:nvPr/>
        </p:nvSpPr>
        <p:spPr>
          <a:xfrm>
            <a:off x="5663117" y="343589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701" name="Google Shape;701;p22"/>
          <p:cNvSpPr txBox="1"/>
          <p:nvPr/>
        </p:nvSpPr>
        <p:spPr>
          <a:xfrm>
            <a:off x="3943207" y="385175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702" name="Google Shape;702;p22"/>
          <p:cNvSpPr/>
          <p:nvPr/>
        </p:nvSpPr>
        <p:spPr>
          <a:xfrm>
            <a:off x="4062144" y="348390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03" name="Google Shape;703;p22"/>
          <p:cNvSpPr/>
          <p:nvPr/>
        </p:nvSpPr>
        <p:spPr>
          <a:xfrm>
            <a:off x="4201123" y="385175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04" name="Google Shape;704;p22"/>
          <p:cNvSpPr/>
          <p:nvPr/>
        </p:nvSpPr>
        <p:spPr>
          <a:xfrm>
            <a:off x="5402255" y="259892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05" name="Google Shape;705;p22"/>
          <p:cNvSpPr/>
          <p:nvPr/>
        </p:nvSpPr>
        <p:spPr>
          <a:xfrm>
            <a:off x="5675638" y="348242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06" name="Google Shape;706;p22"/>
          <p:cNvSpPr/>
          <p:nvPr/>
        </p:nvSpPr>
        <p:spPr>
          <a:xfrm>
            <a:off x="4574011" y="347325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07" name="Google Shape;707;p22"/>
          <p:cNvSpPr txBox="1"/>
          <p:nvPr/>
        </p:nvSpPr>
        <p:spPr>
          <a:xfrm>
            <a:off x="395535" y="3709469"/>
            <a:ext cx="2387513" cy="40479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757" l="-229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08" name="Google Shape;708;p22"/>
          <p:cNvSpPr txBox="1"/>
          <p:nvPr/>
        </p:nvSpPr>
        <p:spPr>
          <a:xfrm>
            <a:off x="3499327" y="4213479"/>
            <a:ext cx="2123017" cy="40479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3880" l="-229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09" name="Google Shape;709;p22"/>
          <p:cNvSpPr txBox="1"/>
          <p:nvPr/>
        </p:nvSpPr>
        <p:spPr>
          <a:xfrm>
            <a:off x="3499327" y="4618270"/>
            <a:ext cx="1936236" cy="4047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5757" l="-251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10" name="Google Shape;710;p22"/>
          <p:cNvSpPr txBox="1"/>
          <p:nvPr/>
        </p:nvSpPr>
        <p:spPr>
          <a:xfrm>
            <a:off x="3561555" y="5013176"/>
            <a:ext cx="1961371" cy="40479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23880" l="-248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11" name="Google Shape;711;p22"/>
          <p:cNvSpPr txBox="1"/>
          <p:nvPr/>
        </p:nvSpPr>
        <p:spPr>
          <a:xfrm>
            <a:off x="3585936" y="5455728"/>
            <a:ext cx="2087238" cy="40479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5757" l="-233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712" name="Google Shape;712;p22"/>
          <p:cNvCxnSpPr/>
          <p:nvPr/>
        </p:nvCxnSpPr>
        <p:spPr>
          <a:xfrm flipH="1" rot="10800000">
            <a:off x="6904420" y="2818424"/>
            <a:ext cx="1284504" cy="22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3" name="Google Shape;713;p22"/>
          <p:cNvCxnSpPr/>
          <p:nvPr/>
        </p:nvCxnSpPr>
        <p:spPr>
          <a:xfrm flipH="1">
            <a:off x="7396685" y="2216730"/>
            <a:ext cx="233911" cy="58874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4" name="Google Shape;714;p22"/>
          <p:cNvSpPr txBox="1"/>
          <p:nvPr/>
        </p:nvSpPr>
        <p:spPr>
          <a:xfrm>
            <a:off x="7609805" y="187188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715" name="Google Shape;715;p22"/>
          <p:cNvSpPr txBox="1"/>
          <p:nvPr/>
        </p:nvSpPr>
        <p:spPr>
          <a:xfrm>
            <a:off x="6577086" y="2728898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716" name="Google Shape;716;p22"/>
          <p:cNvSpPr txBox="1"/>
          <p:nvPr/>
        </p:nvSpPr>
        <p:spPr>
          <a:xfrm>
            <a:off x="8262165" y="266288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717" name="Google Shape;717;p22"/>
          <p:cNvSpPr/>
          <p:nvPr/>
        </p:nvSpPr>
        <p:spPr>
          <a:xfrm>
            <a:off x="6848813" y="278620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8" name="Google Shape;718;p22"/>
          <p:cNvSpPr/>
          <p:nvPr/>
        </p:nvSpPr>
        <p:spPr>
          <a:xfrm>
            <a:off x="7609805" y="215905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19" name="Google Shape;719;p22"/>
          <p:cNvSpPr/>
          <p:nvPr/>
        </p:nvSpPr>
        <p:spPr>
          <a:xfrm>
            <a:off x="8190157" y="278472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0" name="Google Shape;720;p22"/>
          <p:cNvSpPr/>
          <p:nvPr/>
        </p:nvSpPr>
        <p:spPr>
          <a:xfrm>
            <a:off x="7360680" y="277554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1" name="Google Shape;721;p22"/>
          <p:cNvSpPr txBox="1"/>
          <p:nvPr/>
        </p:nvSpPr>
        <p:spPr>
          <a:xfrm>
            <a:off x="7328910" y="278472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cxnSp>
        <p:nvCxnSpPr>
          <p:cNvPr id="722" name="Google Shape;722;p22"/>
          <p:cNvCxnSpPr/>
          <p:nvPr/>
        </p:nvCxnSpPr>
        <p:spPr>
          <a:xfrm flipH="1" rot="10800000">
            <a:off x="6787464" y="3979325"/>
            <a:ext cx="1284504" cy="229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p22"/>
          <p:cNvCxnSpPr>
            <a:stCxn id="724" idx="6"/>
          </p:cNvCxnSpPr>
          <p:nvPr/>
        </p:nvCxnSpPr>
        <p:spPr>
          <a:xfrm flipH="1">
            <a:off x="7279624" y="3977114"/>
            <a:ext cx="1489500" cy="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5" name="Google Shape;725;p22"/>
          <p:cNvSpPr txBox="1"/>
          <p:nvPr/>
        </p:nvSpPr>
        <p:spPr>
          <a:xfrm>
            <a:off x="8571858" y="3960243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726" name="Google Shape;726;p22"/>
          <p:cNvSpPr txBox="1"/>
          <p:nvPr/>
        </p:nvSpPr>
        <p:spPr>
          <a:xfrm>
            <a:off x="6509247" y="3951391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727" name="Google Shape;727;p22"/>
          <p:cNvSpPr txBox="1"/>
          <p:nvPr/>
        </p:nvSpPr>
        <p:spPr>
          <a:xfrm>
            <a:off x="8002633" y="3936448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728" name="Google Shape;728;p22"/>
          <p:cNvSpPr/>
          <p:nvPr/>
        </p:nvSpPr>
        <p:spPr>
          <a:xfrm>
            <a:off x="6731857" y="394710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4" name="Google Shape;724;p22"/>
          <p:cNvSpPr/>
          <p:nvPr/>
        </p:nvSpPr>
        <p:spPr>
          <a:xfrm>
            <a:off x="8697116" y="394111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29" name="Google Shape;729;p22"/>
          <p:cNvSpPr/>
          <p:nvPr/>
        </p:nvSpPr>
        <p:spPr>
          <a:xfrm>
            <a:off x="8073201" y="394562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0" name="Google Shape;730;p22"/>
          <p:cNvSpPr/>
          <p:nvPr/>
        </p:nvSpPr>
        <p:spPr>
          <a:xfrm>
            <a:off x="7243724" y="393644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31" name="Google Shape;731;p22"/>
          <p:cNvSpPr txBox="1"/>
          <p:nvPr/>
        </p:nvSpPr>
        <p:spPr>
          <a:xfrm>
            <a:off x="7211954" y="394562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732" name="Google Shape;732;p22"/>
          <p:cNvSpPr txBox="1"/>
          <p:nvPr/>
        </p:nvSpPr>
        <p:spPr>
          <a:xfrm>
            <a:off x="6787464" y="3214387"/>
            <a:ext cx="1759136" cy="36990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6228" l="-2767" r="0" t="-65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33" name="Google Shape;733;p22"/>
          <p:cNvSpPr/>
          <p:nvPr/>
        </p:nvSpPr>
        <p:spPr>
          <a:xfrm>
            <a:off x="3438151" y="6021288"/>
            <a:ext cx="2415735" cy="5040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Puntos en lados opuestos</a:t>
            </a:r>
            <a:endParaRPr/>
          </a:p>
        </p:txBody>
      </p:sp>
      <p:sp>
        <p:nvSpPr>
          <p:cNvPr id="734" name="Google Shape;734;p22"/>
          <p:cNvSpPr/>
          <p:nvPr/>
        </p:nvSpPr>
        <p:spPr>
          <a:xfrm>
            <a:off x="6401925" y="5646774"/>
            <a:ext cx="2415900" cy="10587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Algún punto dentro del segmento contrario</a:t>
            </a:r>
            <a:endParaRPr/>
          </a:p>
        </p:txBody>
      </p:sp>
      <p:sp>
        <p:nvSpPr>
          <p:cNvPr id="735" name="Google Shape;735;p22"/>
          <p:cNvSpPr txBox="1"/>
          <p:nvPr/>
        </p:nvSpPr>
        <p:spPr>
          <a:xfrm>
            <a:off x="6852407" y="4803224"/>
            <a:ext cx="1795492" cy="36990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6228" l="-2710" r="0" t="-65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36" name="Google Shape;736;p22"/>
          <p:cNvSpPr txBox="1"/>
          <p:nvPr/>
        </p:nvSpPr>
        <p:spPr>
          <a:xfrm>
            <a:off x="6848813" y="4433315"/>
            <a:ext cx="1759136" cy="36990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6228" l="-2767" r="0" t="-65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37" name="Google Shape;737;p22"/>
          <p:cNvSpPr txBox="1"/>
          <p:nvPr/>
        </p:nvSpPr>
        <p:spPr>
          <a:xfrm>
            <a:off x="5961710" y="6088650"/>
            <a:ext cx="372217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38" name="Google Shape;738;p22"/>
          <p:cNvSpPr/>
          <p:nvPr/>
        </p:nvSpPr>
        <p:spPr>
          <a:xfrm>
            <a:off x="356065" y="6032170"/>
            <a:ext cx="2415735" cy="50405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intersectan</a:t>
            </a:r>
            <a:endParaRPr/>
          </a:p>
        </p:txBody>
      </p:sp>
      <p:sp>
        <p:nvSpPr>
          <p:cNvPr id="739" name="Google Shape;739;p22"/>
          <p:cNvSpPr txBox="1"/>
          <p:nvPr/>
        </p:nvSpPr>
        <p:spPr>
          <a:xfrm>
            <a:off x="2915816" y="6093296"/>
            <a:ext cx="449161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3"/>
          <p:cNvSpPr txBox="1"/>
          <p:nvPr/>
        </p:nvSpPr>
        <p:spPr>
          <a:xfrm>
            <a:off x="323528" y="1340768"/>
            <a:ext cx="8433719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intersects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P1,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P2,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P3,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P4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A1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P3, P4, P1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A2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P3, P4, P2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A3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P1, P2, P3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A4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P1, P2, P4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A1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A2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A1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A2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A3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A4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A3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A4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A1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onSegment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P3, P4, P1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A2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onSegment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P3, P4, P2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A3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onSegment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P1, P2, P3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A4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onSegment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P1, P2, P4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p23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Intersección de segmentos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0" name="Google Shape;750;p24"/>
          <p:cNvCxnSpPr/>
          <p:nvPr/>
        </p:nvCxnSpPr>
        <p:spPr>
          <a:xfrm>
            <a:off x="2346652" y="4858815"/>
            <a:ext cx="792088" cy="1846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24"/>
          <p:cNvCxnSpPr/>
          <p:nvPr/>
        </p:nvCxnSpPr>
        <p:spPr>
          <a:xfrm flipH="1" rot="10800000">
            <a:off x="3138740" y="4481027"/>
            <a:ext cx="288032" cy="5624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24"/>
          <p:cNvCxnSpPr/>
          <p:nvPr/>
        </p:nvCxnSpPr>
        <p:spPr>
          <a:xfrm rot="10800000">
            <a:off x="3138740" y="3459305"/>
            <a:ext cx="288032" cy="103017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24"/>
          <p:cNvCxnSpPr/>
          <p:nvPr/>
        </p:nvCxnSpPr>
        <p:spPr>
          <a:xfrm>
            <a:off x="2346652" y="3243281"/>
            <a:ext cx="772142" cy="216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4" name="Google Shape;754;p24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Polígonos convexos y no convexos</a:t>
            </a:r>
            <a:endParaRPr/>
          </a:p>
        </p:txBody>
      </p:sp>
      <p:cxnSp>
        <p:nvCxnSpPr>
          <p:cNvPr id="755" name="Google Shape;755;p24"/>
          <p:cNvCxnSpPr/>
          <p:nvPr/>
        </p:nvCxnSpPr>
        <p:spPr>
          <a:xfrm>
            <a:off x="1914604" y="4103239"/>
            <a:ext cx="432048" cy="7555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24"/>
          <p:cNvCxnSpPr/>
          <p:nvPr/>
        </p:nvCxnSpPr>
        <p:spPr>
          <a:xfrm flipH="1">
            <a:off x="1914604" y="3243281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7" name="Google Shape;757;p24"/>
          <p:cNvSpPr/>
          <p:nvPr/>
        </p:nvSpPr>
        <p:spPr>
          <a:xfrm>
            <a:off x="1874774" y="406872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8" name="Google Shape;758;p24"/>
          <p:cNvSpPr/>
          <p:nvPr/>
        </p:nvSpPr>
        <p:spPr>
          <a:xfrm>
            <a:off x="3390768" y="444502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9" name="Google Shape;759;p24"/>
          <p:cNvSpPr/>
          <p:nvPr/>
        </p:nvSpPr>
        <p:spPr>
          <a:xfrm>
            <a:off x="2310648" y="320728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60" name="Google Shape;760;p24"/>
          <p:cNvSpPr/>
          <p:nvPr/>
        </p:nvSpPr>
        <p:spPr>
          <a:xfrm>
            <a:off x="2315219" y="482281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61" name="Google Shape;761;p24"/>
          <p:cNvSpPr/>
          <p:nvPr/>
        </p:nvSpPr>
        <p:spPr>
          <a:xfrm>
            <a:off x="3102736" y="500748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62" name="Google Shape;762;p24"/>
          <p:cNvSpPr/>
          <p:nvPr/>
        </p:nvSpPr>
        <p:spPr>
          <a:xfrm>
            <a:off x="3102736" y="343168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763" name="Google Shape;763;p24"/>
          <p:cNvCxnSpPr/>
          <p:nvPr/>
        </p:nvCxnSpPr>
        <p:spPr>
          <a:xfrm flipH="1" rot="10800000">
            <a:off x="5947052" y="4323401"/>
            <a:ext cx="432048" cy="49095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4" name="Google Shape;764;p24"/>
          <p:cNvCxnSpPr/>
          <p:nvPr/>
        </p:nvCxnSpPr>
        <p:spPr>
          <a:xfrm>
            <a:off x="6379100" y="4323401"/>
            <a:ext cx="648072" cy="11317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5" name="Google Shape;765;p24"/>
          <p:cNvCxnSpPr/>
          <p:nvPr/>
        </p:nvCxnSpPr>
        <p:spPr>
          <a:xfrm rot="10800000">
            <a:off x="6739140" y="3414849"/>
            <a:ext cx="288032" cy="103017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6" name="Google Shape;766;p24"/>
          <p:cNvCxnSpPr/>
          <p:nvPr/>
        </p:nvCxnSpPr>
        <p:spPr>
          <a:xfrm>
            <a:off x="5947052" y="3198825"/>
            <a:ext cx="772142" cy="216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7" name="Google Shape;767;p24"/>
          <p:cNvCxnSpPr/>
          <p:nvPr/>
        </p:nvCxnSpPr>
        <p:spPr>
          <a:xfrm>
            <a:off x="5515004" y="4058783"/>
            <a:ext cx="432048" cy="7555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8" name="Google Shape;768;p24"/>
          <p:cNvCxnSpPr/>
          <p:nvPr/>
        </p:nvCxnSpPr>
        <p:spPr>
          <a:xfrm flipH="1">
            <a:off x="5515004" y="3198825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9" name="Google Shape;769;p24"/>
          <p:cNvSpPr/>
          <p:nvPr/>
        </p:nvSpPr>
        <p:spPr>
          <a:xfrm>
            <a:off x="5475174" y="402426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0" name="Google Shape;770;p24"/>
          <p:cNvSpPr/>
          <p:nvPr/>
        </p:nvSpPr>
        <p:spPr>
          <a:xfrm>
            <a:off x="6991168" y="440057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1" name="Google Shape;771;p24"/>
          <p:cNvSpPr/>
          <p:nvPr/>
        </p:nvSpPr>
        <p:spPr>
          <a:xfrm>
            <a:off x="5911048" y="316282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2" name="Google Shape;772;p24"/>
          <p:cNvSpPr/>
          <p:nvPr/>
        </p:nvSpPr>
        <p:spPr>
          <a:xfrm>
            <a:off x="5915619" y="477835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3" name="Google Shape;773;p24"/>
          <p:cNvSpPr/>
          <p:nvPr/>
        </p:nvSpPr>
        <p:spPr>
          <a:xfrm>
            <a:off x="6343096" y="428740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4" name="Google Shape;774;p24"/>
          <p:cNvSpPr/>
          <p:nvPr/>
        </p:nvSpPr>
        <p:spPr>
          <a:xfrm>
            <a:off x="6703136" y="338722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5" name="Google Shape;775;p24"/>
          <p:cNvSpPr/>
          <p:nvPr/>
        </p:nvSpPr>
        <p:spPr>
          <a:xfrm rot="-10497112">
            <a:off x="1583347" y="3520894"/>
            <a:ext cx="2043450" cy="1914352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6" name="Google Shape;776;p24"/>
          <p:cNvSpPr/>
          <p:nvPr/>
        </p:nvSpPr>
        <p:spPr>
          <a:xfrm flipH="1" rot="-1450540">
            <a:off x="4682971" y="2779705"/>
            <a:ext cx="2444409" cy="2161395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77" name="Google Shape;777;p24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50" l="-661" r="0" t="-37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78" name="Google Shape;778;p24"/>
          <p:cNvSpPr txBox="1"/>
          <p:nvPr/>
        </p:nvSpPr>
        <p:spPr>
          <a:xfrm>
            <a:off x="395536" y="1990581"/>
            <a:ext cx="82809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Recorremos el polígono en el orden que se encuentre y verificamos el sentido de giro en cada vértice. Si el polígono es convexo, todos los vértices deben tener el mismo sentido de giro.</a:t>
            </a:r>
            <a:endParaRPr/>
          </a:p>
        </p:txBody>
      </p:sp>
      <p:sp>
        <p:nvSpPr>
          <p:cNvPr id="779" name="Google Shape;779;p24"/>
          <p:cNvSpPr/>
          <p:nvPr/>
        </p:nvSpPr>
        <p:spPr>
          <a:xfrm>
            <a:off x="1489996" y="3689451"/>
            <a:ext cx="46115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80" name="Google Shape;780;p24"/>
          <p:cNvSpPr/>
          <p:nvPr/>
        </p:nvSpPr>
        <p:spPr>
          <a:xfrm>
            <a:off x="1910778" y="4834648"/>
            <a:ext cx="45582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81" name="Google Shape;781;p24"/>
          <p:cNvSpPr/>
          <p:nvPr/>
        </p:nvSpPr>
        <p:spPr>
          <a:xfrm>
            <a:off x="2821604" y="5065914"/>
            <a:ext cx="46115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82" name="Google Shape;782;p24"/>
          <p:cNvSpPr/>
          <p:nvPr/>
        </p:nvSpPr>
        <p:spPr>
          <a:xfrm>
            <a:off x="3426772" y="4332360"/>
            <a:ext cx="46115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83" name="Google Shape;783;p24"/>
          <p:cNvSpPr/>
          <p:nvPr/>
        </p:nvSpPr>
        <p:spPr>
          <a:xfrm>
            <a:off x="3184272" y="3207281"/>
            <a:ext cx="45127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84" name="Google Shape;784;p24"/>
          <p:cNvSpPr/>
          <p:nvPr/>
        </p:nvSpPr>
        <p:spPr>
          <a:xfrm>
            <a:off x="2281544" y="2829493"/>
            <a:ext cx="46115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85" name="Google Shape;785;p24"/>
          <p:cNvSpPr/>
          <p:nvPr/>
        </p:nvSpPr>
        <p:spPr>
          <a:xfrm>
            <a:off x="5023132" y="3860403"/>
            <a:ext cx="461152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86" name="Google Shape;786;p24"/>
          <p:cNvSpPr/>
          <p:nvPr/>
        </p:nvSpPr>
        <p:spPr>
          <a:xfrm>
            <a:off x="5683133" y="2828086"/>
            <a:ext cx="45582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87" name="Google Shape;787;p24"/>
          <p:cNvSpPr/>
          <p:nvPr/>
        </p:nvSpPr>
        <p:spPr>
          <a:xfrm>
            <a:off x="6760592" y="3132364"/>
            <a:ext cx="46115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88" name="Google Shape;788;p24"/>
          <p:cNvSpPr/>
          <p:nvPr/>
        </p:nvSpPr>
        <p:spPr>
          <a:xfrm>
            <a:off x="7063176" y="4287401"/>
            <a:ext cx="461152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89" name="Google Shape;789;p24"/>
          <p:cNvSpPr/>
          <p:nvPr/>
        </p:nvSpPr>
        <p:spPr>
          <a:xfrm>
            <a:off x="6117457" y="3922653"/>
            <a:ext cx="451277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90" name="Google Shape;790;p24"/>
          <p:cNvSpPr/>
          <p:nvPr/>
        </p:nvSpPr>
        <p:spPr>
          <a:xfrm>
            <a:off x="5731028" y="4834648"/>
            <a:ext cx="461152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91" name="Google Shape;791;p24"/>
          <p:cNvSpPr txBox="1"/>
          <p:nvPr/>
        </p:nvSpPr>
        <p:spPr>
          <a:xfrm>
            <a:off x="405879" y="5826094"/>
            <a:ext cx="675840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28330" l="-810" r="0" t="-6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792" name="Google Shape;792;p24"/>
          <p:cNvSpPr txBox="1"/>
          <p:nvPr/>
        </p:nvSpPr>
        <p:spPr>
          <a:xfrm>
            <a:off x="2933459" y="4710149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793" name="Google Shape;793;p24"/>
          <p:cNvSpPr txBox="1"/>
          <p:nvPr/>
        </p:nvSpPr>
        <p:spPr>
          <a:xfrm>
            <a:off x="2281544" y="4570648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794" name="Google Shape;794;p24"/>
          <p:cNvSpPr txBox="1"/>
          <p:nvPr/>
        </p:nvSpPr>
        <p:spPr>
          <a:xfrm>
            <a:off x="3116953" y="4336055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795" name="Google Shape;795;p24"/>
          <p:cNvSpPr txBox="1"/>
          <p:nvPr/>
        </p:nvSpPr>
        <p:spPr>
          <a:xfrm>
            <a:off x="2864925" y="346768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796" name="Google Shape;796;p24"/>
          <p:cNvSpPr txBox="1"/>
          <p:nvPr/>
        </p:nvSpPr>
        <p:spPr>
          <a:xfrm>
            <a:off x="2295253" y="327928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797" name="Google Shape;797;p24"/>
          <p:cNvSpPr txBox="1"/>
          <p:nvPr/>
        </p:nvSpPr>
        <p:spPr>
          <a:xfrm>
            <a:off x="1961351" y="390567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798" name="Google Shape;798;p24"/>
          <p:cNvSpPr txBox="1"/>
          <p:nvPr/>
        </p:nvSpPr>
        <p:spPr>
          <a:xfrm>
            <a:off x="6248942" y="4276776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799" name="Google Shape;799;p24"/>
          <p:cNvSpPr txBox="1"/>
          <p:nvPr/>
        </p:nvSpPr>
        <p:spPr>
          <a:xfrm>
            <a:off x="5864819" y="3230183"/>
            <a:ext cx="256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800" name="Google Shape;800;p24"/>
          <p:cNvSpPr txBox="1"/>
          <p:nvPr/>
        </p:nvSpPr>
        <p:spPr>
          <a:xfrm>
            <a:off x="6503790" y="3358675"/>
            <a:ext cx="256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801" name="Google Shape;801;p24"/>
          <p:cNvSpPr txBox="1"/>
          <p:nvPr/>
        </p:nvSpPr>
        <p:spPr>
          <a:xfrm>
            <a:off x="6703136" y="4080519"/>
            <a:ext cx="256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802" name="Google Shape;802;p24"/>
          <p:cNvSpPr txBox="1"/>
          <p:nvPr/>
        </p:nvSpPr>
        <p:spPr>
          <a:xfrm>
            <a:off x="5602627" y="3872598"/>
            <a:ext cx="256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803" name="Google Shape;803;p24"/>
          <p:cNvSpPr txBox="1"/>
          <p:nvPr/>
        </p:nvSpPr>
        <p:spPr>
          <a:xfrm>
            <a:off x="5833203" y="4357882"/>
            <a:ext cx="256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5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Polígonos convexos y no convexos</a:t>
            </a:r>
            <a:endParaRPr/>
          </a:p>
        </p:txBody>
      </p:sp>
      <p:sp>
        <p:nvSpPr>
          <p:cNvPr id="809" name="Google Shape;809;p25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50" l="-661" r="0" t="-37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10" name="Google Shape;810;p25"/>
          <p:cNvSpPr txBox="1"/>
          <p:nvPr/>
        </p:nvSpPr>
        <p:spPr>
          <a:xfrm>
            <a:off x="1403648" y="3162299"/>
            <a:ext cx="5750292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isConvex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pos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neg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neg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pos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neg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pos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1" name="Google Shape;811;p25"/>
          <p:cNvSpPr txBox="1"/>
          <p:nvPr/>
        </p:nvSpPr>
        <p:spPr>
          <a:xfrm>
            <a:off x="395536" y="1990581"/>
            <a:ext cx="828092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Recorremos el polígono en el orden que se encuentre y verificamos el sentido de giro en cada vértice. Si el polígono es convexo, todos los vértices deben tener el mismo sentido de giro.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6" name="Google Shape;816;p26"/>
          <p:cNvCxnSpPr>
            <a:stCxn id="817" idx="6"/>
            <a:endCxn id="818" idx="7"/>
          </p:cNvCxnSpPr>
          <p:nvPr/>
        </p:nvCxnSpPr>
        <p:spPr>
          <a:xfrm flipH="1">
            <a:off x="3538779" y="5670685"/>
            <a:ext cx="1086000" cy="35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19" name="Google Shape;819;p26"/>
          <p:cNvCxnSpPr>
            <a:stCxn id="820" idx="3"/>
            <a:endCxn id="818" idx="7"/>
          </p:cNvCxnSpPr>
          <p:nvPr/>
        </p:nvCxnSpPr>
        <p:spPr>
          <a:xfrm flipH="1">
            <a:off x="3538784" y="4682795"/>
            <a:ext cx="736500" cy="1340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21" name="Google Shape;821;p26"/>
          <p:cNvCxnSpPr>
            <a:stCxn id="822" idx="4"/>
          </p:cNvCxnSpPr>
          <p:nvPr/>
        </p:nvCxnSpPr>
        <p:spPr>
          <a:xfrm>
            <a:off x="3508655" y="4468939"/>
            <a:ext cx="0" cy="159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23" name="Google Shape;823;p26"/>
          <p:cNvCxnSpPr/>
          <p:nvPr/>
        </p:nvCxnSpPr>
        <p:spPr>
          <a:xfrm rot="10800000">
            <a:off x="582348" y="5346283"/>
            <a:ext cx="1202503" cy="89063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24" name="Google Shape;824;p26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Área de Polígonos</a:t>
            </a:r>
            <a:endParaRPr/>
          </a:p>
        </p:txBody>
      </p:sp>
      <p:sp>
        <p:nvSpPr>
          <p:cNvPr id="825" name="Google Shape;825;p26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50" l="-661" r="0" t="-37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826" name="Google Shape;826;p26"/>
          <p:cNvCxnSpPr/>
          <p:nvPr/>
        </p:nvCxnSpPr>
        <p:spPr>
          <a:xfrm>
            <a:off x="993119" y="6092929"/>
            <a:ext cx="792088" cy="1846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7" name="Google Shape;827;p26"/>
          <p:cNvCxnSpPr/>
          <p:nvPr/>
        </p:nvCxnSpPr>
        <p:spPr>
          <a:xfrm flipH="1" rot="10800000">
            <a:off x="1785207" y="5715141"/>
            <a:ext cx="288032" cy="5624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26"/>
          <p:cNvCxnSpPr/>
          <p:nvPr/>
        </p:nvCxnSpPr>
        <p:spPr>
          <a:xfrm rot="10800000">
            <a:off x="1785207" y="4693419"/>
            <a:ext cx="288032" cy="103017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9" name="Google Shape;829;p26"/>
          <p:cNvCxnSpPr/>
          <p:nvPr/>
        </p:nvCxnSpPr>
        <p:spPr>
          <a:xfrm>
            <a:off x="993119" y="4477395"/>
            <a:ext cx="772142" cy="216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26"/>
          <p:cNvCxnSpPr/>
          <p:nvPr/>
        </p:nvCxnSpPr>
        <p:spPr>
          <a:xfrm>
            <a:off x="561071" y="5337353"/>
            <a:ext cx="432048" cy="7555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26"/>
          <p:cNvCxnSpPr/>
          <p:nvPr/>
        </p:nvCxnSpPr>
        <p:spPr>
          <a:xfrm flipH="1">
            <a:off x="561071" y="4477395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2" name="Google Shape;832;p26"/>
          <p:cNvSpPr/>
          <p:nvPr/>
        </p:nvSpPr>
        <p:spPr>
          <a:xfrm>
            <a:off x="521241" y="530283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3" name="Google Shape;833;p26"/>
          <p:cNvSpPr/>
          <p:nvPr/>
        </p:nvSpPr>
        <p:spPr>
          <a:xfrm>
            <a:off x="2037235" y="567914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4" name="Google Shape;834;p26"/>
          <p:cNvSpPr/>
          <p:nvPr/>
        </p:nvSpPr>
        <p:spPr>
          <a:xfrm>
            <a:off x="957115" y="444139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5" name="Google Shape;835;p26"/>
          <p:cNvSpPr/>
          <p:nvPr/>
        </p:nvSpPr>
        <p:spPr>
          <a:xfrm>
            <a:off x="961686" y="605692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6" name="Google Shape;836;p26"/>
          <p:cNvSpPr/>
          <p:nvPr/>
        </p:nvSpPr>
        <p:spPr>
          <a:xfrm>
            <a:off x="1749203" y="624159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37" name="Google Shape;837;p26"/>
          <p:cNvSpPr/>
          <p:nvPr/>
        </p:nvSpPr>
        <p:spPr>
          <a:xfrm>
            <a:off x="1749203" y="466579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838" name="Google Shape;838;p26"/>
          <p:cNvCxnSpPr/>
          <p:nvPr/>
        </p:nvCxnSpPr>
        <p:spPr>
          <a:xfrm flipH="1" rot="10800000">
            <a:off x="3508655" y="5557515"/>
            <a:ext cx="432048" cy="49095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Google Shape;839;p26"/>
          <p:cNvCxnSpPr/>
          <p:nvPr/>
        </p:nvCxnSpPr>
        <p:spPr>
          <a:xfrm>
            <a:off x="3940703" y="5557515"/>
            <a:ext cx="648072" cy="11317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0" name="Google Shape;840;p26"/>
          <p:cNvCxnSpPr/>
          <p:nvPr/>
        </p:nvCxnSpPr>
        <p:spPr>
          <a:xfrm rot="10800000">
            <a:off x="4300743" y="4648963"/>
            <a:ext cx="288032" cy="103017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1" name="Google Shape;841;p26"/>
          <p:cNvCxnSpPr/>
          <p:nvPr/>
        </p:nvCxnSpPr>
        <p:spPr>
          <a:xfrm>
            <a:off x="3508655" y="4432939"/>
            <a:ext cx="772142" cy="216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2" name="Google Shape;842;p26"/>
          <p:cNvCxnSpPr/>
          <p:nvPr/>
        </p:nvCxnSpPr>
        <p:spPr>
          <a:xfrm>
            <a:off x="3076607" y="5292897"/>
            <a:ext cx="432048" cy="7555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3" name="Google Shape;843;p26"/>
          <p:cNvCxnSpPr/>
          <p:nvPr/>
        </p:nvCxnSpPr>
        <p:spPr>
          <a:xfrm flipH="1">
            <a:off x="3076607" y="4432939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4" name="Google Shape;844;p26"/>
          <p:cNvSpPr/>
          <p:nvPr/>
        </p:nvSpPr>
        <p:spPr>
          <a:xfrm>
            <a:off x="3036777" y="525838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7" name="Google Shape;817;p26"/>
          <p:cNvSpPr/>
          <p:nvPr/>
        </p:nvSpPr>
        <p:spPr>
          <a:xfrm>
            <a:off x="4552771" y="563468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2" name="Google Shape;822;p26"/>
          <p:cNvSpPr/>
          <p:nvPr/>
        </p:nvSpPr>
        <p:spPr>
          <a:xfrm>
            <a:off x="3472651" y="439693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18" name="Google Shape;818;p26"/>
          <p:cNvSpPr/>
          <p:nvPr/>
        </p:nvSpPr>
        <p:spPr>
          <a:xfrm>
            <a:off x="3477222" y="601247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5" name="Google Shape;845;p26"/>
          <p:cNvSpPr/>
          <p:nvPr/>
        </p:nvSpPr>
        <p:spPr>
          <a:xfrm>
            <a:off x="3904699" y="552151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20" name="Google Shape;820;p26"/>
          <p:cNvSpPr/>
          <p:nvPr/>
        </p:nvSpPr>
        <p:spPr>
          <a:xfrm>
            <a:off x="4264739" y="462133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46" name="Google Shape;846;p26"/>
          <p:cNvSpPr/>
          <p:nvPr/>
        </p:nvSpPr>
        <p:spPr>
          <a:xfrm>
            <a:off x="136463" y="4923565"/>
            <a:ext cx="461152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47" name="Google Shape;847;p26"/>
          <p:cNvSpPr/>
          <p:nvPr/>
        </p:nvSpPr>
        <p:spPr>
          <a:xfrm>
            <a:off x="557245" y="6068762"/>
            <a:ext cx="455829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48" name="Google Shape;848;p26"/>
          <p:cNvSpPr/>
          <p:nvPr/>
        </p:nvSpPr>
        <p:spPr>
          <a:xfrm>
            <a:off x="1673310" y="6313595"/>
            <a:ext cx="46115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49" name="Google Shape;849;p26"/>
          <p:cNvSpPr/>
          <p:nvPr/>
        </p:nvSpPr>
        <p:spPr>
          <a:xfrm>
            <a:off x="2073239" y="5566474"/>
            <a:ext cx="46115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50" name="Google Shape;850;p26"/>
          <p:cNvSpPr/>
          <p:nvPr/>
        </p:nvSpPr>
        <p:spPr>
          <a:xfrm>
            <a:off x="1830739" y="4441395"/>
            <a:ext cx="451277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51" name="Google Shape;851;p26"/>
          <p:cNvSpPr/>
          <p:nvPr/>
        </p:nvSpPr>
        <p:spPr>
          <a:xfrm>
            <a:off x="928011" y="4063607"/>
            <a:ext cx="46115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52" name="Google Shape;852;p26"/>
          <p:cNvSpPr/>
          <p:nvPr/>
        </p:nvSpPr>
        <p:spPr>
          <a:xfrm>
            <a:off x="2584735" y="5094517"/>
            <a:ext cx="455829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53" name="Google Shape;853;p26"/>
          <p:cNvSpPr/>
          <p:nvPr/>
        </p:nvSpPr>
        <p:spPr>
          <a:xfrm>
            <a:off x="3244736" y="4062200"/>
            <a:ext cx="461152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54" name="Google Shape;854;p26"/>
          <p:cNvSpPr/>
          <p:nvPr/>
        </p:nvSpPr>
        <p:spPr>
          <a:xfrm>
            <a:off x="4322195" y="4366478"/>
            <a:ext cx="46115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55" name="Google Shape;855;p26"/>
          <p:cNvSpPr/>
          <p:nvPr/>
        </p:nvSpPr>
        <p:spPr>
          <a:xfrm>
            <a:off x="4624779" y="5521515"/>
            <a:ext cx="451277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56" name="Google Shape;856;p26"/>
          <p:cNvSpPr/>
          <p:nvPr/>
        </p:nvSpPr>
        <p:spPr>
          <a:xfrm>
            <a:off x="3679060" y="5156767"/>
            <a:ext cx="461152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57" name="Google Shape;857;p26"/>
          <p:cNvSpPr/>
          <p:nvPr/>
        </p:nvSpPr>
        <p:spPr>
          <a:xfrm>
            <a:off x="3292631" y="6068762"/>
            <a:ext cx="461152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858" name="Google Shape;858;p26"/>
          <p:cNvCxnSpPr>
            <a:stCxn id="833" idx="2"/>
          </p:cNvCxnSpPr>
          <p:nvPr/>
        </p:nvCxnSpPr>
        <p:spPr>
          <a:xfrm rot="10800000">
            <a:off x="562735" y="5318541"/>
            <a:ext cx="1474500" cy="396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59" name="Google Shape;859;p26"/>
          <p:cNvCxnSpPr>
            <a:stCxn id="837" idx="3"/>
          </p:cNvCxnSpPr>
          <p:nvPr/>
        </p:nvCxnSpPr>
        <p:spPr>
          <a:xfrm flipH="1">
            <a:off x="562748" y="4727251"/>
            <a:ext cx="1197000" cy="606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60" name="Google Shape;860;p26"/>
          <p:cNvSpPr txBox="1"/>
          <p:nvPr/>
        </p:nvSpPr>
        <p:spPr>
          <a:xfrm>
            <a:off x="989310" y="462606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861" name="Google Shape;861;p26"/>
          <p:cNvSpPr txBox="1"/>
          <p:nvPr/>
        </p:nvSpPr>
        <p:spPr>
          <a:xfrm>
            <a:off x="1389163" y="4995910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862" name="Google Shape;862;p26"/>
          <p:cNvSpPr txBox="1"/>
          <p:nvPr/>
        </p:nvSpPr>
        <p:spPr>
          <a:xfrm>
            <a:off x="1360093" y="5593515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863" name="Google Shape;863;p26"/>
          <p:cNvSpPr txBox="1"/>
          <p:nvPr/>
        </p:nvSpPr>
        <p:spPr>
          <a:xfrm>
            <a:off x="928011" y="5715141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864" name="Google Shape;864;p26"/>
          <p:cNvSpPr txBox="1"/>
          <p:nvPr/>
        </p:nvSpPr>
        <p:spPr>
          <a:xfrm>
            <a:off x="3179331" y="5079090"/>
            <a:ext cx="256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865" name="Google Shape;865;p26"/>
          <p:cNvSpPr txBox="1"/>
          <p:nvPr/>
        </p:nvSpPr>
        <p:spPr>
          <a:xfrm>
            <a:off x="3647897" y="4838914"/>
            <a:ext cx="256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866" name="Google Shape;866;p26"/>
          <p:cNvSpPr txBox="1"/>
          <p:nvPr/>
        </p:nvSpPr>
        <p:spPr>
          <a:xfrm>
            <a:off x="4146883" y="5152687"/>
            <a:ext cx="256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867" name="Google Shape;867;p26"/>
          <p:cNvSpPr txBox="1"/>
          <p:nvPr/>
        </p:nvSpPr>
        <p:spPr>
          <a:xfrm>
            <a:off x="3930108" y="5529992"/>
            <a:ext cx="2568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/>
          </a:p>
        </p:txBody>
      </p:sp>
      <p:sp>
        <p:nvSpPr>
          <p:cNvPr id="868" name="Google Shape;868;p26"/>
          <p:cNvSpPr txBox="1"/>
          <p:nvPr/>
        </p:nvSpPr>
        <p:spPr>
          <a:xfrm>
            <a:off x="3740359" y="5614100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/>
          </a:p>
        </p:txBody>
      </p:sp>
      <p:sp>
        <p:nvSpPr>
          <p:cNvPr id="869" name="Google Shape;869;p26"/>
          <p:cNvSpPr txBox="1"/>
          <p:nvPr/>
        </p:nvSpPr>
        <p:spPr>
          <a:xfrm>
            <a:off x="457878" y="1990581"/>
            <a:ext cx="8280921" cy="203132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3903" l="-588" r="0" t="-15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70" name="Google Shape;870;p26"/>
          <p:cNvSpPr txBox="1"/>
          <p:nvPr/>
        </p:nvSpPr>
        <p:spPr>
          <a:xfrm>
            <a:off x="5364088" y="4778766"/>
            <a:ext cx="3587072" cy="97270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7"/>
          <p:cNvSpPr txBox="1"/>
          <p:nvPr/>
        </p:nvSpPr>
        <p:spPr>
          <a:xfrm>
            <a:off x="68356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Área de Polígonos</a:t>
            </a:r>
            <a:endParaRPr/>
          </a:p>
        </p:txBody>
      </p:sp>
      <p:sp>
        <p:nvSpPr>
          <p:cNvPr id="876" name="Google Shape;876;p27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150" l="-661" r="0" t="-37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77" name="Google Shape;877;p27"/>
          <p:cNvSpPr txBox="1"/>
          <p:nvPr/>
        </p:nvSpPr>
        <p:spPr>
          <a:xfrm>
            <a:off x="457878" y="1990581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 </a:t>
            </a:r>
            <a:endParaRPr/>
          </a:p>
        </p:txBody>
      </p:sp>
      <p:sp>
        <p:nvSpPr>
          <p:cNvPr id="878" name="Google Shape;878;p27"/>
          <p:cNvSpPr txBox="1"/>
          <p:nvPr/>
        </p:nvSpPr>
        <p:spPr>
          <a:xfrm>
            <a:off x="2393374" y="2420888"/>
            <a:ext cx="3587072" cy="97270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879" name="Google Shape;879;p27"/>
          <p:cNvSpPr txBox="1"/>
          <p:nvPr/>
        </p:nvSpPr>
        <p:spPr>
          <a:xfrm>
            <a:off x="2393373" y="4005064"/>
            <a:ext cx="396134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A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abs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4" name="Google Shape;884;p28"/>
          <p:cNvCxnSpPr/>
          <p:nvPr/>
        </p:nvCxnSpPr>
        <p:spPr>
          <a:xfrm>
            <a:off x="6004720" y="4306194"/>
            <a:ext cx="792088" cy="1846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5" name="Google Shape;885;p28"/>
          <p:cNvCxnSpPr/>
          <p:nvPr/>
        </p:nvCxnSpPr>
        <p:spPr>
          <a:xfrm flipH="1" rot="10800000">
            <a:off x="6796808" y="3928406"/>
            <a:ext cx="288032" cy="5624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6" name="Google Shape;886;p28"/>
          <p:cNvCxnSpPr/>
          <p:nvPr/>
        </p:nvCxnSpPr>
        <p:spPr>
          <a:xfrm rot="10800000">
            <a:off x="6796808" y="2906684"/>
            <a:ext cx="288032" cy="103017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7" name="Google Shape;887;p28"/>
          <p:cNvCxnSpPr/>
          <p:nvPr/>
        </p:nvCxnSpPr>
        <p:spPr>
          <a:xfrm>
            <a:off x="6004720" y="2690660"/>
            <a:ext cx="772142" cy="216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8" name="Google Shape;888;p28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Convex Hull</a:t>
            </a:r>
            <a:endParaRPr/>
          </a:p>
        </p:txBody>
      </p:sp>
      <p:cxnSp>
        <p:nvCxnSpPr>
          <p:cNvPr id="889" name="Google Shape;889;p28"/>
          <p:cNvCxnSpPr/>
          <p:nvPr/>
        </p:nvCxnSpPr>
        <p:spPr>
          <a:xfrm>
            <a:off x="5572672" y="3550618"/>
            <a:ext cx="432048" cy="7555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0" name="Google Shape;890;p28"/>
          <p:cNvCxnSpPr/>
          <p:nvPr/>
        </p:nvCxnSpPr>
        <p:spPr>
          <a:xfrm flipH="1">
            <a:off x="5572672" y="2690660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1" name="Google Shape;891;p28"/>
          <p:cNvSpPr/>
          <p:nvPr/>
        </p:nvSpPr>
        <p:spPr>
          <a:xfrm>
            <a:off x="5532842" y="351610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2" name="Google Shape;892;p28"/>
          <p:cNvSpPr/>
          <p:nvPr/>
        </p:nvSpPr>
        <p:spPr>
          <a:xfrm>
            <a:off x="7048836" y="389240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3" name="Google Shape;893;p28"/>
          <p:cNvSpPr/>
          <p:nvPr/>
        </p:nvSpPr>
        <p:spPr>
          <a:xfrm>
            <a:off x="5968716" y="265466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4" name="Google Shape;894;p28"/>
          <p:cNvSpPr/>
          <p:nvPr/>
        </p:nvSpPr>
        <p:spPr>
          <a:xfrm>
            <a:off x="5973287" y="427019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5" name="Google Shape;895;p28"/>
          <p:cNvSpPr/>
          <p:nvPr/>
        </p:nvSpPr>
        <p:spPr>
          <a:xfrm>
            <a:off x="6760804" y="445486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6" name="Google Shape;896;p28"/>
          <p:cNvSpPr/>
          <p:nvPr/>
        </p:nvSpPr>
        <p:spPr>
          <a:xfrm>
            <a:off x="6760804" y="287906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7" name="Google Shape;897;p28"/>
          <p:cNvSpPr/>
          <p:nvPr/>
        </p:nvSpPr>
        <p:spPr>
          <a:xfrm rot="-10497112">
            <a:off x="5241415" y="2968273"/>
            <a:ext cx="2043450" cy="1914352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8" name="Google Shape;898;p28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8: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 un conjunto de n puntos en el plano XY, hallar el polígono convexo de menor área que contiene todos los puntos en su interior o en sus bordes (convex hull).</a:t>
            </a:r>
            <a:endParaRPr/>
          </a:p>
        </p:txBody>
      </p:sp>
      <p:sp>
        <p:nvSpPr>
          <p:cNvPr id="899" name="Google Shape;899;p28"/>
          <p:cNvSpPr/>
          <p:nvPr/>
        </p:nvSpPr>
        <p:spPr>
          <a:xfrm>
            <a:off x="5148064" y="3136830"/>
            <a:ext cx="4611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900" name="Google Shape;900;p28"/>
          <p:cNvSpPr/>
          <p:nvPr/>
        </p:nvSpPr>
        <p:spPr>
          <a:xfrm>
            <a:off x="5568846" y="4282027"/>
            <a:ext cx="45582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901" name="Google Shape;901;p28"/>
          <p:cNvSpPr/>
          <p:nvPr/>
        </p:nvSpPr>
        <p:spPr>
          <a:xfrm>
            <a:off x="6479672" y="4513293"/>
            <a:ext cx="46115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902" name="Google Shape;902;p28"/>
          <p:cNvSpPr/>
          <p:nvPr/>
        </p:nvSpPr>
        <p:spPr>
          <a:xfrm>
            <a:off x="7084840" y="3779739"/>
            <a:ext cx="46115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903" name="Google Shape;903;p28"/>
          <p:cNvSpPr/>
          <p:nvPr/>
        </p:nvSpPr>
        <p:spPr>
          <a:xfrm>
            <a:off x="6842340" y="2654660"/>
            <a:ext cx="45127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904" name="Google Shape;904;p28"/>
          <p:cNvSpPr/>
          <p:nvPr/>
        </p:nvSpPr>
        <p:spPr>
          <a:xfrm>
            <a:off x="5939612" y="2276872"/>
            <a:ext cx="46115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905" name="Google Shape;905;p28"/>
          <p:cNvSpPr/>
          <p:nvPr/>
        </p:nvSpPr>
        <p:spPr>
          <a:xfrm>
            <a:off x="1199272" y="353241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6" name="Google Shape;906;p28"/>
          <p:cNvSpPr/>
          <p:nvPr/>
        </p:nvSpPr>
        <p:spPr>
          <a:xfrm>
            <a:off x="2715266" y="390872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7" name="Google Shape;907;p28"/>
          <p:cNvSpPr/>
          <p:nvPr/>
        </p:nvSpPr>
        <p:spPr>
          <a:xfrm>
            <a:off x="1635146" y="267097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8" name="Google Shape;908;p28"/>
          <p:cNvSpPr/>
          <p:nvPr/>
        </p:nvSpPr>
        <p:spPr>
          <a:xfrm>
            <a:off x="1763688" y="428651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9" name="Google Shape;909;p28"/>
          <p:cNvSpPr/>
          <p:nvPr/>
        </p:nvSpPr>
        <p:spPr>
          <a:xfrm>
            <a:off x="2499242" y="434814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0" name="Google Shape;910;p28"/>
          <p:cNvSpPr/>
          <p:nvPr/>
        </p:nvSpPr>
        <p:spPr>
          <a:xfrm>
            <a:off x="2427234" y="289537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1" name="Google Shape;911;p28"/>
          <p:cNvSpPr/>
          <p:nvPr/>
        </p:nvSpPr>
        <p:spPr>
          <a:xfrm>
            <a:off x="2231740" y="374373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2" name="Google Shape;912;p28"/>
          <p:cNvSpPr/>
          <p:nvPr/>
        </p:nvSpPr>
        <p:spPr>
          <a:xfrm>
            <a:off x="1403648" y="321296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3" name="Google Shape;913;p28"/>
          <p:cNvSpPr/>
          <p:nvPr/>
        </p:nvSpPr>
        <p:spPr>
          <a:xfrm>
            <a:off x="2051720" y="314096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4" name="Google Shape;914;p28"/>
          <p:cNvSpPr/>
          <p:nvPr/>
        </p:nvSpPr>
        <p:spPr>
          <a:xfrm>
            <a:off x="1845939" y="351142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15" name="Google Shape;915;p28"/>
          <p:cNvSpPr/>
          <p:nvPr/>
        </p:nvSpPr>
        <p:spPr>
          <a:xfrm>
            <a:off x="3563888" y="3176968"/>
            <a:ext cx="858925" cy="71543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0" name="Google Shape;920;p29"/>
          <p:cNvCxnSpPr>
            <a:stCxn id="921" idx="4"/>
          </p:cNvCxnSpPr>
          <p:nvPr/>
        </p:nvCxnSpPr>
        <p:spPr>
          <a:xfrm flipH="1">
            <a:off x="755072" y="5435274"/>
            <a:ext cx="280200" cy="1136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2" name="Google Shape;922;p29"/>
          <p:cNvCxnSpPr>
            <a:stCxn id="923" idx="3"/>
          </p:cNvCxnSpPr>
          <p:nvPr/>
        </p:nvCxnSpPr>
        <p:spPr>
          <a:xfrm flipH="1">
            <a:off x="2590189" y="6027501"/>
            <a:ext cx="435000" cy="54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4" name="Google Shape;924;p29"/>
          <p:cNvCxnSpPr>
            <a:stCxn id="925" idx="6"/>
          </p:cNvCxnSpPr>
          <p:nvPr/>
        </p:nvCxnSpPr>
        <p:spPr>
          <a:xfrm>
            <a:off x="218828" y="5790725"/>
            <a:ext cx="515400" cy="74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6" name="Google Shape;926;p29"/>
          <p:cNvCxnSpPr>
            <a:stCxn id="921" idx="5"/>
          </p:cNvCxnSpPr>
          <p:nvPr/>
        </p:nvCxnSpPr>
        <p:spPr>
          <a:xfrm>
            <a:off x="1060731" y="5424730"/>
            <a:ext cx="154500" cy="571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27" name="Google Shape;927;p29"/>
          <p:cNvCxnSpPr>
            <a:stCxn id="928" idx="6"/>
          </p:cNvCxnSpPr>
          <p:nvPr/>
        </p:nvCxnSpPr>
        <p:spPr>
          <a:xfrm>
            <a:off x="2054184" y="5790725"/>
            <a:ext cx="515400" cy="74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9" name="Google Shape;929;p29"/>
          <p:cNvCxnSpPr>
            <a:stCxn id="930" idx="4"/>
          </p:cNvCxnSpPr>
          <p:nvPr/>
        </p:nvCxnSpPr>
        <p:spPr>
          <a:xfrm flipH="1">
            <a:off x="3050542" y="5189683"/>
            <a:ext cx="195600" cy="80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31" name="Google Shape;931;p29"/>
          <p:cNvCxnSpPr/>
          <p:nvPr/>
        </p:nvCxnSpPr>
        <p:spPr>
          <a:xfrm>
            <a:off x="3932716" y="5823383"/>
            <a:ext cx="515407" cy="74853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2" name="Google Shape;932;p29"/>
          <p:cNvCxnSpPr>
            <a:stCxn id="933" idx="3"/>
          </p:cNvCxnSpPr>
          <p:nvPr/>
        </p:nvCxnSpPr>
        <p:spPr>
          <a:xfrm flipH="1">
            <a:off x="4468721" y="6060159"/>
            <a:ext cx="435000" cy="543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4" name="Google Shape;934;p29"/>
          <p:cNvCxnSpPr>
            <a:stCxn id="935" idx="4"/>
          </p:cNvCxnSpPr>
          <p:nvPr/>
        </p:nvCxnSpPr>
        <p:spPr>
          <a:xfrm flipH="1">
            <a:off x="4923374" y="5222341"/>
            <a:ext cx="201300" cy="796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29"/>
          <p:cNvCxnSpPr/>
          <p:nvPr/>
        </p:nvCxnSpPr>
        <p:spPr>
          <a:xfrm>
            <a:off x="5712396" y="5823383"/>
            <a:ext cx="515407" cy="74853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29"/>
          <p:cNvCxnSpPr>
            <a:stCxn id="938" idx="1"/>
          </p:cNvCxnSpPr>
          <p:nvPr/>
        </p:nvCxnSpPr>
        <p:spPr>
          <a:xfrm rot="10800000">
            <a:off x="6248603" y="6604048"/>
            <a:ext cx="702300" cy="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29"/>
          <p:cNvCxnSpPr>
            <a:stCxn id="940" idx="3"/>
            <a:endCxn id="938" idx="0"/>
          </p:cNvCxnSpPr>
          <p:nvPr/>
        </p:nvCxnSpPr>
        <p:spPr>
          <a:xfrm flipH="1">
            <a:off x="6976427" y="6225143"/>
            <a:ext cx="190500" cy="378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41" name="Google Shape;941;p29"/>
          <p:cNvCxnSpPr/>
          <p:nvPr/>
        </p:nvCxnSpPr>
        <p:spPr>
          <a:xfrm>
            <a:off x="7476949" y="5889647"/>
            <a:ext cx="515407" cy="74853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29"/>
          <p:cNvCxnSpPr>
            <a:stCxn id="943" idx="1"/>
          </p:cNvCxnSpPr>
          <p:nvPr/>
        </p:nvCxnSpPr>
        <p:spPr>
          <a:xfrm rot="10800000">
            <a:off x="8013156" y="6670312"/>
            <a:ext cx="702300" cy="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4" name="Google Shape;944;p29"/>
          <p:cNvCxnSpPr>
            <a:stCxn id="945" idx="3"/>
            <a:endCxn id="943" idx="0"/>
          </p:cNvCxnSpPr>
          <p:nvPr/>
        </p:nvCxnSpPr>
        <p:spPr>
          <a:xfrm flipH="1">
            <a:off x="8740894" y="6291407"/>
            <a:ext cx="179700" cy="378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6" name="Google Shape;946;p29"/>
          <p:cNvCxnSpPr>
            <a:stCxn id="947" idx="4"/>
          </p:cNvCxnSpPr>
          <p:nvPr/>
        </p:nvCxnSpPr>
        <p:spPr>
          <a:xfrm flipH="1">
            <a:off x="8010401" y="3500542"/>
            <a:ext cx="74400" cy="76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29"/>
          <p:cNvCxnSpPr>
            <a:stCxn id="949" idx="3"/>
          </p:cNvCxnSpPr>
          <p:nvPr/>
        </p:nvCxnSpPr>
        <p:spPr>
          <a:xfrm flipH="1">
            <a:off x="8079723" y="3119544"/>
            <a:ext cx="185400" cy="386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50" name="Google Shape;950;p29"/>
          <p:cNvCxnSpPr>
            <a:endCxn id="951" idx="0"/>
          </p:cNvCxnSpPr>
          <p:nvPr/>
        </p:nvCxnSpPr>
        <p:spPr>
          <a:xfrm>
            <a:off x="2459232" y="2535225"/>
            <a:ext cx="120900" cy="161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52" name="Google Shape;952;p29"/>
          <p:cNvCxnSpPr>
            <a:stCxn id="953" idx="4"/>
          </p:cNvCxnSpPr>
          <p:nvPr/>
        </p:nvCxnSpPr>
        <p:spPr>
          <a:xfrm flipH="1">
            <a:off x="6269581" y="3453998"/>
            <a:ext cx="74400" cy="76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54" name="Google Shape;954;p29"/>
          <p:cNvCxnSpPr>
            <a:stCxn id="955" idx="6"/>
          </p:cNvCxnSpPr>
          <p:nvPr/>
        </p:nvCxnSpPr>
        <p:spPr>
          <a:xfrm>
            <a:off x="5733318" y="3438995"/>
            <a:ext cx="515400" cy="74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6" name="Google Shape;956;p29"/>
          <p:cNvSpPr txBox="1"/>
          <p:nvPr/>
        </p:nvSpPr>
        <p:spPr>
          <a:xfrm>
            <a:off x="400000" y="44624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Convex Hull – Andrew’s monotone chain - O(nlogn)</a:t>
            </a:r>
            <a:endParaRPr/>
          </a:p>
        </p:txBody>
      </p:sp>
      <p:sp>
        <p:nvSpPr>
          <p:cNvPr id="957" name="Google Shape;957;p29"/>
          <p:cNvSpPr txBox="1"/>
          <p:nvPr/>
        </p:nvSpPr>
        <p:spPr>
          <a:xfrm>
            <a:off x="344000" y="764700"/>
            <a:ext cx="8566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O(nlogn): Primero se ordenan los puntos en orden lexicográfico (primero por x, luego por y).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O(n): Luego encuentra la cadena inferior, empezando en el punto con menor x. La cadena se va expandiendo de modo que los giros sean únicamente en sentido positivo(antihorario).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O(n): Finalmente se continua formando la cadena superior, desde el punto con mayor x. Se mantiene el sentido de giro positivo.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129276" y="340265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9" name="Google Shape;959;p29"/>
          <p:cNvSpPr/>
          <p:nvPr/>
        </p:nvSpPr>
        <p:spPr>
          <a:xfrm>
            <a:off x="1645270" y="377895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0" name="Google Shape;960;p29"/>
          <p:cNvSpPr/>
          <p:nvPr/>
        </p:nvSpPr>
        <p:spPr>
          <a:xfrm>
            <a:off x="565150" y="254121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1" name="Google Shape;961;p29"/>
          <p:cNvSpPr/>
          <p:nvPr/>
        </p:nvSpPr>
        <p:spPr>
          <a:xfrm>
            <a:off x="693692" y="415674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2" name="Google Shape;962;p29"/>
          <p:cNvSpPr/>
          <p:nvPr/>
        </p:nvSpPr>
        <p:spPr>
          <a:xfrm>
            <a:off x="1429246" y="421837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3" name="Google Shape;963;p29"/>
          <p:cNvSpPr/>
          <p:nvPr/>
        </p:nvSpPr>
        <p:spPr>
          <a:xfrm>
            <a:off x="1357238" y="276561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4" name="Google Shape;964;p29"/>
          <p:cNvSpPr/>
          <p:nvPr/>
        </p:nvSpPr>
        <p:spPr>
          <a:xfrm>
            <a:off x="1161744" y="361397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5" name="Google Shape;965;p29"/>
          <p:cNvSpPr/>
          <p:nvPr/>
        </p:nvSpPr>
        <p:spPr>
          <a:xfrm>
            <a:off x="333652" y="308320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6" name="Google Shape;966;p29"/>
          <p:cNvSpPr/>
          <p:nvPr/>
        </p:nvSpPr>
        <p:spPr>
          <a:xfrm>
            <a:off x="981724" y="301120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67" name="Google Shape;967;p29"/>
          <p:cNvSpPr/>
          <p:nvPr/>
        </p:nvSpPr>
        <p:spPr>
          <a:xfrm>
            <a:off x="775943" y="338165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968" name="Google Shape;968;p29"/>
          <p:cNvCxnSpPr>
            <a:stCxn id="965" idx="4"/>
          </p:cNvCxnSpPr>
          <p:nvPr/>
        </p:nvCxnSpPr>
        <p:spPr>
          <a:xfrm flipH="1">
            <a:off x="182456" y="3155201"/>
            <a:ext cx="187200" cy="262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9" name="Google Shape;969;p29"/>
          <p:cNvSpPr/>
          <p:nvPr/>
        </p:nvSpPr>
        <p:spPr>
          <a:xfrm>
            <a:off x="1979712" y="339573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0" name="Google Shape;970;p29"/>
          <p:cNvSpPr/>
          <p:nvPr/>
        </p:nvSpPr>
        <p:spPr>
          <a:xfrm>
            <a:off x="3495706" y="377203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1" name="Google Shape;971;p29"/>
          <p:cNvSpPr/>
          <p:nvPr/>
        </p:nvSpPr>
        <p:spPr>
          <a:xfrm>
            <a:off x="2415586" y="253429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1" name="Google Shape;951;p29"/>
          <p:cNvSpPr/>
          <p:nvPr/>
        </p:nvSpPr>
        <p:spPr>
          <a:xfrm>
            <a:off x="2544128" y="414982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2" name="Google Shape;972;p29"/>
          <p:cNvSpPr/>
          <p:nvPr/>
        </p:nvSpPr>
        <p:spPr>
          <a:xfrm>
            <a:off x="3279682" y="421145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3" name="Google Shape;973;p29"/>
          <p:cNvSpPr/>
          <p:nvPr/>
        </p:nvSpPr>
        <p:spPr>
          <a:xfrm>
            <a:off x="3207674" y="275869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4" name="Google Shape;974;p29"/>
          <p:cNvSpPr/>
          <p:nvPr/>
        </p:nvSpPr>
        <p:spPr>
          <a:xfrm>
            <a:off x="3012180" y="360705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5" name="Google Shape;975;p29"/>
          <p:cNvSpPr/>
          <p:nvPr/>
        </p:nvSpPr>
        <p:spPr>
          <a:xfrm>
            <a:off x="2184088" y="307628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6" name="Google Shape;976;p29"/>
          <p:cNvSpPr/>
          <p:nvPr/>
        </p:nvSpPr>
        <p:spPr>
          <a:xfrm>
            <a:off x="2832160" y="300428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77" name="Google Shape;977;p29"/>
          <p:cNvSpPr/>
          <p:nvPr/>
        </p:nvSpPr>
        <p:spPr>
          <a:xfrm>
            <a:off x="2626379" y="337473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978" name="Google Shape;978;p29"/>
          <p:cNvCxnSpPr>
            <a:stCxn id="975" idx="3"/>
          </p:cNvCxnSpPr>
          <p:nvPr/>
        </p:nvCxnSpPr>
        <p:spPr>
          <a:xfrm flipH="1">
            <a:off x="2032633" y="3137738"/>
            <a:ext cx="162000" cy="27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29"/>
          <p:cNvCxnSpPr>
            <a:stCxn id="971" idx="4"/>
          </p:cNvCxnSpPr>
          <p:nvPr/>
        </p:nvCxnSpPr>
        <p:spPr>
          <a:xfrm flipH="1">
            <a:off x="2238290" y="2606291"/>
            <a:ext cx="213300" cy="48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0" name="Google Shape;980;p29"/>
          <p:cNvSpPr/>
          <p:nvPr/>
        </p:nvSpPr>
        <p:spPr>
          <a:xfrm>
            <a:off x="3804550" y="340299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1" name="Google Shape;981;p29"/>
          <p:cNvSpPr/>
          <p:nvPr/>
        </p:nvSpPr>
        <p:spPr>
          <a:xfrm>
            <a:off x="5309658" y="377929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2" name="Google Shape;982;p29"/>
          <p:cNvSpPr/>
          <p:nvPr/>
        </p:nvSpPr>
        <p:spPr>
          <a:xfrm>
            <a:off x="4229538" y="254155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3" name="Google Shape;983;p29"/>
          <p:cNvSpPr/>
          <p:nvPr/>
        </p:nvSpPr>
        <p:spPr>
          <a:xfrm>
            <a:off x="4358080" y="415708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4" name="Google Shape;984;p29"/>
          <p:cNvSpPr/>
          <p:nvPr/>
        </p:nvSpPr>
        <p:spPr>
          <a:xfrm>
            <a:off x="5093634" y="421871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5" name="Google Shape;985;p29"/>
          <p:cNvSpPr/>
          <p:nvPr/>
        </p:nvSpPr>
        <p:spPr>
          <a:xfrm>
            <a:off x="5021626" y="276595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6" name="Google Shape;986;p29"/>
          <p:cNvSpPr/>
          <p:nvPr/>
        </p:nvSpPr>
        <p:spPr>
          <a:xfrm>
            <a:off x="4826132" y="361431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7" name="Google Shape;987;p29"/>
          <p:cNvSpPr/>
          <p:nvPr/>
        </p:nvSpPr>
        <p:spPr>
          <a:xfrm>
            <a:off x="3998040" y="308354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8" name="Google Shape;988;p29"/>
          <p:cNvSpPr/>
          <p:nvPr/>
        </p:nvSpPr>
        <p:spPr>
          <a:xfrm>
            <a:off x="4646112" y="301154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89" name="Google Shape;989;p29"/>
          <p:cNvSpPr/>
          <p:nvPr/>
        </p:nvSpPr>
        <p:spPr>
          <a:xfrm>
            <a:off x="4440331" y="338199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990" name="Google Shape;990;p29"/>
          <p:cNvCxnSpPr>
            <a:stCxn id="987" idx="3"/>
          </p:cNvCxnSpPr>
          <p:nvPr/>
        </p:nvCxnSpPr>
        <p:spPr>
          <a:xfrm flipH="1">
            <a:off x="3846585" y="3145000"/>
            <a:ext cx="162000" cy="273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1" name="Google Shape;991;p29"/>
          <p:cNvCxnSpPr>
            <a:stCxn id="960" idx="4"/>
          </p:cNvCxnSpPr>
          <p:nvPr/>
        </p:nvCxnSpPr>
        <p:spPr>
          <a:xfrm flipH="1">
            <a:off x="380054" y="2613210"/>
            <a:ext cx="221100" cy="494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92" name="Google Shape;992;p29"/>
          <p:cNvCxnSpPr>
            <a:stCxn id="987" idx="5"/>
          </p:cNvCxnSpPr>
          <p:nvPr/>
        </p:nvCxnSpPr>
        <p:spPr>
          <a:xfrm>
            <a:off x="4059503" y="3145000"/>
            <a:ext cx="321600" cy="1042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955" name="Google Shape;955;p29"/>
          <p:cNvSpPr/>
          <p:nvPr/>
        </p:nvSpPr>
        <p:spPr>
          <a:xfrm>
            <a:off x="5661310" y="340299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3" name="Google Shape;993;p29"/>
          <p:cNvSpPr/>
          <p:nvPr/>
        </p:nvSpPr>
        <p:spPr>
          <a:xfrm>
            <a:off x="7177304" y="377929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4" name="Google Shape;994;p29"/>
          <p:cNvSpPr/>
          <p:nvPr/>
        </p:nvSpPr>
        <p:spPr>
          <a:xfrm>
            <a:off x="6097184" y="254155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5" name="Google Shape;995;p29"/>
          <p:cNvSpPr/>
          <p:nvPr/>
        </p:nvSpPr>
        <p:spPr>
          <a:xfrm>
            <a:off x="6225726" y="415708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6" name="Google Shape;996;p29"/>
          <p:cNvSpPr/>
          <p:nvPr/>
        </p:nvSpPr>
        <p:spPr>
          <a:xfrm>
            <a:off x="6961280" y="421871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7" name="Google Shape;997;p29"/>
          <p:cNvSpPr/>
          <p:nvPr/>
        </p:nvSpPr>
        <p:spPr>
          <a:xfrm>
            <a:off x="6889272" y="276595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8" name="Google Shape;998;p29"/>
          <p:cNvSpPr/>
          <p:nvPr/>
        </p:nvSpPr>
        <p:spPr>
          <a:xfrm>
            <a:off x="6693778" y="361431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99" name="Google Shape;999;p29"/>
          <p:cNvSpPr/>
          <p:nvPr/>
        </p:nvSpPr>
        <p:spPr>
          <a:xfrm>
            <a:off x="5865686" y="308354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0" name="Google Shape;1000;p29"/>
          <p:cNvSpPr/>
          <p:nvPr/>
        </p:nvSpPr>
        <p:spPr>
          <a:xfrm>
            <a:off x="6513758" y="301154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53" name="Google Shape;953;p29"/>
          <p:cNvSpPr/>
          <p:nvPr/>
        </p:nvSpPr>
        <p:spPr>
          <a:xfrm>
            <a:off x="6307977" y="338199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1" name="Google Shape;1001;p29"/>
          <p:cNvSpPr/>
          <p:nvPr/>
        </p:nvSpPr>
        <p:spPr>
          <a:xfrm>
            <a:off x="7402130" y="344953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2" name="Google Shape;1002;p29"/>
          <p:cNvSpPr/>
          <p:nvPr/>
        </p:nvSpPr>
        <p:spPr>
          <a:xfrm>
            <a:off x="8918124" y="382584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3" name="Google Shape;1003;p29"/>
          <p:cNvSpPr/>
          <p:nvPr/>
        </p:nvSpPr>
        <p:spPr>
          <a:xfrm>
            <a:off x="7838004" y="258809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4" name="Google Shape;1004;p29"/>
          <p:cNvSpPr/>
          <p:nvPr/>
        </p:nvSpPr>
        <p:spPr>
          <a:xfrm>
            <a:off x="7966546" y="420363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5" name="Google Shape;1005;p29"/>
          <p:cNvSpPr/>
          <p:nvPr/>
        </p:nvSpPr>
        <p:spPr>
          <a:xfrm>
            <a:off x="8702100" y="426526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6" name="Google Shape;1006;p29"/>
          <p:cNvSpPr/>
          <p:nvPr/>
        </p:nvSpPr>
        <p:spPr>
          <a:xfrm>
            <a:off x="8630092" y="281249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7" name="Google Shape;1007;p29"/>
          <p:cNvSpPr/>
          <p:nvPr/>
        </p:nvSpPr>
        <p:spPr>
          <a:xfrm>
            <a:off x="8434598" y="366085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08" name="Google Shape;1008;p29"/>
          <p:cNvSpPr/>
          <p:nvPr/>
        </p:nvSpPr>
        <p:spPr>
          <a:xfrm>
            <a:off x="7606506" y="313008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9" name="Google Shape;949;p29"/>
          <p:cNvSpPr/>
          <p:nvPr/>
        </p:nvSpPr>
        <p:spPr>
          <a:xfrm>
            <a:off x="8254578" y="305808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7" name="Google Shape;947;p29"/>
          <p:cNvSpPr/>
          <p:nvPr/>
        </p:nvSpPr>
        <p:spPr>
          <a:xfrm>
            <a:off x="8048797" y="342854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009" name="Google Shape;1009;p29"/>
          <p:cNvCxnSpPr>
            <a:stCxn id="1001" idx="6"/>
          </p:cNvCxnSpPr>
          <p:nvPr/>
        </p:nvCxnSpPr>
        <p:spPr>
          <a:xfrm>
            <a:off x="7474138" y="3485539"/>
            <a:ext cx="515400" cy="74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5" name="Google Shape;925;p29"/>
          <p:cNvSpPr/>
          <p:nvPr/>
        </p:nvSpPr>
        <p:spPr>
          <a:xfrm>
            <a:off x="146820" y="575472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0" name="Google Shape;1010;p29"/>
          <p:cNvSpPr/>
          <p:nvPr/>
        </p:nvSpPr>
        <p:spPr>
          <a:xfrm>
            <a:off x="1662814" y="613102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1" name="Google Shape;1011;p29"/>
          <p:cNvSpPr/>
          <p:nvPr/>
        </p:nvSpPr>
        <p:spPr>
          <a:xfrm>
            <a:off x="582694" y="48932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2" name="Google Shape;1012;p29"/>
          <p:cNvSpPr/>
          <p:nvPr/>
        </p:nvSpPr>
        <p:spPr>
          <a:xfrm>
            <a:off x="711236" y="650881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3" name="Google Shape;1013;p29"/>
          <p:cNvSpPr/>
          <p:nvPr/>
        </p:nvSpPr>
        <p:spPr>
          <a:xfrm>
            <a:off x="1446790" y="657044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4" name="Google Shape;1014;p29"/>
          <p:cNvSpPr/>
          <p:nvPr/>
        </p:nvSpPr>
        <p:spPr>
          <a:xfrm>
            <a:off x="1374782" y="51176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5" name="Google Shape;1015;p29"/>
          <p:cNvSpPr/>
          <p:nvPr/>
        </p:nvSpPr>
        <p:spPr>
          <a:xfrm>
            <a:off x="1179288" y="596604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6" name="Google Shape;1016;p29"/>
          <p:cNvSpPr/>
          <p:nvPr/>
        </p:nvSpPr>
        <p:spPr>
          <a:xfrm>
            <a:off x="351196" y="543527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1" name="Google Shape;921;p29"/>
          <p:cNvSpPr/>
          <p:nvPr/>
        </p:nvSpPr>
        <p:spPr>
          <a:xfrm>
            <a:off x="999268" y="536327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7" name="Google Shape;1017;p29"/>
          <p:cNvSpPr/>
          <p:nvPr/>
        </p:nvSpPr>
        <p:spPr>
          <a:xfrm>
            <a:off x="793487" y="573372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8" name="Google Shape;928;p29"/>
          <p:cNvSpPr/>
          <p:nvPr/>
        </p:nvSpPr>
        <p:spPr>
          <a:xfrm>
            <a:off x="1982176" y="575472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8" name="Google Shape;1018;p29"/>
          <p:cNvSpPr/>
          <p:nvPr/>
        </p:nvSpPr>
        <p:spPr>
          <a:xfrm>
            <a:off x="3498170" y="613102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19" name="Google Shape;1019;p29"/>
          <p:cNvSpPr/>
          <p:nvPr/>
        </p:nvSpPr>
        <p:spPr>
          <a:xfrm>
            <a:off x="2418050" y="48932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0" name="Google Shape;1020;p29"/>
          <p:cNvSpPr/>
          <p:nvPr/>
        </p:nvSpPr>
        <p:spPr>
          <a:xfrm>
            <a:off x="2546592" y="650881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1" name="Google Shape;1021;p29"/>
          <p:cNvSpPr/>
          <p:nvPr/>
        </p:nvSpPr>
        <p:spPr>
          <a:xfrm>
            <a:off x="3282146" y="657044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0" name="Google Shape;930;p29"/>
          <p:cNvSpPr/>
          <p:nvPr/>
        </p:nvSpPr>
        <p:spPr>
          <a:xfrm>
            <a:off x="3210138" y="51176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23" name="Google Shape;923;p29"/>
          <p:cNvSpPr/>
          <p:nvPr/>
        </p:nvSpPr>
        <p:spPr>
          <a:xfrm>
            <a:off x="3014644" y="596604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2" name="Google Shape;1022;p29"/>
          <p:cNvSpPr/>
          <p:nvPr/>
        </p:nvSpPr>
        <p:spPr>
          <a:xfrm>
            <a:off x="2186552" y="543527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3" name="Google Shape;1023;p29"/>
          <p:cNvSpPr/>
          <p:nvPr/>
        </p:nvSpPr>
        <p:spPr>
          <a:xfrm>
            <a:off x="2834624" y="536327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4" name="Google Shape;1024;p29"/>
          <p:cNvSpPr/>
          <p:nvPr/>
        </p:nvSpPr>
        <p:spPr>
          <a:xfrm>
            <a:off x="2628843" y="573372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5" name="Google Shape;1025;p29"/>
          <p:cNvSpPr/>
          <p:nvPr/>
        </p:nvSpPr>
        <p:spPr>
          <a:xfrm>
            <a:off x="3871594" y="57873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6" name="Google Shape;1026;p29"/>
          <p:cNvSpPr/>
          <p:nvPr/>
        </p:nvSpPr>
        <p:spPr>
          <a:xfrm>
            <a:off x="5376702" y="616368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7" name="Google Shape;1027;p29"/>
          <p:cNvSpPr/>
          <p:nvPr/>
        </p:nvSpPr>
        <p:spPr>
          <a:xfrm>
            <a:off x="4296582" y="492594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8" name="Google Shape;1028;p29"/>
          <p:cNvSpPr/>
          <p:nvPr/>
        </p:nvSpPr>
        <p:spPr>
          <a:xfrm>
            <a:off x="4425124" y="654147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29" name="Google Shape;1029;p29"/>
          <p:cNvSpPr/>
          <p:nvPr/>
        </p:nvSpPr>
        <p:spPr>
          <a:xfrm>
            <a:off x="5160678" y="660310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5" name="Google Shape;935;p29"/>
          <p:cNvSpPr/>
          <p:nvPr/>
        </p:nvSpPr>
        <p:spPr>
          <a:xfrm>
            <a:off x="5088670" y="515034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3" name="Google Shape;933;p29"/>
          <p:cNvSpPr/>
          <p:nvPr/>
        </p:nvSpPr>
        <p:spPr>
          <a:xfrm>
            <a:off x="4893176" y="599870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30" name="Google Shape;1030;p29"/>
          <p:cNvSpPr/>
          <p:nvPr/>
        </p:nvSpPr>
        <p:spPr>
          <a:xfrm>
            <a:off x="4065084" y="546793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31" name="Google Shape;1031;p29"/>
          <p:cNvSpPr/>
          <p:nvPr/>
        </p:nvSpPr>
        <p:spPr>
          <a:xfrm>
            <a:off x="4713156" y="539593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32" name="Google Shape;1032;p29"/>
          <p:cNvSpPr/>
          <p:nvPr/>
        </p:nvSpPr>
        <p:spPr>
          <a:xfrm>
            <a:off x="4507375" y="576638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033" name="Google Shape;1033;p29"/>
          <p:cNvCxnSpPr>
            <a:stCxn id="935" idx="4"/>
            <a:endCxn id="1029" idx="0"/>
          </p:cNvCxnSpPr>
          <p:nvPr/>
        </p:nvCxnSpPr>
        <p:spPr>
          <a:xfrm>
            <a:off x="5124674" y="5222341"/>
            <a:ext cx="72000" cy="1380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34" name="Google Shape;1034;p29"/>
          <p:cNvCxnSpPr/>
          <p:nvPr/>
        </p:nvCxnSpPr>
        <p:spPr>
          <a:xfrm>
            <a:off x="1835696" y="2430224"/>
            <a:ext cx="0" cy="4334921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29"/>
          <p:cNvCxnSpPr/>
          <p:nvPr/>
        </p:nvCxnSpPr>
        <p:spPr>
          <a:xfrm>
            <a:off x="3697018" y="2430224"/>
            <a:ext cx="0" cy="4320219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6" name="Google Shape;1036;p29"/>
          <p:cNvCxnSpPr/>
          <p:nvPr/>
        </p:nvCxnSpPr>
        <p:spPr>
          <a:xfrm flipH="1">
            <a:off x="5536568" y="2430224"/>
            <a:ext cx="11728" cy="4334921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7" name="Google Shape;1037;p29"/>
          <p:cNvCxnSpPr/>
          <p:nvPr/>
        </p:nvCxnSpPr>
        <p:spPr>
          <a:xfrm>
            <a:off x="7350152" y="2430224"/>
            <a:ext cx="0" cy="4367579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8" name="Google Shape;1038;p29"/>
          <p:cNvCxnSpPr/>
          <p:nvPr/>
        </p:nvCxnSpPr>
        <p:spPr>
          <a:xfrm>
            <a:off x="72579" y="4611937"/>
            <a:ext cx="9018000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9" name="Google Shape;1039;p29"/>
          <p:cNvCxnSpPr/>
          <p:nvPr/>
        </p:nvCxnSpPr>
        <p:spPr>
          <a:xfrm>
            <a:off x="67653" y="2430224"/>
            <a:ext cx="9018000" cy="0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0" name="Google Shape;1040;p29"/>
          <p:cNvSpPr/>
          <p:nvPr/>
        </p:nvSpPr>
        <p:spPr>
          <a:xfrm>
            <a:off x="5651274" y="57873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0" name="Google Shape;940;p29"/>
          <p:cNvSpPr/>
          <p:nvPr/>
        </p:nvSpPr>
        <p:spPr>
          <a:xfrm>
            <a:off x="7156382" y="616368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1" name="Google Shape;1041;p29"/>
          <p:cNvSpPr/>
          <p:nvPr/>
        </p:nvSpPr>
        <p:spPr>
          <a:xfrm>
            <a:off x="6076262" y="492594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2" name="Google Shape;1042;p29"/>
          <p:cNvSpPr/>
          <p:nvPr/>
        </p:nvSpPr>
        <p:spPr>
          <a:xfrm>
            <a:off x="6204804" y="654147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38" name="Google Shape;938;p29"/>
          <p:cNvSpPr/>
          <p:nvPr/>
        </p:nvSpPr>
        <p:spPr>
          <a:xfrm>
            <a:off x="6940358" y="660310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3" name="Google Shape;1043;p29"/>
          <p:cNvSpPr/>
          <p:nvPr/>
        </p:nvSpPr>
        <p:spPr>
          <a:xfrm>
            <a:off x="6868350" y="515034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4" name="Google Shape;1044;p29"/>
          <p:cNvSpPr/>
          <p:nvPr/>
        </p:nvSpPr>
        <p:spPr>
          <a:xfrm>
            <a:off x="6672856" y="599870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5" name="Google Shape;1045;p29"/>
          <p:cNvSpPr/>
          <p:nvPr/>
        </p:nvSpPr>
        <p:spPr>
          <a:xfrm>
            <a:off x="5844764" y="546793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6" name="Google Shape;1046;p29"/>
          <p:cNvSpPr/>
          <p:nvPr/>
        </p:nvSpPr>
        <p:spPr>
          <a:xfrm>
            <a:off x="6492836" y="539593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7" name="Google Shape;1047;p29"/>
          <p:cNvSpPr/>
          <p:nvPr/>
        </p:nvSpPr>
        <p:spPr>
          <a:xfrm>
            <a:off x="6287055" y="576638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8" name="Google Shape;1048;p29"/>
          <p:cNvSpPr/>
          <p:nvPr/>
        </p:nvSpPr>
        <p:spPr>
          <a:xfrm>
            <a:off x="7415827" y="585364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5" name="Google Shape;945;p29"/>
          <p:cNvSpPr/>
          <p:nvPr/>
        </p:nvSpPr>
        <p:spPr>
          <a:xfrm>
            <a:off x="8910049" y="622995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9" name="Google Shape;1049;p29"/>
          <p:cNvSpPr/>
          <p:nvPr/>
        </p:nvSpPr>
        <p:spPr>
          <a:xfrm>
            <a:off x="7840815" y="499220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0" name="Google Shape;1050;p29"/>
          <p:cNvSpPr/>
          <p:nvPr/>
        </p:nvSpPr>
        <p:spPr>
          <a:xfrm>
            <a:off x="7969357" y="660773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43" name="Google Shape;943;p29"/>
          <p:cNvSpPr/>
          <p:nvPr/>
        </p:nvSpPr>
        <p:spPr>
          <a:xfrm>
            <a:off x="8704911" y="666936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1" name="Google Shape;1051;p29"/>
          <p:cNvSpPr/>
          <p:nvPr/>
        </p:nvSpPr>
        <p:spPr>
          <a:xfrm>
            <a:off x="8632903" y="521660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2" name="Google Shape;1052;p29"/>
          <p:cNvSpPr/>
          <p:nvPr/>
        </p:nvSpPr>
        <p:spPr>
          <a:xfrm>
            <a:off x="8437409" y="606496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3" name="Google Shape;1053;p29"/>
          <p:cNvSpPr/>
          <p:nvPr/>
        </p:nvSpPr>
        <p:spPr>
          <a:xfrm>
            <a:off x="7609317" y="553419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4" name="Google Shape;1054;p29"/>
          <p:cNvSpPr/>
          <p:nvPr/>
        </p:nvSpPr>
        <p:spPr>
          <a:xfrm>
            <a:off x="8257389" y="546219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5" name="Google Shape;1055;p29"/>
          <p:cNvSpPr/>
          <p:nvPr/>
        </p:nvSpPr>
        <p:spPr>
          <a:xfrm>
            <a:off x="8051608" y="583265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56" name="Google Shape;1056;p29"/>
          <p:cNvSpPr txBox="1"/>
          <p:nvPr/>
        </p:nvSpPr>
        <p:spPr>
          <a:xfrm>
            <a:off x="1572046" y="2437369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  <a:endParaRPr/>
          </a:p>
        </p:txBody>
      </p:sp>
      <p:sp>
        <p:nvSpPr>
          <p:cNvPr id="1057" name="Google Shape;1057;p29"/>
          <p:cNvSpPr txBox="1"/>
          <p:nvPr/>
        </p:nvSpPr>
        <p:spPr>
          <a:xfrm>
            <a:off x="3406554" y="2446343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  <a:endParaRPr/>
          </a:p>
        </p:txBody>
      </p:sp>
      <p:sp>
        <p:nvSpPr>
          <p:cNvPr id="1058" name="Google Shape;1058;p29"/>
          <p:cNvSpPr txBox="1"/>
          <p:nvPr/>
        </p:nvSpPr>
        <p:spPr>
          <a:xfrm>
            <a:off x="5267474" y="2454236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  <a:endParaRPr/>
          </a:p>
        </p:txBody>
      </p:sp>
      <p:sp>
        <p:nvSpPr>
          <p:cNvPr id="1059" name="Google Shape;1059;p29"/>
          <p:cNvSpPr txBox="1"/>
          <p:nvPr/>
        </p:nvSpPr>
        <p:spPr>
          <a:xfrm>
            <a:off x="7071644" y="2437369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  <a:endParaRPr/>
          </a:p>
        </p:txBody>
      </p:sp>
      <p:sp>
        <p:nvSpPr>
          <p:cNvPr id="1060" name="Google Shape;1060;p29"/>
          <p:cNvSpPr txBox="1"/>
          <p:nvPr/>
        </p:nvSpPr>
        <p:spPr>
          <a:xfrm>
            <a:off x="8776919" y="2454236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  <a:endParaRPr/>
          </a:p>
        </p:txBody>
      </p:sp>
      <p:sp>
        <p:nvSpPr>
          <p:cNvPr id="1061" name="Google Shape;1061;p29"/>
          <p:cNvSpPr txBox="1"/>
          <p:nvPr/>
        </p:nvSpPr>
        <p:spPr>
          <a:xfrm>
            <a:off x="1562404" y="4598971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  <a:endParaRPr/>
          </a:p>
        </p:txBody>
      </p:sp>
      <p:sp>
        <p:nvSpPr>
          <p:cNvPr id="1062" name="Google Shape;1062;p29"/>
          <p:cNvSpPr txBox="1"/>
          <p:nvPr/>
        </p:nvSpPr>
        <p:spPr>
          <a:xfrm>
            <a:off x="3396912" y="4607945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7</a:t>
            </a:r>
            <a:endParaRPr/>
          </a:p>
        </p:txBody>
      </p:sp>
      <p:sp>
        <p:nvSpPr>
          <p:cNvPr id="1063" name="Google Shape;1063;p29"/>
          <p:cNvSpPr txBox="1"/>
          <p:nvPr/>
        </p:nvSpPr>
        <p:spPr>
          <a:xfrm>
            <a:off x="5257832" y="4615838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8</a:t>
            </a:r>
            <a:endParaRPr/>
          </a:p>
        </p:txBody>
      </p:sp>
      <p:sp>
        <p:nvSpPr>
          <p:cNvPr id="1064" name="Google Shape;1064;p29"/>
          <p:cNvSpPr txBox="1"/>
          <p:nvPr/>
        </p:nvSpPr>
        <p:spPr>
          <a:xfrm>
            <a:off x="7062002" y="4598971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9</a:t>
            </a:r>
            <a:endParaRPr/>
          </a:p>
        </p:txBody>
      </p:sp>
      <p:sp>
        <p:nvSpPr>
          <p:cNvPr id="1065" name="Google Shape;1065;p29"/>
          <p:cNvSpPr txBox="1"/>
          <p:nvPr/>
        </p:nvSpPr>
        <p:spPr>
          <a:xfrm>
            <a:off x="8704423" y="4653413"/>
            <a:ext cx="84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rgbClr val="00206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endParaRPr/>
          </a:p>
        </p:txBody>
      </p:sp>
      <p:cxnSp>
        <p:nvCxnSpPr>
          <p:cNvPr id="1066" name="Google Shape;1066;p29"/>
          <p:cNvCxnSpPr>
            <a:stCxn id="1051" idx="3"/>
          </p:cNvCxnSpPr>
          <p:nvPr/>
        </p:nvCxnSpPr>
        <p:spPr>
          <a:xfrm flipH="1">
            <a:off x="8473348" y="5278061"/>
            <a:ext cx="170100" cy="8091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067" name="Google Shape;1067;p29"/>
          <p:cNvCxnSpPr>
            <a:stCxn id="1051" idx="7"/>
          </p:cNvCxnSpPr>
          <p:nvPr/>
        </p:nvCxnSpPr>
        <p:spPr>
          <a:xfrm>
            <a:off x="8694366" y="5227149"/>
            <a:ext cx="259800" cy="1036800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"/>
          <p:cNvSpPr txBox="1"/>
          <p:nvPr>
            <p:ph type="title"/>
          </p:nvPr>
        </p:nvSpPr>
        <p:spPr>
          <a:xfrm>
            <a:off x="914400" y="274638"/>
            <a:ext cx="77724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PE"/>
              <a:t>Punto y Vector</a:t>
            </a:r>
            <a:endParaRPr/>
          </a:p>
        </p:txBody>
      </p:sp>
      <p:sp>
        <p:nvSpPr>
          <p:cNvPr id="134" name="Google Shape;134;p3"/>
          <p:cNvSpPr txBox="1"/>
          <p:nvPr>
            <p:ph idx="1" type="body"/>
          </p:nvPr>
        </p:nvSpPr>
        <p:spPr>
          <a:xfrm>
            <a:off x="914400" y="1124750"/>
            <a:ext cx="83742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10"/>
              <a:buChar char="●"/>
            </a:pPr>
            <a:r>
              <a:rPr lang="es-PE"/>
              <a:t>¿Cómo los podemos representar en código?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1424005" y="1661606"/>
            <a:ext cx="6120680" cy="2298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339900"/>
                </a:solidFill>
                <a:latin typeface="Consolas"/>
                <a:ea typeface="Consolas"/>
                <a:cs typeface="Consolas"/>
                <a:sym typeface="Consolas"/>
              </a:rPr>
              <a:t>#define Vector Point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75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75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75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x, y</a:t>
            </a:r>
            <a:r>
              <a:rPr lang="es-PE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75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Point</a:t>
            </a:r>
            <a:r>
              <a:rPr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(){}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75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Point</a:t>
            </a:r>
            <a:r>
              <a:rPr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a, </a:t>
            </a:r>
            <a:r>
              <a:rPr lang="es-PE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</a:t>
            </a:r>
            <a:r>
              <a:rPr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</a:t>
            </a:r>
            <a:r>
              <a:rPr lang="es-P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</a:t>
            </a:r>
            <a:r>
              <a:rPr lang="es-PE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y </a:t>
            </a:r>
            <a:r>
              <a:rPr lang="es-P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</a:t>
            </a:r>
            <a:r>
              <a:rPr lang="es-PE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75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PE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424005" y="4725144"/>
            <a:ext cx="257193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 A</a:t>
            </a:r>
            <a:r>
              <a:rPr b="0" i="0"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P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P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i="0"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s-PE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 B</a:t>
            </a:r>
            <a:r>
              <a:rPr b="0" i="0" lang="es-PE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 </a:t>
            </a:r>
            <a:r>
              <a:rPr b="0" i="0" lang="es-PE" sz="18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</a:t>
            </a:r>
            <a:r>
              <a:rPr b="0" i="0"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-P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s-PE" sz="18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0" i="0" lang="es-P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0" lang="es-PE" sz="18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rgbClr val="0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 V</a:t>
            </a:r>
            <a:r>
              <a:rPr b="0" i="0"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s-PE" sz="18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es-PE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827584" y="4221088"/>
            <a:ext cx="7772400" cy="61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</a:pPr>
            <a:r>
              <a:rPr lang="es-PE" sz="2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Declaración:</a:t>
            </a:r>
            <a:endParaRPr sz="2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30"/>
          <p:cNvSpPr txBox="1"/>
          <p:nvPr/>
        </p:nvSpPr>
        <p:spPr>
          <a:xfrm>
            <a:off x="400000" y="44624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Convex Hull – Andrew’s monotone chain - O(nlogn)</a:t>
            </a:r>
            <a:endParaRPr/>
          </a:p>
        </p:txBody>
      </p:sp>
      <p:sp>
        <p:nvSpPr>
          <p:cNvPr id="1073" name="Google Shape;1073;p30"/>
          <p:cNvSpPr/>
          <p:nvPr/>
        </p:nvSpPr>
        <p:spPr>
          <a:xfrm>
            <a:off x="694928" y="980728"/>
            <a:ext cx="7765504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 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ConvexHull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 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//Ordenamiento lexicografico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sort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P.</a:t>
            </a:r>
            <a:r>
              <a:rPr lang="es-PE" sz="16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,P.</a:t>
            </a:r>
            <a:r>
              <a:rPr lang="es-PE" sz="16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())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 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P.</a:t>
            </a:r>
            <a:r>
              <a:rPr lang="es-PE" sz="16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,k 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Point H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//Mitad inferior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,H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,P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H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//Mitad superior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,t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 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,H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,P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H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s-PE" sz="16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H,H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6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6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6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8" name="Google Shape;1078;p31"/>
          <p:cNvCxnSpPr/>
          <p:nvPr/>
        </p:nvCxnSpPr>
        <p:spPr>
          <a:xfrm>
            <a:off x="1446552" y="5430673"/>
            <a:ext cx="792088" cy="1846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9" name="Google Shape;1079;p31"/>
          <p:cNvCxnSpPr/>
          <p:nvPr/>
        </p:nvCxnSpPr>
        <p:spPr>
          <a:xfrm flipH="1" rot="10800000">
            <a:off x="2238640" y="5052885"/>
            <a:ext cx="288032" cy="5624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0" name="Google Shape;1080;p31"/>
          <p:cNvCxnSpPr/>
          <p:nvPr/>
        </p:nvCxnSpPr>
        <p:spPr>
          <a:xfrm rot="10800000">
            <a:off x="2238640" y="4031163"/>
            <a:ext cx="288032" cy="103017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1" name="Google Shape;1081;p31"/>
          <p:cNvCxnSpPr/>
          <p:nvPr/>
        </p:nvCxnSpPr>
        <p:spPr>
          <a:xfrm>
            <a:off x="1446552" y="3815139"/>
            <a:ext cx="772142" cy="216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2" name="Google Shape;1082;p31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Punto dentro de polígono convexo</a:t>
            </a:r>
            <a:endParaRPr/>
          </a:p>
        </p:txBody>
      </p:sp>
      <p:cxnSp>
        <p:nvCxnSpPr>
          <p:cNvPr id="1083" name="Google Shape;1083;p31"/>
          <p:cNvCxnSpPr/>
          <p:nvPr/>
        </p:nvCxnSpPr>
        <p:spPr>
          <a:xfrm>
            <a:off x="1014504" y="4675097"/>
            <a:ext cx="432048" cy="7555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4" name="Google Shape;1084;p31"/>
          <p:cNvCxnSpPr/>
          <p:nvPr/>
        </p:nvCxnSpPr>
        <p:spPr>
          <a:xfrm flipH="1">
            <a:off x="1014504" y="3815139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5" name="Google Shape;1085;p31"/>
          <p:cNvSpPr/>
          <p:nvPr/>
        </p:nvSpPr>
        <p:spPr>
          <a:xfrm>
            <a:off x="974674" y="464058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86" name="Google Shape;1086;p31"/>
          <p:cNvSpPr/>
          <p:nvPr/>
        </p:nvSpPr>
        <p:spPr>
          <a:xfrm>
            <a:off x="2490668" y="501688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87" name="Google Shape;1087;p31"/>
          <p:cNvSpPr/>
          <p:nvPr/>
        </p:nvSpPr>
        <p:spPr>
          <a:xfrm>
            <a:off x="1410548" y="377913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88" name="Google Shape;1088;p31"/>
          <p:cNvSpPr/>
          <p:nvPr/>
        </p:nvSpPr>
        <p:spPr>
          <a:xfrm>
            <a:off x="1415119" y="539467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89" name="Google Shape;1089;p31"/>
          <p:cNvSpPr/>
          <p:nvPr/>
        </p:nvSpPr>
        <p:spPr>
          <a:xfrm>
            <a:off x="2202636" y="557933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0" name="Google Shape;1090;p31"/>
          <p:cNvSpPr/>
          <p:nvPr/>
        </p:nvSpPr>
        <p:spPr>
          <a:xfrm>
            <a:off x="2202636" y="400353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1" name="Google Shape;1091;p31"/>
          <p:cNvSpPr/>
          <p:nvPr/>
        </p:nvSpPr>
        <p:spPr>
          <a:xfrm rot="-10497112">
            <a:off x="683247" y="4092752"/>
            <a:ext cx="2043450" cy="1914352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92" name="Google Shape;1092;p31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9: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 un punto A y un polígono </a:t>
            </a: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convexo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P, determinar si A se encuentra en el interior del polígono P.</a:t>
            </a:r>
            <a:endParaRPr/>
          </a:p>
        </p:txBody>
      </p:sp>
      <p:sp>
        <p:nvSpPr>
          <p:cNvPr id="1093" name="Google Shape;1093;p31"/>
          <p:cNvSpPr/>
          <p:nvPr/>
        </p:nvSpPr>
        <p:spPr>
          <a:xfrm>
            <a:off x="589896" y="4261309"/>
            <a:ext cx="4611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094" name="Google Shape;1094;p31"/>
          <p:cNvSpPr/>
          <p:nvPr/>
        </p:nvSpPr>
        <p:spPr>
          <a:xfrm>
            <a:off x="1010678" y="5406506"/>
            <a:ext cx="45582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095" name="Google Shape;1095;p31"/>
          <p:cNvSpPr/>
          <p:nvPr/>
        </p:nvSpPr>
        <p:spPr>
          <a:xfrm>
            <a:off x="1921504" y="5637772"/>
            <a:ext cx="46115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096" name="Google Shape;1096;p31"/>
          <p:cNvSpPr/>
          <p:nvPr/>
        </p:nvSpPr>
        <p:spPr>
          <a:xfrm>
            <a:off x="2526672" y="4904218"/>
            <a:ext cx="46115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097" name="Google Shape;1097;p31"/>
          <p:cNvSpPr/>
          <p:nvPr/>
        </p:nvSpPr>
        <p:spPr>
          <a:xfrm>
            <a:off x="2284172" y="3779139"/>
            <a:ext cx="45127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098" name="Google Shape;1098;p31"/>
          <p:cNvSpPr/>
          <p:nvPr/>
        </p:nvSpPr>
        <p:spPr>
          <a:xfrm>
            <a:off x="1671361" y="4496687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1099" name="Google Shape;1099;p31"/>
          <p:cNvSpPr/>
          <p:nvPr/>
        </p:nvSpPr>
        <p:spPr>
          <a:xfrm>
            <a:off x="1548082" y="472889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00" name="Google Shape;1100;p31"/>
          <p:cNvSpPr/>
          <p:nvPr/>
        </p:nvSpPr>
        <p:spPr>
          <a:xfrm>
            <a:off x="1533844" y="3553751"/>
            <a:ext cx="46115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101" name="Google Shape;1101;p31"/>
          <p:cNvSpPr txBox="1"/>
          <p:nvPr/>
        </p:nvSpPr>
        <p:spPr>
          <a:xfrm>
            <a:off x="457878" y="1990581"/>
            <a:ext cx="8280921" cy="120032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8162" l="-588" r="0" t="-25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102" name="Google Shape;1102;p31"/>
          <p:cNvSpPr txBox="1"/>
          <p:nvPr/>
        </p:nvSpPr>
        <p:spPr>
          <a:xfrm>
            <a:off x="3059832" y="3573016"/>
            <a:ext cx="5750292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isInConvex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P, 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 &amp;A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P.</a:t>
            </a:r>
            <a:r>
              <a:rPr lang="es-PE" sz="14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pos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neg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1)%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neg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pos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neg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||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pos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32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Punto dentro de polígono cualquiera</a:t>
            </a:r>
            <a:endParaRPr/>
          </a:p>
        </p:txBody>
      </p:sp>
      <p:sp>
        <p:nvSpPr>
          <p:cNvPr id="1108" name="Google Shape;1108;p32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10: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 un punto A y un polígono P, convexo o no convexo, determinar si A se encuentra en el interior del polígono P.</a:t>
            </a:r>
            <a:endParaRPr/>
          </a:p>
        </p:txBody>
      </p:sp>
      <p:sp>
        <p:nvSpPr>
          <p:cNvPr id="1109" name="Google Shape;1109;p32"/>
          <p:cNvSpPr txBox="1"/>
          <p:nvPr/>
        </p:nvSpPr>
        <p:spPr>
          <a:xfrm>
            <a:off x="429303" y="1990581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 </a:t>
            </a:r>
            <a:endParaRPr/>
          </a:p>
        </p:txBody>
      </p:sp>
      <p:pic>
        <p:nvPicPr>
          <p:cNvPr descr="http://softsurfer.com/Archive/algorithm_0103/cn1.gif" id="1110" name="Google Shape;11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3573016"/>
            <a:ext cx="2857500" cy="2085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oftsurfer.com/Archive/algorithm_0103/cn2.gif" id="1111" name="Google Shape;111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8388" y="3885405"/>
            <a:ext cx="3810000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112;p32"/>
          <p:cNvSpPr txBox="1"/>
          <p:nvPr/>
        </p:nvSpPr>
        <p:spPr>
          <a:xfrm>
            <a:off x="4559194" y="4151336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13" name="Google Shape;1113;p32"/>
          <p:cNvSpPr txBox="1"/>
          <p:nvPr/>
        </p:nvSpPr>
        <p:spPr>
          <a:xfrm>
            <a:off x="5098436" y="4151336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14" name="Google Shape;1114;p32"/>
          <p:cNvSpPr txBox="1"/>
          <p:nvPr/>
        </p:nvSpPr>
        <p:spPr>
          <a:xfrm>
            <a:off x="5602492" y="4295352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15" name="Google Shape;1115;p32"/>
          <p:cNvSpPr txBox="1"/>
          <p:nvPr/>
        </p:nvSpPr>
        <p:spPr>
          <a:xfrm>
            <a:off x="6194431" y="4291344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16" name="Google Shape;1116;p32"/>
          <p:cNvSpPr txBox="1"/>
          <p:nvPr/>
        </p:nvSpPr>
        <p:spPr>
          <a:xfrm>
            <a:off x="6573521" y="4295352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17" name="Google Shape;1117;p32"/>
          <p:cNvSpPr txBox="1"/>
          <p:nvPr/>
        </p:nvSpPr>
        <p:spPr>
          <a:xfrm>
            <a:off x="7330684" y="4291344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18" name="Google Shape;1118;p32"/>
          <p:cNvSpPr txBox="1"/>
          <p:nvPr/>
        </p:nvSpPr>
        <p:spPr>
          <a:xfrm>
            <a:off x="395525" y="2342225"/>
            <a:ext cx="8594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Trazamos un rayo cualquiera desde el punto P y contamos el número de veces que cruza un lado. Si el número es impar el punto esta dentro del polígono, en caso contrario esta afuera.</a:t>
            </a:r>
            <a:endParaRPr/>
          </a:p>
        </p:txBody>
      </p:sp>
      <p:cxnSp>
        <p:nvCxnSpPr>
          <p:cNvPr id="1119" name="Google Shape;1119;p32"/>
          <p:cNvCxnSpPr/>
          <p:nvPr/>
        </p:nvCxnSpPr>
        <p:spPr>
          <a:xfrm flipH="1">
            <a:off x="7468938" y="4376223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0" name="Google Shape;1120;p32"/>
          <p:cNvSpPr txBox="1"/>
          <p:nvPr/>
        </p:nvSpPr>
        <p:spPr>
          <a:xfrm>
            <a:off x="7872064" y="4291344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21" name="Google Shape;1121;p32"/>
          <p:cNvSpPr/>
          <p:nvPr/>
        </p:nvSpPr>
        <p:spPr>
          <a:xfrm>
            <a:off x="4814246" y="387034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2" name="Google Shape;1122;p32"/>
          <p:cNvSpPr/>
          <p:nvPr/>
        </p:nvSpPr>
        <p:spPr>
          <a:xfrm>
            <a:off x="4977068" y="476856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3" name="Google Shape;1123;p32"/>
          <p:cNvSpPr/>
          <p:nvPr/>
        </p:nvSpPr>
        <p:spPr>
          <a:xfrm>
            <a:off x="4808235" y="547356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4" name="Google Shape;1124;p32"/>
          <p:cNvSpPr/>
          <p:nvPr/>
        </p:nvSpPr>
        <p:spPr>
          <a:xfrm>
            <a:off x="5346880" y="394234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5" name="Google Shape;1125;p32"/>
          <p:cNvSpPr/>
          <p:nvPr/>
        </p:nvSpPr>
        <p:spPr>
          <a:xfrm>
            <a:off x="5727597" y="404046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6" name="Google Shape;1126;p32"/>
          <p:cNvSpPr/>
          <p:nvPr/>
        </p:nvSpPr>
        <p:spPr>
          <a:xfrm>
            <a:off x="5542788" y="476856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7" name="Google Shape;1127;p32"/>
          <p:cNvSpPr/>
          <p:nvPr/>
        </p:nvSpPr>
        <p:spPr>
          <a:xfrm>
            <a:off x="5248604" y="476856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8" name="Google Shape;1128;p32"/>
          <p:cNvSpPr/>
          <p:nvPr/>
        </p:nvSpPr>
        <p:spPr>
          <a:xfrm>
            <a:off x="5088910" y="565687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29" name="Google Shape;1129;p32"/>
          <p:cNvSpPr/>
          <p:nvPr/>
        </p:nvSpPr>
        <p:spPr>
          <a:xfrm>
            <a:off x="5436691" y="550956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0" name="Google Shape;1130;p32"/>
          <p:cNvSpPr/>
          <p:nvPr/>
        </p:nvSpPr>
        <p:spPr>
          <a:xfrm>
            <a:off x="6263388" y="404046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1" name="Google Shape;1131;p32"/>
          <p:cNvSpPr/>
          <p:nvPr/>
        </p:nvSpPr>
        <p:spPr>
          <a:xfrm>
            <a:off x="6194431" y="475409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2" name="Google Shape;1132;p32"/>
          <p:cNvSpPr/>
          <p:nvPr/>
        </p:nvSpPr>
        <p:spPr>
          <a:xfrm>
            <a:off x="5922944" y="475885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3" name="Google Shape;1133;p32"/>
          <p:cNvSpPr/>
          <p:nvPr/>
        </p:nvSpPr>
        <p:spPr>
          <a:xfrm>
            <a:off x="5824668" y="531050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4" name="Google Shape;1134;p32"/>
          <p:cNvSpPr/>
          <p:nvPr/>
        </p:nvSpPr>
        <p:spPr>
          <a:xfrm>
            <a:off x="6829422" y="414657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5" name="Google Shape;1135;p32"/>
          <p:cNvSpPr/>
          <p:nvPr/>
        </p:nvSpPr>
        <p:spPr>
          <a:xfrm>
            <a:off x="6456555" y="475885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6" name="Google Shape;1136;p32"/>
          <p:cNvSpPr/>
          <p:nvPr/>
        </p:nvSpPr>
        <p:spPr>
          <a:xfrm>
            <a:off x="6281110" y="531050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7" name="Google Shape;1137;p32"/>
          <p:cNvSpPr/>
          <p:nvPr/>
        </p:nvSpPr>
        <p:spPr>
          <a:xfrm>
            <a:off x="6733598" y="476151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8" name="Google Shape;1138;p32"/>
          <p:cNvSpPr/>
          <p:nvPr/>
        </p:nvSpPr>
        <p:spPr>
          <a:xfrm>
            <a:off x="6829806" y="550728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39" name="Google Shape;1139;p32"/>
          <p:cNvSpPr/>
          <p:nvPr/>
        </p:nvSpPr>
        <p:spPr>
          <a:xfrm>
            <a:off x="7013495" y="475885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0" name="Google Shape;1140;p32"/>
          <p:cNvSpPr/>
          <p:nvPr/>
        </p:nvSpPr>
        <p:spPr>
          <a:xfrm>
            <a:off x="7459797" y="396617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1" name="Google Shape;1141;p32"/>
          <p:cNvSpPr/>
          <p:nvPr/>
        </p:nvSpPr>
        <p:spPr>
          <a:xfrm>
            <a:off x="7294680" y="475885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2" name="Google Shape;1142;p32"/>
          <p:cNvSpPr/>
          <p:nvPr/>
        </p:nvSpPr>
        <p:spPr>
          <a:xfrm>
            <a:off x="7864982" y="433600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3" name="Google Shape;1143;p32"/>
          <p:cNvSpPr/>
          <p:nvPr/>
        </p:nvSpPr>
        <p:spPr>
          <a:xfrm>
            <a:off x="7441130" y="520167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144" name="Google Shape;1144;p32"/>
          <p:cNvCxnSpPr/>
          <p:nvPr/>
        </p:nvCxnSpPr>
        <p:spPr>
          <a:xfrm flipH="1">
            <a:off x="7085503" y="4794858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5" name="Google Shape;1145;p32"/>
          <p:cNvSpPr/>
          <p:nvPr/>
        </p:nvSpPr>
        <p:spPr>
          <a:xfrm>
            <a:off x="7477860" y="475885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6" name="Google Shape;1146;p32"/>
          <p:cNvSpPr/>
          <p:nvPr/>
        </p:nvSpPr>
        <p:spPr>
          <a:xfrm>
            <a:off x="7049499" y="562225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47" name="Google Shape;1147;p32"/>
          <p:cNvSpPr txBox="1"/>
          <p:nvPr/>
        </p:nvSpPr>
        <p:spPr>
          <a:xfrm>
            <a:off x="3568701" y="5782400"/>
            <a:ext cx="542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consideran solo los lados que tengan un extremo estrictamente por encima del rayo y el otro extremo por debajo o en el rayo.</a:t>
            </a:r>
            <a:endParaRPr/>
          </a:p>
        </p:txBody>
      </p:sp>
      <p:sp>
        <p:nvSpPr>
          <p:cNvPr id="1148" name="Google Shape;1148;p32"/>
          <p:cNvSpPr txBox="1"/>
          <p:nvPr/>
        </p:nvSpPr>
        <p:spPr>
          <a:xfrm>
            <a:off x="4223575" y="3509400"/>
            <a:ext cx="489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Para un rayo horizontal P, P + Vector(INF, 0):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3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Punto dentro de polígono cualquiera</a:t>
            </a:r>
            <a:endParaRPr/>
          </a:p>
        </p:txBody>
      </p:sp>
      <p:sp>
        <p:nvSpPr>
          <p:cNvPr id="1154" name="Google Shape;1154;p33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10: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 un punto A y un polígono P, convexo o no convexo, determinar si A se encuentra en el interior del polígono P.</a:t>
            </a:r>
            <a:endParaRPr/>
          </a:p>
        </p:txBody>
      </p:sp>
      <p:sp>
        <p:nvSpPr>
          <p:cNvPr id="1155" name="Google Shape;1155;p33"/>
          <p:cNvSpPr txBox="1"/>
          <p:nvPr/>
        </p:nvSpPr>
        <p:spPr>
          <a:xfrm>
            <a:off x="429303" y="1990581"/>
            <a:ext cx="828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 </a:t>
            </a:r>
            <a:endParaRPr/>
          </a:p>
        </p:txBody>
      </p:sp>
      <p:pic>
        <p:nvPicPr>
          <p:cNvPr descr="http://softsurfer.com/Archive/algorithm_0103/cn2.gif" id="1156" name="Google Shape;115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1760" y="2229221"/>
            <a:ext cx="3810000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33"/>
          <p:cNvSpPr txBox="1"/>
          <p:nvPr/>
        </p:nvSpPr>
        <p:spPr>
          <a:xfrm>
            <a:off x="2612566" y="2495152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58" name="Google Shape;1158;p33"/>
          <p:cNvSpPr txBox="1"/>
          <p:nvPr/>
        </p:nvSpPr>
        <p:spPr>
          <a:xfrm>
            <a:off x="3151808" y="2495152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59" name="Google Shape;1159;p33"/>
          <p:cNvSpPr txBox="1"/>
          <p:nvPr/>
        </p:nvSpPr>
        <p:spPr>
          <a:xfrm>
            <a:off x="3655864" y="2639168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60" name="Google Shape;1160;p33"/>
          <p:cNvSpPr txBox="1"/>
          <p:nvPr/>
        </p:nvSpPr>
        <p:spPr>
          <a:xfrm>
            <a:off x="4247803" y="2635160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61" name="Google Shape;1161;p33"/>
          <p:cNvSpPr txBox="1"/>
          <p:nvPr/>
        </p:nvSpPr>
        <p:spPr>
          <a:xfrm>
            <a:off x="4626893" y="2639168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62" name="Google Shape;1162;p33"/>
          <p:cNvSpPr txBox="1"/>
          <p:nvPr/>
        </p:nvSpPr>
        <p:spPr>
          <a:xfrm>
            <a:off x="5384056" y="2635160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cxnSp>
        <p:nvCxnSpPr>
          <p:cNvPr id="1163" name="Google Shape;1163;p33"/>
          <p:cNvCxnSpPr/>
          <p:nvPr/>
        </p:nvCxnSpPr>
        <p:spPr>
          <a:xfrm flipH="1">
            <a:off x="5522310" y="2720039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4" name="Google Shape;1164;p33"/>
          <p:cNvSpPr txBox="1"/>
          <p:nvPr/>
        </p:nvSpPr>
        <p:spPr>
          <a:xfrm>
            <a:off x="5925436" y="2635160"/>
            <a:ext cx="4443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+1</a:t>
            </a:r>
            <a:endParaRPr/>
          </a:p>
        </p:txBody>
      </p:sp>
      <p:sp>
        <p:nvSpPr>
          <p:cNvPr id="1165" name="Google Shape;1165;p33"/>
          <p:cNvSpPr/>
          <p:nvPr/>
        </p:nvSpPr>
        <p:spPr>
          <a:xfrm>
            <a:off x="2867618" y="221415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66" name="Google Shape;1166;p33"/>
          <p:cNvSpPr/>
          <p:nvPr/>
        </p:nvSpPr>
        <p:spPr>
          <a:xfrm>
            <a:off x="3030440" y="31123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67" name="Google Shape;1167;p33"/>
          <p:cNvSpPr/>
          <p:nvPr/>
        </p:nvSpPr>
        <p:spPr>
          <a:xfrm>
            <a:off x="2861607" y="381738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68" name="Google Shape;1168;p33"/>
          <p:cNvSpPr/>
          <p:nvPr/>
        </p:nvSpPr>
        <p:spPr>
          <a:xfrm>
            <a:off x="3400252" y="228615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69" name="Google Shape;1169;p33"/>
          <p:cNvSpPr/>
          <p:nvPr/>
        </p:nvSpPr>
        <p:spPr>
          <a:xfrm>
            <a:off x="3780969" y="238427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0" name="Google Shape;1170;p33"/>
          <p:cNvSpPr/>
          <p:nvPr/>
        </p:nvSpPr>
        <p:spPr>
          <a:xfrm>
            <a:off x="3596160" y="31123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1" name="Google Shape;1171;p33"/>
          <p:cNvSpPr/>
          <p:nvPr/>
        </p:nvSpPr>
        <p:spPr>
          <a:xfrm>
            <a:off x="3301976" y="31123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2" name="Google Shape;1172;p33"/>
          <p:cNvSpPr/>
          <p:nvPr/>
        </p:nvSpPr>
        <p:spPr>
          <a:xfrm>
            <a:off x="3142282" y="400068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3" name="Google Shape;1173;p33"/>
          <p:cNvSpPr/>
          <p:nvPr/>
        </p:nvSpPr>
        <p:spPr>
          <a:xfrm>
            <a:off x="3490063" y="385338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4" name="Google Shape;1174;p33"/>
          <p:cNvSpPr/>
          <p:nvPr/>
        </p:nvSpPr>
        <p:spPr>
          <a:xfrm>
            <a:off x="4316760" y="238427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5" name="Google Shape;1175;p33"/>
          <p:cNvSpPr/>
          <p:nvPr/>
        </p:nvSpPr>
        <p:spPr>
          <a:xfrm>
            <a:off x="4247803" y="309791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6" name="Google Shape;1176;p33"/>
          <p:cNvSpPr/>
          <p:nvPr/>
        </p:nvSpPr>
        <p:spPr>
          <a:xfrm>
            <a:off x="3976316" y="310267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7" name="Google Shape;1177;p33"/>
          <p:cNvSpPr/>
          <p:nvPr/>
        </p:nvSpPr>
        <p:spPr>
          <a:xfrm>
            <a:off x="3878040" y="365431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8" name="Google Shape;1178;p33"/>
          <p:cNvSpPr/>
          <p:nvPr/>
        </p:nvSpPr>
        <p:spPr>
          <a:xfrm>
            <a:off x="4882794" y="249038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79" name="Google Shape;1179;p33"/>
          <p:cNvSpPr/>
          <p:nvPr/>
        </p:nvSpPr>
        <p:spPr>
          <a:xfrm>
            <a:off x="4509927" y="310267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0" name="Google Shape;1180;p33"/>
          <p:cNvSpPr/>
          <p:nvPr/>
        </p:nvSpPr>
        <p:spPr>
          <a:xfrm>
            <a:off x="4334482" y="365431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1" name="Google Shape;1181;p33"/>
          <p:cNvSpPr/>
          <p:nvPr/>
        </p:nvSpPr>
        <p:spPr>
          <a:xfrm>
            <a:off x="4786970" y="310533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2" name="Google Shape;1182;p33"/>
          <p:cNvSpPr/>
          <p:nvPr/>
        </p:nvSpPr>
        <p:spPr>
          <a:xfrm>
            <a:off x="4883178" y="385109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3" name="Google Shape;1183;p33"/>
          <p:cNvSpPr/>
          <p:nvPr/>
        </p:nvSpPr>
        <p:spPr>
          <a:xfrm>
            <a:off x="5066867" y="310267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4" name="Google Shape;1184;p33"/>
          <p:cNvSpPr/>
          <p:nvPr/>
        </p:nvSpPr>
        <p:spPr>
          <a:xfrm>
            <a:off x="5513169" y="230999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5" name="Google Shape;1185;p33"/>
          <p:cNvSpPr/>
          <p:nvPr/>
        </p:nvSpPr>
        <p:spPr>
          <a:xfrm>
            <a:off x="5348052" y="310267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6" name="Google Shape;1186;p33"/>
          <p:cNvSpPr/>
          <p:nvPr/>
        </p:nvSpPr>
        <p:spPr>
          <a:xfrm>
            <a:off x="5918354" y="267981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87" name="Google Shape;1187;p33"/>
          <p:cNvSpPr/>
          <p:nvPr/>
        </p:nvSpPr>
        <p:spPr>
          <a:xfrm>
            <a:off x="5494502" y="354549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188" name="Google Shape;1188;p33"/>
          <p:cNvCxnSpPr/>
          <p:nvPr/>
        </p:nvCxnSpPr>
        <p:spPr>
          <a:xfrm flipH="1">
            <a:off x="5138875" y="3138674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9" name="Google Shape;1189;p33"/>
          <p:cNvSpPr/>
          <p:nvPr/>
        </p:nvSpPr>
        <p:spPr>
          <a:xfrm>
            <a:off x="5531232" y="310267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90" name="Google Shape;1190;p33"/>
          <p:cNvSpPr/>
          <p:nvPr/>
        </p:nvSpPr>
        <p:spPr>
          <a:xfrm>
            <a:off x="5102871" y="396607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191" name="Google Shape;1191;p33"/>
          <p:cNvSpPr txBox="1"/>
          <p:nvPr/>
        </p:nvSpPr>
        <p:spPr>
          <a:xfrm>
            <a:off x="1992934" y="4320386"/>
            <a:ext cx="5027338" cy="2492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pointInPoly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vector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cnt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inf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i, sup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swap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inf, sup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 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 cnt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34"/>
          <p:cNvSpPr txBox="1"/>
          <p:nvPr/>
        </p:nvSpPr>
        <p:spPr>
          <a:xfrm>
            <a:off x="179512" y="116632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Binary search</a:t>
            </a:r>
            <a:endParaRPr sz="24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97" name="Google Shape;1197;p34"/>
          <p:cNvSpPr txBox="1"/>
          <p:nvPr/>
        </p:nvSpPr>
        <p:spPr>
          <a:xfrm>
            <a:off x="179495" y="836700"/>
            <a:ext cx="35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Binary search continuo</a:t>
            </a:r>
            <a:endParaRPr/>
          </a:p>
        </p:txBody>
      </p:sp>
      <p:sp>
        <p:nvSpPr>
          <p:cNvPr id="1198" name="Google Shape;1198;p34"/>
          <p:cNvSpPr txBox="1"/>
          <p:nvPr/>
        </p:nvSpPr>
        <p:spPr>
          <a:xfrm>
            <a:off x="225877" y="3645025"/>
            <a:ext cx="352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Binary search discreto</a:t>
            </a:r>
            <a:endParaRPr/>
          </a:p>
        </p:txBody>
      </p:sp>
      <p:sp>
        <p:nvSpPr>
          <p:cNvPr id="1199" name="Google Shape;1199;p34"/>
          <p:cNvSpPr txBox="1"/>
          <p:nvPr/>
        </p:nvSpPr>
        <p:spPr>
          <a:xfrm>
            <a:off x="184685" y="1268760"/>
            <a:ext cx="5370829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6228" l="-907" r="0" t="-65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pic>
        <p:nvPicPr>
          <p:cNvPr id="1200" name="Google Shape;120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55514" y="980668"/>
            <a:ext cx="3238500" cy="2581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1" name="Google Shape;1201;p34"/>
          <p:cNvCxnSpPr/>
          <p:nvPr/>
        </p:nvCxnSpPr>
        <p:spPr>
          <a:xfrm rot="10800000">
            <a:off x="5796136" y="2179737"/>
            <a:ext cx="155702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02" name="Google Shape;1202;p34"/>
          <p:cNvCxnSpPr/>
          <p:nvPr/>
        </p:nvCxnSpPr>
        <p:spPr>
          <a:xfrm>
            <a:off x="6804248" y="2650257"/>
            <a:ext cx="0" cy="43204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03" name="Google Shape;1203;p34"/>
          <p:cNvCxnSpPr/>
          <p:nvPr/>
        </p:nvCxnSpPr>
        <p:spPr>
          <a:xfrm>
            <a:off x="7596336" y="1963713"/>
            <a:ext cx="0" cy="111859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04" name="Google Shape;1204;p34"/>
          <p:cNvCxnSpPr/>
          <p:nvPr/>
        </p:nvCxnSpPr>
        <p:spPr>
          <a:xfrm>
            <a:off x="7174764" y="2405251"/>
            <a:ext cx="0" cy="6770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05" name="Google Shape;1205;p34"/>
          <p:cNvSpPr txBox="1"/>
          <p:nvPr/>
        </p:nvSpPr>
        <p:spPr>
          <a:xfrm>
            <a:off x="6660232" y="3123560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</a:t>
            </a:r>
            <a:endParaRPr/>
          </a:p>
        </p:txBody>
      </p:sp>
      <p:sp>
        <p:nvSpPr>
          <p:cNvPr id="1206" name="Google Shape;1206;p34"/>
          <p:cNvSpPr txBox="1"/>
          <p:nvPr/>
        </p:nvSpPr>
        <p:spPr>
          <a:xfrm>
            <a:off x="7455634" y="312775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</a:t>
            </a:r>
            <a:endParaRPr/>
          </a:p>
        </p:txBody>
      </p:sp>
      <p:sp>
        <p:nvSpPr>
          <p:cNvPr id="1207" name="Google Shape;1207;p34"/>
          <p:cNvSpPr txBox="1"/>
          <p:nvPr/>
        </p:nvSpPr>
        <p:spPr>
          <a:xfrm>
            <a:off x="6968702" y="3123560"/>
            <a:ext cx="5100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mid</a:t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08" name="Google Shape;1208;p34"/>
          <p:cNvSpPr txBox="1"/>
          <p:nvPr/>
        </p:nvSpPr>
        <p:spPr>
          <a:xfrm>
            <a:off x="5438472" y="2012082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k</a:t>
            </a:r>
            <a:endParaRPr/>
          </a:p>
        </p:txBody>
      </p:sp>
      <p:sp>
        <p:nvSpPr>
          <p:cNvPr id="1209" name="Google Shape;1209;p34"/>
          <p:cNvSpPr txBox="1"/>
          <p:nvPr/>
        </p:nvSpPr>
        <p:spPr>
          <a:xfrm>
            <a:off x="395536" y="4149080"/>
            <a:ext cx="4752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debe cumplir la condición de monotonía. Es decir, podemos encontrar una función de la forma isValid(i) cuyos valores sean de las siguientes formas:</a:t>
            </a:r>
            <a:endParaRPr sz="1600"/>
          </a:p>
        </p:txBody>
      </p:sp>
      <p:sp>
        <p:nvSpPr>
          <p:cNvPr id="1210" name="Google Shape;1210;p34"/>
          <p:cNvSpPr/>
          <p:nvPr/>
        </p:nvSpPr>
        <p:spPr>
          <a:xfrm>
            <a:off x="625699" y="1754248"/>
            <a:ext cx="4572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log10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BS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k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hi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800080"/>
                </a:solidFill>
                <a:latin typeface="Consolas"/>
                <a:ea typeface="Consolas"/>
                <a:cs typeface="Consolas"/>
                <a:sym typeface="Consolas"/>
              </a:rPr>
              <a:t>1e8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it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it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it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mid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hi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hi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mid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mid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1" name="Google Shape;1211;p34"/>
          <p:cNvSpPr txBox="1"/>
          <p:nvPr/>
        </p:nvSpPr>
        <p:spPr>
          <a:xfrm>
            <a:off x="484675" y="5488650"/>
            <a:ext cx="422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0, 0, 0, 0, 0, 0, 0, 0, 0, 0, 0, 0, 0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1, 1, 1, 1, 1, 1, 1, 1, 1, 1, 1, 1, 1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0, 0, 0, 0, 0, 0, 0, </a:t>
            </a: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0, 1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, 1, 1, 1, 1</a:t>
            </a:r>
            <a:endParaRPr/>
          </a:p>
        </p:txBody>
      </p:sp>
      <p:sp>
        <p:nvSpPr>
          <p:cNvPr id="1212" name="Google Shape;1212;p34"/>
          <p:cNvSpPr txBox="1"/>
          <p:nvPr/>
        </p:nvSpPr>
        <p:spPr>
          <a:xfrm>
            <a:off x="5348301" y="4149080"/>
            <a:ext cx="332815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BS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hi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hi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mid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hi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isValid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hi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mid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mid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hi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35"/>
          <p:cNvSpPr txBox="1"/>
          <p:nvPr/>
        </p:nvSpPr>
        <p:spPr>
          <a:xfrm>
            <a:off x="457879" y="1990581"/>
            <a:ext cx="5050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Solución: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Podemos partir el polígono en 2 mitades y ver en que mitad debería estar el punto. Si hacemos esto varias veces resolveremos el problema en O(log n), porque en cada paso nos deshacemos de la mitad de vértices.</a:t>
            </a:r>
            <a:endParaRPr sz="1600"/>
          </a:p>
        </p:txBody>
      </p:sp>
      <p:cxnSp>
        <p:nvCxnSpPr>
          <p:cNvPr id="1218" name="Google Shape;1218;p35"/>
          <p:cNvCxnSpPr/>
          <p:nvPr/>
        </p:nvCxnSpPr>
        <p:spPr>
          <a:xfrm>
            <a:off x="6703136" y="4009778"/>
            <a:ext cx="792088" cy="1846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9" name="Google Shape;1219;p35"/>
          <p:cNvCxnSpPr/>
          <p:nvPr/>
        </p:nvCxnSpPr>
        <p:spPr>
          <a:xfrm flipH="1" rot="10800000">
            <a:off x="7495224" y="3631990"/>
            <a:ext cx="288032" cy="56245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0" name="Google Shape;1220;p35"/>
          <p:cNvCxnSpPr/>
          <p:nvPr/>
        </p:nvCxnSpPr>
        <p:spPr>
          <a:xfrm rot="10800000">
            <a:off x="7495224" y="2610268"/>
            <a:ext cx="288032" cy="103017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35"/>
          <p:cNvCxnSpPr/>
          <p:nvPr/>
        </p:nvCxnSpPr>
        <p:spPr>
          <a:xfrm>
            <a:off x="6703136" y="2394244"/>
            <a:ext cx="772142" cy="216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2" name="Google Shape;1222;p35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Punto dentro de polígono convexo</a:t>
            </a:r>
            <a:endParaRPr/>
          </a:p>
        </p:txBody>
      </p:sp>
      <p:cxnSp>
        <p:nvCxnSpPr>
          <p:cNvPr id="1223" name="Google Shape;1223;p35"/>
          <p:cNvCxnSpPr/>
          <p:nvPr/>
        </p:nvCxnSpPr>
        <p:spPr>
          <a:xfrm>
            <a:off x="6271088" y="3254202"/>
            <a:ext cx="432048" cy="75557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35"/>
          <p:cNvCxnSpPr/>
          <p:nvPr/>
        </p:nvCxnSpPr>
        <p:spPr>
          <a:xfrm flipH="1">
            <a:off x="6271088" y="2394244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5" name="Google Shape;1225;p35"/>
          <p:cNvSpPr/>
          <p:nvPr/>
        </p:nvSpPr>
        <p:spPr>
          <a:xfrm>
            <a:off x="6231258" y="321968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26" name="Google Shape;1226;p35"/>
          <p:cNvSpPr/>
          <p:nvPr/>
        </p:nvSpPr>
        <p:spPr>
          <a:xfrm>
            <a:off x="7747252" y="359599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27" name="Google Shape;1227;p35"/>
          <p:cNvSpPr/>
          <p:nvPr/>
        </p:nvSpPr>
        <p:spPr>
          <a:xfrm>
            <a:off x="6667132" y="235824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28" name="Google Shape;1228;p35"/>
          <p:cNvSpPr/>
          <p:nvPr/>
        </p:nvSpPr>
        <p:spPr>
          <a:xfrm>
            <a:off x="6671703" y="397377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29" name="Google Shape;1229;p35"/>
          <p:cNvSpPr/>
          <p:nvPr/>
        </p:nvSpPr>
        <p:spPr>
          <a:xfrm>
            <a:off x="7459220" y="415844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30" name="Google Shape;1230;p35"/>
          <p:cNvSpPr/>
          <p:nvPr/>
        </p:nvSpPr>
        <p:spPr>
          <a:xfrm>
            <a:off x="7459220" y="258264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31" name="Google Shape;1231;p35"/>
          <p:cNvSpPr txBox="1"/>
          <p:nvPr/>
        </p:nvSpPr>
        <p:spPr>
          <a:xfrm>
            <a:off x="405879" y="1196752"/>
            <a:ext cx="8280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11: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 un punto A y un polígono </a:t>
            </a: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convexo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P, determinar </a:t>
            </a: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eficientemente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si A se encuentra en el interior del polígono P.</a:t>
            </a:r>
            <a:endParaRPr/>
          </a:p>
        </p:txBody>
      </p:sp>
      <p:sp>
        <p:nvSpPr>
          <p:cNvPr id="1232" name="Google Shape;1232;p35"/>
          <p:cNvSpPr/>
          <p:nvPr/>
        </p:nvSpPr>
        <p:spPr>
          <a:xfrm>
            <a:off x="5846480" y="2840414"/>
            <a:ext cx="4611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233" name="Google Shape;1233;p35"/>
          <p:cNvSpPr/>
          <p:nvPr/>
        </p:nvSpPr>
        <p:spPr>
          <a:xfrm>
            <a:off x="6267262" y="3985611"/>
            <a:ext cx="455829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234" name="Google Shape;1234;p35"/>
          <p:cNvSpPr/>
          <p:nvPr/>
        </p:nvSpPr>
        <p:spPr>
          <a:xfrm>
            <a:off x="7178088" y="4216877"/>
            <a:ext cx="461152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235" name="Google Shape;1235;p35"/>
          <p:cNvSpPr/>
          <p:nvPr/>
        </p:nvSpPr>
        <p:spPr>
          <a:xfrm>
            <a:off x="7783256" y="3483323"/>
            <a:ext cx="461152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236" name="Google Shape;1236;p35"/>
          <p:cNvSpPr/>
          <p:nvPr/>
        </p:nvSpPr>
        <p:spPr>
          <a:xfrm>
            <a:off x="7540756" y="2358244"/>
            <a:ext cx="451277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237" name="Google Shape;1237;p35"/>
          <p:cNvSpPr/>
          <p:nvPr/>
        </p:nvSpPr>
        <p:spPr>
          <a:xfrm>
            <a:off x="6985780" y="2872201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1238" name="Google Shape;1238;p35"/>
          <p:cNvSpPr/>
          <p:nvPr/>
        </p:nvSpPr>
        <p:spPr>
          <a:xfrm>
            <a:off x="6862501" y="310441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39" name="Google Shape;1239;p35"/>
          <p:cNvSpPr/>
          <p:nvPr/>
        </p:nvSpPr>
        <p:spPr>
          <a:xfrm>
            <a:off x="6790428" y="2132856"/>
            <a:ext cx="461152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1240" name="Google Shape;1240;p35"/>
          <p:cNvCxnSpPr>
            <a:stCxn id="1226" idx="7"/>
          </p:cNvCxnSpPr>
          <p:nvPr/>
        </p:nvCxnSpPr>
        <p:spPr>
          <a:xfrm rot="10800000">
            <a:off x="6267315" y="3255834"/>
            <a:ext cx="1541400" cy="350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</p:cxnSp>
      <p:sp>
        <p:nvSpPr>
          <p:cNvPr id="1241" name="Google Shape;1241;p35"/>
          <p:cNvSpPr/>
          <p:nvPr/>
        </p:nvSpPr>
        <p:spPr>
          <a:xfrm>
            <a:off x="438335" y="3899615"/>
            <a:ext cx="492575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isInConvex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vector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P,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lo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hi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P.</a:t>
            </a:r>
            <a:r>
              <a:rPr lang="es-PE" sz="12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hi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mid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hi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mid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lo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mid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hi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mid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 </a:t>
            </a:r>
            <a:r>
              <a:rPr lang="es-PE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</a:t>
            </a: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2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2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42" name="Google Shape;1242;p35"/>
          <p:cNvCxnSpPr/>
          <p:nvPr/>
        </p:nvCxnSpPr>
        <p:spPr>
          <a:xfrm rot="10800000">
            <a:off x="7567232" y="5138941"/>
            <a:ext cx="288032" cy="103017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3" name="Google Shape;1243;p35"/>
          <p:cNvCxnSpPr/>
          <p:nvPr/>
        </p:nvCxnSpPr>
        <p:spPr>
          <a:xfrm>
            <a:off x="6775144" y="4922917"/>
            <a:ext cx="772142" cy="21602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4" name="Google Shape;1244;p35"/>
          <p:cNvCxnSpPr/>
          <p:nvPr/>
        </p:nvCxnSpPr>
        <p:spPr>
          <a:xfrm flipH="1">
            <a:off x="6343096" y="4922917"/>
            <a:ext cx="432048" cy="86621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5" name="Google Shape;1245;p35"/>
          <p:cNvSpPr/>
          <p:nvPr/>
        </p:nvSpPr>
        <p:spPr>
          <a:xfrm>
            <a:off x="6303266" y="574835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6" name="Google Shape;1246;p35"/>
          <p:cNvSpPr/>
          <p:nvPr/>
        </p:nvSpPr>
        <p:spPr>
          <a:xfrm>
            <a:off x="7819260" y="612466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7" name="Google Shape;1247;p35"/>
          <p:cNvSpPr/>
          <p:nvPr/>
        </p:nvSpPr>
        <p:spPr>
          <a:xfrm>
            <a:off x="6739140" y="488691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8" name="Google Shape;1248;p35"/>
          <p:cNvSpPr/>
          <p:nvPr/>
        </p:nvSpPr>
        <p:spPr>
          <a:xfrm>
            <a:off x="7531228" y="511131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49" name="Google Shape;1249;p35"/>
          <p:cNvSpPr/>
          <p:nvPr/>
        </p:nvSpPr>
        <p:spPr>
          <a:xfrm>
            <a:off x="5918488" y="5369087"/>
            <a:ext cx="461152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250" name="Google Shape;1250;p35"/>
          <p:cNvSpPr/>
          <p:nvPr/>
        </p:nvSpPr>
        <p:spPr>
          <a:xfrm>
            <a:off x="7855264" y="6011996"/>
            <a:ext cx="461152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251" name="Google Shape;1251;p35"/>
          <p:cNvSpPr/>
          <p:nvPr/>
        </p:nvSpPr>
        <p:spPr>
          <a:xfrm>
            <a:off x="7612764" y="4886917"/>
            <a:ext cx="451277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252" name="Google Shape;1252;p35"/>
          <p:cNvSpPr/>
          <p:nvPr/>
        </p:nvSpPr>
        <p:spPr>
          <a:xfrm>
            <a:off x="7057788" y="5400874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1253" name="Google Shape;1253;p35"/>
          <p:cNvSpPr/>
          <p:nvPr/>
        </p:nvSpPr>
        <p:spPr>
          <a:xfrm>
            <a:off x="6934509" y="563308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54" name="Google Shape;1254;p35"/>
          <p:cNvSpPr/>
          <p:nvPr/>
        </p:nvSpPr>
        <p:spPr>
          <a:xfrm>
            <a:off x="6712252" y="4401949"/>
            <a:ext cx="461152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1255" name="Google Shape;1255;p35"/>
          <p:cNvCxnSpPr>
            <a:stCxn id="1246" idx="7"/>
          </p:cNvCxnSpPr>
          <p:nvPr/>
        </p:nvCxnSpPr>
        <p:spPr>
          <a:xfrm rot="10800000">
            <a:off x="6339323" y="5784507"/>
            <a:ext cx="1541400" cy="350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56" name="Google Shape;1256;p35"/>
          <p:cNvCxnSpPr>
            <a:stCxn id="1248" idx="3"/>
          </p:cNvCxnSpPr>
          <p:nvPr/>
        </p:nvCxnSpPr>
        <p:spPr>
          <a:xfrm flipH="1">
            <a:off x="6390373" y="5172773"/>
            <a:ext cx="1151400" cy="6279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6"/>
          <p:cNvSpPr/>
          <p:nvPr/>
        </p:nvSpPr>
        <p:spPr>
          <a:xfrm>
            <a:off x="2504531" y="2093114"/>
            <a:ext cx="2630388" cy="3343726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62" name="Google Shape;1262;p36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Ternary search</a:t>
            </a:r>
            <a:endParaRPr sz="24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263" name="Google Shape;1263;p36"/>
          <p:cNvCxnSpPr/>
          <p:nvPr/>
        </p:nvCxnSpPr>
        <p:spPr>
          <a:xfrm rot="10800000">
            <a:off x="560315" y="5436840"/>
            <a:ext cx="6725848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4" name="Google Shape;1264;p36"/>
          <p:cNvCxnSpPr/>
          <p:nvPr/>
        </p:nvCxnSpPr>
        <p:spPr>
          <a:xfrm>
            <a:off x="712715" y="1908448"/>
            <a:ext cx="0" cy="3752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5" name="Google Shape;1265;p36"/>
          <p:cNvCxnSpPr/>
          <p:nvPr/>
        </p:nvCxnSpPr>
        <p:spPr>
          <a:xfrm>
            <a:off x="1596655" y="2412504"/>
            <a:ext cx="0" cy="302433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66" name="Google Shape;1266;p36"/>
          <p:cNvCxnSpPr/>
          <p:nvPr/>
        </p:nvCxnSpPr>
        <p:spPr>
          <a:xfrm>
            <a:off x="5134919" y="3204592"/>
            <a:ext cx="0" cy="223224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67" name="Google Shape;1267;p36"/>
          <p:cNvCxnSpPr>
            <a:stCxn id="1268" idx="0"/>
          </p:cNvCxnSpPr>
          <p:nvPr/>
        </p:nvCxnSpPr>
        <p:spPr>
          <a:xfrm>
            <a:off x="2504531" y="3873187"/>
            <a:ext cx="0" cy="1563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269" name="Google Shape;1269;p36"/>
          <p:cNvCxnSpPr/>
          <p:nvPr/>
        </p:nvCxnSpPr>
        <p:spPr>
          <a:xfrm>
            <a:off x="3923239" y="4356720"/>
            <a:ext cx="0" cy="10801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70" name="Google Shape;1270;p36"/>
          <p:cNvSpPr/>
          <p:nvPr/>
        </p:nvSpPr>
        <p:spPr>
          <a:xfrm>
            <a:off x="1568427" y="2273583"/>
            <a:ext cx="3888432" cy="2250922"/>
          </a:xfrm>
          <a:custGeom>
            <a:rect b="b" l="l" r="r" t="t"/>
            <a:pathLst>
              <a:path extrusionOk="0" h="2250922" w="3314700">
                <a:moveTo>
                  <a:pt x="0" y="0"/>
                </a:moveTo>
                <a:cubicBezTo>
                  <a:pt x="454025" y="970756"/>
                  <a:pt x="908050" y="1941513"/>
                  <a:pt x="1352550" y="2190750"/>
                </a:cubicBezTo>
                <a:cubicBezTo>
                  <a:pt x="1797050" y="2439987"/>
                  <a:pt x="2339975" y="1857375"/>
                  <a:pt x="2667000" y="1495425"/>
                </a:cubicBezTo>
                <a:cubicBezTo>
                  <a:pt x="2994025" y="1133475"/>
                  <a:pt x="3154362" y="576262"/>
                  <a:pt x="3314700" y="19050"/>
                </a:cubicBezTo>
              </a:path>
            </a:pathLst>
          </a:custGeom>
          <a:noFill/>
          <a:ln cap="flat" cmpd="sng" w="254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68" name="Google Shape;1268;p36"/>
          <p:cNvSpPr/>
          <p:nvPr/>
        </p:nvSpPr>
        <p:spPr>
          <a:xfrm>
            <a:off x="2504531" y="3060576"/>
            <a:ext cx="2664296" cy="1370072"/>
          </a:xfrm>
          <a:custGeom>
            <a:rect b="b" l="l" r="r" t="t"/>
            <a:pathLst>
              <a:path extrusionOk="0" h="1413216" w="2286000">
                <a:moveTo>
                  <a:pt x="0" y="838200"/>
                </a:moveTo>
                <a:cubicBezTo>
                  <a:pt x="728662" y="1179512"/>
                  <a:pt x="1457325" y="1520825"/>
                  <a:pt x="1838325" y="1381125"/>
                </a:cubicBezTo>
                <a:cubicBezTo>
                  <a:pt x="2219325" y="1241425"/>
                  <a:pt x="2209800" y="255587"/>
                  <a:pt x="2286000" y="0"/>
                </a:cubicBezTo>
              </a:path>
            </a:pathLst>
          </a:custGeom>
          <a:noFill/>
          <a:ln cap="flat" cmpd="sng" w="25400">
            <a:solidFill>
              <a:srgbClr val="5B6E7E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71" name="Google Shape;1271;p36"/>
          <p:cNvSpPr txBox="1"/>
          <p:nvPr/>
        </p:nvSpPr>
        <p:spPr>
          <a:xfrm>
            <a:off x="405879" y="1051079"/>
            <a:ext cx="85586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Sea f(x) una función unimodal(con forma similar a una parábola), tal como se indica en la figura,  encontrar el menor valor de f(x).</a:t>
            </a:r>
            <a:endParaRPr/>
          </a:p>
        </p:txBody>
      </p:sp>
      <p:sp>
        <p:nvSpPr>
          <p:cNvPr id="1272" name="Google Shape;1272;p36"/>
          <p:cNvSpPr txBox="1"/>
          <p:nvPr/>
        </p:nvSpPr>
        <p:spPr>
          <a:xfrm>
            <a:off x="1597801" y="2043175"/>
            <a:ext cx="61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f(x)</a:t>
            </a:r>
            <a:endParaRPr/>
          </a:p>
        </p:txBody>
      </p:sp>
      <p:sp>
        <p:nvSpPr>
          <p:cNvPr id="1273" name="Google Shape;1273;p36"/>
          <p:cNvSpPr txBox="1"/>
          <p:nvPr/>
        </p:nvSpPr>
        <p:spPr>
          <a:xfrm>
            <a:off x="7345785" y="547658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  <p:sp>
        <p:nvSpPr>
          <p:cNvPr id="1274" name="Google Shape;1274;p36"/>
          <p:cNvSpPr txBox="1"/>
          <p:nvPr/>
        </p:nvSpPr>
        <p:spPr>
          <a:xfrm>
            <a:off x="395536" y="172378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endParaRPr/>
          </a:p>
        </p:txBody>
      </p:sp>
      <p:sp>
        <p:nvSpPr>
          <p:cNvPr id="1275" name="Google Shape;1275;p36"/>
          <p:cNvSpPr txBox="1"/>
          <p:nvPr/>
        </p:nvSpPr>
        <p:spPr>
          <a:xfrm>
            <a:off x="1424511" y="5589240"/>
            <a:ext cx="3465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</a:t>
            </a:r>
            <a:endParaRPr/>
          </a:p>
        </p:txBody>
      </p:sp>
      <p:sp>
        <p:nvSpPr>
          <p:cNvPr id="1276" name="Google Shape;1276;p36"/>
          <p:cNvSpPr txBox="1"/>
          <p:nvPr/>
        </p:nvSpPr>
        <p:spPr>
          <a:xfrm>
            <a:off x="4965642" y="5567754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hi</a:t>
            </a:r>
            <a:endParaRPr/>
          </a:p>
        </p:txBody>
      </p:sp>
      <p:sp>
        <p:nvSpPr>
          <p:cNvPr id="1277" name="Google Shape;1277;p36"/>
          <p:cNvSpPr txBox="1"/>
          <p:nvPr/>
        </p:nvSpPr>
        <p:spPr>
          <a:xfrm>
            <a:off x="2288507" y="5589240"/>
            <a:ext cx="615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mid1</a:t>
            </a:r>
            <a:endParaRPr/>
          </a:p>
        </p:txBody>
      </p:sp>
      <p:sp>
        <p:nvSpPr>
          <p:cNvPr id="1278" name="Google Shape;1278;p36"/>
          <p:cNvSpPr txBox="1"/>
          <p:nvPr/>
        </p:nvSpPr>
        <p:spPr>
          <a:xfrm>
            <a:off x="3656659" y="5589240"/>
            <a:ext cx="615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mid2</a:t>
            </a:r>
            <a:endParaRPr/>
          </a:p>
        </p:txBody>
      </p:sp>
      <p:sp>
        <p:nvSpPr>
          <p:cNvPr id="1279" name="Google Shape;1279;p36"/>
          <p:cNvSpPr txBox="1"/>
          <p:nvPr/>
        </p:nvSpPr>
        <p:spPr>
          <a:xfrm>
            <a:off x="5456850" y="1908450"/>
            <a:ext cx="3687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 debe dividir el intervalo [lo, hi] en 3 partes de igual tamaño. Para ello se ubican los puntos: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mid1 = (2*lo + hi)/3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mid2 = (lo + 2*hi)/3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En cada iteración se debe eliminar la tercera parte del intervalo: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 f(mid1) &gt; f(mid2) -&gt; lo = mid1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 f(mid1) ≤ f(mid2) -&gt; hi = mid2</a:t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37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Ternary search</a:t>
            </a:r>
            <a:endParaRPr sz="24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85" name="Google Shape;1285;p37"/>
          <p:cNvSpPr txBox="1"/>
          <p:nvPr/>
        </p:nvSpPr>
        <p:spPr>
          <a:xfrm>
            <a:off x="405879" y="1051079"/>
            <a:ext cx="85586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Problema 12: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Dado un conjunto de n puntos en el plano XY, hallar el menor circulo que contenga a todos los puntos y cuyo centro este en la recta PQ.</a:t>
            </a:r>
            <a:endParaRPr/>
          </a:p>
        </p:txBody>
      </p:sp>
      <p:sp>
        <p:nvSpPr>
          <p:cNvPr id="1286" name="Google Shape;1286;p37"/>
          <p:cNvSpPr/>
          <p:nvPr/>
        </p:nvSpPr>
        <p:spPr>
          <a:xfrm>
            <a:off x="1385249" y="366602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7" name="Google Shape;1287;p37"/>
          <p:cNvSpPr/>
          <p:nvPr/>
        </p:nvSpPr>
        <p:spPr>
          <a:xfrm>
            <a:off x="3821873" y="4535967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8" name="Google Shape;1288;p37"/>
          <p:cNvSpPr/>
          <p:nvPr/>
        </p:nvSpPr>
        <p:spPr>
          <a:xfrm>
            <a:off x="1821123" y="280457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89" name="Google Shape;1289;p37"/>
          <p:cNvSpPr/>
          <p:nvPr/>
        </p:nvSpPr>
        <p:spPr>
          <a:xfrm>
            <a:off x="2870295" y="4913755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90" name="Google Shape;1290;p37"/>
          <p:cNvSpPr/>
          <p:nvPr/>
        </p:nvSpPr>
        <p:spPr>
          <a:xfrm>
            <a:off x="3605849" y="497538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91" name="Google Shape;1291;p37"/>
          <p:cNvSpPr/>
          <p:nvPr/>
        </p:nvSpPr>
        <p:spPr>
          <a:xfrm>
            <a:off x="2613211" y="3028979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92" name="Google Shape;1292;p37"/>
          <p:cNvSpPr/>
          <p:nvPr/>
        </p:nvSpPr>
        <p:spPr>
          <a:xfrm>
            <a:off x="3338347" y="437098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93" name="Google Shape;1293;p37"/>
          <p:cNvSpPr/>
          <p:nvPr/>
        </p:nvSpPr>
        <p:spPr>
          <a:xfrm>
            <a:off x="1589625" y="334657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94" name="Google Shape;1294;p37"/>
          <p:cNvSpPr/>
          <p:nvPr/>
        </p:nvSpPr>
        <p:spPr>
          <a:xfrm>
            <a:off x="2237697" y="3274570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295" name="Google Shape;1295;p37"/>
          <p:cNvSpPr/>
          <p:nvPr/>
        </p:nvSpPr>
        <p:spPr>
          <a:xfrm>
            <a:off x="2952546" y="413866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296" name="Google Shape;1296;p37"/>
          <p:cNvCxnSpPr/>
          <p:nvPr/>
        </p:nvCxnSpPr>
        <p:spPr>
          <a:xfrm flipH="1">
            <a:off x="611560" y="2348880"/>
            <a:ext cx="4291333" cy="25922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7" name="Google Shape;1297;p37"/>
          <p:cNvSpPr txBox="1"/>
          <p:nvPr/>
        </p:nvSpPr>
        <p:spPr>
          <a:xfrm>
            <a:off x="461519" y="5032501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endParaRPr/>
          </a:p>
        </p:txBody>
      </p:sp>
      <p:sp>
        <p:nvSpPr>
          <p:cNvPr id="1298" name="Google Shape;1298;p37"/>
          <p:cNvSpPr txBox="1"/>
          <p:nvPr/>
        </p:nvSpPr>
        <p:spPr>
          <a:xfrm>
            <a:off x="4902893" y="2060848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</a:t>
            </a:r>
            <a:endParaRPr/>
          </a:p>
        </p:txBody>
      </p:sp>
      <p:sp>
        <p:nvSpPr>
          <p:cNvPr id="1299" name="Google Shape;1299;p37"/>
          <p:cNvSpPr/>
          <p:nvPr/>
        </p:nvSpPr>
        <p:spPr>
          <a:xfrm>
            <a:off x="2765611" y="357302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0" name="Google Shape;1300;p37"/>
          <p:cNvSpPr/>
          <p:nvPr/>
        </p:nvSpPr>
        <p:spPr>
          <a:xfrm>
            <a:off x="2195736" y="3933064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1" name="Google Shape;1301;p37"/>
          <p:cNvSpPr/>
          <p:nvPr/>
        </p:nvSpPr>
        <p:spPr>
          <a:xfrm>
            <a:off x="3707904" y="3501008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2" name="Google Shape;1302;p37"/>
          <p:cNvSpPr txBox="1"/>
          <p:nvPr/>
        </p:nvSpPr>
        <p:spPr>
          <a:xfrm>
            <a:off x="5413623" y="1905900"/>
            <a:ext cx="302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 Buscaremos el centro!</a:t>
            </a:r>
            <a:endParaRPr/>
          </a:p>
        </p:txBody>
      </p:sp>
      <p:sp>
        <p:nvSpPr>
          <p:cNvPr id="1303" name="Google Shape;1303;p37"/>
          <p:cNvSpPr txBox="1"/>
          <p:nvPr/>
        </p:nvSpPr>
        <p:spPr>
          <a:xfrm>
            <a:off x="5346702" y="2348875"/>
            <a:ext cx="361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 Queremos minimizar la distancia del centro al punto mas lejano. Esta distancia será el radio del circulo</a:t>
            </a:r>
            <a:endParaRPr/>
          </a:p>
        </p:txBody>
      </p:sp>
      <p:sp>
        <p:nvSpPr>
          <p:cNvPr id="1304" name="Google Shape;1304;p37"/>
          <p:cNvSpPr txBox="1"/>
          <p:nvPr/>
        </p:nvSpPr>
        <p:spPr>
          <a:xfrm>
            <a:off x="4979677" y="3497125"/>
            <a:ext cx="389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 Si el centro esta muy a la ‘derecha’ en PQ, el radio será muy grande.</a:t>
            </a:r>
            <a:endParaRPr/>
          </a:p>
        </p:txBody>
      </p:sp>
      <p:sp>
        <p:nvSpPr>
          <p:cNvPr id="1305" name="Google Shape;1305;p37"/>
          <p:cNvSpPr txBox="1"/>
          <p:nvPr/>
        </p:nvSpPr>
        <p:spPr>
          <a:xfrm>
            <a:off x="4902898" y="4488075"/>
            <a:ext cx="3974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 Si el centro esta muy a la ‘izquierda’ en PQ, el radio será muy grande.</a:t>
            </a:r>
            <a:endParaRPr/>
          </a:p>
        </p:txBody>
      </p:sp>
      <p:sp>
        <p:nvSpPr>
          <p:cNvPr id="1306" name="Google Shape;1306;p37"/>
          <p:cNvSpPr txBox="1"/>
          <p:nvPr/>
        </p:nvSpPr>
        <p:spPr>
          <a:xfrm>
            <a:off x="4304953" y="5487400"/>
            <a:ext cx="446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 En algún lugar del ‘medio’, el radio será mínimo.</a:t>
            </a:r>
            <a:endParaRPr/>
          </a:p>
        </p:txBody>
      </p:sp>
      <p:sp>
        <p:nvSpPr>
          <p:cNvPr id="1307" name="Google Shape;1307;p37"/>
          <p:cNvSpPr/>
          <p:nvPr/>
        </p:nvSpPr>
        <p:spPr>
          <a:xfrm rot="-2255505">
            <a:off x="-2060870" y="494115"/>
            <a:ext cx="6337122" cy="2250922"/>
          </a:xfrm>
          <a:custGeom>
            <a:rect b="b" l="l" r="r" t="t"/>
            <a:pathLst>
              <a:path extrusionOk="0" h="2250922" w="3314700">
                <a:moveTo>
                  <a:pt x="0" y="0"/>
                </a:moveTo>
                <a:cubicBezTo>
                  <a:pt x="454025" y="970756"/>
                  <a:pt x="908050" y="1941513"/>
                  <a:pt x="1352550" y="2190750"/>
                </a:cubicBezTo>
                <a:cubicBezTo>
                  <a:pt x="1797050" y="2439987"/>
                  <a:pt x="2339975" y="1857375"/>
                  <a:pt x="2667000" y="1495425"/>
                </a:cubicBezTo>
                <a:cubicBezTo>
                  <a:pt x="2994025" y="1133475"/>
                  <a:pt x="3154362" y="576262"/>
                  <a:pt x="3314700" y="19050"/>
                </a:cubicBezTo>
              </a:path>
            </a:pathLst>
          </a:custGeom>
          <a:noFill/>
          <a:ln cap="flat" cmpd="sng" w="254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308" name="Google Shape;1308;p37"/>
          <p:cNvSpPr txBox="1"/>
          <p:nvPr/>
        </p:nvSpPr>
        <p:spPr>
          <a:xfrm>
            <a:off x="161850" y="6240750"/>
            <a:ext cx="8820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6. Muy grande – mínimo – muy grande -&gt; Forma de Parábola -&gt; Ternary search!!</a:t>
            </a:r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38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Rotating Callipers: Anti-podal pairs</a:t>
            </a:r>
            <a:endParaRPr sz="24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http://cgm.cs.mcgill.ca/~orm/images/appvv.gif" id="1314" name="Google Shape;131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633" y="1556792"/>
            <a:ext cx="1409700" cy="133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gm.cs.mcgill.ca/~orm/images/appve.gif" id="1315" name="Google Shape;1315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517" y="3356992"/>
            <a:ext cx="1524000" cy="1343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gm.cs.mcgill.ca/~orm/images/appee.gif" id="1316" name="Google Shape;1316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466" y="5013176"/>
            <a:ext cx="1866900" cy="134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317;p38"/>
          <p:cNvSpPr/>
          <p:nvPr/>
        </p:nvSpPr>
        <p:spPr>
          <a:xfrm>
            <a:off x="3419873" y="1628800"/>
            <a:ext cx="4680520" cy="42696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83" l="-1041" r="-389" t="-5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9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Rotating Callipers: The easy way</a:t>
            </a:r>
            <a:endParaRPr sz="24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http://cgm.cs.mcgill.ca/~orm/images/appvv.gif" id="1323" name="Google Shape;13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2633" y="1556792"/>
            <a:ext cx="1409700" cy="133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gm.cs.mcgill.ca/~orm/images/appve.gif" id="1324" name="Google Shape;132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517" y="3356992"/>
            <a:ext cx="1524000" cy="1343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gm.cs.mcgill.ca/~orm/images/appee.gif" id="1325" name="Google Shape;1325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466" y="5013176"/>
            <a:ext cx="1866900" cy="134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26" name="Google Shape;1326;p39"/>
          <p:cNvSpPr/>
          <p:nvPr/>
        </p:nvSpPr>
        <p:spPr>
          <a:xfrm>
            <a:off x="3419873" y="1628800"/>
            <a:ext cx="468052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Obs1: 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Siempre podemos utilizar un lado como línea de soporte (si no fuera así podemos mover las líneas de soporte ligeramente hasta hacerlas coincidir con un lado).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Obs2: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Si fijamos un lado como línea de soporte, el vértice mas lejano a esta línea formara un par antipodar con cada uno de  los vértices del lado.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Obs3:</a:t>
            </a: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Podemos iterar sobre todos los lados y hallar todos los antipodales, simplemente actualizando el punto mas lejano a cada lado.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9144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PE"/>
              <a:t>Punto y Vector : Operaciones</a:t>
            </a:r>
            <a:endParaRPr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914400" y="1015752"/>
            <a:ext cx="7772400" cy="4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7335" lvl="0" marL="27432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PE" sz="2100"/>
              <a:t>Suma de puntos:</a:t>
            </a:r>
            <a:endParaRPr sz="2100"/>
          </a:p>
        </p:txBody>
      </p:sp>
      <p:sp>
        <p:nvSpPr>
          <p:cNvPr id="144" name="Google Shape;144;p4"/>
          <p:cNvSpPr txBox="1"/>
          <p:nvPr/>
        </p:nvSpPr>
        <p:spPr>
          <a:xfrm>
            <a:off x="2051720" y="1484784"/>
            <a:ext cx="4603889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331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918642" y="2023864"/>
            <a:ext cx="7772400" cy="4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7335" lvl="0" marL="2743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s-PE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Multiplicación y división de un punto y un escalar:</a:t>
            </a:r>
            <a:endParaRPr sz="2100"/>
          </a:p>
        </p:txBody>
      </p:sp>
      <p:sp>
        <p:nvSpPr>
          <p:cNvPr id="146" name="Google Shape;146;p4"/>
          <p:cNvSpPr txBox="1"/>
          <p:nvPr/>
        </p:nvSpPr>
        <p:spPr>
          <a:xfrm>
            <a:off x="2411760" y="2493665"/>
            <a:ext cx="2578526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2610631" y="2843644"/>
            <a:ext cx="2033377" cy="62985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48" name="Google Shape;148;p4"/>
          <p:cNvSpPr txBox="1"/>
          <p:nvPr/>
        </p:nvSpPr>
        <p:spPr>
          <a:xfrm>
            <a:off x="918642" y="3573016"/>
            <a:ext cx="7772400" cy="4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7335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s-PE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No tienen interpretación geométrica, pero… :</a:t>
            </a:r>
            <a:endParaRPr sz="2100"/>
          </a:p>
        </p:txBody>
      </p:sp>
      <p:cxnSp>
        <p:nvCxnSpPr>
          <p:cNvPr id="149" name="Google Shape;149;p4"/>
          <p:cNvCxnSpPr/>
          <p:nvPr/>
        </p:nvCxnSpPr>
        <p:spPr>
          <a:xfrm flipH="1" rot="10800000">
            <a:off x="1744676" y="4621721"/>
            <a:ext cx="1296144" cy="72008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0" name="Google Shape;150;p4"/>
          <p:cNvSpPr txBox="1"/>
          <p:nvPr/>
        </p:nvSpPr>
        <p:spPr>
          <a:xfrm>
            <a:off x="1458156" y="5269793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151" name="Google Shape;151;p4"/>
          <p:cNvSpPr txBox="1"/>
          <p:nvPr/>
        </p:nvSpPr>
        <p:spPr>
          <a:xfrm>
            <a:off x="3046178" y="436470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152" name="Google Shape;152;p4"/>
          <p:cNvSpPr/>
          <p:nvPr/>
        </p:nvSpPr>
        <p:spPr>
          <a:xfrm>
            <a:off x="2974170" y="4595246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1708672" y="5305801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2323915" y="4955286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2392748" y="4900461"/>
            <a:ext cx="3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1888692" y="4877804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2464884" y="4535702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cxnSp>
        <p:nvCxnSpPr>
          <p:cNvPr id="158" name="Google Shape;158;p4"/>
          <p:cNvCxnSpPr>
            <a:stCxn id="159" idx="7"/>
            <a:endCxn id="160" idx="7"/>
          </p:cNvCxnSpPr>
          <p:nvPr/>
        </p:nvCxnSpPr>
        <p:spPr>
          <a:xfrm flipH="1" rot="10800000">
            <a:off x="6399573" y="4559769"/>
            <a:ext cx="1265400" cy="7107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4"/>
          <p:cNvSpPr txBox="1"/>
          <p:nvPr/>
        </p:nvSpPr>
        <p:spPr>
          <a:xfrm>
            <a:off x="6087594" y="5223917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7675616" y="4302282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163" name="Google Shape;163;p4"/>
          <p:cNvSpPr/>
          <p:nvPr/>
        </p:nvSpPr>
        <p:spPr>
          <a:xfrm>
            <a:off x="7380096" y="5109178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4" name="Google Shape;164;p4"/>
          <p:cNvSpPr txBox="1"/>
          <p:nvPr/>
        </p:nvSpPr>
        <p:spPr>
          <a:xfrm>
            <a:off x="7334625" y="4859158"/>
            <a:ext cx="3353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G</a:t>
            </a:r>
            <a:endParaRPr/>
          </a:p>
        </p:txBody>
      </p:sp>
      <p:cxnSp>
        <p:nvCxnSpPr>
          <p:cNvPr id="165" name="Google Shape;165;p4"/>
          <p:cNvCxnSpPr>
            <a:stCxn id="166" idx="0"/>
            <a:endCxn id="160" idx="0"/>
          </p:cNvCxnSpPr>
          <p:nvPr/>
        </p:nvCxnSpPr>
        <p:spPr>
          <a:xfrm rot="10800000">
            <a:off x="7639646" y="4549249"/>
            <a:ext cx="327300" cy="9720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4"/>
          <p:cNvCxnSpPr>
            <a:stCxn id="159" idx="6"/>
            <a:endCxn id="166" idx="2"/>
          </p:cNvCxnSpPr>
          <p:nvPr/>
        </p:nvCxnSpPr>
        <p:spPr>
          <a:xfrm>
            <a:off x="6410118" y="5295925"/>
            <a:ext cx="1520700" cy="2613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4"/>
          <p:cNvSpPr/>
          <p:nvPr/>
        </p:nvSpPr>
        <p:spPr>
          <a:xfrm>
            <a:off x="7603608" y="4549370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7930942" y="5521249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6338110" y="5259925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966946" y="542115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6344269" y="5684124"/>
            <a:ext cx="1735732" cy="6127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170" name="Google Shape;170;p4"/>
          <p:cNvCxnSpPr/>
          <p:nvPr/>
        </p:nvCxnSpPr>
        <p:spPr>
          <a:xfrm flipH="1" rot="10800000">
            <a:off x="4067944" y="4647581"/>
            <a:ext cx="1296144" cy="72008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4"/>
          <p:cNvSpPr txBox="1"/>
          <p:nvPr/>
        </p:nvSpPr>
        <p:spPr>
          <a:xfrm>
            <a:off x="3781424" y="5295653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5369446" y="43795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5297438" y="4621106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031940" y="5331661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4499992" y="5063069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6" name="Google Shape;176;p4"/>
          <p:cNvSpPr txBox="1"/>
          <p:nvPr/>
        </p:nvSpPr>
        <p:spPr>
          <a:xfrm>
            <a:off x="4623542" y="5008469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4031945" y="4877691"/>
            <a:ext cx="29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178" name="Google Shape;178;p4"/>
          <p:cNvSpPr txBox="1"/>
          <p:nvPr/>
        </p:nvSpPr>
        <p:spPr>
          <a:xfrm>
            <a:off x="4547020" y="4562375"/>
            <a:ext cx="65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2d</a:t>
            </a:r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4103948" y="5639125"/>
            <a:ext cx="1533240" cy="6127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1629366" y="5640921"/>
            <a:ext cx="1461106" cy="61093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1629150" y="4104225"/>
            <a:ext cx="173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Punto Medio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3737700" y="4116263"/>
            <a:ext cx="303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“Promedio Ponderado”</a:t>
            </a:r>
            <a:endParaRPr sz="1800"/>
          </a:p>
        </p:txBody>
      </p:sp>
      <p:sp>
        <p:nvSpPr>
          <p:cNvPr id="183" name="Google Shape;183;p4"/>
          <p:cNvSpPr txBox="1"/>
          <p:nvPr/>
        </p:nvSpPr>
        <p:spPr>
          <a:xfrm>
            <a:off x="6998519" y="4017075"/>
            <a:ext cx="18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Baricentro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40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Rotating Callipers: The easy way</a:t>
            </a:r>
            <a:endParaRPr sz="24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http://cgm.cs.mcgill.ca/~orm/images/appve.gif" id="1332" name="Google Shape;133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672" y="1370210"/>
            <a:ext cx="1524000" cy="13430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cgm.cs.mcgill.ca/~orm/images/appee.gif" id="1333" name="Google Shape;133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9992" y="1370210"/>
            <a:ext cx="1866900" cy="1343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40"/>
          <p:cNvSpPr/>
          <p:nvPr/>
        </p:nvSpPr>
        <p:spPr>
          <a:xfrm>
            <a:off x="103560" y="3269883"/>
            <a:ext cx="936104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j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P[j] debe ser el punto mas lejano a la linea P[i], P[(i+1)%n]: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area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]))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j </a:t>
            </a:r>
            <a:r>
              <a:rPr lang="es-PE" sz="14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4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4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%</a:t>
            </a: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s-PE" sz="14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Par antipodal: i, j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// Par antipodal: (i+1)%n, j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41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Rotating Callipers: Diámetro y ancho de polígono convexo</a:t>
            </a:r>
            <a:endParaRPr/>
          </a:p>
        </p:txBody>
      </p:sp>
      <p:sp>
        <p:nvSpPr>
          <p:cNvPr id="1340" name="Google Shape;1340;p41"/>
          <p:cNvSpPr/>
          <p:nvPr/>
        </p:nvSpPr>
        <p:spPr>
          <a:xfrm>
            <a:off x="4067944" y="2998693"/>
            <a:ext cx="39604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Solo se deben considerar pares antipodales!</a:t>
            </a:r>
            <a:endParaRPr/>
          </a:p>
        </p:txBody>
      </p:sp>
      <p:pic>
        <p:nvPicPr>
          <p:cNvPr descr="Diameter of a convex polygon" id="1341" name="Google Shape;13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492920"/>
            <a:ext cx="2419350" cy="20002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dth of a convex polygon" id="1342" name="Google Shape;134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111" y="4077072"/>
            <a:ext cx="2419350" cy="160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42"/>
          <p:cNvSpPr txBox="1"/>
          <p:nvPr/>
        </p:nvSpPr>
        <p:spPr>
          <a:xfrm>
            <a:off x="4000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Libre Franklin"/>
              <a:buNone/>
            </a:pPr>
            <a:r>
              <a:rPr lang="es-PE" sz="24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Rotating Callipers: Enclosing rectangles</a:t>
            </a:r>
            <a:endParaRPr sz="24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Minimum area vs. minimum perimeter enclosing rectangles" id="1348" name="Google Shape;134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696" y="1690925"/>
            <a:ext cx="45339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9" name="Google Shape;1349;p42"/>
          <p:cNvSpPr txBox="1"/>
          <p:nvPr/>
        </p:nvSpPr>
        <p:spPr>
          <a:xfrm>
            <a:off x="2195736" y="3767375"/>
            <a:ext cx="12596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Área mínima</a:t>
            </a:r>
            <a:endParaRPr/>
          </a:p>
        </p:txBody>
      </p:sp>
      <p:sp>
        <p:nvSpPr>
          <p:cNvPr id="1350" name="Google Shape;1350;p42"/>
          <p:cNvSpPr txBox="1"/>
          <p:nvPr/>
        </p:nvSpPr>
        <p:spPr>
          <a:xfrm>
            <a:off x="4716016" y="3779748"/>
            <a:ext cx="17343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Perímetro mínimo</a:t>
            </a:r>
            <a:endParaRPr/>
          </a:p>
        </p:txBody>
      </p:sp>
      <p:sp>
        <p:nvSpPr>
          <p:cNvPr id="1351" name="Google Shape;1351;p42"/>
          <p:cNvSpPr txBox="1"/>
          <p:nvPr/>
        </p:nvSpPr>
        <p:spPr>
          <a:xfrm>
            <a:off x="2825804" y="4941168"/>
            <a:ext cx="3203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Podemos mantener 4 punteros!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9144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PE"/>
              <a:t>Punto y Vector : Operaciones</a:t>
            </a:r>
            <a:endParaRPr/>
          </a:p>
        </p:txBody>
      </p:sp>
      <p:sp>
        <p:nvSpPr>
          <p:cNvPr id="189" name="Google Shape;189;p5"/>
          <p:cNvSpPr txBox="1"/>
          <p:nvPr>
            <p:ph idx="1" type="body"/>
          </p:nvPr>
        </p:nvSpPr>
        <p:spPr>
          <a:xfrm>
            <a:off x="2930624" y="1015752"/>
            <a:ext cx="3745910" cy="4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7335" lvl="0" marL="27432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PE" sz="2100"/>
              <a:t>Suma de punto y vector</a:t>
            </a:r>
            <a:endParaRPr sz="2100"/>
          </a:p>
        </p:txBody>
      </p:sp>
      <p:sp>
        <p:nvSpPr>
          <p:cNvPr id="190" name="Google Shape;190;p5"/>
          <p:cNvSpPr txBox="1"/>
          <p:nvPr/>
        </p:nvSpPr>
        <p:spPr>
          <a:xfrm>
            <a:off x="3457654" y="1484784"/>
            <a:ext cx="4553426" cy="7135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91" name="Google Shape;191;p5"/>
          <p:cNvSpPr txBox="1"/>
          <p:nvPr/>
        </p:nvSpPr>
        <p:spPr>
          <a:xfrm>
            <a:off x="918642" y="4941168"/>
            <a:ext cx="7772400" cy="4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7335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s-PE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Multiplicación y división de un vector y un escalar</a:t>
            </a:r>
            <a:endParaRPr sz="2100"/>
          </a:p>
        </p:txBody>
      </p:sp>
      <p:sp>
        <p:nvSpPr>
          <p:cNvPr id="192" name="Google Shape;192;p5"/>
          <p:cNvSpPr txBox="1"/>
          <p:nvPr/>
        </p:nvSpPr>
        <p:spPr>
          <a:xfrm>
            <a:off x="2411760" y="5410969"/>
            <a:ext cx="2585067" cy="4029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027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93" name="Google Shape;193;p5"/>
          <p:cNvSpPr txBox="1"/>
          <p:nvPr/>
        </p:nvSpPr>
        <p:spPr>
          <a:xfrm>
            <a:off x="2610631" y="5760948"/>
            <a:ext cx="2039917" cy="68255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194" name="Google Shape;194;p5"/>
          <p:cNvSpPr txBox="1"/>
          <p:nvPr/>
        </p:nvSpPr>
        <p:spPr>
          <a:xfrm>
            <a:off x="477973" y="271018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195" name="Google Shape;195;p5"/>
          <p:cNvSpPr/>
          <p:nvPr/>
        </p:nvSpPr>
        <p:spPr>
          <a:xfrm>
            <a:off x="670071" y="2670687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1476088" y="1556792"/>
            <a:ext cx="72008" cy="72000"/>
          </a:xfrm>
          <a:prstGeom prst="ellipse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197" name="Google Shape;197;p5"/>
          <p:cNvCxnSpPr>
            <a:stCxn id="195" idx="7"/>
            <a:endCxn id="196" idx="3"/>
          </p:cNvCxnSpPr>
          <p:nvPr/>
        </p:nvCxnSpPr>
        <p:spPr>
          <a:xfrm flipH="1" rot="10800000">
            <a:off x="731534" y="1618331"/>
            <a:ext cx="755100" cy="10629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8" name="Google Shape;198;p5"/>
          <p:cNvSpPr txBox="1"/>
          <p:nvPr/>
        </p:nvSpPr>
        <p:spPr>
          <a:xfrm>
            <a:off x="1512092" y="126417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2915816" y="2204864"/>
            <a:ext cx="3551293" cy="4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7335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s-PE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Resta de puntos</a:t>
            </a:r>
            <a:endParaRPr sz="2100"/>
          </a:p>
        </p:txBody>
      </p:sp>
      <p:sp>
        <p:nvSpPr>
          <p:cNvPr id="200" name="Google Shape;200;p5"/>
          <p:cNvSpPr txBox="1"/>
          <p:nvPr/>
        </p:nvSpPr>
        <p:spPr>
          <a:xfrm>
            <a:off x="3491880" y="2599537"/>
            <a:ext cx="4460452" cy="71352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201" name="Google Shape;201;p5"/>
          <p:cNvCxnSpPr/>
          <p:nvPr/>
        </p:nvCxnSpPr>
        <p:spPr>
          <a:xfrm flipH="1" rot="10800000">
            <a:off x="5598559" y="5859839"/>
            <a:ext cx="348320" cy="400067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2" name="Google Shape;202;p5"/>
          <p:cNvCxnSpPr/>
          <p:nvPr/>
        </p:nvCxnSpPr>
        <p:spPr>
          <a:xfrm flipH="1" rot="10800000">
            <a:off x="6332796" y="5410969"/>
            <a:ext cx="687476" cy="848937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3" name="Google Shape;203;p5"/>
          <p:cNvSpPr/>
          <p:nvPr/>
        </p:nvSpPr>
        <p:spPr>
          <a:xfrm>
            <a:off x="6232846" y="5633971"/>
            <a:ext cx="468526" cy="3684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1310" l="0" r="-649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5471828" y="5850350"/>
            <a:ext cx="378758" cy="3684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1155012" y="2042251"/>
            <a:ext cx="1688796" cy="37010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904056" y="3356992"/>
            <a:ext cx="7772400" cy="4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7335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s-PE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Suma de vectores</a:t>
            </a:r>
            <a:endParaRPr sz="2100"/>
          </a:p>
        </p:txBody>
      </p:sp>
      <p:cxnSp>
        <p:nvCxnSpPr>
          <p:cNvPr id="207" name="Google Shape;207;p5"/>
          <p:cNvCxnSpPr/>
          <p:nvPr/>
        </p:nvCxnSpPr>
        <p:spPr>
          <a:xfrm rot="10800000">
            <a:off x="1568479" y="4193650"/>
            <a:ext cx="223482" cy="531494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8" name="Google Shape;208;p5"/>
          <p:cNvSpPr/>
          <p:nvPr/>
        </p:nvSpPr>
        <p:spPr>
          <a:xfrm>
            <a:off x="1255101" y="4356645"/>
            <a:ext cx="422487" cy="3684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>
            <a:off x="1677588" y="3704528"/>
            <a:ext cx="427233" cy="3684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210" name="Google Shape;210;p5"/>
          <p:cNvCxnSpPr/>
          <p:nvPr/>
        </p:nvCxnSpPr>
        <p:spPr>
          <a:xfrm flipH="1" rot="10800000">
            <a:off x="1791961" y="3888778"/>
            <a:ext cx="672586" cy="8363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5"/>
          <p:cNvCxnSpPr/>
          <p:nvPr/>
        </p:nvCxnSpPr>
        <p:spPr>
          <a:xfrm flipH="1" rot="10800000">
            <a:off x="1556085" y="3888778"/>
            <a:ext cx="908462" cy="304872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2" name="Google Shape;212;p5"/>
          <p:cNvSpPr/>
          <p:nvPr/>
        </p:nvSpPr>
        <p:spPr>
          <a:xfrm>
            <a:off x="2290094" y="4172395"/>
            <a:ext cx="863634" cy="3684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13" name="Google Shape;213;p5"/>
          <p:cNvSpPr txBox="1"/>
          <p:nvPr/>
        </p:nvSpPr>
        <p:spPr>
          <a:xfrm>
            <a:off x="3375761" y="3826024"/>
            <a:ext cx="4901149" cy="71538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 txBox="1"/>
          <p:nvPr/>
        </p:nvSpPr>
        <p:spPr>
          <a:xfrm>
            <a:off x="1606616" y="4653136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215" name="Google Shape;215;p5"/>
          <p:cNvSpPr txBox="1"/>
          <p:nvPr/>
        </p:nvSpPr>
        <p:spPr>
          <a:xfrm>
            <a:off x="1295050" y="393762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216" name="Google Shape;216;p5"/>
          <p:cNvSpPr txBox="1"/>
          <p:nvPr/>
        </p:nvSpPr>
        <p:spPr>
          <a:xfrm>
            <a:off x="2448609" y="3704528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/>
          <p:nvPr/>
        </p:nvSpPr>
        <p:spPr>
          <a:xfrm>
            <a:off x="1970187" y="4149080"/>
            <a:ext cx="456480" cy="648072"/>
          </a:xfrm>
          <a:prstGeom prst="arc">
            <a:avLst>
              <a:gd fmla="val 13840602" name="adj1"/>
              <a:gd fmla="val 17940645" name="adj2"/>
            </a:avLst>
          </a:prstGeom>
          <a:noFill/>
          <a:ln cap="flat" cmpd="sng" w="19050">
            <a:solidFill>
              <a:srgbClr val="92D050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2" name="Google Shape;222;p6"/>
          <p:cNvSpPr txBox="1"/>
          <p:nvPr/>
        </p:nvSpPr>
        <p:spPr>
          <a:xfrm rot="-3522937">
            <a:off x="2168122" y="4274567"/>
            <a:ext cx="108000" cy="10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3" name="Google Shape;223;p6"/>
          <p:cNvSpPr txBox="1"/>
          <p:nvPr>
            <p:ph type="title"/>
          </p:nvPr>
        </p:nvSpPr>
        <p:spPr>
          <a:xfrm>
            <a:off x="9144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PE"/>
              <a:t>Punto y Vector : Operaciones</a:t>
            </a:r>
            <a:endParaRPr/>
          </a:p>
        </p:txBody>
      </p:sp>
      <p:sp>
        <p:nvSpPr>
          <p:cNvPr id="224" name="Google Shape;224;p6"/>
          <p:cNvSpPr txBox="1"/>
          <p:nvPr>
            <p:ph idx="1" type="body"/>
          </p:nvPr>
        </p:nvSpPr>
        <p:spPr>
          <a:xfrm>
            <a:off x="918642" y="2987428"/>
            <a:ext cx="3745910" cy="4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7335" lvl="0" marL="27432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s-PE" sz="2100"/>
              <a:t>Vector ortogonal</a:t>
            </a:r>
            <a:endParaRPr sz="2100"/>
          </a:p>
        </p:txBody>
      </p:sp>
      <p:sp>
        <p:nvSpPr>
          <p:cNvPr id="225" name="Google Shape;225;p6"/>
          <p:cNvSpPr txBox="1"/>
          <p:nvPr/>
        </p:nvSpPr>
        <p:spPr>
          <a:xfrm>
            <a:off x="904056" y="5048200"/>
            <a:ext cx="7772400" cy="469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7335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s-PE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Vector unitario</a:t>
            </a:r>
            <a:endParaRPr sz="2100"/>
          </a:p>
        </p:txBody>
      </p:sp>
      <p:cxnSp>
        <p:nvCxnSpPr>
          <p:cNvPr id="226" name="Google Shape;226;p6"/>
          <p:cNvCxnSpPr/>
          <p:nvPr/>
        </p:nvCxnSpPr>
        <p:spPr>
          <a:xfrm flipH="1" rot="10800000">
            <a:off x="2238816" y="3707508"/>
            <a:ext cx="432000" cy="7200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7" name="Google Shape;227;p6"/>
          <p:cNvSpPr/>
          <p:nvPr/>
        </p:nvSpPr>
        <p:spPr>
          <a:xfrm>
            <a:off x="2609066" y="3890853"/>
            <a:ext cx="378758" cy="368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228" name="Google Shape;228;p6"/>
          <p:cNvCxnSpPr/>
          <p:nvPr/>
        </p:nvCxnSpPr>
        <p:spPr>
          <a:xfrm rot="10800000">
            <a:off x="1533549" y="3993207"/>
            <a:ext cx="720000" cy="43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29" name="Google Shape;229;p6"/>
          <p:cNvSpPr/>
          <p:nvPr/>
        </p:nvSpPr>
        <p:spPr>
          <a:xfrm>
            <a:off x="1459142" y="4149080"/>
            <a:ext cx="485069" cy="3684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2398151" y="1196750"/>
            <a:ext cx="20823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7335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s-PE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Módulo</a:t>
            </a:r>
            <a:endParaRPr sz="2100"/>
          </a:p>
        </p:txBody>
      </p:sp>
      <p:cxnSp>
        <p:nvCxnSpPr>
          <p:cNvPr id="231" name="Google Shape;231;p6"/>
          <p:cNvCxnSpPr/>
          <p:nvPr/>
        </p:nvCxnSpPr>
        <p:spPr>
          <a:xfrm flipH="1" rot="10800000">
            <a:off x="971600" y="1772896"/>
            <a:ext cx="432000" cy="7200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2" name="Google Shape;232;p6"/>
          <p:cNvSpPr/>
          <p:nvPr/>
        </p:nvSpPr>
        <p:spPr>
          <a:xfrm>
            <a:off x="1167616" y="1514440"/>
            <a:ext cx="365933" cy="3684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33" name="Google Shape;233;p6"/>
          <p:cNvSpPr txBox="1"/>
          <p:nvPr/>
        </p:nvSpPr>
        <p:spPr>
          <a:xfrm>
            <a:off x="2190855" y="1897244"/>
            <a:ext cx="3091551" cy="44441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36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34" name="Google Shape;234;p6"/>
          <p:cNvSpPr txBox="1"/>
          <p:nvPr/>
        </p:nvSpPr>
        <p:spPr>
          <a:xfrm>
            <a:off x="3707904" y="3837456"/>
            <a:ext cx="2894639" cy="71352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272" l="-41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235" name="Google Shape;235;p6"/>
          <p:cNvCxnSpPr/>
          <p:nvPr/>
        </p:nvCxnSpPr>
        <p:spPr>
          <a:xfrm flipH="1" rot="10800000">
            <a:off x="1677030" y="5733336"/>
            <a:ext cx="432000" cy="720000"/>
          </a:xfrm>
          <a:prstGeom prst="straightConnector1">
            <a:avLst/>
          </a:prstGeom>
          <a:noFill/>
          <a:ln cap="flat" cmpd="sng" w="25400">
            <a:solidFill>
              <a:srgbClr val="00206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6" name="Google Shape;236;p6"/>
          <p:cNvSpPr/>
          <p:nvPr/>
        </p:nvSpPr>
        <p:spPr>
          <a:xfrm>
            <a:off x="1901811" y="5944051"/>
            <a:ext cx="365933" cy="3684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237" name="Google Shape;237;p6"/>
          <p:cNvCxnSpPr/>
          <p:nvPr/>
        </p:nvCxnSpPr>
        <p:spPr>
          <a:xfrm flipH="1" rot="10800000">
            <a:off x="2339752" y="6093336"/>
            <a:ext cx="216000" cy="35992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8" name="Google Shape;238;p6"/>
          <p:cNvSpPr/>
          <p:nvPr/>
        </p:nvSpPr>
        <p:spPr>
          <a:xfrm>
            <a:off x="2411760" y="6186790"/>
            <a:ext cx="353365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39" name="Google Shape;239;p6"/>
          <p:cNvSpPr txBox="1"/>
          <p:nvPr/>
        </p:nvSpPr>
        <p:spPr>
          <a:xfrm>
            <a:off x="3693585" y="5559767"/>
            <a:ext cx="2291397" cy="79630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40" name="Google Shape;240;p6"/>
          <p:cNvSpPr txBox="1"/>
          <p:nvPr/>
        </p:nvSpPr>
        <p:spPr>
          <a:xfrm>
            <a:off x="5986150" y="1178275"/>
            <a:ext cx="23760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7335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s-PE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Argumento</a:t>
            </a:r>
            <a:endParaRPr sz="2100"/>
          </a:p>
        </p:txBody>
      </p:sp>
      <p:sp>
        <p:nvSpPr>
          <p:cNvPr id="241" name="Google Shape;241;p6"/>
          <p:cNvSpPr txBox="1"/>
          <p:nvPr/>
        </p:nvSpPr>
        <p:spPr>
          <a:xfrm>
            <a:off x="5986154" y="1916832"/>
            <a:ext cx="1826206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81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665291">
            <a:off x="890430" y="2315196"/>
            <a:ext cx="421951" cy="241236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rgbClr val="92D050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1233626" y="2195572"/>
            <a:ext cx="372538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244" name="Google Shape;244;p6"/>
          <p:cNvCxnSpPr/>
          <p:nvPr/>
        </p:nvCxnSpPr>
        <p:spPr>
          <a:xfrm>
            <a:off x="962075" y="2502421"/>
            <a:ext cx="112270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245" name="Google Shape;245;p6"/>
          <p:cNvCxnSpPr/>
          <p:nvPr/>
        </p:nvCxnSpPr>
        <p:spPr>
          <a:xfrm rot="10800000">
            <a:off x="962075" y="1422301"/>
            <a:ext cx="0" cy="10801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/>
          <p:nvPr>
            <p:ph idx="1" type="body"/>
          </p:nvPr>
        </p:nvSpPr>
        <p:spPr>
          <a:xfrm>
            <a:off x="107504" y="908043"/>
            <a:ext cx="7772400" cy="61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PE" sz="2000"/>
              <a:t>Resumiendo…</a:t>
            </a:r>
            <a:endParaRPr sz="2000"/>
          </a:p>
        </p:txBody>
      </p:sp>
      <p:sp>
        <p:nvSpPr>
          <p:cNvPr id="251" name="Google Shape;251;p7"/>
          <p:cNvSpPr txBox="1"/>
          <p:nvPr/>
        </p:nvSpPr>
        <p:spPr>
          <a:xfrm>
            <a:off x="914400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 fontScale="975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es-PE" sz="3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Punto y Vector : Operaciones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593982" y="1303916"/>
            <a:ext cx="6955800" cy="51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339900"/>
                </a:solidFill>
                <a:latin typeface="Consolas"/>
                <a:ea typeface="Consolas"/>
                <a:cs typeface="Consolas"/>
                <a:sym typeface="Consolas"/>
              </a:rPr>
              <a:t>#define EPS 1e-8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339900"/>
                </a:solidFill>
                <a:latin typeface="Consolas"/>
                <a:ea typeface="Consolas"/>
                <a:cs typeface="Consolas"/>
                <a:sym typeface="Consolas"/>
              </a:rPr>
              <a:t>#define PI acos(-1)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339900"/>
                </a:solidFill>
                <a:latin typeface="Consolas"/>
                <a:ea typeface="Consolas"/>
                <a:cs typeface="Consolas"/>
                <a:sym typeface="Consolas"/>
              </a:rPr>
              <a:t>#define Vector Point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x, y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Point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(){}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Point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a,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y 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mod2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y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mod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sqrt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y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arg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atan2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y, x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Point ort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y, x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Point unit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k 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mod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k, y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 operator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 operator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 operator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k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k, 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 operator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k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k, 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operator 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fabs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EPS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DD"/>
                </a:solidFill>
                <a:latin typeface="Consolas"/>
                <a:ea typeface="Consolas"/>
                <a:cs typeface="Consolas"/>
                <a:sym typeface="Consolas"/>
              </a:rPr>
              <a:t>fabs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EPS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operator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operator 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a,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Point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40"/>
                </a:solidFill>
                <a:latin typeface="Consolas"/>
                <a:ea typeface="Consolas"/>
                <a:cs typeface="Consolas"/>
                <a:sym typeface="Consolas"/>
              </a:rPr>
              <a:t>!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 </a:t>
            </a:r>
            <a:r>
              <a:rPr lang="es-PE" sz="1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s-PE" sz="110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s-PE" sz="1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b.</a:t>
            </a:r>
            <a:r>
              <a:rPr lang="es-PE" sz="1100">
                <a:solidFill>
                  <a:srgbClr val="007788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s-PE" sz="1100">
                <a:solidFill>
                  <a:srgbClr val="008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1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"/>
          <p:cNvSpPr txBox="1"/>
          <p:nvPr>
            <p:ph type="title"/>
          </p:nvPr>
        </p:nvSpPr>
        <p:spPr>
          <a:xfrm>
            <a:off x="914400" y="274638"/>
            <a:ext cx="7772400" cy="6340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5959" l="-1960" r="0" t="-9613"/>
            </a:stretch>
          </a:blipFill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000"/>
              <a:buFont typeface="Libre Franklin"/>
              <a:buNone/>
            </a:pPr>
            <a:r>
              <a:rPr lang="es-PE"/>
              <a:t> </a:t>
            </a:r>
            <a:endParaRPr/>
          </a:p>
        </p:txBody>
      </p:sp>
      <p:sp>
        <p:nvSpPr>
          <p:cNvPr id="258" name="Google Shape;258;p8"/>
          <p:cNvSpPr txBox="1"/>
          <p:nvPr/>
        </p:nvSpPr>
        <p:spPr>
          <a:xfrm>
            <a:off x="1058123" y="1447750"/>
            <a:ext cx="3297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97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b="1" lang="es-PE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Producto Escalar</a:t>
            </a:r>
            <a:endParaRPr sz="2100"/>
          </a:p>
        </p:txBody>
      </p:sp>
      <p:sp>
        <p:nvSpPr>
          <p:cNvPr id="259" name="Google Shape;259;p8"/>
          <p:cNvSpPr txBox="1"/>
          <p:nvPr/>
        </p:nvSpPr>
        <p:spPr>
          <a:xfrm>
            <a:off x="1547664" y="1951802"/>
            <a:ext cx="3576300" cy="39126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122" l="0" r="0" t="-203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1592055" y="2455858"/>
            <a:ext cx="1251753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2425" t="-2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1067674" y="2987650"/>
            <a:ext cx="3923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97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b="1" lang="es-PE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Producto Vectorial</a:t>
            </a:r>
            <a:endParaRPr sz="2100"/>
          </a:p>
        </p:txBody>
      </p:sp>
      <p:sp>
        <p:nvSpPr>
          <p:cNvPr id="262" name="Google Shape;262;p8"/>
          <p:cNvSpPr txBox="1"/>
          <p:nvPr/>
        </p:nvSpPr>
        <p:spPr>
          <a:xfrm>
            <a:off x="1557211" y="3491716"/>
            <a:ext cx="3745384" cy="39126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122" l="0" r="0" t="-203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63" name="Google Shape;263;p8"/>
          <p:cNvSpPr txBox="1"/>
          <p:nvPr/>
        </p:nvSpPr>
        <p:spPr>
          <a:xfrm>
            <a:off x="1557211" y="3995772"/>
            <a:ext cx="1787156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-262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64" name="Google Shape;264;p8"/>
          <p:cNvSpPr/>
          <p:nvPr/>
        </p:nvSpPr>
        <p:spPr>
          <a:xfrm>
            <a:off x="1030167" y="4911397"/>
            <a:ext cx="2098263" cy="864096"/>
          </a:xfrm>
          <a:prstGeom prst="parallelogram">
            <a:avLst>
              <a:gd fmla="val 81218" name="adj"/>
            </a:avLst>
          </a:prstGeom>
          <a:solidFill>
            <a:schemeClr val="accent1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+</a:t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65" name="Google Shape;265;p8"/>
          <p:cNvSpPr/>
          <p:nvPr/>
        </p:nvSpPr>
        <p:spPr>
          <a:xfrm rot="665291">
            <a:off x="990859" y="5607004"/>
            <a:ext cx="421951" cy="241236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66" name="Google Shape;266;p8"/>
          <p:cNvCxnSpPr/>
          <p:nvPr/>
        </p:nvCxnSpPr>
        <p:spPr>
          <a:xfrm flipH="1" rot="10800000">
            <a:off x="1038204" y="4934787"/>
            <a:ext cx="672586" cy="8363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7" name="Google Shape;267;p8"/>
          <p:cNvCxnSpPr/>
          <p:nvPr/>
        </p:nvCxnSpPr>
        <p:spPr>
          <a:xfrm>
            <a:off x="1038204" y="5775493"/>
            <a:ext cx="1442154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8" name="Google Shape;268;p8"/>
          <p:cNvSpPr/>
          <p:nvPr/>
        </p:nvSpPr>
        <p:spPr>
          <a:xfrm>
            <a:off x="1248204" y="4750121"/>
            <a:ext cx="367729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26665" t="-262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69" name="Google Shape;269;p8"/>
          <p:cNvSpPr/>
          <p:nvPr/>
        </p:nvSpPr>
        <p:spPr>
          <a:xfrm>
            <a:off x="2427240" y="5831872"/>
            <a:ext cx="374846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70" name="Google Shape;270;p8"/>
          <p:cNvSpPr txBox="1"/>
          <p:nvPr/>
        </p:nvSpPr>
        <p:spPr>
          <a:xfrm>
            <a:off x="1329192" y="5390679"/>
            <a:ext cx="372538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71" name="Google Shape;271;p8"/>
          <p:cNvSpPr/>
          <p:nvPr/>
        </p:nvSpPr>
        <p:spPr>
          <a:xfrm>
            <a:off x="3923928" y="4920922"/>
            <a:ext cx="2098263" cy="864096"/>
          </a:xfrm>
          <a:prstGeom prst="parallelogram">
            <a:avLst>
              <a:gd fmla="val 81218" name="adj"/>
            </a:avLst>
          </a:prstGeom>
          <a:solidFill>
            <a:srgbClr val="C00000"/>
          </a:solidFill>
          <a:ln cap="flat" cmpd="sng" w="12700">
            <a:solidFill>
              <a:srgbClr val="5B6E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-</a:t>
            </a:r>
            <a:endParaRPr b="1"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2" name="Google Shape;272;p8"/>
          <p:cNvSpPr/>
          <p:nvPr/>
        </p:nvSpPr>
        <p:spPr>
          <a:xfrm rot="440242">
            <a:off x="3981534" y="5523571"/>
            <a:ext cx="344889" cy="472879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273" name="Google Shape;273;p8"/>
          <p:cNvCxnSpPr/>
          <p:nvPr/>
        </p:nvCxnSpPr>
        <p:spPr>
          <a:xfrm flipH="1" rot="10800000">
            <a:off x="3931965" y="4944312"/>
            <a:ext cx="672586" cy="836366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4" name="Google Shape;274;p8"/>
          <p:cNvCxnSpPr/>
          <p:nvPr/>
        </p:nvCxnSpPr>
        <p:spPr>
          <a:xfrm>
            <a:off x="3931965" y="5785018"/>
            <a:ext cx="1442154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5" name="Google Shape;275;p8"/>
          <p:cNvSpPr/>
          <p:nvPr/>
        </p:nvSpPr>
        <p:spPr>
          <a:xfrm>
            <a:off x="5190254" y="5882873"/>
            <a:ext cx="367729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-26229" t="-262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76" name="Google Shape;276;p8"/>
          <p:cNvSpPr/>
          <p:nvPr/>
        </p:nvSpPr>
        <p:spPr>
          <a:xfrm>
            <a:off x="4080835" y="4911397"/>
            <a:ext cx="374846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77" name="Google Shape;277;p8"/>
          <p:cNvSpPr txBox="1"/>
          <p:nvPr/>
        </p:nvSpPr>
        <p:spPr>
          <a:xfrm>
            <a:off x="4280504" y="5343445"/>
            <a:ext cx="372538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78" name="Google Shape;278;p8"/>
          <p:cNvSpPr/>
          <p:nvPr/>
        </p:nvSpPr>
        <p:spPr>
          <a:xfrm rot="397580">
            <a:off x="953638" y="4551271"/>
            <a:ext cx="2112145" cy="2307035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stealth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79" name="Google Shape;279;p8"/>
          <p:cNvSpPr/>
          <p:nvPr/>
        </p:nvSpPr>
        <p:spPr>
          <a:xfrm>
            <a:off x="2359969" y="4365104"/>
            <a:ext cx="1203919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-262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80" name="Google Shape;280;p8"/>
          <p:cNvSpPr/>
          <p:nvPr/>
        </p:nvSpPr>
        <p:spPr>
          <a:xfrm>
            <a:off x="5315707" y="4380789"/>
            <a:ext cx="1203919" cy="369332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-2666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81" name="Google Shape;281;p8"/>
          <p:cNvSpPr/>
          <p:nvPr/>
        </p:nvSpPr>
        <p:spPr>
          <a:xfrm rot="397580">
            <a:off x="3783992" y="4551271"/>
            <a:ext cx="2112145" cy="2307035"/>
          </a:xfrm>
          <a:prstGeom prst="arc">
            <a:avLst>
              <a:gd fmla="val 15527821" name="adj1"/>
              <a:gd fmla="val 21376578" name="adj2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82" name="Google Shape;282;p8"/>
          <p:cNvSpPr txBox="1"/>
          <p:nvPr/>
        </p:nvSpPr>
        <p:spPr>
          <a:xfrm>
            <a:off x="969775" y="5952475"/>
            <a:ext cx="249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Área positiva</a:t>
            </a:r>
            <a:endParaRPr/>
          </a:p>
        </p:txBody>
      </p:sp>
      <p:sp>
        <p:nvSpPr>
          <p:cNvPr id="283" name="Google Shape;283;p8"/>
          <p:cNvSpPr txBox="1"/>
          <p:nvPr/>
        </p:nvSpPr>
        <p:spPr>
          <a:xfrm>
            <a:off x="3532972" y="5982950"/>
            <a:ext cx="268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Área negativa</a:t>
            </a:r>
            <a:endParaRPr/>
          </a:p>
        </p:txBody>
      </p:sp>
      <p:cxnSp>
        <p:nvCxnSpPr>
          <p:cNvPr id="284" name="Google Shape;284;p8"/>
          <p:cNvCxnSpPr/>
          <p:nvPr/>
        </p:nvCxnSpPr>
        <p:spPr>
          <a:xfrm flipH="1" rot="10800000">
            <a:off x="7164288" y="5280729"/>
            <a:ext cx="336293" cy="44262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5" name="Google Shape;285;p8"/>
          <p:cNvCxnSpPr/>
          <p:nvPr/>
        </p:nvCxnSpPr>
        <p:spPr>
          <a:xfrm flipH="1" rot="10800000">
            <a:off x="7380312" y="4849129"/>
            <a:ext cx="720080" cy="89708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6" name="Google Shape;286;p8"/>
          <p:cNvSpPr/>
          <p:nvPr/>
        </p:nvSpPr>
        <p:spPr>
          <a:xfrm>
            <a:off x="7164288" y="4384655"/>
            <a:ext cx="1203919" cy="369332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-262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87" name="Google Shape;287;p8"/>
          <p:cNvSpPr txBox="1"/>
          <p:nvPr/>
        </p:nvSpPr>
        <p:spPr>
          <a:xfrm>
            <a:off x="7164307" y="5961100"/>
            <a:ext cx="163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Área Nula</a:t>
            </a:r>
            <a:endParaRPr/>
          </a:p>
        </p:txBody>
      </p:sp>
      <p:sp>
        <p:nvSpPr>
          <p:cNvPr id="288" name="Google Shape;288;p8"/>
          <p:cNvSpPr/>
          <p:nvPr/>
        </p:nvSpPr>
        <p:spPr>
          <a:xfrm>
            <a:off x="6946044" y="5177829"/>
            <a:ext cx="374846" cy="369332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89" name="Google Shape;289;p8"/>
          <p:cNvSpPr/>
          <p:nvPr/>
        </p:nvSpPr>
        <p:spPr>
          <a:xfrm>
            <a:off x="8113712" y="4909509"/>
            <a:ext cx="367729" cy="369332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-26665" t="-262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90" name="Google Shape;290;p8"/>
          <p:cNvSpPr txBox="1"/>
          <p:nvPr/>
        </p:nvSpPr>
        <p:spPr>
          <a:xfrm>
            <a:off x="746485" y="6335796"/>
            <a:ext cx="1985400" cy="36930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26226" l="0" r="0" t="-262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8"/>
          <p:cNvSpPr txBox="1"/>
          <p:nvPr/>
        </p:nvSpPr>
        <p:spPr>
          <a:xfrm>
            <a:off x="3466084" y="6350053"/>
            <a:ext cx="1887300" cy="36930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26226" l="0" r="0" t="-262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92" name="Google Shape;292;p8"/>
          <p:cNvSpPr txBox="1"/>
          <p:nvPr/>
        </p:nvSpPr>
        <p:spPr>
          <a:xfrm>
            <a:off x="6948264" y="6237312"/>
            <a:ext cx="1495666" cy="369332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26226" l="0" r="-2447" t="-262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cxnSp>
        <p:nvCxnSpPr>
          <p:cNvPr id="293" name="Google Shape;293;p8"/>
          <p:cNvCxnSpPr>
            <a:endCxn id="294" idx="3"/>
          </p:cNvCxnSpPr>
          <p:nvPr/>
        </p:nvCxnSpPr>
        <p:spPr>
          <a:xfrm rot="10800000">
            <a:off x="7077475" y="2392031"/>
            <a:ext cx="396300" cy="328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5" name="Google Shape;295;p8"/>
          <p:cNvCxnSpPr/>
          <p:nvPr/>
        </p:nvCxnSpPr>
        <p:spPr>
          <a:xfrm flipH="1" rot="10800000">
            <a:off x="7422029" y="2243884"/>
            <a:ext cx="720080" cy="89708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6" name="Google Shape;296;p8"/>
          <p:cNvSpPr/>
          <p:nvPr/>
        </p:nvSpPr>
        <p:spPr>
          <a:xfrm>
            <a:off x="6228184" y="1527662"/>
            <a:ext cx="2684261" cy="646331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-2042" r="-1133" t="-150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94" name="Google Shape;294;p8"/>
          <p:cNvSpPr/>
          <p:nvPr/>
        </p:nvSpPr>
        <p:spPr>
          <a:xfrm>
            <a:off x="6702629" y="2207365"/>
            <a:ext cx="374846" cy="369332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>
            <a:off x="8155429" y="2304264"/>
            <a:ext cx="367729" cy="369332"/>
          </a:xfrm>
          <a:prstGeom prst="rect">
            <a:avLst/>
          </a:prstGeom>
          <a:blipFill rotWithShape="1">
            <a:blip r:embed="rId24">
              <a:alphaModFix/>
            </a:blip>
            <a:stretch>
              <a:fillRect b="0" l="0" r="-26665" t="-262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298" name="Google Shape;298;p8"/>
          <p:cNvSpPr txBox="1"/>
          <p:nvPr/>
        </p:nvSpPr>
        <p:spPr>
          <a:xfrm>
            <a:off x="1166611" y="980728"/>
            <a:ext cx="3923638" cy="411010"/>
          </a:xfrm>
          <a:prstGeom prst="rect">
            <a:avLst/>
          </a:prstGeom>
          <a:blipFill rotWithShape="1">
            <a:blip r:embed="rId25">
              <a:alphaModFix/>
            </a:blip>
            <a:stretch>
              <a:fillRect b="-23878" l="-1241" r="-465" t="-149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3" name="Google Shape;303;p9"/>
          <p:cNvCxnSpPr/>
          <p:nvPr/>
        </p:nvCxnSpPr>
        <p:spPr>
          <a:xfrm flipH="1" rot="10800000">
            <a:off x="1647213" y="2533546"/>
            <a:ext cx="5517075" cy="416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04" name="Google Shape;304;p9"/>
          <p:cNvSpPr txBox="1"/>
          <p:nvPr/>
        </p:nvSpPr>
        <p:spPr>
          <a:xfrm>
            <a:off x="908298" y="274638"/>
            <a:ext cx="77724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ibre Franklin"/>
              <a:buNone/>
            </a:pPr>
            <a:r>
              <a:rPr lang="es-PE" sz="3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Orientación de Puntos</a:t>
            </a:r>
            <a:endParaRPr/>
          </a:p>
        </p:txBody>
      </p:sp>
      <p:cxnSp>
        <p:nvCxnSpPr>
          <p:cNvPr id="305" name="Google Shape;305;p9"/>
          <p:cNvCxnSpPr>
            <a:stCxn id="306" idx="2"/>
            <a:endCxn id="307" idx="2"/>
          </p:cNvCxnSpPr>
          <p:nvPr/>
        </p:nvCxnSpPr>
        <p:spPr>
          <a:xfrm>
            <a:off x="2810064" y="2533546"/>
            <a:ext cx="1293900" cy="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8" name="Google Shape;308;p9"/>
          <p:cNvSpPr txBox="1"/>
          <p:nvPr/>
        </p:nvSpPr>
        <p:spPr>
          <a:xfrm>
            <a:off x="2616141" y="2478729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</a:t>
            </a:r>
            <a:endParaRPr/>
          </a:p>
        </p:txBody>
      </p:sp>
      <p:sp>
        <p:nvSpPr>
          <p:cNvPr id="306" name="Google Shape;306;p9"/>
          <p:cNvSpPr/>
          <p:nvPr/>
        </p:nvSpPr>
        <p:spPr>
          <a:xfrm>
            <a:off x="2810064" y="249754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09" name="Google Shape;309;p9"/>
          <p:cNvSpPr txBox="1"/>
          <p:nvPr/>
        </p:nvSpPr>
        <p:spPr>
          <a:xfrm>
            <a:off x="4177177" y="250602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</a:t>
            </a:r>
            <a:endParaRPr/>
          </a:p>
        </p:txBody>
      </p:sp>
      <p:sp>
        <p:nvSpPr>
          <p:cNvPr id="307" name="Google Shape;307;p9"/>
          <p:cNvSpPr/>
          <p:nvPr/>
        </p:nvSpPr>
        <p:spPr>
          <a:xfrm>
            <a:off x="4103947" y="249965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0" name="Google Shape;310;p9"/>
          <p:cNvSpPr txBox="1"/>
          <p:nvPr/>
        </p:nvSpPr>
        <p:spPr>
          <a:xfrm>
            <a:off x="2760611" y="1346066"/>
            <a:ext cx="3273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</a:t>
            </a:r>
            <a:endParaRPr/>
          </a:p>
        </p:txBody>
      </p:sp>
      <p:sp>
        <p:nvSpPr>
          <p:cNvPr id="311" name="Google Shape;311;p9"/>
          <p:cNvSpPr/>
          <p:nvPr/>
        </p:nvSpPr>
        <p:spPr>
          <a:xfrm>
            <a:off x="2924278" y="170503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2" name="Google Shape;312;p9"/>
          <p:cNvSpPr txBox="1"/>
          <p:nvPr/>
        </p:nvSpPr>
        <p:spPr>
          <a:xfrm>
            <a:off x="1892497" y="2996952"/>
            <a:ext cx="338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</a:t>
            </a:r>
            <a:endParaRPr/>
          </a:p>
        </p:txBody>
      </p:sp>
      <p:sp>
        <p:nvSpPr>
          <p:cNvPr id="313" name="Google Shape;313;p9"/>
          <p:cNvSpPr/>
          <p:nvPr/>
        </p:nvSpPr>
        <p:spPr>
          <a:xfrm>
            <a:off x="2056164" y="3355922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14" name="Google Shape;314;p9"/>
          <p:cNvSpPr txBox="1"/>
          <p:nvPr/>
        </p:nvSpPr>
        <p:spPr>
          <a:xfrm>
            <a:off x="6156176" y="213032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</a:t>
            </a:r>
            <a:endParaRPr/>
          </a:p>
        </p:txBody>
      </p:sp>
      <p:sp>
        <p:nvSpPr>
          <p:cNvPr id="315" name="Google Shape;315;p9"/>
          <p:cNvSpPr/>
          <p:nvPr/>
        </p:nvSpPr>
        <p:spPr>
          <a:xfrm>
            <a:off x="6319843" y="2489291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cxnSp>
        <p:nvCxnSpPr>
          <p:cNvPr id="316" name="Google Shape;316;p9"/>
          <p:cNvCxnSpPr>
            <a:stCxn id="317" idx="3"/>
            <a:endCxn id="318" idx="7"/>
          </p:cNvCxnSpPr>
          <p:nvPr/>
        </p:nvCxnSpPr>
        <p:spPr>
          <a:xfrm flipH="1">
            <a:off x="4652858" y="1802492"/>
            <a:ext cx="1320900" cy="1842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9" name="Google Shape;319;p9"/>
          <p:cNvSpPr txBox="1"/>
          <p:nvPr/>
        </p:nvSpPr>
        <p:spPr>
          <a:xfrm>
            <a:off x="6029086" y="1444003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</a:t>
            </a:r>
            <a:endParaRPr/>
          </a:p>
        </p:txBody>
      </p:sp>
      <p:sp>
        <p:nvSpPr>
          <p:cNvPr id="317" name="Google Shape;317;p9"/>
          <p:cNvSpPr/>
          <p:nvPr/>
        </p:nvSpPr>
        <p:spPr>
          <a:xfrm>
            <a:off x="5963213" y="1741036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0" name="Google Shape;320;p9"/>
          <p:cNvSpPr txBox="1"/>
          <p:nvPr/>
        </p:nvSpPr>
        <p:spPr>
          <a:xfrm>
            <a:off x="4276017" y="3634113"/>
            <a:ext cx="3513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</a:t>
            </a:r>
            <a:endParaRPr/>
          </a:p>
        </p:txBody>
      </p:sp>
      <p:sp>
        <p:nvSpPr>
          <p:cNvPr id="318" name="Google Shape;318;p9"/>
          <p:cNvSpPr/>
          <p:nvPr/>
        </p:nvSpPr>
        <p:spPr>
          <a:xfrm>
            <a:off x="4591391" y="3634113"/>
            <a:ext cx="72008" cy="72000"/>
          </a:xfrm>
          <a:prstGeom prst="ellipse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21" name="Google Shape;321;p9"/>
          <p:cNvSpPr txBox="1"/>
          <p:nvPr/>
        </p:nvSpPr>
        <p:spPr>
          <a:xfrm>
            <a:off x="3937438" y="4128760"/>
            <a:ext cx="2938818" cy="18967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500" l="-1866" r="-62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latin typeface="Libre Baskerville"/>
                <a:ea typeface="Libre Baskerville"/>
                <a:cs typeface="Libre Baskerville"/>
                <a:sym typeface="Libre Baskerville"/>
              </a:rPr>
              <a:t> </a:t>
            </a:r>
            <a:endParaRPr/>
          </a:p>
        </p:txBody>
      </p:sp>
      <p:sp>
        <p:nvSpPr>
          <p:cNvPr id="322" name="Google Shape;322;p9"/>
          <p:cNvSpPr txBox="1"/>
          <p:nvPr/>
        </p:nvSpPr>
        <p:spPr>
          <a:xfrm>
            <a:off x="1782911" y="6269213"/>
            <a:ext cx="2904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x</a:t>
            </a:r>
            <a:endParaRPr/>
          </a:p>
        </p:txBody>
      </p:sp>
      <p:cxnSp>
        <p:nvCxnSpPr>
          <p:cNvPr id="323" name="Google Shape;323;p9"/>
          <p:cNvCxnSpPr/>
          <p:nvPr/>
        </p:nvCxnSpPr>
        <p:spPr>
          <a:xfrm>
            <a:off x="659440" y="6197205"/>
            <a:ext cx="1122702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9"/>
          <p:cNvCxnSpPr/>
          <p:nvPr/>
        </p:nvCxnSpPr>
        <p:spPr>
          <a:xfrm rot="10800000">
            <a:off x="659440" y="5117085"/>
            <a:ext cx="0" cy="108012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325" name="Google Shape;325;p9"/>
          <p:cNvSpPr txBox="1"/>
          <p:nvPr/>
        </p:nvSpPr>
        <p:spPr>
          <a:xfrm>
            <a:off x="226636" y="5117085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</a:t>
            </a:r>
            <a:endParaRPr/>
          </a:p>
        </p:txBody>
      </p:sp>
      <p:sp>
        <p:nvSpPr>
          <p:cNvPr id="326" name="Google Shape;326;p9"/>
          <p:cNvSpPr txBox="1"/>
          <p:nvPr/>
        </p:nvSpPr>
        <p:spPr>
          <a:xfrm>
            <a:off x="1115628" y="5287825"/>
            <a:ext cx="182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8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Importante!</a:t>
            </a:r>
            <a:endParaRPr/>
          </a:p>
        </p:txBody>
      </p:sp>
      <p:cxnSp>
        <p:nvCxnSpPr>
          <p:cNvPr id="327" name="Google Shape;327;p9"/>
          <p:cNvCxnSpPr>
            <a:endCxn id="326" idx="1"/>
          </p:cNvCxnSpPr>
          <p:nvPr/>
        </p:nvCxnSpPr>
        <p:spPr>
          <a:xfrm rot="-5400000">
            <a:off x="697278" y="5530825"/>
            <a:ext cx="476700" cy="360000"/>
          </a:xfrm>
          <a:prstGeom prst="curvedConnector2">
            <a:avLst/>
          </a:prstGeom>
          <a:noFill/>
          <a:ln cap="flat" cmpd="sng" w="9525">
            <a:solidFill>
              <a:srgbClr val="61778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quidad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2012-06-21T17:02:00Z</dcterms:created>
  <dc:creator>Roy Palacios Rezza</dc:creator>
</cp:coreProperties>
</file>